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02.06.2022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02.06.2022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02.06.2022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02.06.2022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02.06.2022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02.06.2022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02.06.2022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02.06.2022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02.06.2022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02.06.2022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02.06.2022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02.06.2022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02.06.2022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02.06.2022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5963" y="639097"/>
            <a:ext cx="7426037" cy="3686015"/>
          </a:xfrm>
        </p:spPr>
        <p:txBody>
          <a:bodyPr rtlCol="0">
            <a:normAutofit/>
          </a:bodyPr>
          <a:lstStyle/>
          <a:p>
            <a:r>
              <a:rPr lang="en-US" sz="6000" dirty="0" err="1">
                <a:solidFill>
                  <a:schemeClr val="tx1"/>
                </a:solidFill>
              </a:rPr>
              <a:t>Proiect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Sincretic</a:t>
            </a:r>
            <a:r>
              <a:rPr lang="en-US" sz="6000" dirty="0">
                <a:solidFill>
                  <a:schemeClr val="tx1"/>
                </a:solidFill>
              </a:rPr>
              <a:t> –</a:t>
            </a:r>
            <a:r>
              <a:rPr lang="en-US" sz="6000" dirty="0" err="1">
                <a:solidFill>
                  <a:schemeClr val="tx1"/>
                </a:solidFill>
              </a:rPr>
              <a:t>Metode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avansate</a:t>
            </a:r>
            <a:r>
              <a:rPr lang="en-US" sz="6000" dirty="0">
                <a:solidFill>
                  <a:schemeClr val="tx1"/>
                </a:solidFill>
              </a:rPr>
              <a:t> de </a:t>
            </a:r>
            <a:r>
              <a:rPr lang="en-US" sz="6000" dirty="0" err="1">
                <a:solidFill>
                  <a:schemeClr val="tx1"/>
                </a:solidFill>
              </a:rPr>
              <a:t>programare</a:t>
            </a:r>
            <a:endParaRPr lang="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Profesor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Bocan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Valer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   : CECHIR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rIMMA</a:t>
            </a:r>
            <a:endParaRPr lang="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91" y="2356656"/>
            <a:ext cx="6221966" cy="2355278"/>
          </a:xfrm>
          <a:solidFill>
            <a:schemeClr val="bg1"/>
          </a:solidFill>
        </p:spPr>
        <p:txBody>
          <a:bodyPr rtlCol="0" anchor="b">
            <a:no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Se dă un număr natural N. Se cere să se scrie un program care descompune numărul N în factori primi.</a:t>
            </a:r>
            <a:endParaRPr lang="ru" sz="3600" dirty="0">
              <a:solidFill>
                <a:schemeClr val="tx1"/>
              </a:solidFill>
            </a:endParaRPr>
          </a:p>
        </p:txBody>
      </p:sp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99C46C5C-1A95-1812-D2B4-0A0C603D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3EFA117-2261-4A1D-8BE7-0B7E6A1366C0}" type="datetime1">
              <a:rPr lang="ru-RU" smtClean="0"/>
              <a:pPr rtl="0">
                <a:spcAft>
                  <a:spcPts val="600"/>
                </a:spcAft>
              </a:pPr>
              <a:t>02.06.2022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019CA-4F93-2EB8-CC35-5DD0DF302250}"/>
              </a:ext>
            </a:extLst>
          </p:cNvPr>
          <p:cNvSpPr txBox="1"/>
          <p:nvPr/>
        </p:nvSpPr>
        <p:spPr>
          <a:xfrm>
            <a:off x="1241017" y="973572"/>
            <a:ext cx="425461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TEMA DE PROIECT</a:t>
            </a:r>
            <a:endParaRPr lang="ru-RU" sz="3200" dirty="0">
              <a:latin typeface="+mj-lt"/>
            </a:endParaRPr>
          </a:p>
        </p:txBody>
      </p:sp>
      <p:pic>
        <p:nvPicPr>
          <p:cNvPr id="6" name="Рисунок 5" descr="Изображение выглядит как текст, доска объявлений, граффити&#10;&#10;Автоматически созданное описание">
            <a:extLst>
              <a:ext uri="{FF2B5EF4-FFF2-40B4-BE49-F238E27FC236}">
                <a16:creationId xmlns:a16="http://schemas.microsoft.com/office/drawing/2014/main" id="{EEF8703F-258F-0590-C696-FC096A2D0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86" y="747232"/>
            <a:ext cx="5938674" cy="4911151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81B26A3F-C99B-CD6D-F4F6-6394F504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4D00952-BE77-47A2-BE29-2226E2D6BB12}" type="datetime1">
              <a:rPr lang="ru-RU" smtClean="0"/>
              <a:pPr rtl="0">
                <a:spcAft>
                  <a:spcPts val="600"/>
                </a:spcAft>
              </a:pPr>
              <a:t>02.06.2022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3286A-0BFF-496E-8172-B8E63C541DD8}"/>
              </a:ext>
            </a:extLst>
          </p:cNvPr>
          <p:cNvSpPr txBox="1"/>
          <p:nvPr/>
        </p:nvSpPr>
        <p:spPr>
          <a:xfrm>
            <a:off x="443345" y="571584"/>
            <a:ext cx="89497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dirty="0">
                <a:effectLst/>
                <a:latin typeface="Orbitron"/>
              </a:rPr>
              <a:t>Factori </a:t>
            </a:r>
            <a:r>
              <a:rPr lang="it-IT" sz="2800" b="1" i="0">
                <a:effectLst/>
                <a:latin typeface="Orbitron"/>
              </a:rPr>
              <a:t>Primi – Definitie / Formula </a:t>
            </a:r>
            <a:r>
              <a:rPr lang="it-IT" sz="2800" b="1" i="0" dirty="0">
                <a:effectLst/>
                <a:latin typeface="Orbitron"/>
              </a:rPr>
              <a:t>/ Algoritm de Calcul 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0006E-E2F3-A9D8-96B4-60160A201BE7}"/>
              </a:ext>
            </a:extLst>
          </p:cNvPr>
          <p:cNvSpPr txBox="1"/>
          <p:nvPr/>
        </p:nvSpPr>
        <p:spPr>
          <a:xfrm>
            <a:off x="443345" y="1487054"/>
            <a:ext cx="113053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Factor prim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fiecare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din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numerele</a:t>
            </a:r>
            <a:r>
              <a:rPr lang="en-US" b="0" i="0" dirty="0">
                <a:effectLst/>
                <a:latin typeface="Arial" panose="020B0604020202020204" pitchFamily="34" charset="0"/>
              </a:rPr>
              <a:t> prime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prin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se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imparte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exact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fara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rest)un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numar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.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1" i="0" dirty="0" err="1">
                <a:effectLst/>
                <a:latin typeface="Arial" panose="020B0604020202020204" pitchFamily="34" charset="0"/>
              </a:rPr>
              <a:t>Numar</a:t>
            </a:r>
            <a:r>
              <a:rPr lang="en-US" b="1" i="0" dirty="0">
                <a:effectLst/>
                <a:latin typeface="Arial" panose="020B0604020202020204" pitchFamily="34" charset="0"/>
              </a:rPr>
              <a:t> prim</a:t>
            </a:r>
            <a:r>
              <a:rPr lang="en-US" b="0" i="0" dirty="0">
                <a:effectLst/>
                <a:latin typeface="Arial" panose="020B0604020202020204" pitchFamily="34" charset="0"/>
              </a:rPr>
              <a:t> =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numarul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se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imparte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doar</a:t>
            </a:r>
            <a:r>
              <a:rPr lang="en-US" b="0" i="0" dirty="0">
                <a:effectLst/>
                <a:latin typeface="Arial" panose="020B0604020202020204" pitchFamily="34" charset="0"/>
              </a:rPr>
              <a:t> cu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insusi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</a:t>
            </a:r>
            <a:r>
              <a:rPr lang="en-US" b="0" i="0" dirty="0">
                <a:effectLst/>
                <a:latin typeface="Arial" panose="020B0604020202020204" pitchFamily="34" charset="0"/>
              </a:rPr>
              <a:t> cu 1.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Cel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mai</a:t>
            </a:r>
            <a:r>
              <a:rPr lang="en-US" b="0" i="0" dirty="0">
                <a:effectLst/>
                <a:latin typeface="Arial" panose="020B0604020202020204" pitchFamily="34" charset="0"/>
              </a:rPr>
              <a:t> mic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numar</a:t>
            </a:r>
            <a:r>
              <a:rPr lang="en-US" b="0" i="0" dirty="0">
                <a:effectLst/>
                <a:latin typeface="Arial" panose="020B0604020202020204" pitchFamily="34" charset="0"/>
              </a:rPr>
              <a:t> prim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2,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restul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numare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prime sunt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impare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b="1" i="0" dirty="0" err="1">
                <a:effectLst/>
                <a:latin typeface="Arial" panose="020B0604020202020204" pitchFamily="34" charset="0"/>
              </a:rPr>
              <a:t>Descompunerea</a:t>
            </a:r>
            <a:r>
              <a:rPr lang="en-US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effectLst/>
                <a:latin typeface="Arial" panose="020B0604020202020204" pitchFamily="34" charset="0"/>
              </a:rPr>
              <a:t>unui</a:t>
            </a:r>
            <a:r>
              <a:rPr lang="en-US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effectLst/>
                <a:latin typeface="Arial" panose="020B0604020202020204" pitchFamily="34" charset="0"/>
              </a:rPr>
              <a:t>numar</a:t>
            </a:r>
            <a:r>
              <a:rPr lang="en-US" b="1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reprezinta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scrierea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numarului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respectiv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produs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numere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prime.</a:t>
            </a:r>
          </a:p>
          <a:p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Descompunerea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factori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primi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numită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factorizare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număr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natural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nenul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referă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scrierea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sub forma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₁ᵉ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​​ p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₂ᵉ²…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n-US" sz="9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ᵉᵏ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numerele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sunt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prime </a:t>
            </a: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distincte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Algoritmul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clasic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presupune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luăm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rând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câte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număr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prim </a:t>
            </a:r>
            <a:r>
              <a:rPr lang="en-US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testăm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numarul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divizibil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da,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împărțim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numarul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la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cât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timp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 |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calculând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parcurs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exponentul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la care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apare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descompunerea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Ne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oprim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când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 = 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6220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2208E93-C43A-8A44-FBD2-A1D5E160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B2EE597-D9DC-A660-D707-F679487C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8600470-A26F-D1AB-0ABA-0A2E9E236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853" y="2537206"/>
            <a:ext cx="5269521" cy="2744541"/>
          </a:xfrm>
          <a:prstGeom prst="rect">
            <a:avLst/>
          </a:prstGeom>
          <a:noFill/>
        </p:spPr>
      </p:pic>
      <p:sp>
        <p:nvSpPr>
          <p:cNvPr id="2" name="Дата 1">
            <a:extLst>
              <a:ext uri="{FF2B5EF4-FFF2-40B4-BE49-F238E27FC236}">
                <a16:creationId xmlns:a16="http://schemas.microsoft.com/office/drawing/2014/main" id="{4680E125-D994-A6E9-1C82-6283A8F0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4D5EF43-AECB-4459-AE90-3AFB54138C76}" type="datetime1">
              <a:rPr lang="ru-RU" smtClean="0"/>
              <a:pPr>
                <a:spcAft>
                  <a:spcPts val="600"/>
                </a:spcAft>
              </a:pPr>
              <a:t>02.06.2022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DE24E3-BC3E-D53D-A2CE-30883E7AC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1927858"/>
            <a:ext cx="5212080" cy="3748193"/>
          </a:xfrm>
          <a:prstGeom prst="rect">
            <a:avLst/>
          </a:prstGeom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endParaRPr kumimoji="0" lang="ru-RU" altLang="ru-RU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•"/>
              <a:tabLst/>
            </a:pPr>
            <a:r>
              <a:rPr lang="en-US" altLang="ru-RU" b="1" dirty="0">
                <a:latin typeface="+mn-lt"/>
                <a:cs typeface="Calibri" panose="020F0502020204030204" pitchFamily="34" charset="0"/>
              </a:rPr>
              <a:t>  S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tim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că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factorii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primi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ai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lui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 n 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sunt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cuprinși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între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 2 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și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 n;</a:t>
            </a:r>
            <a:endParaRPr kumimoji="0" lang="en-US" altLang="ru-RU" b="1" i="0" u="none" strike="noStrike" cap="none" normalizeH="0" baseline="0" dirty="0">
              <a:ln>
                <a:noFill/>
              </a:ln>
              <a:effectLst/>
              <a:latin typeface="+mn-lt"/>
              <a:cs typeface="Calibri" panose="020F0502020204030204" pitchFamily="34" charset="0"/>
            </a:endParaRP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•"/>
              <a:tabLst/>
            </a:pPr>
            <a:endParaRPr kumimoji="0" lang="ru-RU" altLang="ru-RU" b="1" i="0" u="none" strike="noStrike" cap="none" normalizeH="0" baseline="0" dirty="0">
              <a:ln>
                <a:noFill/>
              </a:ln>
              <a:effectLst/>
              <a:latin typeface="+mn-lt"/>
              <a:cs typeface="Calibri" panose="020F0502020204030204" pitchFamily="34" charset="0"/>
            </a:endParaRP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•"/>
              <a:tabLst/>
            </a:pPr>
            <a:r>
              <a:rPr lang="en-US" altLang="ru-RU" b="1" dirty="0">
                <a:latin typeface="+mn-lt"/>
                <a:cs typeface="Calibri" panose="020F0502020204030204" pitchFamily="34" charset="0"/>
              </a:rPr>
              <a:t>  V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om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parcurge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succesiv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aceste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numere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și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pentru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un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divizor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curent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 d 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al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lui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 n;</a:t>
            </a:r>
            <a:endParaRPr kumimoji="0" lang="en-US" altLang="ru-RU" b="1" i="0" u="none" strike="noStrike" cap="none" normalizeH="0" baseline="0" dirty="0">
              <a:ln>
                <a:noFill/>
              </a:ln>
              <a:effectLst/>
              <a:latin typeface="+mn-lt"/>
              <a:cs typeface="Calibri" panose="020F0502020204030204" pitchFamily="34" charset="0"/>
            </a:endParaRP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•"/>
              <a:tabLst/>
            </a:pPr>
            <a:endParaRPr kumimoji="0" lang="en-US" altLang="ru-RU" b="1" i="0" u="none" strike="noStrike" cap="none" normalizeH="0" baseline="0" dirty="0">
              <a:ln>
                <a:noFill/>
              </a:ln>
              <a:effectLst/>
              <a:latin typeface="+mn-lt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altLang="ru-RU" b="1" dirty="0">
                <a:latin typeface="+mn-lt"/>
                <a:cs typeface="Calibri" panose="020F0502020204030204" pitchFamily="34" charset="0"/>
              </a:rPr>
              <a:t>  D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eterminăm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puterea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sa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în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descompunere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numărând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de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câte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ori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se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poate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împărții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 n 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la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 d.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Această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împărțire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se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realizează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efectiv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.</a:t>
            </a:r>
            <a:endParaRPr kumimoji="0" lang="en-US" altLang="ru-RU" b="1" i="0" u="none" strike="noStrike" cap="none" normalizeH="0" baseline="0" dirty="0">
              <a:ln>
                <a:noFill/>
              </a:ln>
              <a:effectLst/>
              <a:latin typeface="+mn-lt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endParaRPr kumimoji="0" lang="en-US" altLang="ru-RU" b="1" i="0" u="none" strike="noStrike" cap="none" normalizeH="0" baseline="0" dirty="0">
              <a:ln>
                <a:noFill/>
              </a:ln>
              <a:effectLst/>
              <a:latin typeface="+mn-lt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altLang="ru-RU" b="1" dirty="0">
                <a:latin typeface="+mn-lt"/>
                <a:cs typeface="Calibri" panose="020F0502020204030204" pitchFamily="34" charset="0"/>
              </a:rPr>
              <a:t>  A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fișam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divizorul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curent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 d 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și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puterea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sa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;</a:t>
            </a:r>
            <a:endParaRPr kumimoji="0" lang="en-US" altLang="ru-RU" b="1" i="0" u="none" strike="noStrike" cap="none" normalizeH="0" baseline="0" dirty="0">
              <a:ln>
                <a:noFill/>
              </a:ln>
              <a:effectLst/>
              <a:latin typeface="+mn-lt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endParaRPr kumimoji="0" lang="en-US" altLang="ru-RU" b="1" i="0" u="none" strike="noStrike" cap="none" normalizeH="0" baseline="0" dirty="0">
              <a:ln>
                <a:noFill/>
              </a:ln>
              <a:effectLst/>
              <a:latin typeface="+mn-lt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kumimoji="0" lang="en-US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 P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rocesul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se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încheie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când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 n 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devine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 1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+mn-lt"/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endParaRPr kumimoji="0" lang="ru-RU" altLang="ru-RU" sz="13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•"/>
              <a:tabLst/>
            </a:pPr>
            <a:endParaRPr lang="en-US" altLang="ru-RU" sz="13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•"/>
              <a:tabLst/>
            </a:pPr>
            <a:endParaRPr kumimoji="0" lang="ru-RU" altLang="ru-RU" sz="13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tabLst/>
            </a:pPr>
            <a:endParaRPr kumimoji="0" lang="ru-RU" altLang="ru-RU" sz="13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0" marR="0" lvl="0" indent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endParaRPr kumimoji="0" lang="ru-RU" altLang="ru-RU" sz="13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2929DB7-073E-0A7C-2987-1964BB47E65F}"/>
              </a:ext>
            </a:extLst>
          </p:cNvPr>
          <p:cNvSpPr/>
          <p:nvPr/>
        </p:nvSpPr>
        <p:spPr>
          <a:xfrm>
            <a:off x="606216" y="286603"/>
            <a:ext cx="11040528" cy="1450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B2EE597-D9DC-A660-D707-F679487C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3013"/>
            <a:ext cx="10549464" cy="1450757"/>
          </a:xfrm>
        </p:spPr>
        <p:txBody>
          <a:bodyPr>
            <a:normAutofit/>
          </a:bodyPr>
          <a:lstStyle/>
          <a:p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Pentru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a </a:t>
            </a:r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determina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descompunerea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,</a:t>
            </a:r>
            <a:br>
              <a:rPr kumimoji="0" lang="en-US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</a:b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altLang="ru-RU" sz="36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                                         </a:t>
            </a:r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vom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proceda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kumimoji="0" lang="ru-RU" altLang="ru-RU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deductiv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4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8F908D5D-56A4-E066-1984-55FC0B21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59279E9-B6DA-4AB3-A7CE-B748E56BEA69}" type="datetime1">
              <a:rPr lang="ru-RU" smtClean="0"/>
              <a:pPr rtl="0">
                <a:spcAft>
                  <a:spcPts val="600"/>
                </a:spcAft>
              </a:pPr>
              <a:t>02.06.2022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73019-3F7B-C8F8-0FDB-7D28E32F6652}"/>
              </a:ext>
            </a:extLst>
          </p:cNvPr>
          <p:cNvSpPr txBox="1"/>
          <p:nvPr/>
        </p:nvSpPr>
        <p:spPr>
          <a:xfrm>
            <a:off x="6014720" y="990422"/>
            <a:ext cx="58115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priveste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complexitatea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algoritmul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nu 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grozav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Daca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prim 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trebui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ajunga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valoarea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putem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iesi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Un alt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nefovarabil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acel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care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produsul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numar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prim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foarte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mic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foarte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mare.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exemplu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n=2*666103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Algoritmul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efectua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666103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adica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O(n/2)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care 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echivalent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endParaRPr lang="ro-RO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o-RO" sz="2000" i="1" dirty="0"/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Pentru a reduce complexitatea worst-case la </a:t>
            </a:r>
            <a:r>
              <a:rPr lang="ro-RO" sz="2000" b="1" dirty="0">
                <a:latin typeface="Arial" panose="020B0604020202020204" pitchFamily="34" charset="0"/>
                <a:cs typeface="Arial" panose="020B0604020202020204" pitchFamily="34" charset="0"/>
              </a:rPr>
              <a:t>O(√n), 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trebuie sa ne oprim atunci cand </a:t>
            </a:r>
            <a:r>
              <a:rPr lang="ro-RO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 depaseste radicalul lui </a:t>
            </a:r>
            <a:r>
              <a:rPr lang="ro-RO" sz="20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 . Atunci vom sti sigur ca ce a mai ramas din </a:t>
            </a:r>
            <a:r>
              <a:rPr lang="ro-RO" sz="20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 este un numar prim, pe care il vom putea afisa cand iesim din</a:t>
            </a:r>
            <a:r>
              <a:rPr lang="ro-RO" sz="2000" b="1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24FA40-F5CE-7A70-08E2-06209725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5962"/>
            <a:ext cx="507753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107C1D9E-7A56-6C0B-185E-E5838853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59279E9-B6DA-4AB3-A7CE-B748E56BEA69}" type="datetime1">
              <a:rPr lang="ru-RU" smtClean="0"/>
              <a:pPr rtl="0">
                <a:spcAft>
                  <a:spcPts val="600"/>
                </a:spcAft>
              </a:pPr>
              <a:t>02.06.2022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DF1B3-21CA-67B8-A639-93A8EC80B681}"/>
              </a:ext>
            </a:extLst>
          </p:cNvPr>
          <p:cNvSpPr txBox="1"/>
          <p:nvPr/>
        </p:nvSpPr>
        <p:spPr>
          <a:xfrm>
            <a:off x="7489011" y="142671"/>
            <a:ext cx="404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Codul</a:t>
            </a:r>
            <a:r>
              <a:rPr lang="en-US" sz="2000" b="1" dirty="0"/>
              <a:t> in </a:t>
            </a:r>
            <a:r>
              <a:rPr lang="en-US" sz="2000" b="1" dirty="0" err="1"/>
              <a:t>limbaj</a:t>
            </a:r>
            <a:r>
              <a:rPr lang="en-US" sz="2000" b="1" dirty="0"/>
              <a:t> de </a:t>
            </a:r>
            <a:r>
              <a:rPr lang="en-US" sz="2000" b="1" dirty="0" err="1"/>
              <a:t>programare</a:t>
            </a:r>
            <a:r>
              <a:rPr lang="en-US" sz="2000" b="1" dirty="0"/>
              <a:t> C++</a:t>
            </a:r>
            <a:endParaRPr lang="ru-RU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6495E-2597-4E36-9222-F1077D2102EB}"/>
              </a:ext>
            </a:extLst>
          </p:cNvPr>
          <p:cNvSpPr txBox="1"/>
          <p:nvPr/>
        </p:nvSpPr>
        <p:spPr>
          <a:xfrm>
            <a:off x="307571" y="740209"/>
            <a:ext cx="11419840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#include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&lt;iostream&gt;</a:t>
            </a:r>
            <a:endParaRPr lang="en-US" sz="110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std;</a:t>
            </a:r>
          </a:p>
          <a:p>
            <a:r>
              <a:rPr lang="pt-BR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 declara variabilele numar,divizor,putere de tip intreg</a:t>
            </a:r>
            <a:endParaRPr lang="pt-BR" sz="110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variabila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numar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memoreaza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numarul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citit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de la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tastatura</a:t>
            </a:r>
            <a:endParaRPr lang="en-US" sz="110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variabila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divizor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este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folosita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pentru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a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identifica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daca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numar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are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divizori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proprii</a:t>
            </a:r>
            <a:endParaRPr lang="en-US" sz="110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it-IT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//variabila putere memoreaza puterea la care apare un factor prim</a:t>
            </a:r>
            <a:endParaRPr lang="it-IT" sz="110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numar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divizor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putere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main()</a:t>
            </a:r>
          </a:p>
          <a:p>
            <a:r>
              <a:rPr lang="ru-RU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citeste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de la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tastatura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numarul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Introduceti</a:t>
            </a:r>
            <a:r>
              <a:rPr lang="en-US" sz="1100" dirty="0">
                <a:solidFill>
                  <a:srgbClr val="A3151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numarul</a:t>
            </a:r>
            <a:r>
              <a:rPr lang="en-US" sz="1100" dirty="0">
                <a:solidFill>
                  <a:srgbClr val="A3151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n: "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cin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&gt;&gt;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numar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variabila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&lt;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divizor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este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initializata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cu 2 (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primul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posibil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divizor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propriu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divizor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2;</a:t>
            </a:r>
          </a:p>
          <a:p>
            <a:r>
              <a:rPr lang="it-IT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 determina daca numarul are divizori proprii</a:t>
            </a:r>
            <a:endParaRPr lang="it-IT" sz="110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numar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&gt; 1)</a:t>
            </a:r>
          </a:p>
          <a:p>
            <a:r>
              <a:rPr lang="ru-RU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putere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0;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puterea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este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initializata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cu 0,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pentru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ca de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fiecare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data cand se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reia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instructiunea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while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se</a:t>
            </a:r>
          </a:p>
          <a:p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poata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determina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puterea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la care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apare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factorul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prim</a:t>
            </a:r>
            <a:endParaRPr lang="en-US" sz="110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it-IT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 verifica daca numarul se imparte de mai multe ori la &lt;divizor&gt;</a:t>
            </a:r>
            <a:endParaRPr lang="it-IT" sz="110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numar%divizor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== 0)</a:t>
            </a:r>
          </a:p>
          <a:p>
            <a:r>
              <a:rPr lang="ru-RU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it-IT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putere++; </a:t>
            </a:r>
            <a:r>
              <a:rPr lang="it-IT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 contorizeaza puterea la care apare factorul prim in descompunere</a:t>
            </a:r>
            <a:endParaRPr lang="it-IT" sz="110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numar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numar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/ </a:t>
            </a:r>
            <a:r>
              <a:rPr lang="en-US" sz="11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divizor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 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imparte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&lt;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numar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 la &lt;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divizor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pentru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a se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putea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continua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impartirea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si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identificarea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puterii</a:t>
            </a:r>
            <a:endParaRPr lang="en-US" sz="110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it-IT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//daca &lt;divizorul&gt; se imparte macar o data la &lt;numar&gt; se afiseaza &lt;divizor&gt;, alaturi de puterea la care apare in descompunere</a:t>
            </a:r>
            <a:endParaRPr lang="it-IT" sz="110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daca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&lt;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putere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este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0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inseamna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ca &lt;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divizor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 nu se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imparte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deloc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la &lt;</a:t>
            </a:r>
            <a:r>
              <a:rPr lang="en-US" sz="11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numar</a:t>
            </a:r>
            <a:r>
              <a:rPr lang="en-US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putere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&gt; 0)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divizor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"^"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putere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 "</a:t>
            </a:r>
            <a:r>
              <a:rPr lang="en-US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it-IT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divizor = divizor + 1; </a:t>
            </a:r>
            <a:r>
              <a:rPr lang="it-IT" sz="11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//&lt;divizor&gt; se mareste cu 1, pentru a putea identifica si alti factori primi ai descompunerii</a:t>
            </a:r>
            <a:endParaRPr lang="it-IT" sz="110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ru-RU" sz="1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ru-RU" sz="11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4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DA12E33-E41E-160B-B020-49547D4D1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" y="1683071"/>
            <a:ext cx="11793374" cy="2198584"/>
          </a:xfrm>
          <a:prstGeom prst="rect">
            <a:avLst/>
          </a:prstGeom>
        </p:spPr>
      </p:pic>
      <p:sp>
        <p:nvSpPr>
          <p:cNvPr id="2" name="Дата 1">
            <a:extLst>
              <a:ext uri="{FF2B5EF4-FFF2-40B4-BE49-F238E27FC236}">
                <a16:creationId xmlns:a16="http://schemas.microsoft.com/office/drawing/2014/main" id="{AD0EAF9F-6AE1-364B-60DC-8673C242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D5EF43-AECB-4459-AE90-3AFB54138C76}" type="datetime1">
              <a:rPr lang="ru-RU" smtClean="0"/>
              <a:t>02.06.2022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36A9E-0249-34BC-C313-14AE6537FC7D}"/>
              </a:ext>
            </a:extLst>
          </p:cNvPr>
          <p:cNvSpPr txBox="1"/>
          <p:nvPr/>
        </p:nvSpPr>
        <p:spPr>
          <a:xfrm>
            <a:off x="436880" y="202897"/>
            <a:ext cx="523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Rezultatele</a:t>
            </a:r>
            <a:r>
              <a:rPr lang="en-US" sz="2800" b="1" dirty="0"/>
              <a:t> </a:t>
            </a:r>
            <a:r>
              <a:rPr lang="en-US" sz="2800" b="1" dirty="0" err="1"/>
              <a:t>rularii</a:t>
            </a:r>
            <a:r>
              <a:rPr lang="en-US" sz="2800" b="1" dirty="0"/>
              <a:t> </a:t>
            </a:r>
            <a:r>
              <a:rPr lang="en-US" sz="2800" b="1" dirty="0" err="1"/>
              <a:t>programului</a:t>
            </a:r>
            <a:r>
              <a:rPr lang="en-US" sz="2800" b="1" dirty="0"/>
              <a:t>:</a:t>
            </a:r>
            <a:endParaRPr lang="ru-RU" sz="2800" b="1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34C611B-8663-474D-ED08-1BCE2BDE7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" y="3998796"/>
            <a:ext cx="11793374" cy="1986927"/>
          </a:xfrm>
          <a:prstGeom prst="rect">
            <a:avLst/>
          </a:prstGeom>
        </p:spPr>
      </p:pic>
      <p:sp>
        <p:nvSpPr>
          <p:cNvPr id="14" name="Овал 13">
            <a:extLst>
              <a:ext uri="{FF2B5EF4-FFF2-40B4-BE49-F238E27FC236}">
                <a16:creationId xmlns:a16="http://schemas.microsoft.com/office/drawing/2014/main" id="{D5F893E7-811A-3DFF-2333-D36038CF2668}"/>
              </a:ext>
            </a:extLst>
          </p:cNvPr>
          <p:cNvSpPr/>
          <p:nvPr/>
        </p:nvSpPr>
        <p:spPr>
          <a:xfrm>
            <a:off x="2230120" y="1930400"/>
            <a:ext cx="802640" cy="447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94896CB-DC38-8242-26DC-979BE9A14ED0}"/>
              </a:ext>
            </a:extLst>
          </p:cNvPr>
          <p:cNvSpPr/>
          <p:nvPr/>
        </p:nvSpPr>
        <p:spPr>
          <a:xfrm>
            <a:off x="2306320" y="4369756"/>
            <a:ext cx="802640" cy="447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ABAF069-9284-D8D4-6882-E809401D5928}"/>
              </a:ext>
            </a:extLst>
          </p:cNvPr>
          <p:cNvSpPr/>
          <p:nvPr/>
        </p:nvSpPr>
        <p:spPr>
          <a:xfrm flipH="1">
            <a:off x="863600" y="2230120"/>
            <a:ext cx="152400" cy="2946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5D9CDC5-9DBA-82CE-D153-B83E2FB42742}"/>
              </a:ext>
            </a:extLst>
          </p:cNvPr>
          <p:cNvSpPr/>
          <p:nvPr/>
        </p:nvSpPr>
        <p:spPr>
          <a:xfrm flipH="1">
            <a:off x="1294130" y="2240686"/>
            <a:ext cx="152400" cy="2840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F4987572-B367-7794-5173-B8D8729AA2DC}"/>
              </a:ext>
            </a:extLst>
          </p:cNvPr>
          <p:cNvSpPr/>
          <p:nvPr/>
        </p:nvSpPr>
        <p:spPr>
          <a:xfrm flipH="1">
            <a:off x="436880" y="2230120"/>
            <a:ext cx="226060" cy="2946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69E137B-67C1-15D8-B749-5C685A2BA041}"/>
              </a:ext>
            </a:extLst>
          </p:cNvPr>
          <p:cNvSpPr/>
          <p:nvPr/>
        </p:nvSpPr>
        <p:spPr>
          <a:xfrm flipH="1">
            <a:off x="569595" y="4632959"/>
            <a:ext cx="243840" cy="2482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09F06883-3166-4D83-84FF-B8FEFB54EC0C}"/>
              </a:ext>
            </a:extLst>
          </p:cNvPr>
          <p:cNvSpPr/>
          <p:nvPr/>
        </p:nvSpPr>
        <p:spPr>
          <a:xfrm flipH="1">
            <a:off x="1330960" y="4632959"/>
            <a:ext cx="243840" cy="2482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F954EE6-AC65-4648-57E3-B9A8C48DF7E2}"/>
              </a:ext>
            </a:extLst>
          </p:cNvPr>
          <p:cNvCxnSpPr/>
          <p:nvPr/>
        </p:nvCxnSpPr>
        <p:spPr>
          <a:xfrm flipH="1" flipV="1">
            <a:off x="1137920" y="4881232"/>
            <a:ext cx="629920" cy="5232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FEAFD508-0175-BF47-CBDD-578DF3FE884A}"/>
              </a:ext>
            </a:extLst>
          </p:cNvPr>
          <p:cNvCxnSpPr>
            <a:cxnSpLocks/>
          </p:cNvCxnSpPr>
          <p:nvPr/>
        </p:nvCxnSpPr>
        <p:spPr>
          <a:xfrm flipH="1" flipV="1">
            <a:off x="291588" y="2500141"/>
            <a:ext cx="328556" cy="571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2B0517C-6C5D-ADE3-C449-C70A79E5C10B}"/>
              </a:ext>
            </a:extLst>
          </p:cNvPr>
          <p:cNvCxnSpPr>
            <a:cxnSpLocks/>
          </p:cNvCxnSpPr>
          <p:nvPr/>
        </p:nvCxnSpPr>
        <p:spPr>
          <a:xfrm flipH="1" flipV="1">
            <a:off x="711200" y="2482146"/>
            <a:ext cx="314960" cy="611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3D149028-C589-5B8B-005F-D3A35F0362F5}"/>
              </a:ext>
            </a:extLst>
          </p:cNvPr>
          <p:cNvCxnSpPr>
            <a:cxnSpLocks/>
          </p:cNvCxnSpPr>
          <p:nvPr/>
        </p:nvCxnSpPr>
        <p:spPr>
          <a:xfrm flipH="1" flipV="1">
            <a:off x="1189232" y="2471116"/>
            <a:ext cx="324608" cy="600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D70D7942-3B59-5539-F250-783889D1210D}"/>
              </a:ext>
            </a:extLst>
          </p:cNvPr>
          <p:cNvCxnSpPr/>
          <p:nvPr/>
        </p:nvCxnSpPr>
        <p:spPr>
          <a:xfrm flipH="1" flipV="1">
            <a:off x="396240" y="4881232"/>
            <a:ext cx="629920" cy="5232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6A86E-5B91-FF47-CEC2-DDDEEB52CB03}"/>
              </a:ext>
            </a:extLst>
          </p:cNvPr>
          <p:cNvSpPr txBox="1"/>
          <p:nvPr/>
        </p:nvSpPr>
        <p:spPr>
          <a:xfrm>
            <a:off x="620144" y="850600"/>
            <a:ext cx="836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Indici</a:t>
            </a:r>
            <a:r>
              <a:rPr lang="en-US" dirty="0"/>
              <a:t>:  </a:t>
            </a:r>
          </a:p>
          <a:p>
            <a:r>
              <a:rPr lang="en-US" dirty="0"/>
              <a:t>               </a:t>
            </a:r>
            <a:r>
              <a:rPr lang="en-US" dirty="0" err="1"/>
              <a:t>Numar</a:t>
            </a:r>
            <a:r>
              <a:rPr lang="en-US" dirty="0"/>
              <a:t>                 </a:t>
            </a:r>
            <a:r>
              <a:rPr lang="en-US" dirty="0" err="1"/>
              <a:t>Putere</a:t>
            </a:r>
            <a:r>
              <a:rPr lang="en-US" dirty="0"/>
              <a:t>               Factor prim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72D3E0E4-41B4-00B4-861C-593DCB8636E7}"/>
              </a:ext>
            </a:extLst>
          </p:cNvPr>
          <p:cNvSpPr/>
          <p:nvPr/>
        </p:nvSpPr>
        <p:spPr>
          <a:xfrm>
            <a:off x="2382520" y="1173766"/>
            <a:ext cx="325120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30A0A9F2-A827-84E9-CD23-171D76CD1900}"/>
              </a:ext>
            </a:extLst>
          </p:cNvPr>
          <p:cNvSpPr/>
          <p:nvPr/>
        </p:nvSpPr>
        <p:spPr>
          <a:xfrm flipH="1">
            <a:off x="3931920" y="1140736"/>
            <a:ext cx="233680" cy="2946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2C06EC3-AED9-AFA2-5C2F-EFB51932EBB7}"/>
              </a:ext>
            </a:extLst>
          </p:cNvPr>
          <p:cNvCxnSpPr>
            <a:cxnSpLocks/>
          </p:cNvCxnSpPr>
          <p:nvPr/>
        </p:nvCxnSpPr>
        <p:spPr>
          <a:xfrm flipH="1" flipV="1">
            <a:off x="5938520" y="1057982"/>
            <a:ext cx="314960" cy="354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0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025E8F29-55FC-3478-719B-E6DFE6EB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D4DAEB3-2211-4CA3-9D23-0143FCF3926F}" type="datetime1">
              <a:rPr lang="ru-RU" smtClean="0"/>
              <a:pPr rtl="0">
                <a:spcAft>
                  <a:spcPts val="600"/>
                </a:spcAft>
              </a:pPr>
              <a:t>02.06.2022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01013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{7164265F-F417-4D7F-8A6D-2528307183E6}tf56160789_win32</Template>
  <TotalTime>161</TotalTime>
  <Words>761</Words>
  <Application>Microsoft Office PowerPoint</Application>
  <PresentationFormat>Широкоэкранный</PresentationFormat>
  <Paragraphs>75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Cascadia Code</vt:lpstr>
      <vt:lpstr>Franklin Gothic Book</vt:lpstr>
      <vt:lpstr>Orbitron</vt:lpstr>
      <vt:lpstr>1_РетроспективаVTI</vt:lpstr>
      <vt:lpstr>Proiect Sincretic –Metode avansate de programare</vt:lpstr>
      <vt:lpstr>Se dă un număr natural N. Se cere să se scrie un program care descompune numărul N în factori primi.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Sincretic –Metode avansate de programare</dc:title>
  <dc:creator>Rimma CECHIR</dc:creator>
  <cp:lastModifiedBy>Rimma CECHIR</cp:lastModifiedBy>
  <cp:revision>10</cp:revision>
  <dcterms:created xsi:type="dcterms:W3CDTF">2022-05-30T10:20:08Z</dcterms:created>
  <dcterms:modified xsi:type="dcterms:W3CDTF">2022-06-02T07:39:59Z</dcterms:modified>
</cp:coreProperties>
</file>