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D0E0E3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AC0B6-BE44-4717-984B-D1D6CEF33AEC}">
  <a:tblStyle styleId="{936AC0B6-BE44-4717-984B-D1D6CEF33A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479875-CDCA-4AC4-A21C-D0C179C755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f494837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f494837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de7020eb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de7020eb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f49483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f49483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d9e5b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d9e5b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f494837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f494837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f49483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f49483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df49483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df494837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d9e5b5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dd9e5b5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df494837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df494837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has the highest current ratio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df494837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df494837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o/operationalefficiency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undamental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0425"/>
            <a:ext cx="6168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Stocks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July 25, 2019</a:t>
            </a:r>
            <a:endParaRPr sz="12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7901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Joanna Lee, Harmeet Kaur, Neda Iranmanesh,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Eric Koritko, Balakumar Janakiraman, Nitin Jain &amp; David Klaassen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Corp stocks from 2011 - 2015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00" y="1362300"/>
            <a:ext cx="7468450" cy="35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332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1247175"/>
            <a:ext cx="7275424" cy="3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424242"/>
                </a:solidFill>
              </a:rPr>
              <a:t>Part A: The fastest growing sector from 2011 to 2015 was </a:t>
            </a:r>
            <a:r>
              <a:rPr lang="en-CA" sz="1100" b="1" dirty="0">
                <a:solidFill>
                  <a:srgbClr val="424242"/>
                </a:solidFill>
              </a:rPr>
              <a:t>the </a:t>
            </a:r>
            <a:r>
              <a:rPr lang="en" sz="1100" b="1" dirty="0">
                <a:solidFill>
                  <a:schemeClr val="tx2">
                    <a:lumMod val="75000"/>
                  </a:schemeClr>
                </a:solidFill>
              </a:rPr>
              <a:t>Professional, Scientific and Technical Services </a:t>
            </a:r>
            <a:r>
              <a:rPr lang="en-CA" sz="1100" b="1" dirty="0">
                <a:solidFill>
                  <a:srgbClr val="424242"/>
                </a:solidFill>
              </a:rPr>
              <a:t>s</a:t>
            </a:r>
            <a:r>
              <a:rPr lang="en" sz="1100" b="1" dirty="0">
                <a:solidFill>
                  <a:srgbClr val="424242"/>
                </a:solidFill>
              </a:rPr>
              <a:t>ector with respect to Net Income Loss and Stockholder Equity.</a:t>
            </a:r>
            <a:endParaRPr sz="1100" b="1" dirty="0">
              <a:solidFill>
                <a:srgbClr val="424242"/>
              </a:solidFill>
            </a:endParaRPr>
          </a:p>
          <a:p>
            <a:pPr marL="5715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424242"/>
                </a:solidFill>
              </a:rPr>
              <a:t>The Top 5 companies driving the growth were</a:t>
            </a:r>
            <a:endParaRPr sz="1100" b="1" dirty="0">
              <a:solidFill>
                <a:srgbClr val="424242"/>
              </a:solidFill>
            </a:endParaRPr>
          </a:p>
          <a:p>
            <a:pPr marL="1371600" lvl="0" indent="-29210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Groupon, Inc.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Digipath. Inc.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Neogenomics Inc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Sorrento Therapeutics, Inc.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Live Ventures Inc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424242"/>
                </a:solidFill>
              </a:rPr>
              <a:t>Part B : We found the top 10 companies with respect to </a:t>
            </a:r>
            <a:endParaRPr sz="1100" b="1" dirty="0">
              <a:solidFill>
                <a:srgbClr val="424242"/>
              </a:solidFill>
            </a:endParaRPr>
          </a:p>
          <a:p>
            <a:pPr marL="1371600" lvl="0" indent="-29210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Ratio  - Which measures liquidity of a company, which in turn measures a company's ability to pay short-term obligations or those due within one year.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Capital - Which measures a company's</a:t>
            </a: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efficiency</a:t>
            </a:r>
            <a:r>
              <a:rPr lang="en" sz="1000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its short-term financial health.</a:t>
            </a:r>
            <a:r>
              <a:rPr lang="en" dirty="0">
                <a:solidFill>
                  <a:srgbClr val="4242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 dirty="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100" b="1" dirty="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dirty="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18757"/>
            <a:ext cx="7030500" cy="345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rgbClr val="424242"/>
                </a:solidFill>
              </a:rPr>
              <a:t>Project Overview &amp; Outline of Approach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rgbClr val="42424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rgbClr val="424242"/>
                </a:solidFill>
              </a:rPr>
              <a:t>Project Goals</a:t>
            </a:r>
            <a:endParaRPr sz="1400" dirty="0">
              <a:solidFill>
                <a:srgbClr val="424242"/>
              </a:solidFill>
            </a:endParaRPr>
          </a:p>
          <a:p>
            <a:pPr marL="893763" lvl="0" indent="-436563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24242"/>
                </a:solidFill>
              </a:rPr>
              <a:t>a)	Identify the fastest growing sector </a:t>
            </a:r>
            <a:r>
              <a:rPr lang="en-CA" sz="1400" dirty="0">
                <a:solidFill>
                  <a:srgbClr val="424242"/>
                </a:solidFill>
              </a:rPr>
              <a:t>and the t</a:t>
            </a:r>
            <a:r>
              <a:rPr lang="en" sz="1400" dirty="0">
                <a:solidFill>
                  <a:srgbClr val="424242"/>
                </a:solidFill>
              </a:rPr>
              <a:t>op 5 companies that drive the sector</a:t>
            </a:r>
            <a:endParaRPr sz="1400" dirty="0">
              <a:solidFill>
                <a:srgbClr val="424242"/>
              </a:solidFill>
            </a:endParaRPr>
          </a:p>
          <a:p>
            <a:pPr marL="893763" lvl="0" indent="-436563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24242"/>
                </a:solidFill>
              </a:rPr>
              <a:t>b) 	Find </a:t>
            </a:r>
            <a:r>
              <a:rPr lang="en-CA" sz="1400" dirty="0">
                <a:solidFill>
                  <a:srgbClr val="424242"/>
                </a:solidFill>
              </a:rPr>
              <a:t>the t</a:t>
            </a:r>
            <a:r>
              <a:rPr lang="en" sz="1400" dirty="0">
                <a:solidFill>
                  <a:srgbClr val="424242"/>
                </a:solidFill>
              </a:rPr>
              <a:t>op 10 companies to invest </a:t>
            </a:r>
            <a:r>
              <a:rPr lang="en-CA" sz="1400" dirty="0">
                <a:solidFill>
                  <a:srgbClr val="424242"/>
                </a:solidFill>
              </a:rPr>
              <a:t>in </a:t>
            </a:r>
            <a:r>
              <a:rPr lang="en" sz="1400" dirty="0">
                <a:solidFill>
                  <a:srgbClr val="424242"/>
                </a:solidFill>
              </a:rPr>
              <a:t>based on the following industry </a:t>
            </a:r>
            <a:r>
              <a:rPr lang="en-CA" sz="1400" dirty="0">
                <a:solidFill>
                  <a:srgbClr val="424242"/>
                </a:solidFill>
              </a:rPr>
              <a:t>indicators</a:t>
            </a:r>
            <a:r>
              <a:rPr lang="en" sz="1400" dirty="0">
                <a:solidFill>
                  <a:srgbClr val="424242"/>
                </a:solidFill>
              </a:rPr>
              <a:t>. </a:t>
            </a:r>
            <a:r>
              <a:rPr lang="en-CA" sz="1400" dirty="0">
                <a:solidFill>
                  <a:srgbClr val="424242"/>
                </a:solidFill>
              </a:rPr>
              <a:t>These indicators are commonly</a:t>
            </a:r>
            <a:r>
              <a:rPr lang="en" sz="1400" dirty="0">
                <a:solidFill>
                  <a:srgbClr val="424242"/>
                </a:solidFill>
              </a:rPr>
              <a:t> used by financial analyst</a:t>
            </a:r>
            <a:r>
              <a:rPr lang="en-CA" sz="1400" dirty="0">
                <a:solidFill>
                  <a:srgbClr val="424242"/>
                </a:solidFill>
              </a:rPr>
              <a:t>s</a:t>
            </a:r>
            <a:r>
              <a:rPr lang="en" sz="1400" dirty="0">
                <a:solidFill>
                  <a:srgbClr val="424242"/>
                </a:solidFill>
              </a:rPr>
              <a:t> across the globe.</a:t>
            </a:r>
            <a:endParaRPr sz="1400" dirty="0">
              <a:solidFill>
                <a:srgbClr val="42424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24242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CA" sz="1400" dirty="0">
                <a:solidFill>
                  <a:srgbClr val="424242"/>
                </a:solidFill>
              </a:rPr>
              <a:t>Liquidity</a:t>
            </a: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CA" sz="1400" dirty="0">
                <a:solidFill>
                  <a:srgbClr val="424242"/>
                </a:solidFill>
              </a:rPr>
              <a:t>Working Capital</a:t>
            </a:r>
            <a:endParaRPr sz="1400" dirty="0">
              <a:solidFill>
                <a:srgbClr val="42424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 dirty="0">
                <a:solidFill>
                  <a:srgbClr val="424242"/>
                </a:solidFill>
              </a:rPr>
              <a:t>Analyzed US stocks found on </a:t>
            </a:r>
            <a:r>
              <a:rPr lang="en" sz="1400" dirty="0">
                <a:solidFill>
                  <a:srgbClr val="42424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http://www.usfundamentals.com</a:t>
            </a:r>
            <a:endParaRPr sz="1400" dirty="0">
              <a:solidFill>
                <a:srgbClr val="424242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1400" dirty="0">
                <a:solidFill>
                  <a:srgbClr val="424242"/>
                </a:solidFill>
              </a:rPr>
              <a:t>About this data</a:t>
            </a:r>
            <a:endParaRPr sz="1400" dirty="0">
              <a:solidFill>
                <a:srgbClr val="424242"/>
              </a:solidFill>
            </a:endParaRPr>
          </a:p>
          <a:p>
            <a:pPr marL="457200" lvl="0" indent="-298450">
              <a:spcBef>
                <a:spcPts val="1100"/>
              </a:spcBef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400" dirty="0">
                <a:solidFill>
                  <a:srgbClr val="424242"/>
                </a:solidFill>
              </a:rPr>
              <a:t>12,129 companies</a:t>
            </a:r>
            <a:endParaRPr sz="1400" dirty="0">
              <a:solidFill>
                <a:srgbClr val="424242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400" dirty="0">
                <a:solidFill>
                  <a:srgbClr val="424242"/>
                </a:solidFill>
              </a:rPr>
              <a:t>8,526 unique indicators</a:t>
            </a:r>
            <a:endParaRPr sz="1400" dirty="0">
              <a:solidFill>
                <a:srgbClr val="424242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400" dirty="0">
                <a:solidFill>
                  <a:srgbClr val="424242"/>
                </a:solidFill>
              </a:rPr>
              <a:t>~20 indicators comparable across most companies</a:t>
            </a:r>
            <a:endParaRPr sz="1400" dirty="0">
              <a:solidFill>
                <a:srgbClr val="424242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400" dirty="0">
                <a:solidFill>
                  <a:srgbClr val="424242"/>
                </a:solidFill>
              </a:rPr>
              <a:t>Yearly data</a:t>
            </a:r>
            <a:endParaRPr sz="1400" dirty="0">
              <a:solidFill>
                <a:srgbClr val="424242"/>
              </a:solidFill>
            </a:endParaRPr>
          </a:p>
          <a:p>
            <a:pPr marL="0" lvl="0" indent="0">
              <a:spcBef>
                <a:spcPts val="1100"/>
              </a:spcBef>
              <a:buNone/>
            </a:pPr>
            <a:endParaRPr sz="1400" dirty="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our Approach</a:t>
            </a:r>
            <a:endParaRPr/>
          </a:p>
        </p:txBody>
      </p:sp>
      <p:graphicFrame>
        <p:nvGraphicFramePr>
          <p:cNvPr id="296" name="Google Shape;296;p16"/>
          <p:cNvGraphicFramePr/>
          <p:nvPr>
            <p:extLst>
              <p:ext uri="{D42A27DB-BD31-4B8C-83A1-F6EECF244321}">
                <p14:modId xmlns:p14="http://schemas.microsoft.com/office/powerpoint/2010/main" val="856913379"/>
              </p:ext>
            </p:extLst>
          </p:nvPr>
        </p:nvGraphicFramePr>
        <p:xfrm>
          <a:off x="1680325" y="1467250"/>
          <a:ext cx="6543475" cy="3432975"/>
        </p:xfrm>
        <a:graphic>
          <a:graphicData uri="http://schemas.openxmlformats.org/drawingml/2006/table">
            <a:tbl>
              <a:tblPr>
                <a:noFill/>
                <a:tableStyleId>{936AC0B6-BE44-4717-984B-D1D6CEF33AEC}</a:tableStyleId>
              </a:tblPr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Steps</a:t>
                      </a:r>
                      <a:endParaRPr sz="105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Details</a:t>
                      </a:r>
                      <a:endParaRPr sz="105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Inspection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 relevant functions to help understand the data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Determining which parameters to consider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Determine how to calculate 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               Growth of Sector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               Stability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               Volatility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               Assets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Cleaning</a:t>
                      </a:r>
                      <a:endParaRPr sz="700" b="0" i="0" u="none" strike="noStrike" cap="none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Merge two files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Delete data with null values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all parameter not used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Calculating Sector Growth</a:t>
                      </a:r>
                      <a:endParaRPr sz="700" b="0" i="0" u="none" strike="noStrike" cap="none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 Compound Annual Growth Rate (CAGR), Net Income, Total Assets to find the Growth Rate of a company 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 weighted averages of all companies in a sector to find the sector’s Growth Rate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Finding top 5 companies driving the growth in the given sector</a:t>
                      </a:r>
                      <a:endParaRPr sz="700" b="0" i="0" u="none" strike="noStrike" cap="none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Determine top 5 companies based on their Compound Annual Growth Rates (CAGR)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Determining companies with given attributes</a:t>
                      </a:r>
                      <a:endParaRPr sz="700" b="0" i="0" u="none" strike="noStrike" cap="none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 dirty="0">
                          <a:solidFill>
                            <a:srgbClr val="42424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Calculated Current ratio, Working Capital, Assets to Liabilities, Debt to Equity, Treasury Share and Dividend Paid Per Share</a:t>
                      </a:r>
                      <a:endParaRPr sz="700" b="0" i="0" u="none" strike="noStrike" cap="none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152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Trends of the Sector</a:t>
            </a:r>
            <a:endParaRPr dirty="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84" y="1035425"/>
            <a:ext cx="6892171" cy="39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120459" y="3438538"/>
            <a:ext cx="2864788" cy="1552587"/>
          </a:xfrm>
          <a:prstGeom prst="rect">
            <a:avLst/>
          </a:prstGeom>
          <a:solidFill>
            <a:srgbClr val="D0E0E3"/>
          </a:solidFill>
          <a:ln>
            <a:solidFill>
              <a:srgbClr val="D0E0E3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 3 Sectors: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 sz="105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Professional, Scientific and Technical Services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endParaRPr sz="105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 sz="105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Finance and Insurance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endParaRPr sz="105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 sz="105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Transportation and Warehouse</a:t>
            </a:r>
            <a:endParaRPr sz="105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Companies that drive top Sector</a:t>
            </a:r>
            <a:endParaRPr dirty="0"/>
          </a:p>
        </p:txBody>
      </p:sp>
      <p:graphicFrame>
        <p:nvGraphicFramePr>
          <p:cNvPr id="4" name="Google Shape;296;p16">
            <a:extLst>
              <a:ext uri="{FF2B5EF4-FFF2-40B4-BE49-F238E27FC236}">
                <a16:creationId xmlns:a16="http://schemas.microsoft.com/office/drawing/2014/main" id="{A4F4B1D2-AE64-4993-9794-1216FAF4A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21762"/>
              </p:ext>
            </p:extLst>
          </p:nvPr>
        </p:nvGraphicFramePr>
        <p:xfrm>
          <a:off x="1781178" y="1725145"/>
          <a:ext cx="5769346" cy="2733720"/>
        </p:xfrm>
        <a:graphic>
          <a:graphicData uri="http://schemas.openxmlformats.org/drawingml/2006/table">
            <a:tbl>
              <a:tblPr>
                <a:noFill/>
                <a:tableStyleId>{936AC0B6-BE44-4717-984B-D1D6CEF33AEC}</a:tableStyleId>
              </a:tblPr>
              <a:tblGrid>
                <a:gridCol w="2348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Company Name</a:t>
                      </a:r>
                      <a:endParaRPr sz="105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CAGR</a:t>
                      </a:r>
                      <a:endParaRPr sz="105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sym typeface="Arial"/>
                        </a:rPr>
                        <a:t>Groupon, Inc.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204.206935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Digipath,Inc.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114.522004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Neogenomics Inc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72.071256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Sorrento Therapeutics, Inc.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71.162553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Live Ventures Inc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rgbClr val="000000"/>
                          </a:solidFill>
                          <a:latin typeface="Nunito"/>
                          <a:cs typeface="Arial"/>
                          <a:sym typeface="Arial"/>
                        </a:rPr>
                        <a:t>35.278010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Nunito"/>
                        <a:cs typeface="Arial"/>
                        <a:sym typeface="Arial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50" y="2226500"/>
            <a:ext cx="4241749" cy="27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26500"/>
            <a:ext cx="4241750" cy="268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1697349" y="1820925"/>
            <a:ext cx="1507551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Current Assets</a:t>
            </a:r>
            <a:endParaRPr b="1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5857375" y="1820925"/>
            <a:ext cx="16710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Current Liabilities</a:t>
            </a:r>
            <a:endParaRPr b="1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308;p18">
            <a:extLst>
              <a:ext uri="{FF2B5EF4-FFF2-40B4-BE49-F238E27FC236}">
                <a16:creationId xmlns:a16="http://schemas.microsoft.com/office/drawing/2014/main" id="{46F5825A-4A6A-4FC6-959F-3515B96D1204}"/>
              </a:ext>
            </a:extLst>
          </p:cNvPr>
          <p:cNvSpPr txBox="1">
            <a:spLocks/>
          </p:cNvSpPr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dirty="0"/>
              <a:t>Key Statistical Features and Insights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" y="1934425"/>
            <a:ext cx="43817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87" y="1934425"/>
            <a:ext cx="41266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418575" y="3692700"/>
            <a:ext cx="4126800" cy="155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4707550" y="3069150"/>
            <a:ext cx="4126800" cy="155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8;p18">
            <a:extLst>
              <a:ext uri="{FF2B5EF4-FFF2-40B4-BE49-F238E27FC236}">
                <a16:creationId xmlns:a16="http://schemas.microsoft.com/office/drawing/2014/main" id="{C5204442-E098-465F-BEA9-29C89BEB2A63}"/>
              </a:ext>
            </a:extLst>
          </p:cNvPr>
          <p:cNvSpPr txBox="1">
            <a:spLocks/>
          </p:cNvSpPr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>
                <a:sym typeface="Nunito"/>
              </a:rPr>
              <a:t>Top 10 Companies for Current Ratios and Working Capital from 2011 to 2015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Medtronic PLC stocks from 2011 - 2015</a:t>
            </a:r>
            <a:endParaRPr dirty="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64" y="1362275"/>
            <a:ext cx="7470000" cy="35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423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Maven Pro</vt:lpstr>
      <vt:lpstr>Arial</vt:lpstr>
      <vt:lpstr>Momentum</vt:lpstr>
      <vt:lpstr>US Stocks Analysis  July 25, 2019</vt:lpstr>
      <vt:lpstr>Table of Contents</vt:lpstr>
      <vt:lpstr>Project Overview</vt:lpstr>
      <vt:lpstr>Outline of our Approach</vt:lpstr>
      <vt:lpstr>Identifying Trends of the Sector</vt:lpstr>
      <vt:lpstr>Top 5 Companies that drive top Sector</vt:lpstr>
      <vt:lpstr>PowerPoint Presentation</vt:lpstr>
      <vt:lpstr>PowerPoint Presentation</vt:lpstr>
      <vt:lpstr>Medtronic PLC stocks from 2011 - 2015</vt:lpstr>
      <vt:lpstr>Microsoft Corp stocks from 2011 - 2015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Stocks Analysis  July 25, 2019</dc:title>
  <dc:creator>Neda Iranmanesh</dc:creator>
  <cp:lastModifiedBy>Harmeet Dhanyee</cp:lastModifiedBy>
  <cp:revision>7</cp:revision>
  <dcterms:modified xsi:type="dcterms:W3CDTF">2019-07-25T17:55:06Z</dcterms:modified>
</cp:coreProperties>
</file>