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6"/>
  </p:notesMasterIdLst>
  <p:sldIdLst>
    <p:sldId id="256" r:id="rId5"/>
    <p:sldId id="278" r:id="rId6"/>
    <p:sldId id="279" r:id="rId7"/>
    <p:sldId id="280" r:id="rId8"/>
    <p:sldId id="281" r:id="rId9"/>
    <p:sldId id="282" r:id="rId10"/>
    <p:sldId id="283" r:id="rId11"/>
    <p:sldId id="284" r:id="rId12"/>
    <p:sldId id="285" r:id="rId13"/>
    <p:sldId id="286" r:id="rId14"/>
    <p:sldId id="28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9" d="100"/>
          <a:sy n="59" d="100"/>
        </p:scale>
        <p:origin x="78" y="3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2ADB1-275D-430A-89EE-5C7E6CFF6FF2}" type="datetimeFigureOut">
              <a:rPr lang="en-US" smtClean="0"/>
              <a:t>7/25/2022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5628-3A68-42F4-BA86-981817953149}" type="slidenum">
              <a:rPr lang="en-US" smtClean="0"/>
              <a:t>‹#›</a:t>
            </a:fld>
            <a:endParaRPr lang="en-US"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005E26E-BCB2-4FD5-8FD5-81A5EAE94C21}" type="datetime1">
              <a:rPr lang="en-US" smtClean="0"/>
              <a:t>7/25/2022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C2E9B8-0487-42E4-B571-744A3D775783}" type="datetime1">
              <a:rPr lang="en-US" smtClean="0"/>
              <a:t>7/25/2022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52E32D-1E84-43FD-8158-FFFE757EB0E8}" type="datetime1">
              <a:rPr lang="en-US" smtClean="0"/>
              <a:t>7/25/2022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85C470-CD19-455C-B830-6D252EAD7FE5}" type="datetime1">
              <a:rPr lang="en-US" smtClean="0"/>
              <a:t>7/25/2022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85C43C-50D9-4F49-A136-0EFF292F93ED}" type="datetime1">
              <a:rPr lang="en-US" smtClean="0"/>
              <a:t>7/25/2022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53B1A3-0AEF-4064-A724-D27D660C8653}" type="datetime1">
              <a:rPr lang="en-US" smtClean="0"/>
              <a:t>7/25/2022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D5D0F2-BF66-4A24-9384-A0129B196518}" type="datetime1">
              <a:rPr lang="en-US" smtClean="0"/>
              <a:t>7/25/2022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318A6C-4F6B-48D2-BDB0-D7413B3FDB0A}" type="datetime1">
              <a:rPr lang="en-US" smtClean="0"/>
              <a:t>7/25/2022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1ECED-6ECE-4989-B917-9D4D7E6D3C76}" type="datetime1">
              <a:rPr lang="en-US" smtClean="0"/>
              <a:t>7/25/2022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B570E1-CB40-488E-8C6F-EF4211DFFCB0}" type="datetime1">
              <a:rPr lang="en-US" smtClean="0"/>
              <a:t>7/25/2022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CEB6AF-9F5C-43BE-879E-CB9514111250}" type="datetime1">
              <a:rPr lang="en-US" smtClean="0"/>
              <a:t>7/25/2022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EE424C-FCA3-4EDD-B274-8E055D649B7D}" type="datetime1">
              <a:rPr lang="en-US" smtClean="0"/>
              <a:t>7/25/2022</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2"/>
          <a:srcRect r="52444" b="-1"/>
          <a:stretch/>
        </p:blipFill>
        <p:spPr>
          <a:xfrm>
            <a:off x="20" y="975"/>
            <a:ext cx="12191980" cy="6858000"/>
          </a:xfrm>
          <a:prstGeom prst="rect">
            <a:avLst/>
          </a:prstGeom>
        </p:spPr>
      </p:pic>
      <p:sp>
        <p:nvSpPr>
          <p:cNvPr id="21" name="Rectangle 20">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D84FB-5D02-47D2-98FD-4F01A02E2AEA}"/>
              </a:ext>
            </a:extLst>
          </p:cNvPr>
          <p:cNvSpPr>
            <a:spLocks noGrp="1"/>
          </p:cNvSpPr>
          <p:nvPr>
            <p:ph type="ctrTitle"/>
          </p:nvPr>
        </p:nvSpPr>
        <p:spPr>
          <a:xfrm>
            <a:off x="4309349" y="3429000"/>
            <a:ext cx="7501651" cy="1090938"/>
          </a:xfrm>
        </p:spPr>
        <p:txBody>
          <a:bodyPr anchor="b">
            <a:normAutofit/>
          </a:bodyPr>
          <a:lstStyle/>
          <a:p>
            <a:pPr algn="l"/>
            <a:r>
              <a:rPr lang="en-US" dirty="0">
                <a:solidFill>
                  <a:srgbClr val="FFFFFF"/>
                </a:solidFill>
              </a:rPr>
              <a:t>Interpretable ai</a:t>
            </a:r>
          </a:p>
        </p:txBody>
      </p:sp>
      <p:sp>
        <p:nvSpPr>
          <p:cNvPr id="3" name="Subtitle 2">
            <a:extLst>
              <a:ext uri="{FF2B5EF4-FFF2-40B4-BE49-F238E27FC236}">
                <a16:creationId xmlns:a16="http://schemas.microsoft.com/office/drawing/2014/main" id="{E9F6641D-ADF3-40BD-9BA3-E740E77C8826}"/>
              </a:ext>
            </a:extLst>
          </p:cNvPr>
          <p:cNvSpPr>
            <a:spLocks noGrp="1"/>
          </p:cNvSpPr>
          <p:nvPr>
            <p:ph type="subTitle" idx="1"/>
          </p:nvPr>
        </p:nvSpPr>
        <p:spPr>
          <a:xfrm>
            <a:off x="4309349" y="4779313"/>
            <a:ext cx="7501650" cy="514816"/>
          </a:xfrm>
        </p:spPr>
        <p:txBody>
          <a:bodyPr anchor="t">
            <a:normAutofit/>
          </a:bodyPr>
          <a:lstStyle/>
          <a:p>
            <a:r>
              <a:rPr lang="en-US" dirty="0">
                <a:solidFill>
                  <a:srgbClr val="FFFFFF"/>
                </a:solidFill>
              </a:rPr>
              <a:t>Dr. Sanket Mishra, SCOPE</a:t>
            </a:r>
          </a:p>
        </p:txBody>
      </p:sp>
      <p:cxnSp>
        <p:nvCxnSpPr>
          <p:cNvPr id="23" name="Straight Connector 22">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6257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55E1D-A61C-A6A7-09F5-0B49CA3970DC}"/>
              </a:ext>
            </a:extLst>
          </p:cNvPr>
          <p:cNvSpPr>
            <a:spLocks noGrp="1"/>
          </p:cNvSpPr>
          <p:nvPr>
            <p:ph type="title"/>
          </p:nvPr>
        </p:nvSpPr>
        <p:spPr/>
        <p:txBody>
          <a:bodyPr/>
          <a:lstStyle/>
          <a:p>
            <a:r>
              <a:rPr lang="en-US" dirty="0"/>
              <a:t>Creation of perturbed data</a:t>
            </a:r>
          </a:p>
        </p:txBody>
      </p:sp>
      <p:sp>
        <p:nvSpPr>
          <p:cNvPr id="3" name="Content Placeholder 2">
            <a:extLst>
              <a:ext uri="{FF2B5EF4-FFF2-40B4-BE49-F238E27FC236}">
                <a16:creationId xmlns:a16="http://schemas.microsoft.com/office/drawing/2014/main" id="{A212AE88-B994-6083-DB73-1508E5D091AD}"/>
              </a:ext>
            </a:extLst>
          </p:cNvPr>
          <p:cNvSpPr>
            <a:spLocks noGrp="1"/>
          </p:cNvSpPr>
          <p:nvPr>
            <p:ph idx="1"/>
          </p:nvPr>
        </p:nvSpPr>
        <p:spPr/>
        <p:txBody>
          <a:bodyPr>
            <a:normAutofit/>
          </a:bodyPr>
          <a:lstStyle/>
          <a:p>
            <a:pPr algn="just">
              <a:buFont typeface="Wingdings" panose="05000000000000000000" pitchFamily="2" charset="2"/>
              <a:buChar char="v"/>
            </a:pPr>
            <a:r>
              <a:rPr lang="en-US" dirty="0"/>
              <a:t>Given the training data, calculate the key summary statistics for each feature. For numerical or continuous features, calculate the mean and standard deviation. </a:t>
            </a:r>
          </a:p>
          <a:p>
            <a:pPr algn="just">
              <a:buFont typeface="Wingdings" panose="05000000000000000000" pitchFamily="2" charset="2"/>
              <a:buChar char="v"/>
            </a:pPr>
            <a:r>
              <a:rPr lang="en-US" dirty="0"/>
              <a:t>For categorical features, compute the frequency of each value. Then create a new dataset by sampling based on these summary statistics. For numerical features, data is sampled from a Gaussian distribution given the mean and standard deviation for that feature.</a:t>
            </a:r>
          </a:p>
          <a:p>
            <a:pPr algn="just">
              <a:buFont typeface="Wingdings" panose="05000000000000000000" pitchFamily="2" charset="2"/>
              <a:buChar char="v"/>
            </a:pPr>
            <a:r>
              <a:rPr lang="en-US" dirty="0"/>
              <a:t> For categorical features, sample based on the frequency distribution or probability mass function. Once you’ve created this dataset, probe the model by getting predictions for them. </a:t>
            </a:r>
          </a:p>
        </p:txBody>
      </p:sp>
    </p:spTree>
    <p:extLst>
      <p:ext uri="{BB962C8B-B14F-4D97-AF65-F5344CB8AC3E}">
        <p14:creationId xmlns:p14="http://schemas.microsoft.com/office/powerpoint/2010/main" val="1954596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55E1D-A61C-A6A7-09F5-0B49CA3970DC}"/>
              </a:ext>
            </a:extLst>
          </p:cNvPr>
          <p:cNvSpPr>
            <a:spLocks noGrp="1"/>
          </p:cNvSpPr>
          <p:nvPr>
            <p:ph type="title"/>
          </p:nvPr>
        </p:nvSpPr>
        <p:spPr/>
        <p:txBody>
          <a:bodyPr/>
          <a:lstStyle/>
          <a:p>
            <a:r>
              <a:rPr lang="en-US" dirty="0"/>
              <a:t>Creation of perturbed data</a:t>
            </a:r>
          </a:p>
        </p:txBody>
      </p:sp>
      <p:sp>
        <p:nvSpPr>
          <p:cNvPr id="3" name="Content Placeholder 2">
            <a:extLst>
              <a:ext uri="{FF2B5EF4-FFF2-40B4-BE49-F238E27FC236}">
                <a16:creationId xmlns:a16="http://schemas.microsoft.com/office/drawing/2014/main" id="{A212AE88-B994-6083-DB73-1508E5D091AD}"/>
              </a:ext>
            </a:extLst>
          </p:cNvPr>
          <p:cNvSpPr>
            <a:spLocks noGrp="1"/>
          </p:cNvSpPr>
          <p:nvPr>
            <p:ph idx="1"/>
          </p:nvPr>
        </p:nvSpPr>
        <p:spPr/>
        <p:txBody>
          <a:bodyPr>
            <a:normAutofit/>
          </a:bodyPr>
          <a:lstStyle/>
          <a:p>
            <a:pPr algn="just">
              <a:buFont typeface="Wingdings" panose="05000000000000000000" pitchFamily="2" charset="2"/>
              <a:buChar char="v"/>
            </a:pPr>
            <a:r>
              <a:rPr lang="en-US" dirty="0"/>
              <a:t>Once you have created the perturbed dataset and obtained the model predictions for them, weight these new samples by their proximity to the picked instance. </a:t>
            </a:r>
          </a:p>
          <a:p>
            <a:pPr algn="just">
              <a:buFont typeface="Wingdings" panose="05000000000000000000" pitchFamily="2" charset="2"/>
              <a:buChar char="v"/>
            </a:pPr>
            <a:r>
              <a:rPr lang="en-US" dirty="0"/>
              <a:t>This is done to interpret the picked instance by looking at cases similar to it in terms of features. The locality of the interpretation is captured by this weighting. Hence, the “local” in the acronym LIME.</a:t>
            </a:r>
          </a:p>
        </p:txBody>
      </p:sp>
    </p:spTree>
    <p:extLst>
      <p:ext uri="{BB962C8B-B14F-4D97-AF65-F5344CB8AC3E}">
        <p14:creationId xmlns:p14="http://schemas.microsoft.com/office/powerpoint/2010/main" val="4203141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7727B-6037-A460-58F6-63C8A7B515F9}"/>
              </a:ext>
            </a:extLst>
          </p:cNvPr>
          <p:cNvSpPr>
            <a:spLocks noGrp="1"/>
          </p:cNvSpPr>
          <p:nvPr>
            <p:ph type="title"/>
          </p:nvPr>
        </p:nvSpPr>
        <p:spPr/>
        <p:txBody>
          <a:bodyPr/>
          <a:lstStyle/>
          <a:p>
            <a:r>
              <a:rPr lang="en-US" dirty="0"/>
              <a:t>Motivation</a:t>
            </a:r>
          </a:p>
        </p:txBody>
      </p:sp>
      <p:sp>
        <p:nvSpPr>
          <p:cNvPr id="7" name="TextBox 6">
            <a:extLst>
              <a:ext uri="{FF2B5EF4-FFF2-40B4-BE49-F238E27FC236}">
                <a16:creationId xmlns:a16="http://schemas.microsoft.com/office/drawing/2014/main" id="{4F7C3115-D4DD-724A-94F7-F3DB8893FE41}"/>
              </a:ext>
            </a:extLst>
          </p:cNvPr>
          <p:cNvSpPr txBox="1"/>
          <p:nvPr/>
        </p:nvSpPr>
        <p:spPr>
          <a:xfrm>
            <a:off x="835071" y="2888945"/>
            <a:ext cx="11041812" cy="1077218"/>
          </a:xfrm>
          <a:prstGeom prst="rect">
            <a:avLst/>
          </a:prstGeom>
          <a:noFill/>
        </p:spPr>
        <p:txBody>
          <a:bodyPr wrap="square">
            <a:spAutoFit/>
          </a:bodyPr>
          <a:lstStyle/>
          <a:p>
            <a:r>
              <a:rPr lang="en-US" sz="1600" b="1" dirty="0">
                <a:solidFill>
                  <a:srgbClr val="FF0000"/>
                </a:solidFill>
              </a:rPr>
              <a:t>W</a:t>
            </a:r>
            <a:r>
              <a:rPr lang="en-US" sz="1600" b="1" i="0" dirty="0">
                <a:solidFill>
                  <a:srgbClr val="FF0000"/>
                </a:solidFill>
                <a:effectLst/>
              </a:rPr>
              <a:t>e have a match “Uruguay vs Russia,” and we want to know how much the prediction for “Player of The Match” prize that resulted from the ML model has been driven by the number of goals scored by Uruguay. We compare the prediction to a baseline value that is defined as the average value for all the predictions of all the matches.</a:t>
            </a:r>
            <a:r>
              <a:rPr lang="en-US" sz="1600" b="1" dirty="0">
                <a:solidFill>
                  <a:srgbClr val="FF0000"/>
                </a:solidFill>
              </a:rPr>
              <a:t> </a:t>
            </a:r>
            <a:br>
              <a:rPr lang="en-US" sz="1600" b="1" dirty="0">
                <a:solidFill>
                  <a:srgbClr val="FF0000"/>
                </a:solidFill>
              </a:rPr>
            </a:br>
            <a:endParaRPr lang="en-US" sz="1600" b="1" dirty="0">
              <a:solidFill>
                <a:srgbClr val="FF0000"/>
              </a:solidFill>
            </a:endParaRPr>
          </a:p>
        </p:txBody>
      </p:sp>
    </p:spTree>
    <p:extLst>
      <p:ext uri="{BB962C8B-B14F-4D97-AF65-F5344CB8AC3E}">
        <p14:creationId xmlns:p14="http://schemas.microsoft.com/office/powerpoint/2010/main" val="752904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1187CA5-755D-1239-313C-BE3B3EBE0335}"/>
              </a:ext>
            </a:extLst>
          </p:cNvPr>
          <p:cNvPicPr>
            <a:picLocks noChangeAspect="1"/>
          </p:cNvPicPr>
          <p:nvPr/>
        </p:nvPicPr>
        <p:blipFill>
          <a:blip r:embed="rId2"/>
          <a:stretch>
            <a:fillRect/>
          </a:stretch>
        </p:blipFill>
        <p:spPr>
          <a:xfrm>
            <a:off x="1074652" y="206187"/>
            <a:ext cx="10042695" cy="6266331"/>
          </a:xfrm>
          <a:prstGeom prst="rect">
            <a:avLst/>
          </a:prstGeom>
        </p:spPr>
      </p:pic>
    </p:spTree>
    <p:extLst>
      <p:ext uri="{BB962C8B-B14F-4D97-AF65-F5344CB8AC3E}">
        <p14:creationId xmlns:p14="http://schemas.microsoft.com/office/powerpoint/2010/main" val="936363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79CD14-CC2F-823D-4236-C71E71373686}"/>
              </a:ext>
            </a:extLst>
          </p:cNvPr>
          <p:cNvPicPr>
            <a:picLocks noChangeAspect="1"/>
          </p:cNvPicPr>
          <p:nvPr/>
        </p:nvPicPr>
        <p:blipFill>
          <a:blip r:embed="rId2"/>
          <a:stretch>
            <a:fillRect/>
          </a:stretch>
        </p:blipFill>
        <p:spPr>
          <a:xfrm>
            <a:off x="1210235" y="0"/>
            <a:ext cx="9771529" cy="6858000"/>
          </a:xfrm>
          <a:prstGeom prst="rect">
            <a:avLst/>
          </a:prstGeom>
        </p:spPr>
      </p:pic>
    </p:spTree>
    <p:extLst>
      <p:ext uri="{BB962C8B-B14F-4D97-AF65-F5344CB8AC3E}">
        <p14:creationId xmlns:p14="http://schemas.microsoft.com/office/powerpoint/2010/main" val="3141697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C34300E-58B9-3054-5E61-5D6CD93C4A02}"/>
              </a:ext>
            </a:extLst>
          </p:cNvPr>
          <p:cNvPicPr>
            <a:picLocks noChangeAspect="1"/>
          </p:cNvPicPr>
          <p:nvPr/>
        </p:nvPicPr>
        <p:blipFill>
          <a:blip r:embed="rId2"/>
          <a:stretch>
            <a:fillRect/>
          </a:stretch>
        </p:blipFill>
        <p:spPr>
          <a:xfrm>
            <a:off x="801289" y="0"/>
            <a:ext cx="10589422" cy="6858000"/>
          </a:xfrm>
          <a:prstGeom prst="rect">
            <a:avLst/>
          </a:prstGeom>
        </p:spPr>
      </p:pic>
    </p:spTree>
    <p:extLst>
      <p:ext uri="{BB962C8B-B14F-4D97-AF65-F5344CB8AC3E}">
        <p14:creationId xmlns:p14="http://schemas.microsoft.com/office/powerpoint/2010/main" val="2136387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C34300E-58B9-3054-5E61-5D6CD93C4A02}"/>
              </a:ext>
            </a:extLst>
          </p:cNvPr>
          <p:cNvPicPr>
            <a:picLocks noChangeAspect="1"/>
          </p:cNvPicPr>
          <p:nvPr/>
        </p:nvPicPr>
        <p:blipFill>
          <a:blip r:embed="rId2"/>
          <a:stretch>
            <a:fillRect/>
          </a:stretch>
        </p:blipFill>
        <p:spPr>
          <a:xfrm>
            <a:off x="801289" y="0"/>
            <a:ext cx="10589422" cy="6858000"/>
          </a:xfrm>
          <a:prstGeom prst="rect">
            <a:avLst/>
          </a:prstGeom>
        </p:spPr>
      </p:pic>
    </p:spTree>
    <p:extLst>
      <p:ext uri="{BB962C8B-B14F-4D97-AF65-F5344CB8AC3E}">
        <p14:creationId xmlns:p14="http://schemas.microsoft.com/office/powerpoint/2010/main" val="2392427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1BBA7-244A-2EB3-AEC1-8CE99BEA0FA7}"/>
              </a:ext>
            </a:extLst>
          </p:cNvPr>
          <p:cNvSpPr>
            <a:spLocks noGrp="1"/>
          </p:cNvSpPr>
          <p:nvPr>
            <p:ph type="title"/>
          </p:nvPr>
        </p:nvSpPr>
        <p:spPr/>
        <p:txBody>
          <a:bodyPr/>
          <a:lstStyle/>
          <a:p>
            <a:r>
              <a:rPr lang="en-US" dirty="0"/>
              <a:t>lime</a:t>
            </a:r>
          </a:p>
        </p:txBody>
      </p:sp>
      <p:sp>
        <p:nvSpPr>
          <p:cNvPr id="3" name="Content Placeholder 2">
            <a:extLst>
              <a:ext uri="{FF2B5EF4-FFF2-40B4-BE49-F238E27FC236}">
                <a16:creationId xmlns:a16="http://schemas.microsoft.com/office/drawing/2014/main" id="{9CE07F49-E4DB-71DD-FF03-F2AA02437E3C}"/>
              </a:ext>
            </a:extLst>
          </p:cNvPr>
          <p:cNvSpPr>
            <a:spLocks noGrp="1"/>
          </p:cNvSpPr>
          <p:nvPr>
            <p:ph idx="1"/>
          </p:nvPr>
        </p:nvSpPr>
        <p:spPr/>
        <p:txBody>
          <a:bodyPr/>
          <a:lstStyle/>
          <a:p>
            <a:r>
              <a:rPr lang="en-US" dirty="0"/>
              <a:t>Let’s say our built model is in the form y = f(x).</a:t>
            </a:r>
          </a:p>
          <a:p>
            <a:r>
              <a:rPr lang="en-US" dirty="0"/>
              <a:t>An agnostic explainer works with models that are of the black-box type. So without any knowledge of the inner workings of the model f, the explainer builds an</a:t>
            </a:r>
          </a:p>
          <a:p>
            <a:r>
              <a:rPr lang="en-US" dirty="0"/>
              <a:t>explaining model g having access only to the outputs of model f and possibly some</a:t>
            </a:r>
          </a:p>
          <a:p>
            <a:r>
              <a:rPr lang="en-US" dirty="0"/>
              <a:t>info on the training set or the domain.</a:t>
            </a:r>
          </a:p>
        </p:txBody>
      </p:sp>
    </p:spTree>
    <p:extLst>
      <p:ext uri="{BB962C8B-B14F-4D97-AF65-F5344CB8AC3E}">
        <p14:creationId xmlns:p14="http://schemas.microsoft.com/office/powerpoint/2010/main" val="3115193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1BBA7-244A-2EB3-AEC1-8CE99BEA0FA7}"/>
              </a:ext>
            </a:extLst>
          </p:cNvPr>
          <p:cNvSpPr>
            <a:spLocks noGrp="1"/>
          </p:cNvSpPr>
          <p:nvPr>
            <p:ph type="title"/>
          </p:nvPr>
        </p:nvSpPr>
        <p:spPr/>
        <p:txBody>
          <a:bodyPr/>
          <a:lstStyle/>
          <a:p>
            <a:r>
              <a:rPr lang="en-US" dirty="0"/>
              <a:t>lime</a:t>
            </a:r>
          </a:p>
        </p:txBody>
      </p:sp>
      <p:pic>
        <p:nvPicPr>
          <p:cNvPr id="7" name="Content Placeholder 6">
            <a:extLst>
              <a:ext uri="{FF2B5EF4-FFF2-40B4-BE49-F238E27FC236}">
                <a16:creationId xmlns:a16="http://schemas.microsoft.com/office/drawing/2014/main" id="{CD3423D1-C87A-B9A7-7643-6BEEFB99006A}"/>
              </a:ext>
            </a:extLst>
          </p:cNvPr>
          <p:cNvPicPr>
            <a:picLocks noGrp="1" noChangeAspect="1"/>
          </p:cNvPicPr>
          <p:nvPr>
            <p:ph idx="1"/>
          </p:nvPr>
        </p:nvPicPr>
        <p:blipFill>
          <a:blip r:embed="rId2"/>
          <a:stretch>
            <a:fillRect/>
          </a:stretch>
        </p:blipFill>
        <p:spPr>
          <a:xfrm>
            <a:off x="2473800" y="2286000"/>
            <a:ext cx="6820537" cy="4022725"/>
          </a:xfrm>
        </p:spPr>
      </p:pic>
    </p:spTree>
    <p:extLst>
      <p:ext uri="{BB962C8B-B14F-4D97-AF65-F5344CB8AC3E}">
        <p14:creationId xmlns:p14="http://schemas.microsoft.com/office/powerpoint/2010/main" val="2407680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1EC78-0190-5055-B77D-30763F07753D}"/>
              </a:ext>
            </a:extLst>
          </p:cNvPr>
          <p:cNvSpPr>
            <a:spLocks noGrp="1"/>
          </p:cNvSpPr>
          <p:nvPr>
            <p:ph type="title"/>
          </p:nvPr>
        </p:nvSpPr>
        <p:spPr/>
        <p:txBody>
          <a:bodyPr/>
          <a:lstStyle/>
          <a:p>
            <a:r>
              <a:rPr lang="en-US" dirty="0"/>
              <a:t>Working</a:t>
            </a:r>
          </a:p>
        </p:txBody>
      </p:sp>
      <p:sp>
        <p:nvSpPr>
          <p:cNvPr id="3" name="Content Placeholder 2">
            <a:extLst>
              <a:ext uri="{FF2B5EF4-FFF2-40B4-BE49-F238E27FC236}">
                <a16:creationId xmlns:a16="http://schemas.microsoft.com/office/drawing/2014/main" id="{1BE502A9-182E-EDF6-1AB4-C11CB0414242}"/>
              </a:ext>
            </a:extLst>
          </p:cNvPr>
          <p:cNvSpPr>
            <a:spLocks noGrp="1"/>
          </p:cNvSpPr>
          <p:nvPr>
            <p:ph idx="1"/>
          </p:nvPr>
        </p:nvSpPr>
        <p:spPr/>
        <p:txBody>
          <a:bodyPr/>
          <a:lstStyle/>
          <a:p>
            <a:r>
              <a:rPr lang="en-US" dirty="0"/>
              <a:t>The aim is to probe the model as often as needed to interpret how the model comes up with the prediction for that picked example.</a:t>
            </a:r>
          </a:p>
          <a:p>
            <a:r>
              <a:rPr lang="en-US" dirty="0"/>
              <a:t>You can probe the model by perturbing the dataset to get the model predictions for that new dataset</a:t>
            </a:r>
          </a:p>
        </p:txBody>
      </p:sp>
    </p:spTree>
    <p:extLst>
      <p:ext uri="{BB962C8B-B14F-4D97-AF65-F5344CB8AC3E}">
        <p14:creationId xmlns:p14="http://schemas.microsoft.com/office/powerpoint/2010/main" val="6168718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F44C90D-2A62-4985-9618-3460247437B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Integral design</Template>
  <TotalTime>312</TotalTime>
  <Words>374</Words>
  <Application>Microsoft Office PowerPoint</Application>
  <PresentationFormat>Widescreen</PresentationFormat>
  <Paragraphs>20</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Calibri</vt:lpstr>
      <vt:lpstr>Tw Cen MT</vt:lpstr>
      <vt:lpstr>Tw Cen MT Condensed</vt:lpstr>
      <vt:lpstr>Wingdings</vt:lpstr>
      <vt:lpstr>Wingdings 3</vt:lpstr>
      <vt:lpstr>Integral</vt:lpstr>
      <vt:lpstr>Interpretable ai</vt:lpstr>
      <vt:lpstr>Motivation</vt:lpstr>
      <vt:lpstr>PowerPoint Presentation</vt:lpstr>
      <vt:lpstr>PowerPoint Presentation</vt:lpstr>
      <vt:lpstr>PowerPoint Presentation</vt:lpstr>
      <vt:lpstr>PowerPoint Presentation</vt:lpstr>
      <vt:lpstr>lime</vt:lpstr>
      <vt:lpstr>lime</vt:lpstr>
      <vt:lpstr>Working</vt:lpstr>
      <vt:lpstr>Creation of perturbed data</vt:lpstr>
      <vt:lpstr>Creation of perturbed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Interpretable ai</dc:title>
  <dc:creator>Sanket Mishra</dc:creator>
  <cp:lastModifiedBy>Sanket Mishra</cp:lastModifiedBy>
  <cp:revision>3</cp:revision>
  <dcterms:created xsi:type="dcterms:W3CDTF">2022-07-12T07:47:26Z</dcterms:created>
  <dcterms:modified xsi:type="dcterms:W3CDTF">2022-07-25T12:35:51Z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