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Interpretable ai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Sanket Mishra, SCOPE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F155-F76D-9E87-EACD-4A54CDC0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: interpretation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5C35-8230-E49F-3116-19B2EA20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09" y="2351605"/>
            <a:ext cx="47148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ACB4-89B5-F53B-CC33-7EFF33D4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rf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F46B3-0B74-83E8-64D8-AE027E81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264" y="3014078"/>
            <a:ext cx="6019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3E39-8068-3189-3418-CDE0583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630F2-E3C1-FCF1-BECE-24E5F249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82" y="2267921"/>
            <a:ext cx="7893504" cy="42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1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E807-9555-F959-42BE-DE68BA96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interpretability paradigms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FDC92-1969-68E8-2639-834E88BA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39" y="2375893"/>
            <a:ext cx="6547408" cy="389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3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A5E6-4181-5BDF-AA4F-B52AED4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</a:t>
            </a:r>
            <a:r>
              <a:rPr lang="en-US" dirty="0" err="1"/>
              <a:t>explainations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904F6-7B2E-596C-2835-C2204DB8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2" y="2556879"/>
            <a:ext cx="11001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DF6B-1075-ABE8-3B5D-B64E4002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plots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750CA-750D-17DA-71A5-E91E2FBA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125754"/>
            <a:ext cx="9720073" cy="3183605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Probably the most commonly asked question when trying to understand</a:t>
            </a:r>
            <a:b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</a:br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a model’s prediction for a single observation is: 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LMRoman10-Italic"/>
              </a:rPr>
              <a:t>which variables contribute </a:t>
            </a:r>
            <a:r>
              <a:rPr lang="en-US" sz="2400" b="1" i="1" dirty="0" err="1">
                <a:solidFill>
                  <a:srgbClr val="FF0000"/>
                </a:solidFill>
                <a:effectLst/>
                <a:latin typeface="LMRoman10-Italic"/>
              </a:rPr>
              <a:t>tothis</a:t>
            </a:r>
            <a:r>
              <a:rPr lang="en-US" sz="2400" b="1" i="1" dirty="0">
                <a:solidFill>
                  <a:srgbClr val="FF0000"/>
                </a:solidFill>
                <a:effectLst/>
                <a:latin typeface="LMRoman10-Italic"/>
              </a:rPr>
              <a:t> result the most?</a:t>
            </a:r>
            <a:r>
              <a:rPr lang="en-US" sz="2400" b="0" i="1" dirty="0">
                <a:solidFill>
                  <a:srgbClr val="090E17"/>
                </a:solidFill>
                <a:effectLst/>
                <a:latin typeface="LMRoman10-Italic"/>
              </a:rPr>
              <a:t> </a:t>
            </a:r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There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LMRoman10-Regular"/>
              </a:rPr>
              <a:t>no single best approach </a:t>
            </a:r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that can be used to answer this question. In this chapter, we introduce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LMRoman10-Regular"/>
              </a:rPr>
              <a:t>break-down (BD) plots</a:t>
            </a:r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, which offer a possible solution. The plots can be used to present “</a:t>
            </a:r>
            <a:r>
              <a:rPr lang="en-US" sz="2400" b="1" i="0" dirty="0">
                <a:solidFill>
                  <a:srgbClr val="FFC000"/>
                </a:solidFill>
                <a:effectLst/>
                <a:latin typeface="LMRoman10-Regular"/>
              </a:rPr>
              <a:t>variable attributions</a:t>
            </a:r>
            <a:r>
              <a:rPr lang="en-US" sz="2400" b="0" i="0" dirty="0">
                <a:solidFill>
                  <a:srgbClr val="090E17"/>
                </a:solidFill>
                <a:effectLst/>
                <a:latin typeface="LMRoman10-Regular"/>
              </a:rPr>
              <a:t>”, i.e., the decomposition of the model’s prediction into contributions that can be attributed to different explanatory variables.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71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5AC2-0653-3AF6-0EF4-9B2A4A6D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titanic dataset ???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D0579-E818-C3D2-AC2F-D8C21C92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44" y="2677836"/>
            <a:ext cx="4878116" cy="2248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B6BA9-6841-2DBC-0A5F-6A76D505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560" y="2524442"/>
            <a:ext cx="5343585" cy="22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2FED-AB4C-F6A0-0A3E-ACE25E46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E55A5-ED47-2B28-23F7-794F695D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8150"/>
            <a:ext cx="422910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0C352-55E1-1780-9803-770FC45DA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05843"/>
            <a:ext cx="109156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7C1DC-BC30-5B41-6AE1-FF3FC5337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516891"/>
            <a:ext cx="98488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8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2FED-AB4C-F6A0-0A3E-ACE25E46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inferences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D9788-25B5-1789-1D1C-2CC65259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17334"/>
            <a:ext cx="86391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2FED-AB4C-F6A0-0A3E-ACE25E46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F4596-EDDF-9E57-6A57-1AD2C7F6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0" y="2323891"/>
            <a:ext cx="7440580" cy="4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153</TotalTime>
  <Words>130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LMRoman10-Italic</vt:lpstr>
      <vt:lpstr>LMRoman10-Regular</vt:lpstr>
      <vt:lpstr>Tw Cen MT</vt:lpstr>
      <vt:lpstr>Tw Cen MT Condensed</vt:lpstr>
      <vt:lpstr>Wingdings 3</vt:lpstr>
      <vt:lpstr>Integral</vt:lpstr>
      <vt:lpstr>Interpretable ai  </vt:lpstr>
      <vt:lpstr>Methodology</vt:lpstr>
      <vt:lpstr>Model interpretability paradigms</vt:lpstr>
      <vt:lpstr>Instance-based explainations</vt:lpstr>
      <vt:lpstr>Breakdown plots</vt:lpstr>
      <vt:lpstr>Interpretation of titanic dataset ???</vt:lpstr>
      <vt:lpstr>Mathematical inferences</vt:lpstr>
      <vt:lpstr>Mathematical inferences</vt:lpstr>
      <vt:lpstr>Random forest</vt:lpstr>
      <vt:lpstr>Random forest : interpretation</vt:lpstr>
      <vt:lpstr>Feature importance 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 ai  </dc:title>
  <dc:creator>Sanket Mishra</dc:creator>
  <cp:lastModifiedBy>Sanket Mishra</cp:lastModifiedBy>
  <cp:revision>2</cp:revision>
  <dcterms:created xsi:type="dcterms:W3CDTF">2022-07-19T08:46:01Z</dcterms:created>
  <dcterms:modified xsi:type="dcterms:W3CDTF">2022-07-22T06:08:56Z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