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348" r:id="rId3"/>
    <p:sldId id="350" r:id="rId4"/>
    <p:sldId id="352" r:id="rId5"/>
    <p:sldId id="353" r:id="rId6"/>
    <p:sldId id="355" r:id="rId7"/>
    <p:sldId id="267" r:id="rId8"/>
    <p:sldId id="257" r:id="rId9"/>
    <p:sldId id="334" r:id="rId10"/>
    <p:sldId id="269" r:id="rId11"/>
    <p:sldId id="273" r:id="rId12"/>
    <p:sldId id="349" r:id="rId13"/>
    <p:sldId id="270" r:id="rId14"/>
    <p:sldId id="274" r:id="rId15"/>
    <p:sldId id="286" r:id="rId16"/>
    <p:sldId id="285" r:id="rId17"/>
    <p:sldId id="297" r:id="rId18"/>
    <p:sldId id="287" r:id="rId19"/>
    <p:sldId id="298" r:id="rId20"/>
    <p:sldId id="299" r:id="rId21"/>
    <p:sldId id="314" r:id="rId22"/>
    <p:sldId id="351" r:id="rId23"/>
    <p:sldId id="258" r:id="rId24"/>
    <p:sldId id="275" r:id="rId25"/>
    <p:sldId id="312" r:id="rId26"/>
    <p:sldId id="321" r:id="rId27"/>
    <p:sldId id="290" r:id="rId28"/>
    <p:sldId id="336" r:id="rId29"/>
    <p:sldId id="315" r:id="rId30"/>
    <p:sldId id="322" r:id="rId31"/>
    <p:sldId id="323" r:id="rId32"/>
    <p:sldId id="276" r:id="rId33"/>
    <p:sldId id="318" r:id="rId34"/>
    <p:sldId id="306" r:id="rId35"/>
    <p:sldId id="309" r:id="rId36"/>
    <p:sldId id="307" r:id="rId37"/>
    <p:sldId id="277" r:id="rId38"/>
    <p:sldId id="278" r:id="rId39"/>
    <p:sldId id="279" r:id="rId40"/>
    <p:sldId id="280" r:id="rId41"/>
    <p:sldId id="281" r:id="rId42"/>
    <p:sldId id="282" r:id="rId43"/>
    <p:sldId id="283" r:id="rId44"/>
    <p:sldId id="284" r:id="rId45"/>
    <p:sldId id="339" r:id="rId46"/>
    <p:sldId id="337" r:id="rId47"/>
    <p:sldId id="338" r:id="rId48"/>
    <p:sldId id="268" r:id="rId49"/>
    <p:sldId id="291" r:id="rId50"/>
    <p:sldId id="345" r:id="rId51"/>
    <p:sldId id="293" r:id="rId52"/>
    <p:sldId id="313" r:id="rId53"/>
    <p:sldId id="292" r:id="rId54"/>
    <p:sldId id="288" r:id="rId55"/>
    <p:sldId id="354" r:id="rId56"/>
    <p:sldId id="330" r:id="rId57"/>
    <p:sldId id="331" r:id="rId58"/>
    <p:sldId id="296" r:id="rId59"/>
    <p:sldId id="295" r:id="rId60"/>
    <p:sldId id="324" r:id="rId61"/>
    <p:sldId id="332" r:id="rId62"/>
    <p:sldId id="327" r:id="rId63"/>
    <p:sldId id="328" r:id="rId64"/>
    <p:sldId id="340" r:id="rId65"/>
    <p:sldId id="342" r:id="rId66"/>
    <p:sldId id="343" r:id="rId67"/>
    <p:sldId id="341" r:id="rId68"/>
    <p:sldId id="335" r:id="rId69"/>
    <p:sldId id="346" r:id="rId70"/>
    <p:sldId id="347" r:id="rId71"/>
    <p:sldId id="301" r:id="rId72"/>
    <p:sldId id="344" r:id="rId73"/>
    <p:sldId id="333" r:id="rId74"/>
    <p:sldId id="30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580" y="-780"/>
      </p:cViewPr>
      <p:guideLst>
        <p:guide orient="horz" pos="2160"/>
        <p:guide pos="2880"/>
      </p:guideLst>
    </p:cSldViewPr>
  </p:slideViewPr>
  <p:notesTextViewPr>
    <p:cViewPr>
      <p:scale>
        <a:sx n="1" d="1"/>
        <a:sy n="1" d="1"/>
      </p:scale>
      <p:origin x="0" y="0"/>
    </p:cViewPr>
  </p:notesTextViewPr>
  <p:sorterViewPr>
    <p:cViewPr>
      <p:scale>
        <a:sx n="100" d="100"/>
        <a:sy n="100" d="100"/>
      </p:scale>
      <p:origin x="0" y="90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9028EA8D-6A0F-44DF-8C78-17079A291E63}" type="datetimeFigureOut">
              <a:rPr lang="en-AU" smtClean="0"/>
              <a:t>26/01/2015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417529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028EA8D-6A0F-44DF-8C78-17079A291E63}" type="datetimeFigureOut">
              <a:rPr lang="en-AU" smtClean="0"/>
              <a:t>26/01/2015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53603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028EA8D-6A0F-44DF-8C78-17079A291E63}" type="datetimeFigureOut">
              <a:rPr lang="en-AU" smtClean="0"/>
              <a:t>26/01/2015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89826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AU"/>
          </a:p>
        </p:txBody>
      </p:sp>
      <p:sp>
        <p:nvSpPr>
          <p:cNvPr id="3" name="Date Placeholder 3"/>
          <p:cNvSpPr>
            <a:spLocks noGrp="1" noChangeArrowheads="1"/>
          </p:cNvSpPr>
          <p:nvPr>
            <p:ph type="dt" sz="half" idx="10"/>
          </p:nvPr>
        </p:nvSpPr>
        <p:spPr>
          <a:ln/>
        </p:spPr>
        <p:txBody>
          <a:bodyPr/>
          <a:lstStyle>
            <a:lvl1pPr>
              <a:defRPr/>
            </a:lvl1pPr>
          </a:lstStyle>
          <a:p>
            <a:pPr>
              <a:defRPr/>
            </a:pPr>
            <a:fld id="{70D91DDB-6663-46C7-A38B-B116CC435F41}" type="datetime1">
              <a:rPr lang="en-US" altLang="en-US"/>
              <a:pPr>
                <a:defRPr/>
              </a:pPr>
              <a:t>1/26/2015</a:t>
            </a:fld>
            <a:endParaRPr lang="en-US"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6C890F48-DC5A-45FA-811E-8047AB22C85E}"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16315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028EA8D-6A0F-44DF-8C78-17079A291E63}" type="datetimeFigureOut">
              <a:rPr lang="en-AU" smtClean="0"/>
              <a:t>26/01/2015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31119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8EA8D-6A0F-44DF-8C78-17079A291E63}" type="datetimeFigureOut">
              <a:rPr lang="en-AU" smtClean="0"/>
              <a:t>26/01/2015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128940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9028EA8D-6A0F-44DF-8C78-17079A291E63}" type="datetimeFigureOut">
              <a:rPr lang="en-AU" smtClean="0"/>
              <a:t>26/01/2015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337412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9028EA8D-6A0F-44DF-8C78-17079A291E63}" type="datetimeFigureOut">
              <a:rPr lang="en-AU" smtClean="0"/>
              <a:t>26/01/2015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263745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9028EA8D-6A0F-44DF-8C78-17079A291E63}" type="datetimeFigureOut">
              <a:rPr lang="en-AU" smtClean="0"/>
              <a:t>26/01/2015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218521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8EA8D-6A0F-44DF-8C78-17079A291E63}" type="datetimeFigureOut">
              <a:rPr lang="en-AU" smtClean="0"/>
              <a:t>26/01/2015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2121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EA8D-6A0F-44DF-8C78-17079A291E63}" type="datetimeFigureOut">
              <a:rPr lang="en-AU" smtClean="0"/>
              <a:t>26/01/2015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217558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EA8D-6A0F-44DF-8C78-17079A291E63}" type="datetimeFigureOut">
              <a:rPr lang="en-AU" smtClean="0"/>
              <a:t>26/01/2015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F75310-A4BC-4822-8ED6-3074A61C45D0}" type="slidenum">
              <a:rPr lang="en-AU" smtClean="0"/>
              <a:t>‹#›</a:t>
            </a:fld>
            <a:endParaRPr lang="en-AU"/>
          </a:p>
        </p:txBody>
      </p:sp>
    </p:spTree>
    <p:extLst>
      <p:ext uri="{BB962C8B-B14F-4D97-AF65-F5344CB8AC3E}">
        <p14:creationId xmlns:p14="http://schemas.microsoft.com/office/powerpoint/2010/main" val="179787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8EA8D-6A0F-44DF-8C78-17079A291E63}" type="datetimeFigureOut">
              <a:rPr lang="en-AU" smtClean="0"/>
              <a:t>26/01/2015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75310-A4BC-4822-8ED6-3074A61C45D0}" type="slidenum">
              <a:rPr lang="en-AU" smtClean="0"/>
              <a:t>‹#›</a:t>
            </a:fld>
            <a:endParaRPr lang="en-AU"/>
          </a:p>
        </p:txBody>
      </p:sp>
    </p:spTree>
    <p:extLst>
      <p:ext uri="{BB962C8B-B14F-4D97-AF65-F5344CB8AC3E}">
        <p14:creationId xmlns:p14="http://schemas.microsoft.com/office/powerpoint/2010/main" val="280843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124744"/>
            <a:ext cx="7772400" cy="1470025"/>
          </a:xfrm>
        </p:spPr>
        <p:txBody>
          <a:bodyPr>
            <a:noAutofit/>
          </a:bodyPr>
          <a:lstStyle/>
          <a:p>
            <a:pPr>
              <a:defRPr/>
            </a:pPr>
            <a:r>
              <a:rPr lang="en-US" altLang="zh-CN" dirty="0">
                <a:solidFill>
                  <a:schemeClr val="tx2">
                    <a:lumMod val="75000"/>
                  </a:schemeClr>
                </a:solidFill>
              </a:rPr>
              <a:t>IBD Patient Assessment and Empowerment Program (</a:t>
            </a:r>
            <a:r>
              <a:rPr lang="en-US" altLang="zh-CN" dirty="0" err="1">
                <a:solidFill>
                  <a:schemeClr val="tx2">
                    <a:lumMod val="75000"/>
                  </a:schemeClr>
                </a:solidFill>
              </a:rPr>
              <a:t>iPAEPS</a:t>
            </a:r>
            <a:r>
              <a:rPr lang="en-US" altLang="zh-CN" dirty="0">
                <a:solidFill>
                  <a:schemeClr val="tx2">
                    <a:lumMod val="75000"/>
                  </a:schemeClr>
                </a:solidFill>
              </a:rPr>
              <a:t>)</a:t>
            </a:r>
          </a:p>
        </p:txBody>
      </p:sp>
      <p:sp>
        <p:nvSpPr>
          <p:cNvPr id="3" name="Subtitle 2"/>
          <p:cNvSpPr>
            <a:spLocks noGrp="1"/>
          </p:cNvSpPr>
          <p:nvPr>
            <p:ph type="subTitle" idx="1"/>
          </p:nvPr>
        </p:nvSpPr>
        <p:spPr/>
        <p:txBody>
          <a:bodyPr>
            <a:normAutofit/>
          </a:bodyPr>
          <a:lstStyle/>
          <a:p>
            <a:r>
              <a:rPr lang="en-AU" sz="6000" dirty="0" smtClean="0"/>
              <a:t>Version </a:t>
            </a:r>
            <a:r>
              <a:rPr lang="en-AU" sz="6000" dirty="0" smtClean="0"/>
              <a:t>2.0</a:t>
            </a:r>
            <a:endParaRPr lang="en-AU" sz="6000" dirty="0" smtClean="0"/>
          </a:p>
        </p:txBody>
      </p:sp>
    </p:spTree>
    <p:extLst>
      <p:ext uri="{BB962C8B-B14F-4D97-AF65-F5344CB8AC3E}">
        <p14:creationId xmlns:p14="http://schemas.microsoft.com/office/powerpoint/2010/main" val="417014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1. Patient ID </a:t>
            </a:r>
            <a:endParaRPr lang="en-AU" dirty="0"/>
          </a:p>
        </p:txBody>
      </p:sp>
    </p:spTree>
    <p:extLst>
      <p:ext uri="{BB962C8B-B14F-4D97-AF65-F5344CB8AC3E}">
        <p14:creationId xmlns:p14="http://schemas.microsoft.com/office/powerpoint/2010/main" val="14536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noChangeArrowheads="1"/>
          </p:cNvSpPr>
          <p:nvPr/>
        </p:nvSpPr>
        <p:spPr>
          <a:xfrm>
            <a:off x="670018" y="1412776"/>
            <a:ext cx="7772400"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smtClean="0">
                <a:solidFill>
                  <a:schemeClr val="tx2"/>
                </a:solidFill>
                <a:latin typeface="Arial" charset="0"/>
                <a:ea typeface="SimSun" pitchFamily="2" charset="-122"/>
                <a:cs typeface="+mn-cs"/>
                <a:sym typeface="Calibri" pitchFamily="34" charset="0"/>
              </a:rPr>
              <a:t>Patient ID:</a:t>
            </a:r>
            <a:endParaRPr lang="en-US" altLang="zh-CN" sz="1800" b="1" dirty="0">
              <a:solidFill>
                <a:schemeClr val="tx2"/>
              </a:solidFill>
              <a:latin typeface="Arial" charset="0"/>
              <a:ea typeface="SimSun" pitchFamily="2" charset="-122"/>
              <a:cs typeface="+mn-cs"/>
              <a:sym typeface="Calibri" pitchFamily="34" charset="0"/>
            </a:endParaRPr>
          </a:p>
        </p:txBody>
      </p:sp>
      <p:sp>
        <p:nvSpPr>
          <p:cNvPr id="5" name="TextBox 1"/>
          <p:cNvSpPr txBox="1">
            <a:spLocks noChangeArrowheads="1"/>
          </p:cNvSpPr>
          <p:nvPr/>
        </p:nvSpPr>
        <p:spPr bwMode="auto">
          <a:xfrm>
            <a:off x="1498046" y="2420888"/>
            <a:ext cx="60262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just" eaLnBrk="1" hangingPunct="1">
              <a:spcBef>
                <a:spcPct val="0"/>
              </a:spcBef>
              <a:buFontTx/>
              <a:buNone/>
            </a:pPr>
            <a:r>
              <a:rPr lang="en-AU" altLang="en-US" sz="1600" dirty="0" smtClean="0">
                <a:latin typeface="Arial" charset="0"/>
              </a:rPr>
              <a:t>Patient ID: ______________</a:t>
            </a:r>
            <a:endParaRPr lang="en-AU" altLang="en-US" sz="1600" dirty="0">
              <a:latin typeface="Arial" charset="0"/>
            </a:endParaRPr>
          </a:p>
          <a:p>
            <a:pPr algn="just" eaLnBrk="1" hangingPunct="1">
              <a:spcBef>
                <a:spcPct val="0"/>
              </a:spcBef>
              <a:buFontTx/>
              <a:buNone/>
            </a:pPr>
            <a:endParaRPr lang="en-AU" altLang="en-US" sz="1800" dirty="0">
              <a:solidFill>
                <a:srgbClr val="17375E"/>
              </a:solidFill>
              <a:latin typeface="Arial" charset="0"/>
            </a:endParaRPr>
          </a:p>
        </p:txBody>
      </p:sp>
      <p:pic>
        <p:nvPicPr>
          <p:cNvPr id="7"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324528" y="4765118"/>
            <a:ext cx="2448272" cy="1477328"/>
          </a:xfrm>
          <a:prstGeom prst="rect">
            <a:avLst/>
          </a:prstGeom>
          <a:solidFill>
            <a:srgbClr val="FFFF00"/>
          </a:solidFill>
        </p:spPr>
        <p:txBody>
          <a:bodyPr wrap="square" rtlCol="0">
            <a:spAutoFit/>
          </a:bodyPr>
          <a:lstStyle/>
          <a:p>
            <a:r>
              <a:rPr lang="en-AU" dirty="0" smtClean="0"/>
              <a:t>Click on this button results in the user going to the next screen; only after all information has been entered</a:t>
            </a:r>
            <a:endParaRPr lang="en-AU" dirty="0"/>
          </a:p>
        </p:txBody>
      </p:sp>
      <p:sp>
        <p:nvSpPr>
          <p:cNvPr id="9" name="TextBox 1"/>
          <p:cNvSpPr txBox="1">
            <a:spLocks noChangeArrowheads="1"/>
          </p:cNvSpPr>
          <p:nvPr/>
        </p:nvSpPr>
        <p:spPr bwMode="auto">
          <a:xfrm>
            <a:off x="1497550" y="3015481"/>
            <a:ext cx="60262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just" eaLnBrk="1" hangingPunct="1">
              <a:spcBef>
                <a:spcPct val="0"/>
              </a:spcBef>
              <a:buFontTx/>
              <a:buNone/>
            </a:pPr>
            <a:r>
              <a:rPr lang="en-AU" altLang="en-US" sz="1600" dirty="0" smtClean="0">
                <a:solidFill>
                  <a:srgbClr val="FF0000"/>
                </a:solidFill>
                <a:latin typeface="Arial" charset="0"/>
              </a:rPr>
              <a:t>Gastroenterologist: ______________</a:t>
            </a:r>
            <a:endParaRPr lang="en-AU" altLang="en-US" sz="1600" dirty="0">
              <a:solidFill>
                <a:srgbClr val="FF0000"/>
              </a:solidFill>
              <a:latin typeface="Arial" charset="0"/>
            </a:endParaRPr>
          </a:p>
          <a:p>
            <a:pPr algn="just" eaLnBrk="1" hangingPunct="1">
              <a:spcBef>
                <a:spcPct val="0"/>
              </a:spcBef>
              <a:buFontTx/>
              <a:buNone/>
            </a:pPr>
            <a:endParaRPr lang="en-AU" altLang="en-US" sz="1800" dirty="0">
              <a:solidFill>
                <a:srgbClr val="FF0000"/>
              </a:solidFill>
              <a:latin typeface="Arial" charset="0"/>
            </a:endParaRPr>
          </a:p>
        </p:txBody>
      </p:sp>
      <p:sp>
        <p:nvSpPr>
          <p:cNvPr id="10" name="TextBox 1"/>
          <p:cNvSpPr txBox="1">
            <a:spLocks noChangeArrowheads="1"/>
          </p:cNvSpPr>
          <p:nvPr/>
        </p:nvSpPr>
        <p:spPr bwMode="auto">
          <a:xfrm>
            <a:off x="1543077" y="3631034"/>
            <a:ext cx="60262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just">
              <a:spcBef>
                <a:spcPct val="0"/>
              </a:spcBef>
              <a:buNone/>
            </a:pPr>
            <a:r>
              <a:rPr lang="en-AU" altLang="en-US" sz="1600" dirty="0" smtClean="0">
                <a:solidFill>
                  <a:srgbClr val="7030A0"/>
                </a:solidFill>
                <a:latin typeface="Arial" charset="0"/>
              </a:rPr>
              <a:t>Site: </a:t>
            </a:r>
            <a:r>
              <a:rPr lang="en-AU" altLang="en-US" sz="1600" dirty="0">
                <a:solidFill>
                  <a:srgbClr val="7030A0"/>
                </a:solidFill>
                <a:latin typeface="Arial" charset="0"/>
              </a:rPr>
              <a:t>DROPBOX 1-20 (OPTIONAL RESPONSE) </a:t>
            </a:r>
            <a:endParaRPr lang="en-AU" altLang="en-US" sz="1600" dirty="0">
              <a:solidFill>
                <a:srgbClr val="7030A0"/>
              </a:solidFill>
              <a:latin typeface="Arial" charset="0"/>
            </a:endParaRPr>
          </a:p>
          <a:p>
            <a:pPr algn="just" eaLnBrk="1" hangingPunct="1">
              <a:spcBef>
                <a:spcPct val="0"/>
              </a:spcBef>
              <a:buFontTx/>
              <a:buNone/>
            </a:pPr>
            <a:endParaRPr lang="en-AU" altLang="en-US" sz="1800" dirty="0">
              <a:solidFill>
                <a:srgbClr val="FF0000"/>
              </a:solidFill>
              <a:latin typeface="Arial" charset="0"/>
            </a:endParaRPr>
          </a:p>
        </p:txBody>
      </p:sp>
    </p:spTree>
    <p:extLst>
      <p:ext uri="{BB962C8B-B14F-4D97-AF65-F5344CB8AC3E}">
        <p14:creationId xmlns:p14="http://schemas.microsoft.com/office/powerpoint/2010/main" val="288137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noChangeArrowheads="1"/>
          </p:cNvSpPr>
          <p:nvPr/>
        </p:nvSpPr>
        <p:spPr>
          <a:xfrm>
            <a:off x="1760128" y="1196752"/>
            <a:ext cx="5533256" cy="1204912"/>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3600" dirty="0" smtClean="0">
                <a:solidFill>
                  <a:schemeClr val="tx2">
                    <a:lumMod val="75000"/>
                  </a:schemeClr>
                </a:solidFill>
              </a:rPr>
              <a:t>IBD Patient </a:t>
            </a:r>
            <a:r>
              <a:rPr lang="en-US" altLang="zh-CN" sz="3600" dirty="0">
                <a:solidFill>
                  <a:schemeClr val="tx2">
                    <a:lumMod val="75000"/>
                  </a:schemeClr>
                </a:solidFill>
              </a:rPr>
              <a:t>Assessment </a:t>
            </a:r>
            <a:r>
              <a:rPr lang="en-US" altLang="zh-CN" sz="3600" dirty="0" smtClean="0">
                <a:solidFill>
                  <a:schemeClr val="tx2">
                    <a:lumMod val="75000"/>
                  </a:schemeClr>
                </a:solidFill>
              </a:rPr>
              <a:t>and Empowerment Program (</a:t>
            </a:r>
            <a:r>
              <a:rPr lang="en-US" altLang="zh-CN" sz="3600" dirty="0" err="1" smtClean="0">
                <a:solidFill>
                  <a:schemeClr val="tx2">
                    <a:lumMod val="75000"/>
                  </a:schemeClr>
                </a:solidFill>
              </a:rPr>
              <a:t>iPAEPS</a:t>
            </a:r>
            <a:r>
              <a:rPr lang="en-US" altLang="zh-CN" sz="3600" dirty="0" smtClean="0">
                <a:solidFill>
                  <a:schemeClr val="tx2">
                    <a:lumMod val="75000"/>
                  </a:schemeClr>
                </a:solidFill>
              </a:rPr>
              <a:t>)</a:t>
            </a:r>
          </a:p>
        </p:txBody>
      </p:sp>
      <p:sp>
        <p:nvSpPr>
          <p:cNvPr id="5" name="TextBox 1"/>
          <p:cNvSpPr txBox="1">
            <a:spLocks noChangeArrowheads="1"/>
          </p:cNvSpPr>
          <p:nvPr/>
        </p:nvSpPr>
        <p:spPr bwMode="auto">
          <a:xfrm>
            <a:off x="2055373" y="2401664"/>
            <a:ext cx="504056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SimSun" pitchFamily="2" charset="-122"/>
                <a:sym typeface="Calibri" pitchFamily="34" charset="0"/>
              </a:defRPr>
            </a:lvl9pPr>
          </a:lstStyle>
          <a:p>
            <a:pPr algn="ctr" eaLnBrk="1" hangingPunct="1">
              <a:spcBef>
                <a:spcPct val="0"/>
              </a:spcBef>
              <a:buFontTx/>
              <a:buNone/>
            </a:pPr>
            <a:r>
              <a:rPr lang="en-AU" altLang="en-US" sz="1600" dirty="0" smtClean="0">
                <a:solidFill>
                  <a:srgbClr val="17375E"/>
                </a:solidFill>
                <a:latin typeface="Arial" pitchFamily="34" charset="0"/>
              </a:rPr>
              <a:t>This </a:t>
            </a:r>
            <a:r>
              <a:rPr lang="en-AU" altLang="en-US" sz="1600" dirty="0">
                <a:solidFill>
                  <a:srgbClr val="17375E"/>
                </a:solidFill>
                <a:latin typeface="Arial" pitchFamily="34" charset="0"/>
              </a:rPr>
              <a:t>program will ask you </a:t>
            </a:r>
            <a:r>
              <a:rPr lang="en-AU" altLang="en-US" sz="1600" dirty="0" smtClean="0">
                <a:solidFill>
                  <a:srgbClr val="17375E"/>
                </a:solidFill>
                <a:latin typeface="Arial" pitchFamily="34" charset="0"/>
              </a:rPr>
              <a:t>a range of questions about </a:t>
            </a:r>
            <a:r>
              <a:rPr lang="en-AU" altLang="en-US" sz="1600" dirty="0">
                <a:solidFill>
                  <a:srgbClr val="17375E"/>
                </a:solidFill>
                <a:latin typeface="Arial" pitchFamily="34" charset="0"/>
              </a:rPr>
              <a:t>your </a:t>
            </a:r>
            <a:r>
              <a:rPr lang="en-AU" altLang="en-US" sz="1600" dirty="0" smtClean="0">
                <a:solidFill>
                  <a:srgbClr val="17375E"/>
                </a:solidFill>
                <a:latin typeface="Arial" pitchFamily="34" charset="0"/>
              </a:rPr>
              <a:t>IBD, pain, mental health, goals, current concerns, and questions you wish to ask in the session with your gastroenterologist.</a:t>
            </a:r>
          </a:p>
          <a:p>
            <a:pPr algn="ctr" eaLnBrk="1" hangingPunct="1">
              <a:spcBef>
                <a:spcPct val="0"/>
              </a:spcBef>
              <a:buFontTx/>
              <a:buNone/>
            </a:pPr>
            <a:endParaRPr lang="en-AU" altLang="en-US" sz="1600" dirty="0">
              <a:solidFill>
                <a:srgbClr val="17375E"/>
              </a:solidFill>
              <a:latin typeface="Arial" pitchFamily="34" charset="0"/>
            </a:endParaRPr>
          </a:p>
          <a:p>
            <a:pPr algn="ctr" eaLnBrk="1" hangingPunct="1">
              <a:spcBef>
                <a:spcPct val="0"/>
              </a:spcBef>
              <a:buFontTx/>
              <a:buNone/>
            </a:pPr>
            <a:r>
              <a:rPr lang="en-AU" altLang="en-US" sz="1600" dirty="0">
                <a:solidFill>
                  <a:srgbClr val="17375E"/>
                </a:solidFill>
                <a:latin typeface="Arial" pitchFamily="34" charset="0"/>
              </a:rPr>
              <a:t>Total time to complete this assessment will be </a:t>
            </a:r>
            <a:r>
              <a:rPr lang="en-AU" altLang="en-US" sz="1600" dirty="0" smtClean="0">
                <a:solidFill>
                  <a:srgbClr val="17375E"/>
                </a:solidFill>
                <a:latin typeface="Arial" pitchFamily="34" charset="0"/>
              </a:rPr>
              <a:t>around 10-20 </a:t>
            </a:r>
            <a:r>
              <a:rPr lang="en-AU" altLang="en-US" sz="1600" dirty="0">
                <a:solidFill>
                  <a:srgbClr val="17375E"/>
                </a:solidFill>
                <a:latin typeface="Arial" pitchFamily="34" charset="0"/>
              </a:rPr>
              <a:t>minutes.</a:t>
            </a:r>
          </a:p>
          <a:p>
            <a:pPr algn="ctr" eaLnBrk="1" hangingPunct="1">
              <a:spcBef>
                <a:spcPct val="0"/>
              </a:spcBef>
              <a:buFontTx/>
              <a:buNone/>
            </a:pPr>
            <a:endParaRPr lang="en-AU" altLang="en-US" sz="1600" dirty="0">
              <a:solidFill>
                <a:srgbClr val="17375E"/>
              </a:solidFill>
              <a:latin typeface="Arial" pitchFamily="34" charset="0"/>
            </a:endParaRPr>
          </a:p>
          <a:p>
            <a:pPr algn="ctr" eaLnBrk="1" hangingPunct="1">
              <a:spcBef>
                <a:spcPct val="0"/>
              </a:spcBef>
              <a:buFontTx/>
              <a:buNone/>
            </a:pPr>
            <a:r>
              <a:rPr lang="en-AU" altLang="en-US" sz="1600" dirty="0">
                <a:solidFill>
                  <a:srgbClr val="17375E"/>
                </a:solidFill>
                <a:latin typeface="Arial" pitchFamily="34" charset="0"/>
              </a:rPr>
              <a:t>If you have any concerns, please talk to your </a:t>
            </a:r>
          </a:p>
          <a:p>
            <a:pPr algn="ctr" eaLnBrk="1" hangingPunct="1">
              <a:spcBef>
                <a:spcPct val="0"/>
              </a:spcBef>
              <a:buFontTx/>
              <a:buNone/>
            </a:pPr>
            <a:r>
              <a:rPr lang="en-AU" altLang="en-US" sz="1600" dirty="0" smtClean="0">
                <a:solidFill>
                  <a:srgbClr val="17375E"/>
                </a:solidFill>
                <a:latin typeface="Arial" pitchFamily="34" charset="0"/>
              </a:rPr>
              <a:t>nurse </a:t>
            </a:r>
            <a:r>
              <a:rPr lang="en-AU" altLang="en-US" sz="1600" dirty="0">
                <a:solidFill>
                  <a:srgbClr val="17375E"/>
                </a:solidFill>
                <a:latin typeface="Arial" pitchFamily="34" charset="0"/>
              </a:rPr>
              <a:t>or Gastroenterologist. </a:t>
            </a:r>
          </a:p>
        </p:txBody>
      </p:sp>
      <p:pic>
        <p:nvPicPr>
          <p:cNvPr id="1026" name="Picture 2" descr="C:\Users\Simon\AppData\Local\Microsoft\Windows\Temporary Internet Files\Content.IE5\7YBEGH7T\PC-white-gea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662" y="5165353"/>
            <a:ext cx="722338" cy="7613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67384" y="4765118"/>
            <a:ext cx="2448272" cy="1477328"/>
          </a:xfrm>
          <a:prstGeom prst="rect">
            <a:avLst/>
          </a:prstGeom>
          <a:solidFill>
            <a:srgbClr val="FFFF00"/>
          </a:solidFill>
        </p:spPr>
        <p:txBody>
          <a:bodyPr wrap="square" rtlCol="0">
            <a:spAutoFit/>
          </a:bodyPr>
          <a:lstStyle/>
          <a:p>
            <a:r>
              <a:rPr lang="en-AU" dirty="0" smtClean="0"/>
              <a:t>Click on this button results in the user having to enter a password to get to the settings section</a:t>
            </a:r>
            <a:endParaRPr lang="en-AU" dirty="0"/>
          </a:p>
        </p:txBody>
      </p:sp>
      <p:sp>
        <p:nvSpPr>
          <p:cNvPr id="8" name="TextBox 7"/>
          <p:cNvSpPr txBox="1"/>
          <p:nvPr/>
        </p:nvSpPr>
        <p:spPr>
          <a:xfrm>
            <a:off x="9324528" y="4765118"/>
            <a:ext cx="2448272" cy="923330"/>
          </a:xfrm>
          <a:prstGeom prst="rect">
            <a:avLst/>
          </a:prstGeom>
          <a:solidFill>
            <a:srgbClr val="FFFF00"/>
          </a:solidFill>
        </p:spPr>
        <p:txBody>
          <a:bodyPr wrap="square" rtlCol="0">
            <a:spAutoFit/>
          </a:bodyPr>
          <a:lstStyle/>
          <a:p>
            <a:r>
              <a:rPr lang="en-AU" dirty="0" smtClean="0"/>
              <a:t>Click on this button results in the user going to the next screen</a:t>
            </a:r>
            <a:endParaRPr lang="en-AU" dirty="0"/>
          </a:p>
        </p:txBody>
      </p:sp>
      <p:sp>
        <p:nvSpPr>
          <p:cNvPr id="3" name="Rectangle 2"/>
          <p:cNvSpPr/>
          <p:nvPr/>
        </p:nvSpPr>
        <p:spPr>
          <a:xfrm>
            <a:off x="3488169" y="5272949"/>
            <a:ext cx="2526653" cy="461665"/>
          </a:xfrm>
          <a:prstGeom prst="rect">
            <a:avLst/>
          </a:prstGeom>
        </p:spPr>
        <p:txBody>
          <a:bodyPr wrap="none">
            <a:spAutoFit/>
          </a:bodyPr>
          <a:lstStyle/>
          <a:p>
            <a:pPr algn="ctr"/>
            <a:r>
              <a:rPr lang="en-AU" altLang="en-US" sz="1200" dirty="0" smtClean="0">
                <a:solidFill>
                  <a:srgbClr val="17375E"/>
                </a:solidFill>
                <a:latin typeface="Arial" pitchFamily="34" charset="0"/>
              </a:rPr>
              <a:t>Program designed and developed </a:t>
            </a:r>
          </a:p>
          <a:p>
            <a:pPr algn="ctr"/>
            <a:r>
              <a:rPr lang="en-AU" altLang="en-US" sz="1200" dirty="0" smtClean="0">
                <a:solidFill>
                  <a:srgbClr val="17375E"/>
                </a:solidFill>
                <a:latin typeface="Arial" pitchFamily="34" charset="0"/>
              </a:rPr>
              <a:t>by </a:t>
            </a:r>
            <a:r>
              <a:rPr lang="en-AU" altLang="en-US" sz="1200" dirty="0" err="1" smtClean="0">
                <a:solidFill>
                  <a:srgbClr val="17375E"/>
                </a:solidFill>
                <a:latin typeface="Arial" pitchFamily="34" charset="0"/>
              </a:rPr>
              <a:t>MindOverGut</a:t>
            </a:r>
            <a:r>
              <a:rPr lang="en-AU" altLang="en-US" sz="1200" dirty="0" smtClean="0">
                <a:solidFill>
                  <a:srgbClr val="17375E"/>
                </a:solidFill>
                <a:latin typeface="Arial" pitchFamily="34" charset="0"/>
              </a:rPr>
              <a:t>© 2014</a:t>
            </a:r>
            <a:endParaRPr lang="en-AU" sz="1200" dirty="0"/>
          </a:p>
        </p:txBody>
      </p:sp>
    </p:spTree>
    <p:extLst>
      <p:ext uri="{BB962C8B-B14F-4D97-AF65-F5344CB8AC3E}">
        <p14:creationId xmlns:p14="http://schemas.microsoft.com/office/powerpoint/2010/main" val="169390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2. Demographic details</a:t>
            </a:r>
            <a:endParaRPr lang="en-AU" dirty="0"/>
          </a:p>
        </p:txBody>
      </p:sp>
    </p:spTree>
    <p:extLst>
      <p:ext uri="{BB962C8B-B14F-4D97-AF65-F5344CB8AC3E}">
        <p14:creationId xmlns:p14="http://schemas.microsoft.com/office/powerpoint/2010/main" val="399752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noChangeArrowheads="1"/>
          </p:cNvSpPr>
          <p:nvPr/>
        </p:nvSpPr>
        <p:spPr>
          <a:xfrm>
            <a:off x="670018" y="1412776"/>
            <a:ext cx="7772400"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smtClean="0">
                <a:solidFill>
                  <a:schemeClr val="tx2"/>
                </a:solidFill>
                <a:latin typeface="Arial" charset="0"/>
                <a:ea typeface="SimSun" pitchFamily="2" charset="-122"/>
                <a:cs typeface="+mn-cs"/>
                <a:sym typeface="Calibri" pitchFamily="34" charset="0"/>
              </a:rPr>
              <a:t>Demographic details</a:t>
            </a:r>
            <a:endParaRPr lang="en-US" altLang="zh-CN" sz="1800" b="1" dirty="0">
              <a:solidFill>
                <a:schemeClr val="tx2"/>
              </a:solidFill>
              <a:latin typeface="Arial" charset="0"/>
              <a:ea typeface="SimSun" pitchFamily="2" charset="-122"/>
              <a:cs typeface="+mn-cs"/>
              <a:sym typeface="Calibri" pitchFamily="34" charset="0"/>
            </a:endParaRPr>
          </a:p>
        </p:txBody>
      </p:sp>
      <p:sp>
        <p:nvSpPr>
          <p:cNvPr id="7" name="TextBox 12"/>
          <p:cNvSpPr>
            <a:spLocks noChangeArrowheads="1"/>
          </p:cNvSpPr>
          <p:nvPr/>
        </p:nvSpPr>
        <p:spPr bwMode="auto">
          <a:xfrm>
            <a:off x="1459197" y="2219902"/>
            <a:ext cx="246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Age</a:t>
            </a:r>
            <a:r>
              <a:rPr lang="en-US" altLang="en-US" sz="1200" dirty="0">
                <a:solidFill>
                  <a:srgbClr val="000000"/>
                </a:solidFill>
                <a:latin typeface="Calibri" pitchFamily="34" charset="0"/>
                <a:ea typeface="Calibri" pitchFamily="34" charset="0"/>
                <a:cs typeface="Calibri" pitchFamily="34" charset="0"/>
                <a:sym typeface="Calibri" pitchFamily="34" charset="0"/>
              </a:rPr>
              <a:t>?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range: 16-100</a:t>
            </a:r>
          </a:p>
        </p:txBody>
      </p:sp>
      <p:sp>
        <p:nvSpPr>
          <p:cNvPr id="8" name="TextBox 13"/>
          <p:cNvSpPr>
            <a:spLocks noChangeArrowheads="1"/>
          </p:cNvSpPr>
          <p:nvPr/>
        </p:nvSpPr>
        <p:spPr bwMode="auto">
          <a:xfrm>
            <a:off x="1459197" y="2602489"/>
            <a:ext cx="58491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Gender</a:t>
            </a:r>
            <a:r>
              <a:rPr lang="en-US" altLang="en-US" sz="1200" dirty="0">
                <a:solidFill>
                  <a:srgbClr val="000000"/>
                </a:solidFill>
                <a:latin typeface="Calibri" pitchFamily="34" charset="0"/>
                <a:ea typeface="Calibri" pitchFamily="34" charset="0"/>
                <a:cs typeface="Calibri" pitchFamily="34" charset="0"/>
                <a:sym typeface="Calibri" pitchFamily="34" charset="0"/>
              </a:rPr>
              <a:t>?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options:  </a:t>
            </a: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a:t>
            </a:r>
            <a:r>
              <a:rPr lang="en-US" altLang="en-US" sz="1200" dirty="0">
                <a:solidFill>
                  <a:schemeClr val="accent2">
                    <a:lumMod val="75000"/>
                  </a:schemeClr>
                </a:solidFill>
                <a:latin typeface="Calibri" pitchFamily="34" charset="0"/>
                <a:ea typeface="Calibri" pitchFamily="34" charset="0"/>
                <a:cs typeface="Calibri" pitchFamily="34" charset="0"/>
                <a:sym typeface="Arial" pitchFamily="34" charset="0"/>
              </a:rPr>
              <a:t>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Male </a:t>
            </a: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 Female </a:t>
            </a: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 </a:t>
            </a:r>
            <a:r>
              <a:rPr lang="en-AU" sz="1200" dirty="0">
                <a:solidFill>
                  <a:schemeClr val="accent2">
                    <a:lumMod val="75000"/>
                  </a:schemeClr>
                </a:solidFill>
                <a:latin typeface="Calibri" pitchFamily="34" charset="0"/>
                <a:ea typeface="Calibri" pitchFamily="34" charset="0"/>
                <a:cs typeface="Calibri" pitchFamily="34" charset="0"/>
              </a:rPr>
              <a:t>Gender non-specific</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sp>
        <p:nvSpPr>
          <p:cNvPr id="9" name="TextBox 13"/>
          <p:cNvSpPr>
            <a:spLocks noChangeArrowheads="1"/>
          </p:cNvSpPr>
          <p:nvPr/>
        </p:nvSpPr>
        <p:spPr bwMode="auto">
          <a:xfrm>
            <a:off x="1488785" y="2923615"/>
            <a:ext cx="61608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Marital status?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options:  </a:t>
            </a: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a:t>
            </a:r>
            <a:r>
              <a:rPr lang="en-US" altLang="en-US" sz="1200" dirty="0">
                <a:solidFill>
                  <a:schemeClr val="accent2">
                    <a:lumMod val="75000"/>
                  </a:schemeClr>
                </a:solidFill>
                <a:latin typeface="Calibri" pitchFamily="34" charset="0"/>
                <a:ea typeface="Calibri" pitchFamily="34" charset="0"/>
                <a:cs typeface="Calibri" pitchFamily="34" charset="0"/>
                <a:sym typeface="Arial" pitchFamily="34" charset="0"/>
              </a:rPr>
              <a:t> </a:t>
            </a:r>
            <a:r>
              <a:rPr lang="en-AU" sz="1200" dirty="0">
                <a:solidFill>
                  <a:schemeClr val="accent2">
                    <a:lumMod val="75000"/>
                  </a:schemeClr>
                </a:solidFill>
                <a:latin typeface="Calibri" pitchFamily="34" charset="0"/>
                <a:ea typeface="Calibri" pitchFamily="34" charset="0"/>
                <a:cs typeface="Calibri" pitchFamily="34" charset="0"/>
              </a:rPr>
              <a:t>Single</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 </a:t>
            </a: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 Married/de facto </a:t>
            </a: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 </a:t>
            </a:r>
            <a:r>
              <a:rPr lang="en-AU" sz="1200" dirty="0">
                <a:solidFill>
                  <a:schemeClr val="accent2">
                    <a:lumMod val="75000"/>
                  </a:schemeClr>
                </a:solidFill>
                <a:latin typeface="Calibri" pitchFamily="34" charset="0"/>
                <a:ea typeface="Calibri" pitchFamily="34" charset="0"/>
                <a:cs typeface="Calibri" pitchFamily="34" charset="0"/>
              </a:rPr>
              <a:t>Separated/divorced </a:t>
            </a: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 </a:t>
            </a:r>
            <a:r>
              <a:rPr lang="en-AU" sz="1200" dirty="0">
                <a:solidFill>
                  <a:schemeClr val="accent2">
                    <a:lumMod val="75000"/>
                  </a:schemeClr>
                </a:solidFill>
                <a:latin typeface="Calibri" pitchFamily="34" charset="0"/>
                <a:ea typeface="Calibri" pitchFamily="34" charset="0"/>
                <a:cs typeface="Calibri" pitchFamily="34" charset="0"/>
              </a:rPr>
              <a:t>Widowed</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sp>
        <p:nvSpPr>
          <p:cNvPr id="10" name="TextBox 13"/>
          <p:cNvSpPr>
            <a:spLocks noChangeArrowheads="1"/>
          </p:cNvSpPr>
          <p:nvPr/>
        </p:nvSpPr>
        <p:spPr bwMode="auto">
          <a:xfrm>
            <a:off x="1507529" y="3398811"/>
            <a:ext cx="616081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AU" sz="1200" dirty="0" smtClean="0"/>
              <a:t>What </a:t>
            </a:r>
            <a:r>
              <a:rPr lang="en-AU" sz="1200" dirty="0"/>
              <a:t>is your highest level of education completed? </a:t>
            </a:r>
            <a:r>
              <a:rPr lang="en-AU" sz="1200" dirty="0" smtClean="0"/>
              <a:t> </a:t>
            </a:r>
            <a:r>
              <a:rPr lang="en-US" altLang="en-US" sz="1200" dirty="0" smtClean="0">
                <a:solidFill>
                  <a:schemeClr val="accent2">
                    <a:lumMod val="75000"/>
                  </a:schemeClr>
                </a:solidFill>
                <a:latin typeface="Calibri" pitchFamily="34" charset="0"/>
                <a:ea typeface="Calibri" pitchFamily="34" charset="0"/>
                <a:cs typeface="Calibri" pitchFamily="34" charset="0"/>
                <a:sym typeface="Calibri" pitchFamily="34" charset="0"/>
              </a:rPr>
              <a:t>Dropbox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options:  </a:t>
            </a:r>
            <a:endParaRPr lang="en-US" altLang="en-US" sz="1200" dirty="0" smtClean="0">
              <a:solidFill>
                <a:schemeClr val="accent2">
                  <a:lumMod val="75000"/>
                </a:schemeClr>
              </a:solidFill>
              <a:latin typeface="Calibri" pitchFamily="34" charset="0"/>
              <a:ea typeface="Calibri" pitchFamily="34" charset="0"/>
              <a:cs typeface="Calibri" pitchFamily="34" charset="0"/>
              <a:sym typeface="Calibri" pitchFamily="34" charset="0"/>
            </a:endParaRPr>
          </a:p>
          <a:p>
            <a:pPr>
              <a:defRPr/>
            </a:pP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a:t>
            </a:r>
            <a:r>
              <a:rPr lang="en-US" altLang="en-US" sz="1200" dirty="0">
                <a:solidFill>
                  <a:schemeClr val="accent2">
                    <a:lumMod val="75000"/>
                  </a:schemeClr>
                </a:solidFill>
                <a:latin typeface="Calibri" pitchFamily="34" charset="0"/>
                <a:ea typeface="Calibri" pitchFamily="34" charset="0"/>
                <a:cs typeface="Calibri" pitchFamily="34" charset="0"/>
                <a:sym typeface="Arial" pitchFamily="34" charset="0"/>
              </a:rPr>
              <a:t> </a:t>
            </a:r>
            <a:r>
              <a:rPr lang="en-AU" sz="1200" dirty="0">
                <a:solidFill>
                  <a:schemeClr val="accent2">
                    <a:lumMod val="75000"/>
                  </a:schemeClr>
                </a:solidFill>
                <a:latin typeface="Calibri" pitchFamily="34" charset="0"/>
                <a:ea typeface="Calibri" pitchFamily="34" charset="0"/>
                <a:cs typeface="Calibri" pitchFamily="34" charset="0"/>
              </a:rPr>
              <a:t>Primary school </a:t>
            </a:r>
          </a:p>
          <a:p>
            <a:pPr>
              <a:defRPr/>
            </a:pP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 </a:t>
            </a:r>
            <a:r>
              <a:rPr lang="en-AU" sz="1200" dirty="0">
                <a:solidFill>
                  <a:schemeClr val="accent2">
                    <a:lumMod val="75000"/>
                  </a:schemeClr>
                </a:solidFill>
                <a:latin typeface="Calibri" pitchFamily="34" charset="0"/>
                <a:ea typeface="Calibri" pitchFamily="34" charset="0"/>
                <a:cs typeface="Calibri" pitchFamily="34" charset="0"/>
              </a:rPr>
              <a:t>Secondary school 	</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a:p>
            <a:pPr>
              <a:defRPr/>
            </a:pP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 </a:t>
            </a:r>
            <a:r>
              <a:rPr lang="en-AU" sz="1200" dirty="0">
                <a:solidFill>
                  <a:schemeClr val="accent2">
                    <a:lumMod val="75000"/>
                  </a:schemeClr>
                </a:solidFill>
                <a:latin typeface="Calibri" pitchFamily="34" charset="0"/>
                <a:ea typeface="Calibri" pitchFamily="34" charset="0"/>
                <a:cs typeface="Calibri" pitchFamily="34" charset="0"/>
              </a:rPr>
              <a:t>Certificate	</a:t>
            </a:r>
          </a:p>
          <a:p>
            <a:pPr>
              <a:defRPr/>
            </a:pP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 </a:t>
            </a:r>
            <a:r>
              <a:rPr lang="en-AU" sz="1200" dirty="0">
                <a:solidFill>
                  <a:schemeClr val="accent2">
                    <a:lumMod val="75000"/>
                  </a:schemeClr>
                </a:solidFill>
                <a:latin typeface="Calibri" pitchFamily="34" charset="0"/>
                <a:ea typeface="Calibri" pitchFamily="34" charset="0"/>
                <a:cs typeface="Calibri" pitchFamily="34" charset="0"/>
              </a:rPr>
              <a:t>Diploma </a:t>
            </a:r>
          </a:p>
          <a:p>
            <a:pPr>
              <a:defRPr/>
            </a:pP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 </a:t>
            </a:r>
            <a:r>
              <a:rPr lang="en-AU" sz="1200" dirty="0">
                <a:solidFill>
                  <a:schemeClr val="accent2">
                    <a:lumMod val="75000"/>
                  </a:schemeClr>
                </a:solidFill>
                <a:latin typeface="Calibri" pitchFamily="34" charset="0"/>
                <a:ea typeface="Calibri" pitchFamily="34" charset="0"/>
                <a:cs typeface="Calibri" pitchFamily="34" charset="0"/>
              </a:rPr>
              <a:t>Undergraduate degree</a:t>
            </a:r>
          </a:p>
          <a:p>
            <a:pPr>
              <a:defRPr/>
            </a:pPr>
            <a:r>
              <a:rPr lang="en-US" altLang="en-US" sz="1200" dirty="0">
                <a:solidFill>
                  <a:schemeClr val="accent2">
                    <a:lumMod val="75000"/>
                  </a:schemeClr>
                </a:solidFill>
                <a:latin typeface="Calibri" pitchFamily="34" charset="0"/>
                <a:ea typeface="Calibri" pitchFamily="34" charset="0"/>
                <a:cs typeface="Calibri" pitchFamily="34" charset="0"/>
                <a:sym typeface="MS Gothic" pitchFamily="49" charset="-128"/>
              </a:rPr>
              <a:t>☐ </a:t>
            </a:r>
            <a:r>
              <a:rPr lang="en-AU" sz="1200" dirty="0">
                <a:solidFill>
                  <a:schemeClr val="accent2">
                    <a:lumMod val="75000"/>
                  </a:schemeClr>
                </a:solidFill>
                <a:latin typeface="Calibri" pitchFamily="34" charset="0"/>
                <a:ea typeface="Calibri" pitchFamily="34" charset="0"/>
                <a:cs typeface="Calibri" pitchFamily="34" charset="0"/>
              </a:rPr>
              <a:t>Postgraduate degree	</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sp>
        <p:nvSpPr>
          <p:cNvPr id="11" name="TextBox 12"/>
          <p:cNvSpPr>
            <a:spLocks noChangeArrowheads="1"/>
          </p:cNvSpPr>
          <p:nvPr/>
        </p:nvSpPr>
        <p:spPr bwMode="auto">
          <a:xfrm>
            <a:off x="1507528" y="4848030"/>
            <a:ext cx="51527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Is English your primary language?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options:  </a:t>
            </a:r>
            <a:r>
              <a:rPr lang="en-US" altLang="en-US" sz="1200" dirty="0">
                <a:solidFill>
                  <a:schemeClr val="accent2">
                    <a:lumMod val="75000"/>
                  </a:schemeClr>
                </a:solidFill>
                <a:latin typeface="MS Gothic" pitchFamily="49" charset="-128"/>
                <a:ea typeface="MS Gothic" pitchFamily="49" charset="-128"/>
                <a:sym typeface="MS Gothic" pitchFamily="49" charset="-128"/>
              </a:rPr>
              <a:t>☐</a:t>
            </a:r>
            <a:r>
              <a:rPr lang="en-US" altLang="en-US" sz="1200" dirty="0">
                <a:solidFill>
                  <a:schemeClr val="accent2">
                    <a:lumMod val="75000"/>
                  </a:schemeClr>
                </a:solidFill>
                <a:latin typeface="Arial" panose="020B0604020202020204" pitchFamily="34" charset="0"/>
                <a:ea typeface="MS Gothic" pitchFamily="49" charset="-128"/>
                <a:sym typeface="Arial" pitchFamily="34" charset="0"/>
              </a:rPr>
              <a:t> </a:t>
            </a:r>
            <a:r>
              <a:rPr lang="en-US" altLang="en-US" sz="1200" dirty="0" smtClean="0">
                <a:solidFill>
                  <a:schemeClr val="accent2">
                    <a:lumMod val="75000"/>
                  </a:schemeClr>
                </a:solidFill>
                <a:latin typeface="Calibri" pitchFamily="34" charset="0"/>
                <a:ea typeface="MS Gothic" pitchFamily="49" charset="-128"/>
                <a:sym typeface="Calibri" pitchFamily="34" charset="0"/>
              </a:rPr>
              <a:t>Yes </a:t>
            </a:r>
            <a:r>
              <a:rPr lang="en-US" altLang="en-US" sz="1200" dirty="0" smtClean="0">
                <a:solidFill>
                  <a:schemeClr val="accent2">
                    <a:lumMod val="75000"/>
                  </a:schemeClr>
                </a:solidFill>
                <a:latin typeface="MS Gothic" pitchFamily="49" charset="-128"/>
                <a:ea typeface="MS Gothic" pitchFamily="49" charset="-128"/>
                <a:sym typeface="MS Gothic" pitchFamily="49" charset="-128"/>
              </a:rPr>
              <a:t>☐</a:t>
            </a:r>
            <a:r>
              <a:rPr lang="en-US" altLang="en-US" sz="1200" dirty="0" smtClean="0">
                <a:solidFill>
                  <a:schemeClr val="accent2">
                    <a:lumMod val="75000"/>
                  </a:schemeClr>
                </a:solidFill>
                <a:latin typeface="Calibri" pitchFamily="34" charset="0"/>
                <a:sym typeface="Calibri" pitchFamily="34" charset="0"/>
              </a:rPr>
              <a:t> No</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pic>
        <p:nvPicPr>
          <p:cNvPr id="12"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
        <p:nvSpPr>
          <p:cNvPr id="14" name="TextBox 12"/>
          <p:cNvSpPr>
            <a:spLocks noChangeArrowheads="1"/>
          </p:cNvSpPr>
          <p:nvPr/>
        </p:nvSpPr>
        <p:spPr bwMode="auto">
          <a:xfrm>
            <a:off x="1507529" y="5272949"/>
            <a:ext cx="50486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How many months ago did you last see your gastroenterologist? </a:t>
            </a:r>
            <a:r>
              <a:rPr lang="en-US" altLang="en-US" sz="1200" dirty="0" smtClean="0">
                <a:solidFill>
                  <a:schemeClr val="accent2">
                    <a:lumMod val="75000"/>
                  </a:schemeClr>
                </a:solidFill>
                <a:latin typeface="Calibri" pitchFamily="34" charset="0"/>
                <a:ea typeface="Calibri" pitchFamily="34" charset="0"/>
                <a:cs typeface="Calibri" pitchFamily="34" charset="0"/>
                <a:sym typeface="Calibri" pitchFamily="34" charset="0"/>
              </a:rPr>
              <a:t>Dropbox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range: </a:t>
            </a:r>
            <a:r>
              <a:rPr lang="en-US" altLang="en-US" sz="1200" dirty="0" smtClean="0">
                <a:solidFill>
                  <a:schemeClr val="accent2">
                    <a:lumMod val="75000"/>
                  </a:schemeClr>
                </a:solidFill>
                <a:latin typeface="Calibri" pitchFamily="34" charset="0"/>
                <a:ea typeface="Calibri" pitchFamily="34" charset="0"/>
                <a:cs typeface="Calibri" pitchFamily="34" charset="0"/>
                <a:sym typeface="Calibri" pitchFamily="34" charset="0"/>
              </a:rPr>
              <a:t>0-48, 49+</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spTree>
    <p:extLst>
      <p:ext uri="{BB962C8B-B14F-4D97-AF65-F5344CB8AC3E}">
        <p14:creationId xmlns:p14="http://schemas.microsoft.com/office/powerpoint/2010/main" val="2881376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3</a:t>
            </a:r>
            <a:r>
              <a:rPr lang="en-AU" dirty="0" smtClean="0"/>
              <a:t>. IBD activity</a:t>
            </a:r>
            <a:endParaRPr lang="en-AU" dirty="0"/>
          </a:p>
        </p:txBody>
      </p:sp>
    </p:spTree>
    <p:extLst>
      <p:ext uri="{BB962C8B-B14F-4D97-AF65-F5344CB8AC3E}">
        <p14:creationId xmlns:p14="http://schemas.microsoft.com/office/powerpoint/2010/main" val="291937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31" y="-74652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4"/>
          <p:cNvSpPr>
            <a:spLocks noChangeArrowheads="1"/>
          </p:cNvSpPr>
          <p:nvPr/>
        </p:nvSpPr>
        <p:spPr bwMode="auto">
          <a:xfrm>
            <a:off x="1487158" y="2251292"/>
            <a:ext cx="36849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en-US" sz="1200" dirty="0" smtClean="0">
                <a:solidFill>
                  <a:srgbClr val="000000"/>
                </a:solidFill>
              </a:rPr>
              <a:t>Condition</a:t>
            </a:r>
            <a:r>
              <a:rPr lang="en-US" altLang="en-US" sz="1200" dirty="0">
                <a:solidFill>
                  <a:srgbClr val="000000"/>
                </a:solidFill>
              </a:rPr>
              <a:t>:  </a:t>
            </a:r>
            <a:r>
              <a:rPr lang="en-US" altLang="en-US" sz="1200" dirty="0">
                <a:solidFill>
                  <a:srgbClr val="953735"/>
                </a:solidFill>
              </a:rPr>
              <a:t>Dropbox options: </a:t>
            </a:r>
            <a:endParaRPr lang="en-US" altLang="en-US" sz="1200" dirty="0" smtClean="0">
              <a:solidFill>
                <a:srgbClr val="953735"/>
              </a:solidFill>
            </a:endParaRPr>
          </a:p>
          <a:p>
            <a:pPr>
              <a:spcBef>
                <a:spcPct val="0"/>
              </a:spcBef>
              <a:buFontTx/>
              <a:buNone/>
            </a:pPr>
            <a:r>
              <a:rPr lang="en-AU" altLang="en-US" sz="1200" dirty="0" smtClean="0">
                <a:latin typeface="Arial" charset="0"/>
              </a:rPr>
              <a:t>- Crohn's disease</a:t>
            </a:r>
            <a:br>
              <a:rPr lang="en-AU" altLang="en-US" sz="1200" dirty="0" smtClean="0">
                <a:latin typeface="Arial" charset="0"/>
              </a:rPr>
            </a:br>
            <a:r>
              <a:rPr lang="en-AU" altLang="en-US" sz="1200" dirty="0" smtClean="0">
                <a:latin typeface="Arial" charset="0"/>
              </a:rPr>
              <a:t>- Crohn's disease with Irritable Bowel Syndrome</a:t>
            </a:r>
            <a:br>
              <a:rPr lang="en-AU" altLang="en-US" sz="1200" dirty="0" smtClean="0">
                <a:latin typeface="Arial" charset="0"/>
              </a:rPr>
            </a:br>
            <a:r>
              <a:rPr lang="en-AU" altLang="en-US" sz="1200" dirty="0" smtClean="0">
                <a:latin typeface="Arial" charset="0"/>
              </a:rPr>
              <a:t>- Ulcerative colitis</a:t>
            </a:r>
            <a:br>
              <a:rPr lang="en-AU" altLang="en-US" sz="1200" dirty="0" smtClean="0">
                <a:latin typeface="Arial" charset="0"/>
              </a:rPr>
            </a:br>
            <a:r>
              <a:rPr lang="en-AU" altLang="en-US" sz="1200" dirty="0" smtClean="0">
                <a:latin typeface="Arial" charset="0"/>
              </a:rPr>
              <a:t>- Ulcerative colitis with Irritable Bowel Syndrome</a:t>
            </a:r>
          </a:p>
          <a:p>
            <a:pPr>
              <a:spcBef>
                <a:spcPct val="0"/>
              </a:spcBef>
              <a:buFontTx/>
              <a:buNone/>
            </a:pPr>
            <a:r>
              <a:rPr lang="en-AU" altLang="en-US" sz="1200" dirty="0">
                <a:latin typeface="Arial" charset="0"/>
              </a:rPr>
              <a:t>- Indeterminate colitis</a:t>
            </a:r>
            <a:endParaRPr lang="en-US" altLang="en-US" sz="1200" dirty="0">
              <a:latin typeface="Arial" charset="0"/>
              <a:sym typeface="MS Gothic" pitchFamily="49" charset="-128"/>
            </a:endParaRPr>
          </a:p>
        </p:txBody>
      </p:sp>
      <p:sp>
        <p:nvSpPr>
          <p:cNvPr id="5" name="Rectangle 1"/>
          <p:cNvSpPr>
            <a:spLocks noChangeArrowheads="1"/>
          </p:cNvSpPr>
          <p:nvPr/>
        </p:nvSpPr>
        <p:spPr bwMode="auto">
          <a:xfrm>
            <a:off x="1487157" y="3990106"/>
            <a:ext cx="5976937"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en-US" sz="1000" dirty="0" smtClean="0">
                <a:latin typeface="Arial" charset="0"/>
                <a:cs typeface="Times New Roman" pitchFamily="18" charset="0"/>
                <a:sym typeface="Arial" charset="0"/>
              </a:rPr>
              <a:t>In </a:t>
            </a:r>
            <a:r>
              <a:rPr lang="en-US" altLang="en-US" sz="1000" dirty="0">
                <a:latin typeface="Arial" charset="0"/>
                <a:cs typeface="Times New Roman" pitchFamily="18" charset="0"/>
                <a:sym typeface="Arial" charset="0"/>
              </a:rPr>
              <a:t>the past 3 </a:t>
            </a:r>
            <a:r>
              <a:rPr lang="en-US" altLang="en-US" sz="1000" u="sng" dirty="0">
                <a:latin typeface="Arial" charset="0"/>
                <a:cs typeface="Times New Roman" pitchFamily="18" charset="0"/>
                <a:sym typeface="Arial" charset="0"/>
              </a:rPr>
              <a:t>months</a:t>
            </a:r>
            <a:r>
              <a:rPr lang="en-US" altLang="en-US" sz="1000" dirty="0">
                <a:latin typeface="Arial" charset="0"/>
                <a:cs typeface="Times New Roman" pitchFamily="18" charset="0"/>
                <a:sym typeface="Arial" charset="0"/>
              </a:rPr>
              <a:t> my IBD has been: </a:t>
            </a:r>
            <a:r>
              <a:rPr lang="en-US" altLang="en-US" sz="1000" b="1" i="1" dirty="0">
                <a:solidFill>
                  <a:srgbClr val="953735"/>
                </a:solidFill>
                <a:latin typeface="Arial" charset="0"/>
                <a:cs typeface="Times New Roman" pitchFamily="18" charset="0"/>
                <a:sym typeface="Arial" charset="0"/>
              </a:rPr>
              <a:t>Dropbox options:</a:t>
            </a:r>
            <a:endParaRPr lang="en-US" altLang="en-US" sz="900" b="1" i="1" dirty="0">
              <a:solidFill>
                <a:srgbClr val="953735"/>
              </a:solidFill>
              <a:latin typeface="Arial" charset="0"/>
              <a:sym typeface="Arial" charset="0"/>
            </a:endParaRPr>
          </a:p>
          <a:p>
            <a:pPr>
              <a:spcBef>
                <a:spcPct val="0"/>
              </a:spcBef>
              <a:buFontTx/>
              <a:buNone/>
            </a:pPr>
            <a:r>
              <a:rPr lang="en-US" altLang="en-US" sz="1200" dirty="0">
                <a:latin typeface="Arial" charset="0"/>
                <a:sym typeface="MS Gothic" pitchFamily="49" charset="-128"/>
              </a:rPr>
              <a:t> ☐</a:t>
            </a:r>
            <a:r>
              <a:rPr lang="en-US" altLang="en-US" sz="1200" dirty="0">
                <a:latin typeface="Arial" charset="0"/>
                <a:sym typeface="Arial" charset="0"/>
              </a:rPr>
              <a:t> Constantly active, giving me symptoms every day</a:t>
            </a:r>
          </a:p>
          <a:p>
            <a:pPr>
              <a:spcBef>
                <a:spcPct val="0"/>
              </a:spcBef>
              <a:buFontTx/>
              <a:buNone/>
            </a:pPr>
            <a:r>
              <a:rPr lang="en-US" altLang="en-US" sz="1200" dirty="0">
                <a:latin typeface="Arial" charset="0"/>
                <a:sym typeface="Arial" charset="0"/>
              </a:rPr>
              <a:t> </a:t>
            </a:r>
            <a:r>
              <a:rPr lang="en-US" altLang="en-US" sz="1200" dirty="0">
                <a:latin typeface="Arial" charset="0"/>
                <a:sym typeface="MS Gothic" pitchFamily="49" charset="-128"/>
              </a:rPr>
              <a:t>☐ </a:t>
            </a:r>
            <a:r>
              <a:rPr lang="en-US" altLang="en-US" sz="1200" dirty="0">
                <a:latin typeface="Arial" charset="0"/>
                <a:sym typeface="Arial" charset="0"/>
              </a:rPr>
              <a:t>Often active, giving me symptoms most days</a:t>
            </a:r>
          </a:p>
          <a:p>
            <a:pPr>
              <a:spcBef>
                <a:spcPct val="0"/>
              </a:spcBef>
              <a:buFontTx/>
              <a:buNone/>
            </a:pPr>
            <a:r>
              <a:rPr lang="en-US" altLang="en-US" sz="1200" dirty="0">
                <a:latin typeface="Arial" charset="0"/>
                <a:sym typeface="Arial" charset="0"/>
              </a:rPr>
              <a:t> </a:t>
            </a:r>
            <a:r>
              <a:rPr lang="en-US" altLang="en-US" sz="1200" dirty="0">
                <a:latin typeface="Arial" charset="0"/>
                <a:sym typeface="MS Gothic" pitchFamily="49" charset="-128"/>
              </a:rPr>
              <a:t>☐ </a:t>
            </a:r>
            <a:r>
              <a:rPr lang="en-US" altLang="en-US" sz="1200" dirty="0">
                <a:latin typeface="Arial" charset="0"/>
                <a:sym typeface="Arial" charset="0"/>
              </a:rPr>
              <a:t>Sometimes active, giving me symptoms on some days (for instance 1 – 2 days / week)</a:t>
            </a:r>
          </a:p>
          <a:p>
            <a:pPr>
              <a:spcBef>
                <a:spcPct val="0"/>
              </a:spcBef>
              <a:buFontTx/>
              <a:buNone/>
            </a:pPr>
            <a:r>
              <a:rPr lang="en-US" altLang="en-US" sz="1200" dirty="0">
                <a:latin typeface="Arial" charset="0"/>
                <a:sym typeface="Arial" charset="0"/>
              </a:rPr>
              <a:t> </a:t>
            </a:r>
            <a:r>
              <a:rPr lang="en-US" altLang="en-US" sz="1200" dirty="0">
                <a:latin typeface="Arial" charset="0"/>
                <a:sym typeface="MS Gothic" pitchFamily="49" charset="-128"/>
              </a:rPr>
              <a:t>☐ </a:t>
            </a:r>
            <a:r>
              <a:rPr lang="en-US" altLang="en-US" sz="1200" dirty="0">
                <a:latin typeface="Arial" charset="0"/>
                <a:sym typeface="Arial" charset="0"/>
              </a:rPr>
              <a:t>Occasionally active, giving me symptoms 1 – 2 days / month</a:t>
            </a:r>
          </a:p>
          <a:p>
            <a:pPr>
              <a:spcBef>
                <a:spcPct val="0"/>
              </a:spcBef>
              <a:buFontTx/>
              <a:buNone/>
            </a:pPr>
            <a:r>
              <a:rPr lang="en-US" altLang="en-US" sz="1200" dirty="0">
                <a:latin typeface="Arial" charset="0"/>
                <a:sym typeface="Arial" charset="0"/>
              </a:rPr>
              <a:t> </a:t>
            </a:r>
            <a:r>
              <a:rPr lang="en-US" altLang="en-US" sz="1200" dirty="0">
                <a:latin typeface="Arial" charset="0"/>
                <a:sym typeface="MS Gothic" pitchFamily="49" charset="-128"/>
              </a:rPr>
              <a:t>☐ </a:t>
            </a:r>
            <a:r>
              <a:rPr lang="en-US" altLang="en-US" sz="1200" dirty="0">
                <a:latin typeface="Arial" charset="0"/>
                <a:sym typeface="Arial" charset="0"/>
              </a:rPr>
              <a:t>Rarely active, giving me symptoms on a few days in the past 3 months</a:t>
            </a:r>
          </a:p>
          <a:p>
            <a:pPr>
              <a:spcBef>
                <a:spcPct val="0"/>
              </a:spcBef>
              <a:buFontTx/>
              <a:buNone/>
            </a:pPr>
            <a:r>
              <a:rPr lang="en-US" altLang="en-US" sz="1200" dirty="0">
                <a:latin typeface="Arial" charset="0"/>
                <a:sym typeface="Arial" charset="0"/>
              </a:rPr>
              <a:t> </a:t>
            </a:r>
            <a:r>
              <a:rPr lang="en-US" altLang="en-US" sz="1200" dirty="0">
                <a:latin typeface="Arial" charset="0"/>
                <a:sym typeface="MS Gothic" pitchFamily="49" charset="-128"/>
              </a:rPr>
              <a:t>☐ </a:t>
            </a:r>
            <a:r>
              <a:rPr lang="en-US" altLang="en-US" sz="1200" dirty="0">
                <a:latin typeface="Arial" charset="0"/>
                <a:sym typeface="Arial" charset="0"/>
              </a:rPr>
              <a:t>I was well in the past 3 months, what I consider a remission or absence of symptoms. </a:t>
            </a:r>
          </a:p>
        </p:txBody>
      </p:sp>
      <p:sp>
        <p:nvSpPr>
          <p:cNvPr id="6" name="TextBox 12"/>
          <p:cNvSpPr>
            <a:spLocks noChangeArrowheads="1"/>
          </p:cNvSpPr>
          <p:nvPr/>
        </p:nvSpPr>
        <p:spPr bwMode="auto">
          <a:xfrm>
            <a:off x="1487158" y="3558057"/>
            <a:ext cx="4116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Number </a:t>
            </a:r>
            <a:r>
              <a:rPr lang="en-US" altLang="en-US" sz="1200" dirty="0">
                <a:solidFill>
                  <a:srgbClr val="000000"/>
                </a:solidFill>
                <a:latin typeface="Calibri" pitchFamily="34" charset="0"/>
                <a:ea typeface="Calibri" pitchFamily="34" charset="0"/>
                <a:cs typeface="Calibri" pitchFamily="34" charset="0"/>
                <a:sym typeface="Calibri" pitchFamily="34" charset="0"/>
              </a:rPr>
              <a:t>of years diagnosed with IBD?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range: 1-100</a:t>
            </a:r>
          </a:p>
        </p:txBody>
      </p:sp>
      <p:sp>
        <p:nvSpPr>
          <p:cNvPr id="8" name="Rectangle 7"/>
          <p:cNvSpPr/>
          <p:nvPr/>
        </p:nvSpPr>
        <p:spPr>
          <a:xfrm>
            <a:off x="3903858" y="1168470"/>
            <a:ext cx="1441420" cy="369332"/>
          </a:xfrm>
          <a:prstGeom prst="rect">
            <a:avLst/>
          </a:prstGeom>
        </p:spPr>
        <p:txBody>
          <a:bodyPr wrap="none">
            <a:spAutoFit/>
          </a:bodyPr>
          <a:lstStyle/>
          <a:p>
            <a:r>
              <a:rPr lang="en-AU" b="1" dirty="0">
                <a:solidFill>
                  <a:schemeClr val="tx2"/>
                </a:solidFill>
                <a:latin typeface="Arial" charset="0"/>
                <a:ea typeface="SimSun" pitchFamily="2" charset="-122"/>
                <a:sym typeface="Calibri" pitchFamily="34" charset="0"/>
              </a:rPr>
              <a:t>IBD activity</a:t>
            </a:r>
          </a:p>
        </p:txBody>
      </p:sp>
      <p:pic>
        <p:nvPicPr>
          <p:cNvPr id="9"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
        <p:nvSpPr>
          <p:cNvPr id="13" name="Rectangle 12"/>
          <p:cNvSpPr/>
          <p:nvPr/>
        </p:nvSpPr>
        <p:spPr>
          <a:xfrm>
            <a:off x="1487158" y="1772816"/>
            <a:ext cx="6336704" cy="276999"/>
          </a:xfrm>
          <a:prstGeom prst="rect">
            <a:avLst/>
          </a:prstGeom>
        </p:spPr>
        <p:txBody>
          <a:bodyPr wrap="square">
            <a:spAutoFit/>
          </a:bodyPr>
          <a:lstStyle/>
          <a:p>
            <a:r>
              <a:rPr lang="en-AU" altLang="en-US" sz="1200" dirty="0" smtClean="0">
                <a:solidFill>
                  <a:srgbClr val="000000"/>
                </a:solidFill>
                <a:latin typeface="Calibri" pitchFamily="34" charset="0"/>
                <a:ea typeface="Calibri" pitchFamily="34" charset="0"/>
                <a:cs typeface="Calibri" pitchFamily="34" charset="0"/>
                <a:sym typeface="Calibri" pitchFamily="34" charset="0"/>
              </a:rPr>
              <a:t>The following set of questions asks about your IBD.</a:t>
            </a:r>
            <a:endParaRPr lang="en-AU" sz="1200" dirty="0"/>
          </a:p>
        </p:txBody>
      </p:sp>
    </p:spTree>
    <p:extLst>
      <p:ext uri="{BB962C8B-B14F-4D97-AF65-F5344CB8AC3E}">
        <p14:creationId xmlns:p14="http://schemas.microsoft.com/office/powerpoint/2010/main" val="111067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026537376"/>
              </p:ext>
            </p:extLst>
          </p:nvPr>
        </p:nvGraphicFramePr>
        <p:xfrm>
          <a:off x="1339056" y="2067294"/>
          <a:ext cx="6375400" cy="2193671"/>
        </p:xfrm>
        <a:graphic>
          <a:graphicData uri="http://schemas.openxmlformats.org/drawingml/2006/table">
            <a:tbl>
              <a:tblPr firstRow="1" firstCol="1" bandRow="1" bandCol="1"/>
              <a:tblGrid>
                <a:gridCol w="1781810"/>
                <a:gridCol w="4593590"/>
              </a:tblGrid>
              <a:tr h="0">
                <a:tc>
                  <a:txBody>
                    <a:bodyPr/>
                    <a:lstStyle/>
                    <a:p>
                      <a:pPr>
                        <a:lnSpc>
                          <a:spcPct val="115000"/>
                        </a:lnSpc>
                        <a:spcAft>
                          <a:spcPts val="1000"/>
                        </a:spcAft>
                      </a:pPr>
                      <a:r>
                        <a:rPr lang="en-AU" sz="1100" kern="1200" dirty="0" smtClean="0">
                          <a:solidFill>
                            <a:srgbClr val="7030A0"/>
                          </a:solidFill>
                          <a:effectLst/>
                          <a:latin typeface="Calibri"/>
                          <a:ea typeface="MS Mincho"/>
                          <a:cs typeface="Times New Roman"/>
                        </a:rPr>
                        <a:t>Over the past week, how many bowel movements have you had</a:t>
                      </a:r>
                      <a:r>
                        <a:rPr lang="en-AU" sz="1100" kern="1200" baseline="0" dirty="0" smtClean="0">
                          <a:solidFill>
                            <a:srgbClr val="7030A0"/>
                          </a:solidFill>
                          <a:effectLst/>
                          <a:latin typeface="Calibri"/>
                          <a:ea typeface="MS Mincho"/>
                          <a:cs typeface="Times New Roman"/>
                        </a:rPr>
                        <a:t> per day</a:t>
                      </a:r>
                      <a:r>
                        <a:rPr lang="en-AU" sz="1100" kern="1200" dirty="0" smtClean="0">
                          <a:solidFill>
                            <a:srgbClr val="7030A0"/>
                          </a:solidFill>
                          <a:effectLst/>
                          <a:latin typeface="Calibri"/>
                          <a:ea typeface="MS Mincho"/>
                          <a:cs typeface="Times New Roman"/>
                        </a:rPr>
                        <a:t>?</a:t>
                      </a:r>
                      <a:endParaRPr lang="en-AU" sz="1100" kern="12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15000"/>
                        </a:lnSpc>
                        <a:spcAft>
                          <a:spcPts val="1000"/>
                        </a:spcAft>
                      </a:pPr>
                      <a:r>
                        <a:rPr lang="en-AU" sz="1100" dirty="0" smtClean="0">
                          <a:effectLst/>
                          <a:latin typeface="Calibri"/>
                          <a:ea typeface="MS Mincho"/>
                          <a:cs typeface="Times New Roman"/>
                        </a:rPr>
                        <a:t>0-30 </a:t>
                      </a:r>
                      <a:r>
                        <a:rPr lang="en-AU" sz="1100" dirty="0" err="1" smtClean="0">
                          <a:effectLst/>
                          <a:latin typeface="Calibri"/>
                          <a:ea typeface="MS Mincho"/>
                          <a:cs typeface="Times New Roman"/>
                        </a:rPr>
                        <a:t>dropbox</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0">
                <a:tc>
                  <a:txBody>
                    <a:bodyPr/>
                    <a:lstStyle/>
                    <a:p>
                      <a:pPr>
                        <a:lnSpc>
                          <a:spcPct val="115000"/>
                        </a:lnSpc>
                        <a:spcAft>
                          <a:spcPts val="1000"/>
                        </a:spcAft>
                      </a:pPr>
                      <a:r>
                        <a:rPr lang="en-AU" sz="1100" kern="1200" dirty="0" smtClean="0">
                          <a:solidFill>
                            <a:srgbClr val="7030A0"/>
                          </a:solidFill>
                          <a:effectLst/>
                          <a:latin typeface="+mn-lt"/>
                          <a:ea typeface="MS Mincho"/>
                          <a:cs typeface="Times New Roman"/>
                        </a:rPr>
                        <a:t>Over the past week, how many </a:t>
                      </a:r>
                      <a:r>
                        <a:rPr lang="en-AU" sz="1100" kern="1200" dirty="0" smtClean="0">
                          <a:solidFill>
                            <a:srgbClr val="7030A0"/>
                          </a:solidFill>
                          <a:effectLst/>
                          <a:latin typeface="Calibri"/>
                          <a:ea typeface="MS Mincho"/>
                          <a:cs typeface="Times New Roman"/>
                        </a:rPr>
                        <a:t>of your bowel movements have been loose/watery stools per day?</a:t>
                      </a:r>
                      <a:endParaRPr lang="en-AU" sz="1100" kern="12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15000"/>
                        </a:lnSpc>
                        <a:spcAft>
                          <a:spcPts val="1000"/>
                        </a:spcAft>
                      </a:pPr>
                      <a:r>
                        <a:rPr lang="en-AU" sz="1100" dirty="0" smtClean="0">
                          <a:effectLst/>
                          <a:latin typeface="Calibri"/>
                          <a:ea typeface="MS Mincho"/>
                          <a:cs typeface="Times New Roman"/>
                        </a:rPr>
                        <a:t>0-30 </a:t>
                      </a:r>
                      <a:r>
                        <a:rPr lang="en-AU" sz="1100" dirty="0" err="1" smtClean="0">
                          <a:effectLst/>
                          <a:latin typeface="+mn-lt"/>
                          <a:ea typeface="MS Mincho"/>
                          <a:cs typeface="Times New Roman"/>
                        </a:rPr>
                        <a:t>dropbox</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0">
                <a:tc>
                  <a:txBody>
                    <a:bodyPr/>
                    <a:lstStyle/>
                    <a:p>
                      <a:pPr>
                        <a:lnSpc>
                          <a:spcPct val="115000"/>
                        </a:lnSpc>
                        <a:spcAft>
                          <a:spcPts val="1000"/>
                        </a:spcAft>
                      </a:pPr>
                      <a:r>
                        <a:rPr lang="en-AU" sz="1100" kern="1200" dirty="0" smtClean="0">
                          <a:solidFill>
                            <a:schemeClr val="tx1"/>
                          </a:solidFill>
                          <a:effectLst/>
                          <a:latin typeface="Calibri"/>
                          <a:ea typeface="MS Mincho"/>
                          <a:cs typeface="Times New Roman"/>
                        </a:rPr>
                        <a:t>General well-being over the last week</a:t>
                      </a:r>
                      <a:endParaRPr lang="en-AU" sz="1100" kern="1200" dirty="0">
                        <a:solidFill>
                          <a:schemeClr val="tx1"/>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Very well</a:t>
                      </a:r>
                    </a:p>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slightly below par</a:t>
                      </a:r>
                    </a:p>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Poor </a:t>
                      </a:r>
                    </a:p>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Very poor</a:t>
                      </a:r>
                    </a:p>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Terrible</a:t>
                      </a:r>
                      <a:endParaRPr lang="en-AU" sz="1100" kern="1200" dirty="0">
                        <a:solidFill>
                          <a:schemeClr val="tx1"/>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5" name="Rectangle 4"/>
          <p:cNvSpPr/>
          <p:nvPr/>
        </p:nvSpPr>
        <p:spPr>
          <a:xfrm>
            <a:off x="3145608" y="1206640"/>
            <a:ext cx="2762295" cy="369332"/>
          </a:xfrm>
          <a:prstGeom prst="rect">
            <a:avLst/>
          </a:prstGeom>
        </p:spPr>
        <p:txBody>
          <a:bodyPr wrap="none">
            <a:spAutoFit/>
          </a:bodyPr>
          <a:lstStyle/>
          <a:p>
            <a:r>
              <a:rPr lang="en-AU" b="1" dirty="0">
                <a:solidFill>
                  <a:schemeClr val="tx2"/>
                </a:solidFill>
                <a:latin typeface="Arial" charset="0"/>
                <a:ea typeface="SimSun" pitchFamily="2" charset="-122"/>
                <a:sym typeface="Calibri" pitchFamily="34" charset="0"/>
              </a:rPr>
              <a:t>IBD </a:t>
            </a:r>
            <a:r>
              <a:rPr lang="en-AU" b="1" dirty="0" smtClean="0">
                <a:solidFill>
                  <a:schemeClr val="tx2"/>
                </a:solidFill>
                <a:latin typeface="Arial" charset="0"/>
                <a:ea typeface="SimSun" pitchFamily="2" charset="-122"/>
                <a:sym typeface="Calibri" pitchFamily="34" charset="0"/>
              </a:rPr>
              <a:t>activity (continued)</a:t>
            </a:r>
            <a:endParaRPr lang="en-AU" b="1" dirty="0">
              <a:solidFill>
                <a:schemeClr val="tx2"/>
              </a:solidFill>
              <a:latin typeface="Arial" charset="0"/>
              <a:ea typeface="SimSun" pitchFamily="2" charset="-122"/>
              <a:sym typeface="Calibri" pitchFamily="34" charset="0"/>
            </a:endParaRPr>
          </a:p>
        </p:txBody>
      </p:sp>
      <p:pic>
        <p:nvPicPr>
          <p:cNvPr id="9"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8501" y="5530284"/>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48960" y="5147701"/>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11"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84064" y="5453744"/>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529644" y="5211667"/>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13" name="TextBox 12"/>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Tree>
    <p:extLst>
      <p:ext uri="{BB962C8B-B14F-4D97-AF65-F5344CB8AC3E}">
        <p14:creationId xmlns:p14="http://schemas.microsoft.com/office/powerpoint/2010/main" val="94791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3462072905"/>
              </p:ext>
            </p:extLst>
          </p:nvPr>
        </p:nvGraphicFramePr>
        <p:xfrm>
          <a:off x="1339056" y="1962064"/>
          <a:ext cx="6375400" cy="3378708"/>
        </p:xfrm>
        <a:graphic>
          <a:graphicData uri="http://schemas.openxmlformats.org/drawingml/2006/table">
            <a:tbl>
              <a:tblPr firstRow="1" firstCol="1" bandRow="1" bandCol="1"/>
              <a:tblGrid>
                <a:gridCol w="1781810"/>
                <a:gridCol w="4593590"/>
              </a:tblGrid>
              <a:tr h="0">
                <a:tc>
                  <a:txBody>
                    <a:bodyPr/>
                    <a:lstStyle/>
                    <a:p>
                      <a:pPr>
                        <a:lnSpc>
                          <a:spcPct val="115000"/>
                        </a:lnSpc>
                        <a:spcAft>
                          <a:spcPts val="1000"/>
                        </a:spcAft>
                      </a:pPr>
                      <a:r>
                        <a:rPr lang="en-AU" sz="1100" kern="1200" dirty="0" smtClean="0">
                          <a:solidFill>
                            <a:srgbClr val="7030A0"/>
                          </a:solidFill>
                          <a:effectLst/>
                          <a:latin typeface="+mn-lt"/>
                          <a:ea typeface="MS Mincho"/>
                          <a:cs typeface="Times New Roman"/>
                        </a:rPr>
                        <a:t>Over the past week,</a:t>
                      </a:r>
                      <a:r>
                        <a:rPr lang="en-AU" sz="1100" kern="1200" dirty="0" smtClean="0">
                          <a:solidFill>
                            <a:srgbClr val="7030A0"/>
                          </a:solidFill>
                          <a:effectLst/>
                          <a:latin typeface="Calibri"/>
                          <a:ea typeface="MS Mincho"/>
                          <a:cs typeface="Times New Roman"/>
                        </a:rPr>
                        <a:t> my rectal </a:t>
                      </a:r>
                      <a:r>
                        <a:rPr lang="en-AU" sz="1100" kern="1200" dirty="0">
                          <a:solidFill>
                            <a:srgbClr val="7030A0"/>
                          </a:solidFill>
                          <a:effectLst/>
                          <a:latin typeface="Calibri"/>
                          <a:ea typeface="MS Mincho"/>
                          <a:cs typeface="Times New Roman"/>
                        </a:rPr>
                        <a:t>bleeding has </a:t>
                      </a:r>
                      <a:r>
                        <a:rPr lang="en-AU" sz="1100" kern="1200" dirty="0" smtClean="0">
                          <a:solidFill>
                            <a:srgbClr val="7030A0"/>
                          </a:solidFill>
                          <a:effectLst/>
                          <a:latin typeface="Calibri"/>
                          <a:ea typeface="MS Mincho"/>
                          <a:cs typeface="Times New Roman"/>
                        </a:rPr>
                        <a:t>been:</a:t>
                      </a:r>
                      <a:endParaRPr lang="en-AU" sz="1100" kern="12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None </a:t>
                      </a:r>
                    </a:p>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Streaks of blood </a:t>
                      </a:r>
                    </a:p>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Obvious blood </a:t>
                      </a:r>
                    </a:p>
                    <a:p>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Mostly blood</a:t>
                      </a:r>
                      <a:endParaRPr lang="en-AU" sz="1100" kern="1200" dirty="0">
                        <a:solidFill>
                          <a:schemeClr val="tx1"/>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0">
                <a:tc>
                  <a:txBody>
                    <a:bodyPr/>
                    <a:lstStyle/>
                    <a:p>
                      <a:pPr>
                        <a:lnSpc>
                          <a:spcPct val="115000"/>
                        </a:lnSpc>
                        <a:spcAft>
                          <a:spcPts val="1000"/>
                        </a:spcAft>
                      </a:pPr>
                      <a:r>
                        <a:rPr lang="en-AU" sz="1100" kern="1200" dirty="0" smtClean="0">
                          <a:solidFill>
                            <a:srgbClr val="7030A0"/>
                          </a:solidFill>
                          <a:effectLst/>
                          <a:latin typeface="Calibri"/>
                          <a:ea typeface="MS Mincho"/>
                          <a:cs typeface="Times New Roman"/>
                        </a:rPr>
                        <a:t>Over the past week have you taken any antidiarrheal </a:t>
                      </a:r>
                      <a:r>
                        <a:rPr lang="en-AU" sz="1100" kern="1200" dirty="0" smtClean="0">
                          <a:solidFill>
                            <a:srgbClr val="7030A0"/>
                          </a:solidFill>
                          <a:effectLst/>
                          <a:latin typeface="Calibri"/>
                          <a:ea typeface="MS Mincho"/>
                          <a:cs typeface="Times New Roman"/>
                        </a:rPr>
                        <a:t>medication?</a:t>
                      </a:r>
                      <a:endParaRPr lang="en-AU" sz="1100" kern="12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50000"/>
                        </a:lnSpc>
                        <a:spcAft>
                          <a:spcPts val="1000"/>
                        </a:spcAft>
                      </a:pPr>
                      <a:r>
                        <a:rPr lang="en-AU" sz="1100" dirty="0">
                          <a:effectLst/>
                          <a:latin typeface="Calibri"/>
                          <a:ea typeface="MS Mincho"/>
                          <a:cs typeface="Times New Roman"/>
                          <a:sym typeface="Webdings"/>
                        </a:rPr>
                        <a:t></a:t>
                      </a:r>
                      <a:r>
                        <a:rPr lang="en-AU" sz="1100" dirty="0">
                          <a:effectLst/>
                          <a:latin typeface="Calibri"/>
                          <a:ea typeface="MS Mincho"/>
                          <a:cs typeface="Times New Roman"/>
                        </a:rPr>
                        <a:t>  Yes </a:t>
                      </a:r>
                      <a:r>
                        <a:rPr lang="en-AU" sz="1100" dirty="0">
                          <a:effectLst/>
                          <a:latin typeface="Calibri"/>
                          <a:ea typeface="MS Mincho"/>
                          <a:cs typeface="Times New Roman"/>
                          <a:sym typeface="Webdings"/>
                        </a:rPr>
                        <a:t></a:t>
                      </a:r>
                      <a:r>
                        <a:rPr lang="en-AU" sz="1100" dirty="0">
                          <a:effectLst/>
                          <a:latin typeface="Calibri"/>
                          <a:ea typeface="MS Mincho"/>
                          <a:cs typeface="Times New Roman"/>
                        </a:rPr>
                        <a:t>  No</a:t>
                      </a: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0">
                <a:tc>
                  <a:txBody>
                    <a:bodyPr/>
                    <a:lstStyle/>
                    <a:p>
                      <a:pPr>
                        <a:lnSpc>
                          <a:spcPct val="115000"/>
                        </a:lnSpc>
                        <a:spcAft>
                          <a:spcPts val="1000"/>
                        </a:spcAft>
                      </a:pPr>
                      <a:r>
                        <a:rPr lang="en-AU" sz="1100" kern="1200" dirty="0" smtClean="0">
                          <a:solidFill>
                            <a:srgbClr val="7030A0"/>
                          </a:solidFill>
                          <a:effectLst/>
                          <a:latin typeface="Calibri"/>
                          <a:ea typeface="MS Mincho"/>
                          <a:cs typeface="Times New Roman"/>
                        </a:rPr>
                        <a:t>Have you experienced a fever </a:t>
                      </a:r>
                      <a:r>
                        <a:rPr lang="en-AU" sz="1100" kern="1200" dirty="0" smtClean="0">
                          <a:solidFill>
                            <a:srgbClr val="7030A0"/>
                          </a:solidFill>
                          <a:effectLst/>
                          <a:latin typeface="Calibri"/>
                          <a:ea typeface="MS Mincho"/>
                          <a:cs typeface="Times New Roman"/>
                        </a:rPr>
                        <a:t>over the past </a:t>
                      </a:r>
                      <a:r>
                        <a:rPr lang="en-AU" sz="1100" kern="1200" dirty="0" smtClean="0">
                          <a:solidFill>
                            <a:srgbClr val="7030A0"/>
                          </a:solidFill>
                          <a:effectLst/>
                          <a:latin typeface="Calibri"/>
                          <a:ea typeface="MS Mincho"/>
                          <a:cs typeface="Times New Roman"/>
                        </a:rPr>
                        <a:t>week?</a:t>
                      </a:r>
                      <a:endParaRPr lang="en-AU" sz="1100" kern="12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50000"/>
                        </a:lnSpc>
                        <a:spcAft>
                          <a:spcPts val="1000"/>
                        </a:spcAft>
                      </a:pPr>
                      <a:r>
                        <a:rPr lang="en-AU" sz="1100" dirty="0">
                          <a:effectLst/>
                          <a:latin typeface="Calibri"/>
                          <a:ea typeface="MS Mincho"/>
                          <a:cs typeface="Times New Roman"/>
                          <a:sym typeface="Webdings"/>
                        </a:rPr>
                        <a:t></a:t>
                      </a:r>
                      <a:r>
                        <a:rPr lang="en-AU" sz="1100" dirty="0">
                          <a:effectLst/>
                          <a:latin typeface="Calibri"/>
                          <a:ea typeface="MS Mincho"/>
                          <a:cs typeface="Times New Roman"/>
                        </a:rPr>
                        <a:t>  Yes </a:t>
                      </a:r>
                      <a:r>
                        <a:rPr lang="en-AU" sz="1100" dirty="0">
                          <a:effectLst/>
                          <a:latin typeface="Calibri"/>
                          <a:ea typeface="MS Mincho"/>
                          <a:cs typeface="Times New Roman"/>
                          <a:sym typeface="Webdings"/>
                        </a:rPr>
                        <a:t></a:t>
                      </a:r>
                      <a:r>
                        <a:rPr lang="en-AU" sz="1100" dirty="0">
                          <a:effectLst/>
                          <a:latin typeface="Calibri"/>
                          <a:ea typeface="MS Mincho"/>
                          <a:cs typeface="Times New Roman"/>
                        </a:rPr>
                        <a:t>  No</a:t>
                      </a: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0">
                <a:tc>
                  <a:txBody>
                    <a:bodyPr/>
                    <a:lstStyle/>
                    <a:p>
                      <a:pPr>
                        <a:lnSpc>
                          <a:spcPct val="115000"/>
                        </a:lnSpc>
                        <a:spcAft>
                          <a:spcPts val="1000"/>
                        </a:spcAft>
                      </a:pPr>
                      <a:r>
                        <a:rPr lang="en-AU" sz="1100" kern="1200" dirty="0" smtClean="0">
                          <a:solidFill>
                            <a:srgbClr val="7030A0"/>
                          </a:solidFill>
                          <a:effectLst/>
                          <a:latin typeface="+mn-lt"/>
                          <a:ea typeface="MS Mincho"/>
                          <a:cs typeface="Times New Roman"/>
                        </a:rPr>
                        <a:t>Have you experienced an abdominal </a:t>
                      </a:r>
                      <a:r>
                        <a:rPr lang="en-AU" sz="1100" kern="1200" dirty="0" smtClean="0">
                          <a:solidFill>
                            <a:srgbClr val="7030A0"/>
                          </a:solidFill>
                          <a:effectLst/>
                          <a:latin typeface="Calibri"/>
                          <a:ea typeface="MS Mincho"/>
                          <a:cs typeface="Times New Roman"/>
                        </a:rPr>
                        <a:t>mass/tenderness over  the last </a:t>
                      </a:r>
                      <a:r>
                        <a:rPr lang="en-AU" sz="1100" kern="1200" dirty="0" smtClean="0">
                          <a:solidFill>
                            <a:srgbClr val="7030A0"/>
                          </a:solidFill>
                          <a:effectLst/>
                          <a:latin typeface="Calibri"/>
                          <a:ea typeface="MS Mincho"/>
                          <a:cs typeface="Times New Roman"/>
                        </a:rPr>
                        <a:t>week?</a:t>
                      </a:r>
                      <a:endParaRPr lang="en-AU" sz="1100" kern="12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1000"/>
                        </a:spcAft>
                        <a:buClrTx/>
                        <a:buSzTx/>
                        <a:buFontTx/>
                        <a:buNone/>
                        <a:tabLst/>
                        <a:defRPr/>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Yes </a:t>
                      </a: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No</a:t>
                      </a: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978876">
                <a:tc>
                  <a:txBody>
                    <a:bodyPr/>
                    <a:lstStyle/>
                    <a:p>
                      <a:pPr marL="0" algn="l" defTabSz="914400" rtl="0" eaLnBrk="1" latinLnBrk="0" hangingPunct="1"/>
                      <a:r>
                        <a:rPr lang="en-AU" sz="1100" kern="1200" dirty="0" smtClean="0">
                          <a:solidFill>
                            <a:srgbClr val="7030A0"/>
                          </a:solidFill>
                          <a:effectLst/>
                          <a:latin typeface="+mn-lt"/>
                          <a:ea typeface="MS Mincho"/>
                          <a:cs typeface="Times New Roman"/>
                        </a:rPr>
                        <a:t>Have you experienced abdominal </a:t>
                      </a:r>
                      <a:r>
                        <a:rPr lang="en-AU" sz="1100" kern="1200" dirty="0" smtClean="0">
                          <a:solidFill>
                            <a:srgbClr val="7030A0"/>
                          </a:solidFill>
                          <a:effectLst/>
                          <a:latin typeface="Calibri"/>
                          <a:ea typeface="MS Mincho"/>
                          <a:cs typeface="Times New Roman"/>
                        </a:rPr>
                        <a:t>pain or cramping over  the last </a:t>
                      </a:r>
                      <a:r>
                        <a:rPr lang="en-AU" sz="1100" kern="1200" dirty="0" smtClean="0">
                          <a:solidFill>
                            <a:srgbClr val="7030A0"/>
                          </a:solidFill>
                          <a:effectLst/>
                          <a:latin typeface="Calibri"/>
                          <a:ea typeface="MS Mincho"/>
                          <a:cs typeface="Times New Roman"/>
                        </a:rPr>
                        <a:t>week?</a:t>
                      </a:r>
                      <a:endParaRPr lang="en-AU" sz="1100" kern="12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marL="0" lvl="0" algn="l" defTabSz="914400" rtl="0" eaLnBrk="1" latinLnBrk="0" hangingPunct="1">
                        <a:lnSpc>
                          <a:spcPct val="115000"/>
                        </a:lnSpc>
                        <a:spcAft>
                          <a:spcPts val="1000"/>
                        </a:spcAft>
                      </a:pPr>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None</a:t>
                      </a:r>
                    </a:p>
                    <a:p>
                      <a:pPr marL="0" lvl="0" algn="l" defTabSz="914400" rtl="0" eaLnBrk="1" latinLnBrk="0" hangingPunct="1">
                        <a:lnSpc>
                          <a:spcPct val="115000"/>
                        </a:lnSpc>
                        <a:spcAft>
                          <a:spcPts val="1000"/>
                        </a:spcAft>
                      </a:pPr>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Mild</a:t>
                      </a:r>
                    </a:p>
                    <a:p>
                      <a:pPr marL="0" lvl="0" algn="l" defTabSz="914400" rtl="0" eaLnBrk="1" latinLnBrk="0" hangingPunct="1">
                        <a:lnSpc>
                          <a:spcPct val="115000"/>
                        </a:lnSpc>
                        <a:spcAft>
                          <a:spcPts val="1000"/>
                        </a:spcAft>
                      </a:pPr>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Moderate</a:t>
                      </a:r>
                    </a:p>
                    <a:p>
                      <a:pPr marL="0" lvl="0" algn="l" defTabSz="914400" rtl="0" eaLnBrk="1" latinLnBrk="0" hangingPunct="1">
                        <a:lnSpc>
                          <a:spcPct val="115000"/>
                        </a:lnSpc>
                        <a:spcAft>
                          <a:spcPts val="1000"/>
                        </a:spcAft>
                      </a:pPr>
                      <a:r>
                        <a:rPr lang="en-AU" sz="1100" kern="1200" dirty="0" smtClean="0">
                          <a:solidFill>
                            <a:schemeClr val="tx1"/>
                          </a:solidFill>
                          <a:effectLst/>
                          <a:latin typeface="Calibri"/>
                          <a:ea typeface="MS Mincho"/>
                          <a:cs typeface="Times New Roman"/>
                          <a:sym typeface="Webdings"/>
                        </a:rPr>
                        <a:t></a:t>
                      </a:r>
                      <a:r>
                        <a:rPr lang="en-AU" sz="1100" kern="1200" dirty="0" smtClean="0">
                          <a:solidFill>
                            <a:schemeClr val="tx1"/>
                          </a:solidFill>
                          <a:effectLst/>
                          <a:latin typeface="Calibri"/>
                          <a:ea typeface="MS Mincho"/>
                          <a:cs typeface="Times New Roman"/>
                        </a:rPr>
                        <a:t>  Severe</a:t>
                      </a: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9" name="Rectangle 8"/>
          <p:cNvSpPr/>
          <p:nvPr/>
        </p:nvSpPr>
        <p:spPr>
          <a:xfrm>
            <a:off x="3145608" y="1206640"/>
            <a:ext cx="2762295" cy="369332"/>
          </a:xfrm>
          <a:prstGeom prst="rect">
            <a:avLst/>
          </a:prstGeom>
        </p:spPr>
        <p:txBody>
          <a:bodyPr wrap="none">
            <a:spAutoFit/>
          </a:bodyPr>
          <a:lstStyle/>
          <a:p>
            <a:r>
              <a:rPr lang="en-AU" b="1" dirty="0">
                <a:solidFill>
                  <a:schemeClr val="tx2"/>
                </a:solidFill>
                <a:latin typeface="Arial" charset="0"/>
                <a:ea typeface="SimSun" pitchFamily="2" charset="-122"/>
                <a:sym typeface="Calibri" pitchFamily="34" charset="0"/>
              </a:rPr>
              <a:t>IBD </a:t>
            </a:r>
            <a:r>
              <a:rPr lang="en-AU" b="1" dirty="0" smtClean="0">
                <a:solidFill>
                  <a:schemeClr val="tx2"/>
                </a:solidFill>
                <a:latin typeface="Arial" charset="0"/>
                <a:ea typeface="SimSun" pitchFamily="2" charset="-122"/>
                <a:sym typeface="Calibri" pitchFamily="34" charset="0"/>
              </a:rPr>
              <a:t>activity (continued)</a:t>
            </a:r>
            <a:endParaRPr lang="en-AU" b="1" dirty="0">
              <a:solidFill>
                <a:schemeClr val="tx2"/>
              </a:solidFill>
              <a:latin typeface="Arial" charset="0"/>
              <a:ea typeface="SimSun" pitchFamily="2" charset="-122"/>
              <a:sym typeface="Calibri" pitchFamily="34" charset="0"/>
            </a:endParaRPr>
          </a:p>
        </p:txBody>
      </p:sp>
      <p:sp>
        <p:nvSpPr>
          <p:cNvPr id="5" name="Content Placeholder 2"/>
          <p:cNvSpPr txBox="1">
            <a:spLocks/>
          </p:cNvSpPr>
          <p:nvPr/>
        </p:nvSpPr>
        <p:spPr>
          <a:xfrm>
            <a:off x="-4717032" y="-1068529"/>
            <a:ext cx="5959861" cy="75311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5000"/>
              </a:lnSpc>
              <a:spcAft>
                <a:spcPts val="1000"/>
              </a:spcAft>
              <a:buNone/>
            </a:pPr>
            <a:endParaRPr lang="en-AU" sz="1400" dirty="0">
              <a:ea typeface="MS Mincho"/>
              <a:cs typeface="Times New Roman"/>
            </a:endParaRPr>
          </a:p>
        </p:txBody>
      </p:sp>
      <p:pic>
        <p:nvPicPr>
          <p:cNvPr id="10"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55830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324528" y="517571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12"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48176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554076" y="5239685"/>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14" name="TextBox 13"/>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Tree>
    <p:extLst>
      <p:ext uri="{BB962C8B-B14F-4D97-AF65-F5344CB8AC3E}">
        <p14:creationId xmlns:p14="http://schemas.microsoft.com/office/powerpoint/2010/main" val="234359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3027551430"/>
              </p:ext>
            </p:extLst>
          </p:nvPr>
        </p:nvGraphicFramePr>
        <p:xfrm>
          <a:off x="1339056" y="1604696"/>
          <a:ext cx="6375400" cy="3903734"/>
        </p:xfrm>
        <a:graphic>
          <a:graphicData uri="http://schemas.openxmlformats.org/drawingml/2006/table">
            <a:tbl>
              <a:tblPr firstRow="1" firstCol="1" bandRow="1" bandCol="1"/>
              <a:tblGrid>
                <a:gridCol w="1781810"/>
                <a:gridCol w="4593590"/>
              </a:tblGrid>
              <a:tr h="3903734">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AU" sz="1100" dirty="0" smtClean="0">
                          <a:effectLst/>
                          <a:latin typeface="Calibri"/>
                          <a:ea typeface="MS Mincho"/>
                          <a:cs typeface="Times New Roman"/>
                        </a:rPr>
                        <a:t>Please tick any complications you are currently experiencing. </a:t>
                      </a:r>
                      <a:r>
                        <a:rPr lang="en-AU" sz="1100" dirty="0" smtClean="0">
                          <a:solidFill>
                            <a:srgbClr val="FF0000"/>
                          </a:solidFill>
                          <a:effectLst/>
                          <a:latin typeface="Calibri"/>
                          <a:ea typeface="MS Mincho"/>
                          <a:cs typeface="Times New Roman"/>
                        </a:rPr>
                        <a:t>(</a:t>
                      </a:r>
                      <a:r>
                        <a:rPr lang="en-US" sz="1100" dirty="0" smtClean="0">
                          <a:solidFill>
                            <a:srgbClr val="FF0000"/>
                          </a:solidFill>
                        </a:rPr>
                        <a:t>Please select as many as relevant) </a:t>
                      </a:r>
                      <a:endParaRPr lang="en-AU" sz="1100" dirty="0" smtClean="0">
                        <a:solidFill>
                          <a:srgbClr val="FF0000"/>
                        </a:solidFill>
                        <a:effectLst/>
                        <a:latin typeface="+mn-lt"/>
                        <a:ea typeface="MS Mincho"/>
                        <a:cs typeface="Times New Roman"/>
                      </a:endParaRPr>
                    </a:p>
                    <a:p>
                      <a:pPr>
                        <a:lnSpc>
                          <a:spcPct val="115000"/>
                        </a:lnSpc>
                        <a:spcAft>
                          <a:spcPts val="1000"/>
                        </a:spcAft>
                      </a:pPr>
                      <a:endParaRPr lang="en-AU" sz="1100" dirty="0" smtClean="0">
                        <a:effectLst/>
                        <a:latin typeface="Calibri"/>
                        <a:ea typeface="MS Mincho"/>
                        <a:cs typeface="Times New Roman"/>
                      </a:endParaRPr>
                    </a:p>
                    <a:p>
                      <a:pPr>
                        <a:lnSpc>
                          <a:spcPct val="115000"/>
                        </a:lnSpc>
                        <a:spcAft>
                          <a:spcPts val="1000"/>
                        </a:spcAft>
                      </a:pPr>
                      <a:r>
                        <a:rPr lang="en-AU" sz="1100" dirty="0">
                          <a:effectLst/>
                          <a:latin typeface="Calibri"/>
                          <a:ea typeface="MS Mincho"/>
                          <a:cs typeface="Times New Roman"/>
                        </a:rPr>
                        <a:t> </a:t>
                      </a: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marL="0" indent="-171450" algn="l" defTabSz="914400" rtl="0" eaLnBrk="1" latinLnBrk="0" hangingPunct="1">
                        <a:lnSpc>
                          <a:spcPct val="115000"/>
                        </a:lnSpc>
                        <a:spcAft>
                          <a:spcPts val="1000"/>
                        </a:spcAft>
                        <a:buFont typeface="Webdings" pitchFamily="18" charset="2"/>
                        <a:buChar char="c"/>
                      </a:pPr>
                      <a:r>
                        <a:rPr lang="en-AU" sz="1100" kern="1200" dirty="0" smtClean="0">
                          <a:solidFill>
                            <a:schemeClr val="tx1"/>
                          </a:solidFill>
                          <a:effectLst/>
                          <a:latin typeface="+mn-lt"/>
                          <a:ea typeface="MS Mincho"/>
                          <a:cs typeface="Times New Roman"/>
                        </a:rPr>
                        <a:t>Nocturnal diarrhea</a:t>
                      </a:r>
                    </a:p>
                    <a:p>
                      <a:pPr marL="0" indent="-171450" algn="l" defTabSz="914400" rtl="0" eaLnBrk="1" latinLnBrk="0" hangingPunct="1">
                        <a:lnSpc>
                          <a:spcPct val="115000"/>
                        </a:lnSpc>
                        <a:spcAft>
                          <a:spcPts val="1000"/>
                        </a:spcAft>
                        <a:buFont typeface="Webdings" pitchFamily="18" charset="2"/>
                        <a:buChar char="c"/>
                      </a:pPr>
                      <a:r>
                        <a:rPr lang="en-AU" sz="1100" kern="1200" dirty="0" smtClean="0">
                          <a:solidFill>
                            <a:schemeClr val="tx1"/>
                          </a:solidFill>
                          <a:effectLst/>
                          <a:latin typeface="+mn-lt"/>
                          <a:ea typeface="MS Mincho"/>
                          <a:cs typeface="Times New Roman"/>
                          <a:sym typeface="Webdings"/>
                        </a:rPr>
                        <a:t>Faecal incontinence</a:t>
                      </a:r>
                      <a:endParaRPr lang="en-AU" sz="1100" kern="1200" dirty="0" smtClean="0">
                        <a:solidFill>
                          <a:schemeClr val="tx1"/>
                        </a:solidFill>
                        <a:effectLst/>
                        <a:latin typeface="+mn-lt"/>
                        <a:ea typeface="MS Mincho"/>
                        <a:cs typeface="Times New Roman"/>
                      </a:endParaRPr>
                    </a:p>
                    <a:p>
                      <a:pPr marL="0" indent="-171450" algn="l" defTabSz="914400" rtl="0" eaLnBrk="1" latinLnBrk="0" hangingPunct="1">
                        <a:lnSpc>
                          <a:spcPct val="115000"/>
                        </a:lnSpc>
                        <a:spcAft>
                          <a:spcPts val="1000"/>
                        </a:spcAft>
                        <a:buFont typeface="Webdings" pitchFamily="18" charset="2"/>
                        <a:buChar char="c"/>
                      </a:pPr>
                      <a:r>
                        <a:rPr lang="en-AU" sz="1100" kern="1200" dirty="0" smtClean="0">
                          <a:solidFill>
                            <a:schemeClr val="tx1"/>
                          </a:solidFill>
                          <a:effectLst/>
                          <a:latin typeface="+mn-lt"/>
                          <a:ea typeface="MS Mincho"/>
                          <a:cs typeface="Times New Roman"/>
                          <a:sym typeface="Webdings"/>
                        </a:rPr>
                        <a:t>Faecal urgency</a:t>
                      </a:r>
                    </a:p>
                    <a:p>
                      <a:pPr marL="171450" marR="0" indent="-171450" algn="l" defTabSz="914400" rtl="0" eaLnBrk="1" fontAlgn="auto" latinLnBrk="0" hangingPunct="1">
                        <a:lnSpc>
                          <a:spcPct val="115000"/>
                        </a:lnSpc>
                        <a:spcBef>
                          <a:spcPts val="0"/>
                        </a:spcBef>
                        <a:spcAft>
                          <a:spcPts val="1000"/>
                        </a:spcAft>
                        <a:buClrTx/>
                        <a:buSzTx/>
                        <a:buFont typeface="Webdings"/>
                        <a:buChar char="c"/>
                        <a:tabLst/>
                        <a:defRPr/>
                      </a:pPr>
                      <a:r>
                        <a:rPr lang="en-AU" sz="1100" kern="1200" dirty="0" smtClean="0">
                          <a:solidFill>
                            <a:schemeClr val="tx1"/>
                          </a:solidFill>
                          <a:effectLst/>
                          <a:latin typeface="+mn-lt"/>
                          <a:ea typeface="MS Mincho"/>
                          <a:cs typeface="Times New Roman"/>
                        </a:rPr>
                        <a:t>Nausea and /or vomiting</a:t>
                      </a:r>
                    </a:p>
                    <a:p>
                      <a:pPr marL="0" marR="0" indent="0" algn="l" defTabSz="914400" rtl="0" eaLnBrk="1" fontAlgn="auto" latinLnBrk="0" hangingPunct="1">
                        <a:lnSpc>
                          <a:spcPct val="115000"/>
                        </a:lnSpc>
                        <a:spcBef>
                          <a:spcPts val="0"/>
                        </a:spcBef>
                        <a:spcAft>
                          <a:spcPts val="1000"/>
                        </a:spcAft>
                        <a:buClrTx/>
                        <a:buSzTx/>
                        <a:buFont typeface="Webdings"/>
                        <a:buNone/>
                        <a:tabLst/>
                        <a:defRPr/>
                      </a:pPr>
                      <a:r>
                        <a:rPr lang="en-AU" sz="1100" kern="1200" dirty="0" smtClean="0">
                          <a:solidFill>
                            <a:schemeClr val="tx1"/>
                          </a:solidFill>
                          <a:effectLst/>
                          <a:latin typeface="+mn-lt"/>
                          <a:ea typeface="MS Mincho"/>
                          <a:cs typeface="Times New Roman"/>
                          <a:sym typeface="Webdings"/>
                        </a:rPr>
                        <a:t></a:t>
                      </a:r>
                      <a:r>
                        <a:rPr lang="en-AU" sz="1100" kern="1200" dirty="0" smtClean="0">
                          <a:solidFill>
                            <a:schemeClr val="tx1"/>
                          </a:solidFill>
                          <a:effectLst/>
                          <a:latin typeface="+mn-lt"/>
                          <a:ea typeface="MS Mincho"/>
                          <a:cs typeface="Times New Roman"/>
                        </a:rPr>
                        <a:t>  Joint pain and swelling (e.g., Arthralgia/arthritis)</a:t>
                      </a:r>
                    </a:p>
                    <a:p>
                      <a:pPr marL="171450" indent="-171450" algn="l" defTabSz="914400" rtl="0" eaLnBrk="1" latinLnBrk="0" hangingPunct="1">
                        <a:buFont typeface="Webdings"/>
                        <a:buChar char="c"/>
                      </a:pPr>
                      <a:r>
                        <a:rPr lang="en-AU" sz="1100" kern="1200" dirty="0" smtClean="0">
                          <a:solidFill>
                            <a:schemeClr val="tx1"/>
                          </a:solidFill>
                          <a:effectLst/>
                          <a:latin typeface="+mn-lt"/>
                          <a:ea typeface="MS Mincho"/>
                          <a:cs typeface="Times New Roman"/>
                        </a:rPr>
                        <a:t>Irritations and inflammation of the eye (e.g., </a:t>
                      </a:r>
                      <a:r>
                        <a:rPr lang="en-AU" sz="1100" kern="1200" dirty="0" err="1" smtClean="0">
                          <a:solidFill>
                            <a:schemeClr val="tx1"/>
                          </a:solidFill>
                          <a:effectLst/>
                          <a:latin typeface="+mn-lt"/>
                          <a:ea typeface="MS Mincho"/>
                          <a:cs typeface="Times New Roman"/>
                        </a:rPr>
                        <a:t>Iritis</a:t>
                      </a:r>
                      <a:r>
                        <a:rPr lang="en-AU" sz="1100" kern="1200" dirty="0" smtClean="0">
                          <a:solidFill>
                            <a:schemeClr val="tx1"/>
                          </a:solidFill>
                          <a:effectLst/>
                          <a:latin typeface="+mn-lt"/>
                          <a:ea typeface="MS Mincho"/>
                          <a:cs typeface="Times New Roman"/>
                        </a:rPr>
                        <a:t>/uveitis)</a:t>
                      </a:r>
                    </a:p>
                    <a:p>
                      <a:pPr marL="171450" indent="-171450" algn="l" defTabSz="914400" rtl="0" eaLnBrk="1" latinLnBrk="0" hangingPunct="1">
                        <a:buFont typeface="Webdings"/>
                        <a:buChar char="c"/>
                      </a:pPr>
                      <a:endParaRPr lang="en-AU" sz="1100" kern="1200" dirty="0" smtClean="0">
                        <a:solidFill>
                          <a:schemeClr val="tx1"/>
                        </a:solidFill>
                        <a:effectLst/>
                        <a:latin typeface="+mn-lt"/>
                        <a:ea typeface="MS Mincho"/>
                        <a:cs typeface="Times New Roman"/>
                      </a:endParaRPr>
                    </a:p>
                    <a:p>
                      <a:pPr marL="171450" indent="-171450" algn="l" defTabSz="914400" rtl="0" eaLnBrk="1" latinLnBrk="0" hangingPunct="1">
                        <a:buFont typeface="Webdings"/>
                        <a:buChar char="c"/>
                      </a:pPr>
                      <a:r>
                        <a:rPr lang="en-AU" sz="1100" kern="1200" dirty="0" smtClean="0">
                          <a:solidFill>
                            <a:schemeClr val="tx1"/>
                          </a:solidFill>
                          <a:effectLst/>
                          <a:latin typeface="+mn-lt"/>
                          <a:ea typeface="MS Mincho"/>
                          <a:cs typeface="Times New Roman"/>
                        </a:rPr>
                        <a:t>Inflammation of the skin (e.g., Erythema </a:t>
                      </a:r>
                      <a:r>
                        <a:rPr lang="en-AU" sz="1100" kern="1200" dirty="0" err="1" smtClean="0">
                          <a:solidFill>
                            <a:schemeClr val="tx1"/>
                          </a:solidFill>
                          <a:effectLst/>
                          <a:latin typeface="+mn-lt"/>
                          <a:ea typeface="MS Mincho"/>
                          <a:cs typeface="Times New Roman"/>
                        </a:rPr>
                        <a:t>nodosum</a:t>
                      </a:r>
                      <a:r>
                        <a:rPr lang="en-AU" sz="1100" kern="1200" dirty="0" smtClean="0">
                          <a:solidFill>
                            <a:schemeClr val="tx1"/>
                          </a:solidFill>
                          <a:effectLst/>
                          <a:latin typeface="+mn-lt"/>
                          <a:ea typeface="MS Mincho"/>
                          <a:cs typeface="Times New Roman"/>
                        </a:rPr>
                        <a:t>, Pyoderma </a:t>
                      </a:r>
                      <a:r>
                        <a:rPr lang="en-AU" sz="1100" kern="1200" dirty="0" err="1" smtClean="0">
                          <a:solidFill>
                            <a:schemeClr val="tx1"/>
                          </a:solidFill>
                          <a:effectLst/>
                          <a:latin typeface="+mn-lt"/>
                          <a:ea typeface="MS Mincho"/>
                          <a:cs typeface="Times New Roman"/>
                        </a:rPr>
                        <a:t>gangrenosum</a:t>
                      </a:r>
                      <a:r>
                        <a:rPr lang="en-AU" sz="1100" kern="1200" dirty="0" smtClean="0">
                          <a:solidFill>
                            <a:schemeClr val="tx1"/>
                          </a:solidFill>
                          <a:effectLst/>
                          <a:latin typeface="+mn-lt"/>
                          <a:ea typeface="MS Mincho"/>
                          <a:cs typeface="Times New Roman"/>
                        </a:rPr>
                        <a:t>)</a:t>
                      </a:r>
                    </a:p>
                    <a:p>
                      <a:pPr marL="171450" indent="-171450" algn="l" defTabSz="914400" rtl="0" eaLnBrk="1" latinLnBrk="0" hangingPunct="1">
                        <a:buFont typeface="Webdings"/>
                        <a:buChar char="c"/>
                      </a:pPr>
                      <a:endParaRPr lang="en-AU" sz="1100" kern="1200" dirty="0" smtClean="0">
                        <a:solidFill>
                          <a:schemeClr val="tx1"/>
                        </a:solidFill>
                        <a:effectLst/>
                        <a:latin typeface="+mn-lt"/>
                        <a:ea typeface="MS Mincho"/>
                        <a:cs typeface="Times New Roman"/>
                      </a:endParaRPr>
                    </a:p>
                    <a:p>
                      <a:pPr marL="171450" indent="-171450" algn="l" defTabSz="914400" rtl="0" eaLnBrk="1" latinLnBrk="0" hangingPunct="1">
                        <a:buFont typeface="Webdings"/>
                        <a:buChar char="c"/>
                      </a:pPr>
                      <a:r>
                        <a:rPr lang="en-AU" sz="1100" kern="1200" dirty="0" smtClean="0">
                          <a:solidFill>
                            <a:schemeClr val="tx1"/>
                          </a:solidFill>
                          <a:effectLst/>
                          <a:latin typeface="+mn-lt"/>
                          <a:ea typeface="MS Mincho"/>
                          <a:cs typeface="Times New Roman"/>
                        </a:rPr>
                        <a:t>Mouth lesions (e.g., </a:t>
                      </a:r>
                      <a:r>
                        <a:rPr lang="en-AU" sz="1100" kern="1200" dirty="0" err="1" smtClean="0">
                          <a:solidFill>
                            <a:schemeClr val="tx1"/>
                          </a:solidFill>
                          <a:effectLst/>
                          <a:latin typeface="+mn-lt"/>
                          <a:ea typeface="MS Mincho"/>
                          <a:cs typeface="Times New Roman"/>
                        </a:rPr>
                        <a:t>Aphthous</a:t>
                      </a:r>
                      <a:r>
                        <a:rPr lang="en-AU" sz="1100" kern="1200" dirty="0" smtClean="0">
                          <a:solidFill>
                            <a:schemeClr val="tx1"/>
                          </a:solidFill>
                          <a:effectLst/>
                          <a:latin typeface="+mn-lt"/>
                          <a:ea typeface="MS Mincho"/>
                          <a:cs typeface="Times New Roman"/>
                        </a:rPr>
                        <a:t> stomatitis)</a:t>
                      </a:r>
                    </a:p>
                    <a:p>
                      <a:pPr marL="171450" indent="-171450" algn="l" defTabSz="914400" rtl="0" eaLnBrk="1" latinLnBrk="0" hangingPunct="1">
                        <a:buFont typeface="Webdings"/>
                        <a:buChar char="c"/>
                      </a:pPr>
                      <a:endParaRPr lang="en-AU" sz="1100" kern="1200" dirty="0" smtClean="0">
                        <a:solidFill>
                          <a:schemeClr val="tx1"/>
                        </a:solidFill>
                        <a:effectLst/>
                        <a:latin typeface="+mn-lt"/>
                        <a:ea typeface="MS Mincho"/>
                        <a:cs typeface="Times New Roman"/>
                      </a:endParaRPr>
                    </a:p>
                    <a:p>
                      <a:pPr marL="171450" indent="-171450" algn="l" defTabSz="914400" rtl="0" eaLnBrk="1" latinLnBrk="0" hangingPunct="1">
                        <a:buFont typeface="Webdings"/>
                        <a:buChar char="c"/>
                      </a:pPr>
                      <a:r>
                        <a:rPr lang="en-AU" sz="1100" kern="1200" dirty="0" smtClean="0">
                          <a:solidFill>
                            <a:schemeClr val="tx1"/>
                          </a:solidFill>
                          <a:effectLst/>
                          <a:latin typeface="+mn-lt"/>
                          <a:ea typeface="MS Mincho"/>
                          <a:cs typeface="Times New Roman"/>
                        </a:rPr>
                        <a:t>Anal fissure, fistula or abscess</a:t>
                      </a:r>
                    </a:p>
                    <a:p>
                      <a:pPr marL="171450" indent="-171450" algn="l" defTabSz="914400" rtl="0" eaLnBrk="1" latinLnBrk="0" hangingPunct="1">
                        <a:buFont typeface="Webdings"/>
                        <a:buChar char="c"/>
                      </a:pPr>
                      <a:endParaRPr lang="en-AU" sz="1100" kern="1200" dirty="0" smtClean="0">
                        <a:solidFill>
                          <a:schemeClr val="tx1"/>
                        </a:solidFill>
                        <a:effectLst/>
                        <a:latin typeface="+mn-lt"/>
                        <a:ea typeface="MS Mincho"/>
                        <a:cs typeface="Times New Roman"/>
                      </a:endParaRPr>
                    </a:p>
                    <a:p>
                      <a:pPr marL="0" algn="l" defTabSz="914400" rtl="0" eaLnBrk="1" latinLnBrk="0" hangingPunct="1"/>
                      <a:r>
                        <a:rPr lang="en-AU" sz="1100" kern="1200" dirty="0" smtClean="0">
                          <a:solidFill>
                            <a:schemeClr val="tx1"/>
                          </a:solidFill>
                          <a:effectLst/>
                          <a:latin typeface="+mn-lt"/>
                          <a:ea typeface="MS Mincho"/>
                          <a:cs typeface="Times New Roman"/>
                          <a:sym typeface="Webdings"/>
                        </a:rPr>
                        <a:t></a:t>
                      </a:r>
                      <a:r>
                        <a:rPr lang="en-AU" sz="1100" kern="1200" dirty="0" smtClean="0">
                          <a:solidFill>
                            <a:schemeClr val="tx1"/>
                          </a:solidFill>
                          <a:effectLst/>
                          <a:latin typeface="+mn-lt"/>
                          <a:ea typeface="MS Mincho"/>
                          <a:cs typeface="Times New Roman"/>
                        </a:rPr>
                        <a:t>  Other fistula </a:t>
                      </a:r>
                      <a:endParaRPr lang="en-AU" sz="1100" kern="1200" dirty="0">
                        <a:solidFill>
                          <a:schemeClr val="tx1"/>
                        </a:solidFill>
                        <a:effectLst/>
                        <a:latin typeface="+mn-lt"/>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6" name="Rectangle 5"/>
          <p:cNvSpPr/>
          <p:nvPr/>
        </p:nvSpPr>
        <p:spPr>
          <a:xfrm>
            <a:off x="3145608" y="1206640"/>
            <a:ext cx="2762295" cy="369332"/>
          </a:xfrm>
          <a:prstGeom prst="rect">
            <a:avLst/>
          </a:prstGeom>
        </p:spPr>
        <p:txBody>
          <a:bodyPr wrap="none">
            <a:spAutoFit/>
          </a:bodyPr>
          <a:lstStyle/>
          <a:p>
            <a:r>
              <a:rPr lang="en-AU" b="1" dirty="0">
                <a:solidFill>
                  <a:schemeClr val="tx2"/>
                </a:solidFill>
                <a:latin typeface="Arial" charset="0"/>
                <a:ea typeface="SimSun" pitchFamily="2" charset="-122"/>
                <a:sym typeface="Calibri" pitchFamily="34" charset="0"/>
              </a:rPr>
              <a:t>IBD </a:t>
            </a:r>
            <a:r>
              <a:rPr lang="en-AU" b="1" dirty="0" smtClean="0">
                <a:solidFill>
                  <a:schemeClr val="tx2"/>
                </a:solidFill>
                <a:latin typeface="Arial" charset="0"/>
                <a:ea typeface="SimSun" pitchFamily="2" charset="-122"/>
                <a:sym typeface="Calibri" pitchFamily="34" charset="0"/>
              </a:rPr>
              <a:t>activity (continued)</a:t>
            </a:r>
            <a:endParaRPr lang="en-AU" b="1" dirty="0">
              <a:solidFill>
                <a:schemeClr val="tx2"/>
              </a:solidFill>
              <a:latin typeface="Arial" charset="0"/>
              <a:ea typeface="SimSun" pitchFamily="2" charset="-122"/>
              <a:sym typeface="Calibri" pitchFamily="34" charset="0"/>
            </a:endParaRPr>
          </a:p>
        </p:txBody>
      </p:sp>
      <p:pic>
        <p:nvPicPr>
          <p:cNvPr id="9"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0489" y="554560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40948" y="516301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11"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76052" y="546906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537656" y="5226985"/>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13" name="TextBox 12"/>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Tree>
    <p:extLst>
      <p:ext uri="{BB962C8B-B14F-4D97-AF65-F5344CB8AC3E}">
        <p14:creationId xmlns:p14="http://schemas.microsoft.com/office/powerpoint/2010/main" val="94791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V1.4 changes made</a:t>
            </a:r>
            <a:endParaRPr lang="en-AU" dirty="0"/>
          </a:p>
        </p:txBody>
      </p:sp>
      <p:sp>
        <p:nvSpPr>
          <p:cNvPr id="3" name="Rectangle 4"/>
          <p:cNvSpPr>
            <a:spLocks noChangeArrowheads="1"/>
          </p:cNvSpPr>
          <p:nvPr/>
        </p:nvSpPr>
        <p:spPr bwMode="auto">
          <a:xfrm>
            <a:off x="225425" y="1306513"/>
            <a:ext cx="8355013"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marL="342900" indent="-342900">
              <a:spcBef>
                <a:spcPct val="0"/>
              </a:spcBef>
            </a:pPr>
            <a:r>
              <a:rPr lang="en-AU" altLang="en-US" sz="1800" dirty="0" smtClean="0">
                <a:latin typeface="Arial" charset="0"/>
              </a:rPr>
              <a:t>IBD activity module updated</a:t>
            </a:r>
          </a:p>
          <a:p>
            <a:pPr marL="342900" indent="-342900">
              <a:spcBef>
                <a:spcPct val="0"/>
              </a:spcBef>
            </a:pPr>
            <a:r>
              <a:rPr lang="en-AU" altLang="en-US" sz="1800" dirty="0" smtClean="0">
                <a:latin typeface="Arial" charset="0"/>
              </a:rPr>
              <a:t>Added missing 2</a:t>
            </a:r>
            <a:r>
              <a:rPr lang="en-AU" altLang="en-US" sz="1800" baseline="30000" dirty="0" smtClean="0">
                <a:latin typeface="Arial" charset="0"/>
              </a:rPr>
              <a:t>nd</a:t>
            </a:r>
            <a:r>
              <a:rPr lang="en-AU" altLang="en-US" sz="1800" dirty="0" smtClean="0">
                <a:latin typeface="Arial" charset="0"/>
              </a:rPr>
              <a:t> goal on slide 50</a:t>
            </a:r>
          </a:p>
          <a:p>
            <a:pPr marL="342900" indent="-342900">
              <a:spcBef>
                <a:spcPct val="0"/>
              </a:spcBef>
            </a:pPr>
            <a:r>
              <a:rPr lang="en-AU" altLang="en-US" sz="1800" dirty="0" smtClean="0">
                <a:latin typeface="Arial" charset="0"/>
              </a:rPr>
              <a:t>Updated medications module; note that each drug dropdown box will have its own unique dosage patterns and entry method (oral, suppository, or injection)</a:t>
            </a:r>
          </a:p>
          <a:p>
            <a:pPr marL="342900" indent="-342900">
              <a:spcBef>
                <a:spcPct val="0"/>
              </a:spcBef>
            </a:pPr>
            <a:r>
              <a:rPr lang="en-AU" altLang="en-US" sz="1800" dirty="0" smtClean="0">
                <a:latin typeface="Arial" charset="0"/>
              </a:rPr>
              <a:t>Added another option </a:t>
            </a:r>
            <a:r>
              <a:rPr lang="en-AU" altLang="en-US" sz="1800" dirty="0">
                <a:latin typeface="Arial" charset="0"/>
              </a:rPr>
              <a:t>to </a:t>
            </a:r>
            <a:r>
              <a:rPr lang="en-AU" altLang="en-US" sz="1800" dirty="0" smtClean="0">
                <a:latin typeface="Arial" charset="0"/>
              </a:rPr>
              <a:t>“w</a:t>
            </a:r>
            <a:r>
              <a:rPr lang="en-US" altLang="en-US" sz="1800" dirty="0" smtClean="0">
                <a:latin typeface="Arial" charset="0"/>
              </a:rPr>
              <a:t>hat </a:t>
            </a:r>
            <a:r>
              <a:rPr lang="en-US" altLang="en-US" sz="1800" dirty="0">
                <a:latin typeface="Arial" charset="0"/>
              </a:rPr>
              <a:t>pre-set </a:t>
            </a:r>
            <a:r>
              <a:rPr lang="en-US" altLang="en-US" sz="1800" dirty="0" smtClean="0">
                <a:latin typeface="Arial" charset="0"/>
              </a:rPr>
              <a:t>programs </a:t>
            </a:r>
            <a:r>
              <a:rPr lang="en-US" altLang="en-US" sz="1800" dirty="0">
                <a:latin typeface="Arial" charset="0"/>
              </a:rPr>
              <a:t>would you like to </a:t>
            </a:r>
            <a:r>
              <a:rPr lang="en-US" altLang="en-US" sz="1800" dirty="0" smtClean="0">
                <a:latin typeface="Arial" charset="0"/>
              </a:rPr>
              <a:t>run” slide</a:t>
            </a:r>
            <a:endParaRPr lang="en-US" altLang="en-US" sz="1800" dirty="0">
              <a:latin typeface="Arial" charset="0"/>
            </a:endParaRPr>
          </a:p>
          <a:p>
            <a:pPr marL="342900" indent="-342900">
              <a:spcBef>
                <a:spcPct val="0"/>
              </a:spcBef>
            </a:pPr>
            <a:endParaRPr lang="en-AU" altLang="en-US" sz="1800" dirty="0">
              <a:latin typeface="Arial" charset="0"/>
            </a:endParaRPr>
          </a:p>
          <a:p>
            <a:pPr marL="342900" indent="-342900">
              <a:spcBef>
                <a:spcPct val="0"/>
              </a:spcBef>
            </a:pPr>
            <a:endParaRPr lang="en-AU" altLang="en-US" sz="1800" dirty="0">
              <a:latin typeface="Arial" charset="0"/>
            </a:endParaRPr>
          </a:p>
          <a:p>
            <a:pPr algn="just" eaLnBrk="1" hangingPunct="1">
              <a:spcBef>
                <a:spcPct val="0"/>
              </a:spcBef>
              <a:buFontTx/>
              <a:buNone/>
            </a:pPr>
            <a:endParaRPr lang="en-AU" altLang="en-US" sz="1800" dirty="0">
              <a:latin typeface="Arial" charset="0"/>
            </a:endParaRPr>
          </a:p>
        </p:txBody>
      </p:sp>
      <p:sp>
        <p:nvSpPr>
          <p:cNvPr id="4" name="Title 1"/>
          <p:cNvSpPr txBox="1">
            <a:spLocks/>
          </p:cNvSpPr>
          <p:nvPr/>
        </p:nvSpPr>
        <p:spPr>
          <a:xfrm>
            <a:off x="609600" y="309873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V1.5 changes made</a:t>
            </a:r>
            <a:endParaRPr lang="en-AU" dirty="0"/>
          </a:p>
        </p:txBody>
      </p:sp>
      <p:sp>
        <p:nvSpPr>
          <p:cNvPr id="5" name="Rectangle 4"/>
          <p:cNvSpPr>
            <a:spLocks noChangeArrowheads="1"/>
          </p:cNvSpPr>
          <p:nvPr/>
        </p:nvSpPr>
        <p:spPr bwMode="auto">
          <a:xfrm>
            <a:off x="377825" y="4130612"/>
            <a:ext cx="83550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marL="342900" indent="-342900">
              <a:spcBef>
                <a:spcPct val="0"/>
              </a:spcBef>
            </a:pPr>
            <a:r>
              <a:rPr lang="en-AU" altLang="en-US" sz="1800" dirty="0" smtClean="0">
                <a:latin typeface="Arial" charset="0"/>
              </a:rPr>
              <a:t>Added icon to start page</a:t>
            </a:r>
          </a:p>
          <a:p>
            <a:pPr marL="342900" indent="-342900">
              <a:spcBef>
                <a:spcPct val="0"/>
              </a:spcBef>
            </a:pPr>
            <a:r>
              <a:rPr lang="en-AU" altLang="en-US" sz="1800" dirty="0" smtClean="0">
                <a:latin typeface="Arial" charset="0"/>
              </a:rPr>
              <a:t>Added </a:t>
            </a:r>
            <a:r>
              <a:rPr lang="en-AU" altLang="en-US" sz="1800" dirty="0">
                <a:latin typeface="Arial" charset="0"/>
              </a:rPr>
              <a:t>scoring instructions to medical adherence scale (</a:t>
            </a:r>
            <a:r>
              <a:rPr lang="en-AU" sz="1800" dirty="0">
                <a:latin typeface="Arial" charset="0"/>
              </a:rPr>
              <a:t>Agree = 1; Disagree = 0; sum all items to give a score out of 5; save score and identify on report</a:t>
            </a:r>
            <a:r>
              <a:rPr lang="en-AU" sz="1800" dirty="0" smtClean="0">
                <a:latin typeface="Arial" charset="0"/>
              </a:rPr>
              <a:t>)</a:t>
            </a:r>
          </a:p>
          <a:p>
            <a:pPr marL="342900" indent="-342900">
              <a:spcBef>
                <a:spcPct val="0"/>
              </a:spcBef>
            </a:pPr>
            <a:r>
              <a:rPr lang="en-AU" sz="1800" dirty="0" smtClean="0">
                <a:latin typeface="Arial" charset="0"/>
              </a:rPr>
              <a:t>Corrected options </a:t>
            </a:r>
            <a:r>
              <a:rPr lang="en-AU" sz="1800" dirty="0">
                <a:latin typeface="Arial" charset="0"/>
              </a:rPr>
              <a:t>on “Problems/barriers I’m currently facing in relation to managing my IBD?” slide</a:t>
            </a:r>
          </a:p>
          <a:p>
            <a:pPr marL="342900" indent="-342900">
              <a:spcBef>
                <a:spcPct val="0"/>
              </a:spcBef>
            </a:pPr>
            <a:r>
              <a:rPr lang="en-AU" sz="1800" dirty="0">
                <a:latin typeface="Arial" charset="0"/>
              </a:rPr>
              <a:t>Updated text on “What goals would you like to achieve” slide.</a:t>
            </a:r>
          </a:p>
          <a:p>
            <a:pPr marL="342900" indent="-342900">
              <a:spcBef>
                <a:spcPct val="0"/>
              </a:spcBef>
            </a:pPr>
            <a:endParaRPr lang="en-AU" sz="1800" dirty="0">
              <a:latin typeface="Arial" charset="0"/>
            </a:endParaRPr>
          </a:p>
          <a:p>
            <a:pPr marL="342900" indent="-342900">
              <a:spcBef>
                <a:spcPct val="0"/>
              </a:spcBef>
            </a:pPr>
            <a:endParaRPr lang="en-AU" sz="1800" dirty="0">
              <a:latin typeface="Arial" charset="0"/>
            </a:endParaRPr>
          </a:p>
          <a:p>
            <a:pPr marL="342900" indent="-342900">
              <a:spcBef>
                <a:spcPct val="0"/>
              </a:spcBef>
            </a:pPr>
            <a:endParaRPr lang="en-AU" altLang="en-US" sz="1800" dirty="0">
              <a:latin typeface="Arial" charset="0"/>
            </a:endParaRPr>
          </a:p>
          <a:p>
            <a:pPr algn="just" eaLnBrk="1" hangingPunct="1">
              <a:spcBef>
                <a:spcPct val="0"/>
              </a:spcBef>
              <a:buFontTx/>
              <a:buNone/>
            </a:pPr>
            <a:endParaRPr lang="en-AU" altLang="en-US" sz="1800" dirty="0">
              <a:latin typeface="Arial" charset="0"/>
            </a:endParaRPr>
          </a:p>
        </p:txBody>
      </p:sp>
    </p:spTree>
    <p:extLst>
      <p:ext uri="{BB962C8B-B14F-4D97-AF65-F5344CB8AC3E}">
        <p14:creationId xmlns:p14="http://schemas.microsoft.com/office/powerpoint/2010/main" val="3506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1224224732"/>
              </p:ext>
            </p:extLst>
          </p:nvPr>
        </p:nvGraphicFramePr>
        <p:xfrm>
          <a:off x="1339056" y="1916832"/>
          <a:ext cx="6375400" cy="2694750"/>
        </p:xfrm>
        <a:graphic>
          <a:graphicData uri="http://schemas.openxmlformats.org/drawingml/2006/table">
            <a:tbl>
              <a:tblPr firstRow="1" firstCol="1" bandRow="1" bandCol="1"/>
              <a:tblGrid>
                <a:gridCol w="1781810"/>
                <a:gridCol w="4593590"/>
              </a:tblGrid>
              <a:tr h="0">
                <a:tc>
                  <a:txBody>
                    <a:bodyPr/>
                    <a:lstStyle/>
                    <a:p>
                      <a:pPr>
                        <a:lnSpc>
                          <a:spcPct val="115000"/>
                        </a:lnSpc>
                        <a:spcAft>
                          <a:spcPts val="1000"/>
                        </a:spcAft>
                      </a:pPr>
                      <a:r>
                        <a:rPr lang="en-AU" sz="1100" dirty="0" smtClean="0">
                          <a:effectLst/>
                          <a:latin typeface="Calibri"/>
                          <a:ea typeface="MS Mincho"/>
                          <a:cs typeface="Times New Roman"/>
                        </a:rPr>
                        <a:t>Do you have a stoma?</a:t>
                      </a:r>
                      <a:r>
                        <a:rPr lang="en-AU" sz="1100" dirty="0">
                          <a:effectLst/>
                          <a:latin typeface="Arial"/>
                          <a:ea typeface="MS Mincho"/>
                          <a:cs typeface="Times New Roman"/>
                        </a:rPr>
                        <a:t> </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15000"/>
                        </a:lnSpc>
                        <a:spcAft>
                          <a:spcPts val="1000"/>
                        </a:spcAft>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a:t>
                      </a:r>
                      <a:r>
                        <a:rPr lang="en-AU" sz="1100" dirty="0" smtClean="0">
                          <a:effectLst/>
                          <a:latin typeface="Calibri"/>
                          <a:ea typeface="MS Mincho"/>
                          <a:cs typeface="Times New Roman"/>
                        </a:rPr>
                        <a:t>No (if NO</a:t>
                      </a:r>
                      <a:r>
                        <a:rPr lang="en-AU" sz="1100" baseline="0" dirty="0" smtClean="0">
                          <a:effectLst/>
                          <a:latin typeface="Calibri"/>
                          <a:ea typeface="MS Mincho"/>
                          <a:cs typeface="Times New Roman"/>
                        </a:rPr>
                        <a:t> – no further questions skip next question).</a:t>
                      </a:r>
                      <a:endParaRPr lang="en-AU" sz="1100" dirty="0">
                        <a:effectLst/>
                        <a:latin typeface="Calibri"/>
                        <a:ea typeface="MS Mincho"/>
                        <a:cs typeface="Times New Roman"/>
                      </a:endParaRPr>
                    </a:p>
                    <a:p>
                      <a:pPr>
                        <a:lnSpc>
                          <a:spcPct val="115000"/>
                        </a:lnSpc>
                        <a:spcAft>
                          <a:spcPts val="1000"/>
                        </a:spcAft>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a:t>
                      </a:r>
                      <a:r>
                        <a:rPr lang="en-AU" sz="1100" dirty="0" smtClean="0">
                          <a:effectLst/>
                          <a:latin typeface="Calibri"/>
                          <a:ea typeface="MS Mincho"/>
                          <a:cs typeface="Times New Roman"/>
                        </a:rPr>
                        <a:t>Yes - Temporary</a:t>
                      </a:r>
                      <a:endParaRPr lang="en-AU" sz="1100" dirty="0">
                        <a:effectLst/>
                        <a:latin typeface="Calibri"/>
                        <a:ea typeface="MS Mincho"/>
                        <a:cs typeface="Times New Roman"/>
                      </a:endParaRPr>
                    </a:p>
                    <a:p>
                      <a:pPr marL="171450" indent="-171450">
                        <a:lnSpc>
                          <a:spcPct val="115000"/>
                        </a:lnSpc>
                        <a:spcAft>
                          <a:spcPts val="1000"/>
                        </a:spcAft>
                        <a:buFont typeface="Webdings"/>
                        <a:buChar char="c"/>
                      </a:pPr>
                      <a:r>
                        <a:rPr lang="en-AU" sz="1100" dirty="0" smtClean="0">
                          <a:effectLst/>
                          <a:latin typeface="Calibri"/>
                          <a:ea typeface="MS Mincho"/>
                          <a:cs typeface="Times New Roman"/>
                        </a:rPr>
                        <a:t>Yes – Permanent</a:t>
                      </a:r>
                    </a:p>
                    <a:p>
                      <a:pPr>
                        <a:lnSpc>
                          <a:spcPct val="115000"/>
                        </a:lnSpc>
                        <a:spcAft>
                          <a:spcPts val="1000"/>
                        </a:spcAft>
                      </a:pPr>
                      <a:r>
                        <a:rPr lang="en-AU" sz="1100" dirty="0">
                          <a:effectLst/>
                          <a:latin typeface="Arial"/>
                          <a:ea typeface="MS Mincho"/>
                          <a:cs typeface="Times New Roman"/>
                        </a:rPr>
                        <a:t> </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0">
                <a:tc>
                  <a:txBody>
                    <a:bodyPr/>
                    <a:lstStyle/>
                    <a:p>
                      <a:pPr>
                        <a:lnSpc>
                          <a:spcPct val="115000"/>
                        </a:lnSpc>
                        <a:spcAft>
                          <a:spcPts val="1000"/>
                        </a:spcAft>
                      </a:pPr>
                      <a:r>
                        <a:rPr lang="en-AU" sz="1100" dirty="0" smtClean="0">
                          <a:effectLst/>
                          <a:latin typeface="Calibri"/>
                          <a:ea typeface="MS Mincho"/>
                          <a:cs typeface="Times New Roman"/>
                        </a:rPr>
                        <a:t>If yes, how many months have you had a stoma? </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15000"/>
                        </a:lnSpc>
                        <a:spcAft>
                          <a:spcPts val="1000"/>
                        </a:spcAft>
                      </a:pPr>
                      <a:r>
                        <a:rPr lang="en-AU" sz="1100" dirty="0" smtClean="0">
                          <a:effectLst/>
                          <a:latin typeface="Calibri"/>
                          <a:ea typeface="MS Mincho"/>
                          <a:cs typeface="Times New Roman"/>
                        </a:rPr>
                        <a:t> 0-60,</a:t>
                      </a:r>
                      <a:r>
                        <a:rPr lang="en-AU" sz="1100" baseline="0" dirty="0" smtClean="0">
                          <a:effectLst/>
                          <a:latin typeface="Calibri"/>
                          <a:ea typeface="MS Mincho"/>
                          <a:cs typeface="Times New Roman"/>
                        </a:rPr>
                        <a:t> 60+ </a:t>
                      </a:r>
                      <a:r>
                        <a:rPr lang="en-AU" sz="1100" dirty="0" err="1" smtClean="0">
                          <a:effectLst/>
                          <a:latin typeface="+mn-lt"/>
                          <a:ea typeface="MS Mincho"/>
                          <a:cs typeface="Times New Roman"/>
                        </a:rPr>
                        <a:t>dropbox</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0">
                <a:tc>
                  <a:txBody>
                    <a:bodyPr/>
                    <a:lstStyle/>
                    <a:p>
                      <a:pPr>
                        <a:lnSpc>
                          <a:spcPct val="115000"/>
                        </a:lnSpc>
                        <a:spcAft>
                          <a:spcPts val="1000"/>
                        </a:spcAft>
                      </a:pPr>
                      <a:r>
                        <a:rPr lang="en-AU" sz="1100" dirty="0" smtClean="0">
                          <a:solidFill>
                            <a:srgbClr val="7030A0"/>
                          </a:solidFill>
                          <a:effectLst/>
                          <a:latin typeface="+mn-lt"/>
                          <a:ea typeface="MS Mincho"/>
                          <a:cs typeface="Times New Roman"/>
                        </a:rPr>
                        <a:t>If yes,  what type of stoma do you have?</a:t>
                      </a:r>
                      <a:endParaRPr lang="en-AU" sz="11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15000"/>
                        </a:lnSpc>
                        <a:spcAft>
                          <a:spcPts val="1000"/>
                        </a:spcAft>
                      </a:pPr>
                      <a:r>
                        <a:rPr lang="en-AU" sz="1100" dirty="0" smtClean="0">
                          <a:solidFill>
                            <a:srgbClr val="7030A0"/>
                          </a:solidFill>
                          <a:effectLst/>
                          <a:latin typeface="+mn-lt"/>
                          <a:ea typeface="MS Mincho"/>
                          <a:cs typeface="Times New Roman"/>
                          <a:sym typeface="Webdings"/>
                        </a:rPr>
                        <a:t></a:t>
                      </a:r>
                      <a:r>
                        <a:rPr lang="en-AU" sz="1100" dirty="0" smtClean="0">
                          <a:solidFill>
                            <a:srgbClr val="7030A0"/>
                          </a:solidFill>
                          <a:effectLst/>
                          <a:latin typeface="+mn-lt"/>
                          <a:ea typeface="MS Mincho"/>
                          <a:cs typeface="Times New Roman"/>
                        </a:rPr>
                        <a:t>  </a:t>
                      </a:r>
                      <a:r>
                        <a:rPr lang="en-AU" sz="1100" kern="1200" dirty="0" smtClean="0">
                          <a:solidFill>
                            <a:srgbClr val="7030A0"/>
                          </a:solidFill>
                          <a:effectLst/>
                          <a:latin typeface="+mn-lt"/>
                          <a:ea typeface="+mn-ea"/>
                          <a:cs typeface="+mn-cs"/>
                        </a:rPr>
                        <a:t>Colostomy </a:t>
                      </a:r>
                      <a:endParaRPr lang="en-AU" sz="1100" dirty="0" smtClean="0">
                        <a:solidFill>
                          <a:srgbClr val="7030A0"/>
                        </a:solidFill>
                        <a:effectLst/>
                        <a:latin typeface="+mn-lt"/>
                        <a:ea typeface="MS Mincho"/>
                        <a:cs typeface="Times New Roman"/>
                      </a:endParaRPr>
                    </a:p>
                    <a:p>
                      <a:pPr marL="171450" indent="-171450">
                        <a:lnSpc>
                          <a:spcPct val="115000"/>
                        </a:lnSpc>
                        <a:spcAft>
                          <a:spcPts val="1000"/>
                        </a:spcAft>
                        <a:buFont typeface="Webdings"/>
                        <a:buChar char="c"/>
                      </a:pPr>
                      <a:r>
                        <a:rPr lang="en-AU" sz="1100" kern="1200" dirty="0" smtClean="0">
                          <a:solidFill>
                            <a:srgbClr val="7030A0"/>
                          </a:solidFill>
                          <a:effectLst/>
                          <a:latin typeface="+mn-lt"/>
                          <a:ea typeface="+mn-ea"/>
                          <a:cs typeface="+mn-cs"/>
                        </a:rPr>
                        <a:t>Ileostomy </a:t>
                      </a:r>
                    </a:p>
                    <a:p>
                      <a:pPr marL="171450" indent="-171450">
                        <a:lnSpc>
                          <a:spcPct val="115000"/>
                        </a:lnSpc>
                        <a:spcAft>
                          <a:spcPts val="1000"/>
                        </a:spcAft>
                        <a:buFont typeface="Webdings"/>
                        <a:buChar char="c"/>
                      </a:pPr>
                      <a:r>
                        <a:rPr lang="en-AU" sz="1100" kern="1200" dirty="0" err="1" smtClean="0">
                          <a:solidFill>
                            <a:srgbClr val="7030A0"/>
                          </a:solidFill>
                          <a:effectLst/>
                          <a:latin typeface="+mn-lt"/>
                          <a:ea typeface="+mn-ea"/>
                          <a:cs typeface="+mn-cs"/>
                        </a:rPr>
                        <a:t>Urostomy</a:t>
                      </a:r>
                      <a:endParaRPr lang="en-AU" sz="800" dirty="0" smtClean="0">
                        <a:solidFill>
                          <a:srgbClr val="7030A0"/>
                        </a:solidFill>
                        <a:effectLst/>
                        <a:latin typeface="+mn-lt"/>
                        <a:ea typeface="MS Mincho"/>
                        <a:cs typeface="Times New Roman"/>
                      </a:endParaRPr>
                    </a:p>
                    <a:p>
                      <a:pPr>
                        <a:lnSpc>
                          <a:spcPct val="115000"/>
                        </a:lnSpc>
                        <a:spcAft>
                          <a:spcPts val="1000"/>
                        </a:spcAft>
                      </a:pPr>
                      <a:endParaRPr lang="en-AU" sz="1100" dirty="0">
                        <a:solidFill>
                          <a:srgbClr val="7030A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4" name="Rectangle 3"/>
          <p:cNvSpPr/>
          <p:nvPr/>
        </p:nvSpPr>
        <p:spPr>
          <a:xfrm>
            <a:off x="3145608" y="1206640"/>
            <a:ext cx="2762295" cy="369332"/>
          </a:xfrm>
          <a:prstGeom prst="rect">
            <a:avLst/>
          </a:prstGeom>
        </p:spPr>
        <p:txBody>
          <a:bodyPr wrap="none">
            <a:spAutoFit/>
          </a:bodyPr>
          <a:lstStyle/>
          <a:p>
            <a:r>
              <a:rPr lang="en-AU" b="1" dirty="0">
                <a:solidFill>
                  <a:schemeClr val="tx2"/>
                </a:solidFill>
                <a:latin typeface="Arial" charset="0"/>
                <a:ea typeface="SimSun" pitchFamily="2" charset="-122"/>
                <a:sym typeface="Calibri" pitchFamily="34" charset="0"/>
              </a:rPr>
              <a:t>IBD </a:t>
            </a:r>
            <a:r>
              <a:rPr lang="en-AU" b="1" dirty="0" smtClean="0">
                <a:solidFill>
                  <a:schemeClr val="tx2"/>
                </a:solidFill>
                <a:latin typeface="Arial" charset="0"/>
                <a:ea typeface="SimSun" pitchFamily="2" charset="-122"/>
                <a:sym typeface="Calibri" pitchFamily="34" charset="0"/>
              </a:rPr>
              <a:t>activity (continued)</a:t>
            </a:r>
            <a:endParaRPr lang="en-AU" b="1" dirty="0">
              <a:solidFill>
                <a:schemeClr val="tx2"/>
              </a:solidFill>
              <a:latin typeface="Arial" charset="0"/>
              <a:ea typeface="SimSun" pitchFamily="2" charset="-122"/>
              <a:sym typeface="Calibri" pitchFamily="34" charset="0"/>
            </a:endParaRPr>
          </a:p>
        </p:txBody>
      </p:sp>
      <p:pic>
        <p:nvPicPr>
          <p:cNvPr id="8"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530284"/>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324528" y="5147701"/>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10"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453744"/>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54076" y="5211667"/>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12" name="TextBox 11"/>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Tree>
    <p:extLst>
      <p:ext uri="{BB962C8B-B14F-4D97-AF65-F5344CB8AC3E}">
        <p14:creationId xmlns:p14="http://schemas.microsoft.com/office/powerpoint/2010/main" val="94791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470012735"/>
              </p:ext>
            </p:extLst>
          </p:nvPr>
        </p:nvGraphicFramePr>
        <p:xfrm>
          <a:off x="1339056" y="1916832"/>
          <a:ext cx="6375400" cy="1801241"/>
        </p:xfrm>
        <a:graphic>
          <a:graphicData uri="http://schemas.openxmlformats.org/drawingml/2006/table">
            <a:tbl>
              <a:tblPr firstRow="1" firstCol="1" bandRow="1" bandCol="1"/>
              <a:tblGrid>
                <a:gridCol w="1781810"/>
                <a:gridCol w="4593590"/>
              </a:tblGrid>
              <a:tr h="0">
                <a:tc>
                  <a:txBody>
                    <a:bodyPr/>
                    <a:lstStyle/>
                    <a:p>
                      <a:pPr>
                        <a:lnSpc>
                          <a:spcPct val="115000"/>
                        </a:lnSpc>
                        <a:spcAft>
                          <a:spcPts val="1000"/>
                        </a:spcAft>
                      </a:pPr>
                      <a:r>
                        <a:rPr lang="en-AU" sz="1100" dirty="0" smtClean="0">
                          <a:effectLst/>
                          <a:latin typeface="Calibri"/>
                          <a:ea typeface="MS Mincho"/>
                          <a:cs typeface="Times New Roman"/>
                        </a:rPr>
                        <a:t>Have you </a:t>
                      </a:r>
                      <a:r>
                        <a:rPr lang="en-AU" sz="1100" dirty="0">
                          <a:effectLst/>
                          <a:latin typeface="Calibri"/>
                          <a:ea typeface="MS Mincho"/>
                          <a:cs typeface="Times New Roman"/>
                        </a:rPr>
                        <a:t>have been diagnosed with any of the following </a:t>
                      </a:r>
                      <a:r>
                        <a:rPr lang="en-AU" sz="1100" dirty="0" smtClean="0">
                          <a:effectLst/>
                          <a:latin typeface="Calibri"/>
                          <a:ea typeface="MS Mincho"/>
                          <a:cs typeface="Times New Roman"/>
                        </a:rPr>
                        <a:t>conditions along </a:t>
                      </a:r>
                      <a:r>
                        <a:rPr lang="en-AU" sz="1100" dirty="0">
                          <a:effectLst/>
                          <a:latin typeface="Calibri"/>
                          <a:ea typeface="MS Mincho"/>
                          <a:cs typeface="Times New Roman"/>
                        </a:rPr>
                        <a:t>with </a:t>
                      </a:r>
                      <a:r>
                        <a:rPr lang="en-AU" sz="1100" dirty="0" smtClean="0">
                          <a:effectLst/>
                          <a:latin typeface="Calibri"/>
                          <a:ea typeface="MS Mincho"/>
                          <a:cs typeface="Times New Roman"/>
                        </a:rPr>
                        <a:t>IBD</a:t>
                      </a:r>
                      <a:r>
                        <a:rPr lang="en-AU" sz="1100" baseline="0" dirty="0" smtClean="0">
                          <a:effectLst/>
                          <a:latin typeface="Calibri"/>
                          <a:ea typeface="MS Mincho"/>
                          <a:cs typeface="Times New Roman"/>
                        </a:rPr>
                        <a:t>? </a:t>
                      </a:r>
                      <a:r>
                        <a:rPr lang="en-US" sz="1100" dirty="0" smtClean="0"/>
                        <a:t>(Please select as many as relevant) </a:t>
                      </a:r>
                      <a:endParaRPr lang="en-AU" sz="1100" dirty="0">
                        <a:effectLst/>
                        <a:latin typeface="Calibri"/>
                        <a:ea typeface="MS Mincho"/>
                        <a:cs typeface="Times New Roman"/>
                      </a:endParaRPr>
                    </a:p>
                    <a:p>
                      <a:pPr>
                        <a:lnSpc>
                          <a:spcPct val="115000"/>
                        </a:lnSpc>
                        <a:spcAft>
                          <a:spcPts val="0"/>
                        </a:spcAft>
                      </a:pPr>
                      <a:r>
                        <a:rPr lang="en-AU" sz="1100" dirty="0">
                          <a:effectLst/>
                          <a:latin typeface="Arial"/>
                          <a:ea typeface="MS Mincho"/>
                          <a:cs typeface="Times New Roman"/>
                        </a:rPr>
                        <a:t> </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15000"/>
                        </a:lnSpc>
                        <a:spcAft>
                          <a:spcPts val="1000"/>
                        </a:spcAft>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a:t>
                      </a:r>
                      <a:r>
                        <a:rPr lang="en-AU" sz="1100" dirty="0" smtClean="0">
                          <a:effectLst/>
                          <a:latin typeface="Calibri"/>
                          <a:ea typeface="MS Mincho"/>
                          <a:cs typeface="Times New Roman"/>
                        </a:rPr>
                        <a:t>Irritable </a:t>
                      </a:r>
                      <a:r>
                        <a:rPr lang="en-AU" sz="1100" dirty="0">
                          <a:effectLst/>
                          <a:latin typeface="Calibri"/>
                          <a:ea typeface="MS Mincho"/>
                          <a:cs typeface="Times New Roman"/>
                        </a:rPr>
                        <a:t>b</a:t>
                      </a:r>
                      <a:r>
                        <a:rPr lang="en-AU" sz="1100" dirty="0" smtClean="0">
                          <a:effectLst/>
                          <a:latin typeface="Calibri"/>
                          <a:ea typeface="MS Mincho"/>
                          <a:cs typeface="Times New Roman"/>
                        </a:rPr>
                        <a:t>owel syndrome</a:t>
                      </a:r>
                      <a:endParaRPr lang="en-AU" sz="1100" dirty="0">
                        <a:effectLst/>
                        <a:latin typeface="Calibri"/>
                        <a:ea typeface="MS Mincho"/>
                        <a:cs typeface="Times New Roman"/>
                      </a:endParaRPr>
                    </a:p>
                    <a:p>
                      <a:pPr>
                        <a:lnSpc>
                          <a:spcPct val="115000"/>
                        </a:lnSpc>
                        <a:spcAft>
                          <a:spcPts val="1000"/>
                        </a:spcAft>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a:t>
                      </a:r>
                      <a:r>
                        <a:rPr lang="en-AU" sz="1100" dirty="0" smtClean="0">
                          <a:effectLst/>
                          <a:latin typeface="Calibri"/>
                          <a:ea typeface="MS Mincho"/>
                          <a:cs typeface="Times New Roman"/>
                        </a:rPr>
                        <a:t>Chronic </a:t>
                      </a:r>
                      <a:r>
                        <a:rPr lang="en-AU" sz="1100" dirty="0">
                          <a:effectLst/>
                          <a:latin typeface="Calibri"/>
                          <a:ea typeface="MS Mincho"/>
                          <a:cs typeface="Times New Roman"/>
                        </a:rPr>
                        <a:t>fatigue </a:t>
                      </a:r>
                      <a:r>
                        <a:rPr lang="en-AU" sz="1100" dirty="0" smtClean="0">
                          <a:effectLst/>
                          <a:latin typeface="Calibri"/>
                          <a:ea typeface="MS Mincho"/>
                          <a:cs typeface="Times New Roman"/>
                        </a:rPr>
                        <a:t>syndrome</a:t>
                      </a:r>
                      <a:endParaRPr lang="en-AU" sz="1100" dirty="0">
                        <a:effectLst/>
                        <a:latin typeface="Calibri"/>
                        <a:ea typeface="MS Mincho"/>
                        <a:cs typeface="Times New Roman"/>
                      </a:endParaRPr>
                    </a:p>
                    <a:p>
                      <a:pPr>
                        <a:lnSpc>
                          <a:spcPct val="115000"/>
                        </a:lnSpc>
                        <a:spcAft>
                          <a:spcPts val="1000"/>
                        </a:spcAft>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a:t>
                      </a:r>
                      <a:r>
                        <a:rPr lang="en-AU" sz="1100" dirty="0" smtClean="0">
                          <a:effectLst/>
                          <a:latin typeface="Calibri"/>
                          <a:ea typeface="MS Mincho"/>
                          <a:cs typeface="Times New Roman"/>
                        </a:rPr>
                        <a:t>Fibromyalgia</a:t>
                      </a:r>
                      <a:r>
                        <a:rPr lang="en-AU" sz="1100" dirty="0">
                          <a:effectLst/>
                          <a:latin typeface="Calibri"/>
                          <a:ea typeface="MS Mincho"/>
                          <a:cs typeface="Times New Roman"/>
                        </a:rPr>
                        <a:t> </a:t>
                      </a:r>
                    </a:p>
                    <a:p>
                      <a:pPr>
                        <a:lnSpc>
                          <a:spcPct val="115000"/>
                        </a:lnSpc>
                        <a:spcAft>
                          <a:spcPts val="1000"/>
                        </a:spcAft>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a:t>
                      </a:r>
                      <a:r>
                        <a:rPr lang="en-AU" sz="1100" dirty="0" smtClean="0">
                          <a:effectLst/>
                          <a:latin typeface="Calibri"/>
                          <a:ea typeface="MS Mincho"/>
                          <a:cs typeface="Times New Roman"/>
                        </a:rPr>
                        <a:t>Primary </a:t>
                      </a:r>
                      <a:r>
                        <a:rPr lang="en-AU" sz="1100" dirty="0">
                          <a:effectLst/>
                          <a:latin typeface="Calibri"/>
                          <a:ea typeface="MS Mincho"/>
                          <a:cs typeface="Times New Roman"/>
                        </a:rPr>
                        <a:t>sclerosing cholangitis (PSC) </a:t>
                      </a:r>
                    </a:p>
                    <a:p>
                      <a:pPr>
                        <a:lnSpc>
                          <a:spcPct val="115000"/>
                        </a:lnSpc>
                        <a:spcAft>
                          <a:spcPts val="1000"/>
                        </a:spcAft>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a:t>
                      </a:r>
                      <a:r>
                        <a:rPr lang="en-AU" sz="1100" dirty="0" smtClean="0">
                          <a:effectLst/>
                          <a:latin typeface="Calibri"/>
                          <a:ea typeface="MS Mincho"/>
                          <a:cs typeface="Times New Roman"/>
                        </a:rPr>
                        <a:t>Ankylosing spondylitis</a:t>
                      </a:r>
                      <a:endParaRPr lang="en-AU" sz="1100" dirty="0">
                        <a:effectLst/>
                        <a:latin typeface="Calibri"/>
                        <a:ea typeface="MS Mincho"/>
                        <a:cs typeface="Times New Roman"/>
                      </a:endParaRPr>
                    </a:p>
                    <a:p>
                      <a:pPr>
                        <a:lnSpc>
                          <a:spcPct val="115000"/>
                        </a:lnSpc>
                        <a:spcAft>
                          <a:spcPts val="1000"/>
                        </a:spcAft>
                      </a:pPr>
                      <a:r>
                        <a:rPr lang="en-AU" sz="1100" dirty="0" smtClean="0">
                          <a:effectLst/>
                          <a:latin typeface="+mn-lt"/>
                          <a:ea typeface="MS Mincho"/>
                          <a:cs typeface="Times New Roman"/>
                          <a:sym typeface="Webdings"/>
                        </a:rPr>
                        <a:t></a:t>
                      </a:r>
                      <a:r>
                        <a:rPr lang="en-AU" sz="1100" dirty="0" smtClean="0">
                          <a:effectLst/>
                          <a:latin typeface="+mn-lt"/>
                          <a:ea typeface="MS Mincho"/>
                          <a:cs typeface="Times New Roman"/>
                        </a:rPr>
                        <a:t>  </a:t>
                      </a:r>
                      <a:r>
                        <a:rPr lang="en-AU" sz="1100" dirty="0" smtClean="0">
                          <a:solidFill>
                            <a:srgbClr val="0070C0"/>
                          </a:solidFill>
                          <a:effectLst/>
                          <a:latin typeface="Calibri"/>
                          <a:ea typeface="MS Mincho"/>
                          <a:cs typeface="Times New Roman"/>
                        </a:rPr>
                        <a:t>Other</a:t>
                      </a:r>
                      <a:r>
                        <a:rPr lang="en-AU" sz="1100" dirty="0">
                          <a:solidFill>
                            <a:srgbClr val="0070C0"/>
                          </a:solidFill>
                          <a:effectLst/>
                          <a:latin typeface="Calibri"/>
                          <a:ea typeface="MS Mincho"/>
                          <a:cs typeface="Times New Roman"/>
                        </a:rPr>
                        <a:t>: </a:t>
                      </a:r>
                      <a:r>
                        <a:rPr lang="en-AU" sz="1100" dirty="0" smtClean="0">
                          <a:solidFill>
                            <a:srgbClr val="0070C0"/>
                          </a:solidFill>
                          <a:effectLst/>
                          <a:latin typeface="Calibri"/>
                          <a:ea typeface="MS Mincho"/>
                          <a:cs typeface="Times New Roman"/>
                        </a:rPr>
                        <a:t>HAVE A TEXT BOX</a:t>
                      </a:r>
                      <a:r>
                        <a:rPr lang="en-AU" sz="1100" dirty="0">
                          <a:solidFill>
                            <a:srgbClr val="0070C0"/>
                          </a:solidFill>
                          <a:effectLst/>
                          <a:latin typeface="Arial"/>
                          <a:ea typeface="MS Mincho"/>
                          <a:cs typeface="Times New Roman"/>
                        </a:rPr>
                        <a:t> </a:t>
                      </a:r>
                      <a:endParaRPr lang="en-AU" sz="1100" dirty="0">
                        <a:solidFill>
                          <a:srgbClr val="0070C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4" name="Rectangle 3"/>
          <p:cNvSpPr/>
          <p:nvPr/>
        </p:nvSpPr>
        <p:spPr>
          <a:xfrm>
            <a:off x="3145608" y="1206640"/>
            <a:ext cx="2762295" cy="369332"/>
          </a:xfrm>
          <a:prstGeom prst="rect">
            <a:avLst/>
          </a:prstGeom>
        </p:spPr>
        <p:txBody>
          <a:bodyPr wrap="none">
            <a:spAutoFit/>
          </a:bodyPr>
          <a:lstStyle/>
          <a:p>
            <a:r>
              <a:rPr lang="en-AU" b="1" dirty="0">
                <a:solidFill>
                  <a:schemeClr val="tx2"/>
                </a:solidFill>
                <a:latin typeface="Arial" charset="0"/>
                <a:ea typeface="SimSun" pitchFamily="2" charset="-122"/>
                <a:sym typeface="Calibri" pitchFamily="34" charset="0"/>
              </a:rPr>
              <a:t>IBD </a:t>
            </a:r>
            <a:r>
              <a:rPr lang="en-AU" b="1" dirty="0" smtClean="0">
                <a:solidFill>
                  <a:schemeClr val="tx2"/>
                </a:solidFill>
                <a:latin typeface="Arial" charset="0"/>
                <a:ea typeface="SimSun" pitchFamily="2" charset="-122"/>
                <a:sym typeface="Calibri" pitchFamily="34" charset="0"/>
              </a:rPr>
              <a:t>activity (continued)</a:t>
            </a:r>
            <a:endParaRPr lang="en-AU" b="1" dirty="0">
              <a:solidFill>
                <a:schemeClr val="tx2"/>
              </a:solidFill>
              <a:latin typeface="Arial" charset="0"/>
              <a:ea typeface="SimSun" pitchFamily="2" charset="-122"/>
              <a:sym typeface="Calibri" pitchFamily="34" charset="0"/>
            </a:endParaRPr>
          </a:p>
        </p:txBody>
      </p:sp>
      <p:pic>
        <p:nvPicPr>
          <p:cNvPr id="5"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453744"/>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324528" y="5071161"/>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8"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377204"/>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54076" y="5135127"/>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10" name="TextBox 9"/>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
        <p:nvSpPr>
          <p:cNvPr id="11" name="TextBox 10"/>
          <p:cNvSpPr txBox="1"/>
          <p:nvPr/>
        </p:nvSpPr>
        <p:spPr>
          <a:xfrm>
            <a:off x="1682440" y="3898508"/>
            <a:ext cx="5688632" cy="553998"/>
          </a:xfrm>
          <a:prstGeom prst="rect">
            <a:avLst/>
          </a:prstGeom>
          <a:solidFill>
            <a:schemeClr val="bg2"/>
          </a:solidFill>
          <a:ln>
            <a:solidFill>
              <a:schemeClr val="tx2"/>
            </a:solidFill>
          </a:ln>
        </p:spPr>
        <p:txBody>
          <a:bodyPr wrap="square" rtlCol="0">
            <a:spAutoFit/>
          </a:bodyPr>
          <a:lstStyle/>
          <a:p>
            <a:pPr>
              <a:defRPr/>
            </a:pPr>
            <a:r>
              <a:rPr lang="en-AU" sz="1200" dirty="0">
                <a:solidFill>
                  <a:srgbClr val="000000"/>
                </a:solidFill>
                <a:latin typeface="Calibri" pitchFamily="34" charset="0"/>
                <a:ea typeface="Calibri" pitchFamily="34" charset="0"/>
                <a:cs typeface="Calibri" pitchFamily="34" charset="0"/>
              </a:rPr>
              <a:t>TEXT </a:t>
            </a:r>
            <a:r>
              <a:rPr lang="en-AU" sz="1200" dirty="0" smtClean="0">
                <a:solidFill>
                  <a:srgbClr val="000000"/>
                </a:solidFill>
                <a:latin typeface="Calibri" pitchFamily="34" charset="0"/>
                <a:ea typeface="Calibri" pitchFamily="34" charset="0"/>
                <a:cs typeface="Calibri" pitchFamily="34" charset="0"/>
              </a:rPr>
              <a:t>BOX</a:t>
            </a:r>
          </a:p>
          <a:p>
            <a:pPr>
              <a:defRPr/>
            </a:pPr>
            <a:endParaRPr lang="en-US" altLang="en-US" dirty="0">
              <a:solidFill>
                <a:schemeClr val="accent2">
                  <a:lumMod val="75000"/>
                </a:schemeClr>
              </a:solidFill>
              <a:latin typeface="Calibri" pitchFamily="34" charset="0"/>
              <a:sym typeface="Calibri" pitchFamily="34" charset="0"/>
            </a:endParaRPr>
          </a:p>
        </p:txBody>
      </p:sp>
    </p:spTree>
    <p:extLst>
      <p:ext uri="{BB962C8B-B14F-4D97-AF65-F5344CB8AC3E}">
        <p14:creationId xmlns:p14="http://schemas.microsoft.com/office/powerpoint/2010/main" val="32366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145608" y="1206640"/>
            <a:ext cx="2762295" cy="369332"/>
          </a:xfrm>
          <a:prstGeom prst="rect">
            <a:avLst/>
          </a:prstGeom>
        </p:spPr>
        <p:txBody>
          <a:bodyPr wrap="none">
            <a:spAutoFit/>
          </a:bodyPr>
          <a:lstStyle/>
          <a:p>
            <a:r>
              <a:rPr lang="en-AU" b="1" dirty="0">
                <a:solidFill>
                  <a:schemeClr val="tx2"/>
                </a:solidFill>
                <a:latin typeface="Arial" charset="0"/>
                <a:ea typeface="SimSun" pitchFamily="2" charset="-122"/>
                <a:sym typeface="Calibri" pitchFamily="34" charset="0"/>
              </a:rPr>
              <a:t>IBD </a:t>
            </a:r>
            <a:r>
              <a:rPr lang="en-AU" b="1" dirty="0" smtClean="0">
                <a:solidFill>
                  <a:schemeClr val="tx2"/>
                </a:solidFill>
                <a:latin typeface="Arial" charset="0"/>
                <a:ea typeface="SimSun" pitchFamily="2" charset="-122"/>
                <a:sym typeface="Calibri" pitchFamily="34" charset="0"/>
              </a:rPr>
              <a:t>activity (continued)</a:t>
            </a:r>
            <a:endParaRPr lang="en-AU" b="1" dirty="0">
              <a:solidFill>
                <a:schemeClr val="tx2"/>
              </a:solidFill>
              <a:latin typeface="Arial" charset="0"/>
              <a:ea typeface="SimSun" pitchFamily="2" charset="-122"/>
              <a:sym typeface="Calibri" pitchFamily="34" charset="0"/>
            </a:endParaRPr>
          </a:p>
        </p:txBody>
      </p:sp>
      <p:pic>
        <p:nvPicPr>
          <p:cNvPr id="5"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6265" y="574794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324528" y="5071161"/>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8"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473880" y="5809825"/>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54076" y="5135127"/>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grpSp>
        <p:nvGrpSpPr>
          <p:cNvPr id="22" name="Group 21"/>
          <p:cNvGrpSpPr/>
          <p:nvPr/>
        </p:nvGrpSpPr>
        <p:grpSpPr>
          <a:xfrm>
            <a:off x="1393111" y="1607074"/>
            <a:ext cx="6413154" cy="1343768"/>
            <a:chOff x="-6479233" y="-1507866"/>
            <a:chExt cx="6482815" cy="1444092"/>
          </a:xfrm>
        </p:grpSpPr>
        <p:sp>
          <p:nvSpPr>
            <p:cNvPr id="13" name="TextBox 12"/>
            <p:cNvSpPr>
              <a:spLocks noChangeArrowheads="1"/>
            </p:cNvSpPr>
            <p:nvPr/>
          </p:nvSpPr>
          <p:spPr bwMode="auto">
            <a:xfrm>
              <a:off x="-6282534" y="-1507866"/>
              <a:ext cx="5396890" cy="105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Compared to your last visit to the gastroenterologist , how would you describe the status of your </a:t>
              </a:r>
              <a:r>
                <a:rPr lang="en-US" altLang="en-US" sz="1200" b="1" u="sng" dirty="0" smtClean="0">
                  <a:solidFill>
                    <a:srgbClr val="000000"/>
                  </a:solidFill>
                  <a:latin typeface="Calibri" pitchFamily="34" charset="0"/>
                  <a:ea typeface="Calibri" pitchFamily="34" charset="0"/>
                  <a:cs typeface="Calibri" pitchFamily="34" charset="0"/>
                  <a:sym typeface="Calibri" pitchFamily="34" charset="0"/>
                </a:rPr>
                <a:t>IBD SYMPTOMS </a:t>
              </a:r>
              <a:r>
                <a:rPr lang="en-US" altLang="en-US" sz="1200" dirty="0" smtClean="0">
                  <a:solidFill>
                    <a:srgbClr val="000000"/>
                  </a:solidFill>
                  <a:latin typeface="Calibri" pitchFamily="34" charset="0"/>
                  <a:ea typeface="Calibri" pitchFamily="34" charset="0"/>
                  <a:cs typeface="Calibri" pitchFamily="34" charset="0"/>
                  <a:sym typeface="Calibri" pitchFamily="34" charset="0"/>
                </a:rPr>
                <a:t>now? </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a:p>
              <a:pPr>
                <a:defRPr/>
              </a:pPr>
              <a:endParaRPr lang="en-US" altLang="en-US" sz="1200" dirty="0">
                <a:latin typeface="Calibri" pitchFamily="34" charset="0"/>
                <a:ea typeface="Calibri" pitchFamily="34" charset="0"/>
                <a:cs typeface="Calibri" pitchFamily="34" charset="0"/>
                <a:sym typeface="Calibri" pitchFamily="34" charset="0"/>
              </a:endParaRPr>
            </a:p>
            <a:p>
              <a:pPr eaLnBrk="1" hangingPunct="1">
                <a:defRPr/>
              </a:pP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grpSp>
          <p:nvGrpSpPr>
            <p:cNvPr id="14" name="Group 13"/>
            <p:cNvGrpSpPr/>
            <p:nvPr/>
          </p:nvGrpSpPr>
          <p:grpSpPr>
            <a:xfrm>
              <a:off x="-6479233" y="-1205639"/>
              <a:ext cx="6482815" cy="1141865"/>
              <a:chOff x="539552" y="7067422"/>
              <a:chExt cx="6482815" cy="564917"/>
            </a:xfrm>
          </p:grpSpPr>
          <p:grpSp>
            <p:nvGrpSpPr>
              <p:cNvPr id="15" name="Group 14"/>
              <p:cNvGrpSpPr/>
              <p:nvPr/>
            </p:nvGrpSpPr>
            <p:grpSpPr>
              <a:xfrm>
                <a:off x="539552" y="7386886"/>
                <a:ext cx="5526319" cy="245453"/>
                <a:chOff x="1187624" y="2304294"/>
                <a:chExt cx="6593174" cy="354737"/>
              </a:xfrm>
            </p:grpSpPr>
            <p:sp>
              <p:nvSpPr>
                <p:cNvPr id="18" name="Rectangle 17"/>
                <p:cNvSpPr/>
                <p:nvPr/>
              </p:nvSpPr>
              <p:spPr>
                <a:xfrm>
                  <a:off x="6660232" y="2304294"/>
                  <a:ext cx="1120566" cy="354735"/>
                </a:xfrm>
                <a:prstGeom prst="rect">
                  <a:avLst/>
                </a:prstGeom>
              </p:spPr>
              <p:txBody>
                <a:bodyPr wrap="square">
                  <a:spAutoFit/>
                </a:bodyPr>
                <a:lstStyle/>
                <a:p>
                  <a:pPr algn="ctr"/>
                  <a:r>
                    <a:rPr lang="en-AU" sz="1200" dirty="0" smtClean="0"/>
                    <a:t>Much worse</a:t>
                  </a:r>
                  <a:endParaRPr lang="en-AU" sz="1200" dirty="0"/>
                </a:p>
              </p:txBody>
            </p:sp>
            <p:sp>
              <p:nvSpPr>
                <p:cNvPr id="19" name="Rectangle 18"/>
                <p:cNvSpPr/>
                <p:nvPr/>
              </p:nvSpPr>
              <p:spPr>
                <a:xfrm>
                  <a:off x="1187624" y="2304295"/>
                  <a:ext cx="1080121" cy="354736"/>
                </a:xfrm>
                <a:prstGeom prst="rect">
                  <a:avLst/>
                </a:prstGeom>
              </p:spPr>
              <p:txBody>
                <a:bodyPr wrap="square">
                  <a:spAutoFit/>
                </a:bodyPr>
                <a:lstStyle/>
                <a:p>
                  <a:pPr algn="ctr"/>
                  <a:r>
                    <a:rPr lang="en-AU" sz="1200" dirty="0" smtClean="0"/>
                    <a:t>Much better</a:t>
                  </a:r>
                  <a:endParaRPr lang="en-AU" sz="1200" dirty="0"/>
                </a:p>
              </p:txBody>
            </p:sp>
            <p:cxnSp>
              <p:nvCxnSpPr>
                <p:cNvPr id="20" name="Straight Connector 19"/>
                <p:cNvCxnSpPr/>
                <p:nvPr/>
              </p:nvCxnSpPr>
              <p:spPr>
                <a:xfrm>
                  <a:off x="2267743" y="2430362"/>
                  <a:ext cx="4392489"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346735" y="238489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16" name="TextBox 15"/>
              <p:cNvSpPr txBox="1"/>
              <p:nvPr/>
            </p:nvSpPr>
            <p:spPr>
              <a:xfrm>
                <a:off x="6162965" y="7067422"/>
                <a:ext cx="859402" cy="258601"/>
              </a:xfrm>
              <a:prstGeom prst="rect">
                <a:avLst/>
              </a:prstGeom>
              <a:noFill/>
            </p:spPr>
            <p:txBody>
              <a:bodyPr wrap="none" rtlCol="0">
                <a:spAutoFit/>
              </a:bodyPr>
              <a:lstStyle/>
              <a:p>
                <a:endParaRPr lang="en-AU" sz="1200" dirty="0" smtClean="0"/>
              </a:p>
              <a:p>
                <a:r>
                  <a:rPr lang="en-AU" sz="1200" dirty="0" smtClean="0"/>
                  <a:t>Score </a:t>
                </a:r>
                <a:r>
                  <a:rPr lang="en-AU" sz="1200" dirty="0"/>
                  <a:t>/100</a:t>
                </a:r>
              </a:p>
            </p:txBody>
          </p:sp>
          <p:sp>
            <p:nvSpPr>
              <p:cNvPr id="17" name="TextBox 16"/>
              <p:cNvSpPr txBox="1"/>
              <p:nvPr/>
            </p:nvSpPr>
            <p:spPr>
              <a:xfrm>
                <a:off x="6232626" y="7294706"/>
                <a:ext cx="720080" cy="323861"/>
              </a:xfrm>
              <a:prstGeom prst="rect">
                <a:avLst/>
              </a:prstGeom>
              <a:noFill/>
            </p:spPr>
            <p:txBody>
              <a:bodyPr wrap="square" rtlCol="0">
                <a:spAutoFit/>
              </a:bodyPr>
              <a:lstStyle/>
              <a:p>
                <a:pPr algn="ctr"/>
                <a:endParaRPr lang="en-AU" sz="1200" dirty="0" smtClean="0">
                  <a:solidFill>
                    <a:srgbClr val="FF0000"/>
                  </a:solidFill>
                </a:endParaRPr>
              </a:p>
              <a:p>
                <a:pPr algn="ctr"/>
                <a:r>
                  <a:rPr lang="en-AU" sz="1200" dirty="0" smtClean="0">
                    <a:solidFill>
                      <a:srgbClr val="FF0000"/>
                    </a:solidFill>
                  </a:rPr>
                  <a:t>XXX</a:t>
                </a:r>
                <a:endParaRPr lang="en-AU" sz="1200" dirty="0">
                  <a:solidFill>
                    <a:srgbClr val="FF0000"/>
                  </a:solidFill>
                </a:endParaRPr>
              </a:p>
            </p:txBody>
          </p:sp>
        </p:grpSp>
        <p:sp>
          <p:nvSpPr>
            <p:cNvPr id="3" name="Rectangle 2"/>
            <p:cNvSpPr/>
            <p:nvPr/>
          </p:nvSpPr>
          <p:spPr>
            <a:xfrm>
              <a:off x="-4075674" y="-884728"/>
              <a:ext cx="848630" cy="276999"/>
            </a:xfrm>
            <a:prstGeom prst="rect">
              <a:avLst/>
            </a:prstGeom>
          </p:spPr>
          <p:txBody>
            <a:bodyPr wrap="none">
              <a:spAutoFit/>
            </a:bodyPr>
            <a:lstStyle/>
            <a:p>
              <a:r>
                <a:rPr lang="en-AU" sz="1200" dirty="0"/>
                <a:t>No change</a:t>
              </a:r>
            </a:p>
          </p:txBody>
        </p:sp>
      </p:grpSp>
      <p:grpSp>
        <p:nvGrpSpPr>
          <p:cNvPr id="23" name="Group 22"/>
          <p:cNvGrpSpPr/>
          <p:nvPr/>
        </p:nvGrpSpPr>
        <p:grpSpPr>
          <a:xfrm>
            <a:off x="1393111" y="2760295"/>
            <a:ext cx="6413154" cy="1341235"/>
            <a:chOff x="-6479233" y="-1471023"/>
            <a:chExt cx="6482815" cy="1389359"/>
          </a:xfrm>
        </p:grpSpPr>
        <p:sp>
          <p:nvSpPr>
            <p:cNvPr id="24" name="TextBox 12"/>
            <p:cNvSpPr>
              <a:spLocks noChangeArrowheads="1"/>
            </p:cNvSpPr>
            <p:nvPr/>
          </p:nvSpPr>
          <p:spPr bwMode="auto">
            <a:xfrm>
              <a:off x="-6282534" y="-1471023"/>
              <a:ext cx="5396890" cy="105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Compared to your last visit to the gastroenterologist , how would you describe the status of your </a:t>
              </a:r>
              <a:r>
                <a:rPr lang="en-US" altLang="en-US" sz="1200" b="1" u="sng" dirty="0" smtClean="0">
                  <a:solidFill>
                    <a:srgbClr val="000000"/>
                  </a:solidFill>
                  <a:latin typeface="Calibri" pitchFamily="34" charset="0"/>
                  <a:ea typeface="Calibri" pitchFamily="34" charset="0"/>
                  <a:cs typeface="Calibri" pitchFamily="34" charset="0"/>
                  <a:sym typeface="Calibri" pitchFamily="34" charset="0"/>
                </a:rPr>
                <a:t>PAIN </a:t>
              </a:r>
              <a:r>
                <a:rPr lang="en-US" altLang="en-US" sz="1200" dirty="0" smtClean="0">
                  <a:solidFill>
                    <a:srgbClr val="000000"/>
                  </a:solidFill>
                  <a:latin typeface="Calibri" pitchFamily="34" charset="0"/>
                  <a:ea typeface="Calibri" pitchFamily="34" charset="0"/>
                  <a:cs typeface="Calibri" pitchFamily="34" charset="0"/>
                  <a:sym typeface="Calibri" pitchFamily="34" charset="0"/>
                </a:rPr>
                <a:t>now? </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a:p>
              <a:pPr>
                <a:defRPr/>
              </a:pPr>
              <a:endParaRPr lang="en-US" altLang="en-US" sz="1200" dirty="0">
                <a:latin typeface="Calibri" pitchFamily="34" charset="0"/>
                <a:ea typeface="Calibri" pitchFamily="34" charset="0"/>
                <a:cs typeface="Calibri" pitchFamily="34" charset="0"/>
                <a:sym typeface="Calibri" pitchFamily="34" charset="0"/>
              </a:endParaRPr>
            </a:p>
            <a:p>
              <a:pPr eaLnBrk="1" hangingPunct="1">
                <a:defRPr/>
              </a:pP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grpSp>
          <p:nvGrpSpPr>
            <p:cNvPr id="25" name="Group 24"/>
            <p:cNvGrpSpPr/>
            <p:nvPr/>
          </p:nvGrpSpPr>
          <p:grpSpPr>
            <a:xfrm>
              <a:off x="-6479233" y="-1205631"/>
              <a:ext cx="6482815" cy="1123967"/>
              <a:chOff x="539552" y="7067422"/>
              <a:chExt cx="6482815" cy="556062"/>
            </a:xfrm>
          </p:grpSpPr>
          <p:grpSp>
            <p:nvGrpSpPr>
              <p:cNvPr id="27" name="Group 26"/>
              <p:cNvGrpSpPr/>
              <p:nvPr/>
            </p:nvGrpSpPr>
            <p:grpSpPr>
              <a:xfrm>
                <a:off x="539552" y="7386888"/>
                <a:ext cx="5526319" cy="236596"/>
                <a:chOff x="1187624" y="2304294"/>
                <a:chExt cx="6593174" cy="341936"/>
              </a:xfrm>
            </p:grpSpPr>
            <p:sp>
              <p:nvSpPr>
                <p:cNvPr id="30" name="Rectangle 29"/>
                <p:cNvSpPr/>
                <p:nvPr/>
              </p:nvSpPr>
              <p:spPr>
                <a:xfrm>
                  <a:off x="6660232" y="2304294"/>
                  <a:ext cx="1120566" cy="341935"/>
                </a:xfrm>
                <a:prstGeom prst="rect">
                  <a:avLst/>
                </a:prstGeom>
              </p:spPr>
              <p:txBody>
                <a:bodyPr wrap="square">
                  <a:spAutoFit/>
                </a:bodyPr>
                <a:lstStyle/>
                <a:p>
                  <a:pPr algn="ctr"/>
                  <a:r>
                    <a:rPr lang="en-AU" sz="1200" dirty="0" smtClean="0"/>
                    <a:t>Much worse</a:t>
                  </a:r>
                  <a:endParaRPr lang="en-AU" sz="1200" dirty="0"/>
                </a:p>
              </p:txBody>
            </p:sp>
            <p:sp>
              <p:nvSpPr>
                <p:cNvPr id="31" name="Rectangle 30"/>
                <p:cNvSpPr/>
                <p:nvPr/>
              </p:nvSpPr>
              <p:spPr>
                <a:xfrm>
                  <a:off x="1187624" y="2304295"/>
                  <a:ext cx="1080121" cy="341935"/>
                </a:xfrm>
                <a:prstGeom prst="rect">
                  <a:avLst/>
                </a:prstGeom>
              </p:spPr>
              <p:txBody>
                <a:bodyPr wrap="square">
                  <a:spAutoFit/>
                </a:bodyPr>
                <a:lstStyle/>
                <a:p>
                  <a:pPr algn="ctr"/>
                  <a:r>
                    <a:rPr lang="en-AU" sz="1200" dirty="0" smtClean="0"/>
                    <a:t>Much better</a:t>
                  </a:r>
                  <a:endParaRPr lang="en-AU" sz="1200" dirty="0"/>
                </a:p>
              </p:txBody>
            </p:sp>
            <p:cxnSp>
              <p:nvCxnSpPr>
                <p:cNvPr id="32" name="Straight Connector 31"/>
                <p:cNvCxnSpPr/>
                <p:nvPr/>
              </p:nvCxnSpPr>
              <p:spPr>
                <a:xfrm>
                  <a:off x="2267743" y="2430362"/>
                  <a:ext cx="4392489"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346735" y="238489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28" name="TextBox 27"/>
              <p:cNvSpPr txBox="1"/>
              <p:nvPr/>
            </p:nvSpPr>
            <p:spPr>
              <a:xfrm>
                <a:off x="6162965" y="7067422"/>
                <a:ext cx="859402" cy="258601"/>
              </a:xfrm>
              <a:prstGeom prst="rect">
                <a:avLst/>
              </a:prstGeom>
              <a:noFill/>
            </p:spPr>
            <p:txBody>
              <a:bodyPr wrap="none" rtlCol="0">
                <a:spAutoFit/>
              </a:bodyPr>
              <a:lstStyle/>
              <a:p>
                <a:endParaRPr lang="en-AU" sz="1200" dirty="0" smtClean="0"/>
              </a:p>
              <a:p>
                <a:r>
                  <a:rPr lang="en-AU" sz="1200" dirty="0" smtClean="0"/>
                  <a:t>Score </a:t>
                </a:r>
                <a:r>
                  <a:rPr lang="en-AU" sz="1200" dirty="0"/>
                  <a:t>/100</a:t>
                </a:r>
              </a:p>
            </p:txBody>
          </p:sp>
          <p:sp>
            <p:nvSpPr>
              <p:cNvPr id="29" name="TextBox 28"/>
              <p:cNvSpPr txBox="1"/>
              <p:nvPr/>
            </p:nvSpPr>
            <p:spPr>
              <a:xfrm>
                <a:off x="6232626" y="7294706"/>
                <a:ext cx="720080" cy="323861"/>
              </a:xfrm>
              <a:prstGeom prst="rect">
                <a:avLst/>
              </a:prstGeom>
              <a:noFill/>
            </p:spPr>
            <p:txBody>
              <a:bodyPr wrap="square" rtlCol="0">
                <a:spAutoFit/>
              </a:bodyPr>
              <a:lstStyle/>
              <a:p>
                <a:pPr algn="ctr"/>
                <a:endParaRPr lang="en-AU" sz="1200" dirty="0" smtClean="0">
                  <a:solidFill>
                    <a:srgbClr val="FF0000"/>
                  </a:solidFill>
                </a:endParaRPr>
              </a:p>
              <a:p>
                <a:pPr algn="ctr"/>
                <a:r>
                  <a:rPr lang="en-AU" sz="1200" dirty="0" smtClean="0">
                    <a:solidFill>
                      <a:srgbClr val="FF0000"/>
                    </a:solidFill>
                  </a:rPr>
                  <a:t>XXX</a:t>
                </a:r>
                <a:endParaRPr lang="en-AU" sz="1200" dirty="0">
                  <a:solidFill>
                    <a:srgbClr val="FF0000"/>
                  </a:solidFill>
                </a:endParaRPr>
              </a:p>
            </p:txBody>
          </p:sp>
        </p:grpSp>
        <p:sp>
          <p:nvSpPr>
            <p:cNvPr id="26" name="Rectangle 25"/>
            <p:cNvSpPr/>
            <p:nvPr/>
          </p:nvSpPr>
          <p:spPr>
            <a:xfrm>
              <a:off x="-4075674" y="-884728"/>
              <a:ext cx="848630" cy="276999"/>
            </a:xfrm>
            <a:prstGeom prst="rect">
              <a:avLst/>
            </a:prstGeom>
          </p:spPr>
          <p:txBody>
            <a:bodyPr wrap="none">
              <a:spAutoFit/>
            </a:bodyPr>
            <a:lstStyle/>
            <a:p>
              <a:r>
                <a:rPr lang="en-AU" sz="1200" dirty="0"/>
                <a:t>No change</a:t>
              </a:r>
            </a:p>
          </p:txBody>
        </p:sp>
      </p:grpSp>
      <p:grpSp>
        <p:nvGrpSpPr>
          <p:cNvPr id="34" name="Group 33"/>
          <p:cNvGrpSpPr/>
          <p:nvPr/>
        </p:nvGrpSpPr>
        <p:grpSpPr>
          <a:xfrm>
            <a:off x="1273885" y="4035920"/>
            <a:ext cx="6513358" cy="1899468"/>
            <a:chOff x="-6580525" y="-1659836"/>
            <a:chExt cx="6584107" cy="2363965"/>
          </a:xfrm>
        </p:grpSpPr>
        <p:sp>
          <p:nvSpPr>
            <p:cNvPr id="35" name="TextBox 12"/>
            <p:cNvSpPr>
              <a:spLocks noChangeArrowheads="1"/>
            </p:cNvSpPr>
            <p:nvPr/>
          </p:nvSpPr>
          <p:spPr bwMode="auto">
            <a:xfrm>
              <a:off x="-6288800" y="-1659836"/>
              <a:ext cx="5396890" cy="126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Compared to your last visit to the gastroenterologist , how would you describe any changes to the </a:t>
              </a:r>
              <a:r>
                <a:rPr lang="en-US" altLang="en-US" sz="1200" b="1" u="sng" dirty="0" smtClean="0">
                  <a:solidFill>
                    <a:srgbClr val="000000"/>
                  </a:solidFill>
                  <a:latin typeface="Calibri" pitchFamily="34" charset="0"/>
                  <a:ea typeface="Calibri" pitchFamily="34" charset="0"/>
                  <a:cs typeface="Calibri" pitchFamily="34" charset="0"/>
                  <a:sym typeface="Calibri" pitchFamily="34" charset="0"/>
                </a:rPr>
                <a:t>FREQUENCY OF BOWEL MOVEMENTS </a:t>
              </a:r>
              <a:r>
                <a:rPr lang="en-US" altLang="en-US" sz="1200" dirty="0" smtClean="0">
                  <a:solidFill>
                    <a:srgbClr val="000000"/>
                  </a:solidFill>
                  <a:latin typeface="Calibri" pitchFamily="34" charset="0"/>
                  <a:ea typeface="Calibri" pitchFamily="34" charset="0"/>
                  <a:cs typeface="Calibri" pitchFamily="34" charset="0"/>
                  <a:sym typeface="Calibri" pitchFamily="34" charset="0"/>
                </a:rPr>
                <a:t>now?</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a:p>
              <a:pPr>
                <a:defRPr/>
              </a:pPr>
              <a:endParaRPr lang="en-US" altLang="en-US" sz="1200" dirty="0">
                <a:latin typeface="Calibri" pitchFamily="34" charset="0"/>
                <a:ea typeface="Calibri" pitchFamily="34" charset="0"/>
                <a:cs typeface="Calibri" pitchFamily="34" charset="0"/>
                <a:sym typeface="Calibri" pitchFamily="34" charset="0"/>
              </a:endParaRPr>
            </a:p>
            <a:p>
              <a:pPr eaLnBrk="1" hangingPunct="1">
                <a:defRPr/>
              </a:pP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grpSp>
          <p:nvGrpSpPr>
            <p:cNvPr id="36" name="Group 35"/>
            <p:cNvGrpSpPr/>
            <p:nvPr/>
          </p:nvGrpSpPr>
          <p:grpSpPr>
            <a:xfrm>
              <a:off x="-6580525" y="-1205623"/>
              <a:ext cx="6584107" cy="1909752"/>
              <a:chOff x="438260" y="7067422"/>
              <a:chExt cx="6584107" cy="944814"/>
            </a:xfrm>
          </p:grpSpPr>
          <p:grpSp>
            <p:nvGrpSpPr>
              <p:cNvPr id="38" name="Group 37"/>
              <p:cNvGrpSpPr/>
              <p:nvPr/>
            </p:nvGrpSpPr>
            <p:grpSpPr>
              <a:xfrm>
                <a:off x="438260" y="7386878"/>
                <a:ext cx="5874283" cy="625358"/>
                <a:chOff x="1066778" y="2304297"/>
                <a:chExt cx="7008312" cy="903793"/>
              </a:xfrm>
            </p:grpSpPr>
            <p:sp>
              <p:nvSpPr>
                <p:cNvPr id="41" name="Rectangle 40"/>
                <p:cNvSpPr/>
                <p:nvPr/>
              </p:nvSpPr>
              <p:spPr>
                <a:xfrm>
                  <a:off x="6660232" y="2304297"/>
                  <a:ext cx="1414858" cy="739466"/>
                </a:xfrm>
                <a:prstGeom prst="rect">
                  <a:avLst/>
                </a:prstGeom>
              </p:spPr>
              <p:txBody>
                <a:bodyPr wrap="square">
                  <a:spAutoFit/>
                </a:bodyPr>
                <a:lstStyle/>
                <a:p>
                  <a:pPr algn="ctr"/>
                  <a:r>
                    <a:rPr lang="en-AU" sz="1200" dirty="0"/>
                    <a:t>Many more bowel movements each </a:t>
                  </a:r>
                  <a:r>
                    <a:rPr lang="en-AU" sz="1200" dirty="0" smtClean="0"/>
                    <a:t>day</a:t>
                  </a:r>
                  <a:endParaRPr lang="en-AU" sz="1200" dirty="0"/>
                </a:p>
              </p:txBody>
            </p:sp>
            <p:sp>
              <p:nvSpPr>
                <p:cNvPr id="42" name="Rectangle 41"/>
                <p:cNvSpPr/>
                <p:nvPr/>
              </p:nvSpPr>
              <p:spPr>
                <a:xfrm>
                  <a:off x="1066778" y="2304299"/>
                  <a:ext cx="1200967" cy="903791"/>
                </a:xfrm>
                <a:prstGeom prst="rect">
                  <a:avLst/>
                </a:prstGeom>
              </p:spPr>
              <p:txBody>
                <a:bodyPr wrap="square">
                  <a:spAutoFit/>
                </a:bodyPr>
                <a:lstStyle/>
                <a:p>
                  <a:pPr algn="ctr"/>
                  <a:r>
                    <a:rPr lang="en-AU" sz="1200" dirty="0"/>
                    <a:t>Less frequent bowel movements each </a:t>
                  </a:r>
                  <a:r>
                    <a:rPr lang="en-AU" sz="1200" dirty="0" smtClean="0"/>
                    <a:t>day</a:t>
                  </a:r>
                  <a:endParaRPr lang="en-AU" sz="1200" dirty="0"/>
                </a:p>
              </p:txBody>
            </p:sp>
            <p:cxnSp>
              <p:nvCxnSpPr>
                <p:cNvPr id="43" name="Straight Connector 42"/>
                <p:cNvCxnSpPr/>
                <p:nvPr/>
              </p:nvCxnSpPr>
              <p:spPr>
                <a:xfrm>
                  <a:off x="2267743" y="2430362"/>
                  <a:ext cx="4392489"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4346735" y="238489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39" name="TextBox 38"/>
              <p:cNvSpPr txBox="1"/>
              <p:nvPr/>
            </p:nvSpPr>
            <p:spPr>
              <a:xfrm>
                <a:off x="6162965" y="7067422"/>
                <a:ext cx="859402" cy="258601"/>
              </a:xfrm>
              <a:prstGeom prst="rect">
                <a:avLst/>
              </a:prstGeom>
              <a:noFill/>
            </p:spPr>
            <p:txBody>
              <a:bodyPr wrap="none" rtlCol="0">
                <a:spAutoFit/>
              </a:bodyPr>
              <a:lstStyle/>
              <a:p>
                <a:endParaRPr lang="en-AU" sz="1200" dirty="0" smtClean="0"/>
              </a:p>
              <a:p>
                <a:r>
                  <a:rPr lang="en-AU" sz="1200" dirty="0" smtClean="0"/>
                  <a:t>Score </a:t>
                </a:r>
                <a:r>
                  <a:rPr lang="en-AU" sz="1200" dirty="0"/>
                  <a:t>/100</a:t>
                </a:r>
              </a:p>
            </p:txBody>
          </p:sp>
          <p:sp>
            <p:nvSpPr>
              <p:cNvPr id="40" name="TextBox 39"/>
              <p:cNvSpPr txBox="1"/>
              <p:nvPr/>
            </p:nvSpPr>
            <p:spPr>
              <a:xfrm>
                <a:off x="6232626" y="7294706"/>
                <a:ext cx="720080" cy="323861"/>
              </a:xfrm>
              <a:prstGeom prst="rect">
                <a:avLst/>
              </a:prstGeom>
              <a:noFill/>
            </p:spPr>
            <p:txBody>
              <a:bodyPr wrap="square" rtlCol="0">
                <a:spAutoFit/>
              </a:bodyPr>
              <a:lstStyle/>
              <a:p>
                <a:pPr algn="ctr"/>
                <a:endParaRPr lang="en-AU" sz="1200" dirty="0" smtClean="0">
                  <a:solidFill>
                    <a:srgbClr val="FF0000"/>
                  </a:solidFill>
                </a:endParaRPr>
              </a:p>
              <a:p>
                <a:pPr algn="ctr"/>
                <a:r>
                  <a:rPr lang="en-AU" sz="1200" dirty="0" smtClean="0">
                    <a:solidFill>
                      <a:srgbClr val="FF0000"/>
                    </a:solidFill>
                  </a:rPr>
                  <a:t>XXX</a:t>
                </a:r>
                <a:endParaRPr lang="en-AU" sz="1200" dirty="0">
                  <a:solidFill>
                    <a:srgbClr val="FF0000"/>
                  </a:solidFill>
                </a:endParaRPr>
              </a:p>
            </p:txBody>
          </p:sp>
        </p:grpSp>
        <p:sp>
          <p:nvSpPr>
            <p:cNvPr id="37" name="Rectangle 36"/>
            <p:cNvSpPr/>
            <p:nvPr/>
          </p:nvSpPr>
          <p:spPr>
            <a:xfrm>
              <a:off x="-4075674" y="-884728"/>
              <a:ext cx="848630" cy="276999"/>
            </a:xfrm>
            <a:prstGeom prst="rect">
              <a:avLst/>
            </a:prstGeom>
          </p:spPr>
          <p:txBody>
            <a:bodyPr wrap="none">
              <a:spAutoFit/>
            </a:bodyPr>
            <a:lstStyle/>
            <a:p>
              <a:r>
                <a:rPr lang="en-AU" sz="1200" dirty="0"/>
                <a:t>No change</a:t>
              </a:r>
            </a:p>
          </p:txBody>
        </p:sp>
      </p:grpSp>
    </p:spTree>
    <p:extLst>
      <p:ext uri="{BB962C8B-B14F-4D97-AF65-F5344CB8AC3E}">
        <p14:creationId xmlns:p14="http://schemas.microsoft.com/office/powerpoint/2010/main" val="292772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 Medications</a:t>
            </a:r>
            <a:endParaRPr lang="en-AU" dirty="0"/>
          </a:p>
        </p:txBody>
      </p:sp>
    </p:spTree>
    <p:extLst>
      <p:ext uri="{BB962C8B-B14F-4D97-AF65-F5344CB8AC3E}">
        <p14:creationId xmlns:p14="http://schemas.microsoft.com/office/powerpoint/2010/main" val="661616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33" name="Content Placeholder 32"/>
          <p:cNvGraphicFramePr>
            <a:graphicFrameLocks noGrp="1"/>
          </p:cNvGraphicFramePr>
          <p:nvPr>
            <p:ph idx="1"/>
          </p:nvPr>
        </p:nvGraphicFramePr>
        <p:xfrm>
          <a:off x="1804767" y="1409542"/>
          <a:ext cx="5534465" cy="4907280"/>
        </p:xfrm>
        <a:graphic>
          <a:graphicData uri="http://schemas.openxmlformats.org/drawingml/2006/table">
            <a:tbl>
              <a:tblPr firstRow="1" firstCol="1" bandRow="1">
                <a:tableStyleId>{5C22544A-7EE6-4342-B048-85BDC9FD1C3A}</a:tableStyleId>
              </a:tblPr>
              <a:tblGrid>
                <a:gridCol w="3654676"/>
                <a:gridCol w="1879789"/>
              </a:tblGrid>
              <a:tr h="133117">
                <a:tc>
                  <a:txBody>
                    <a:bodyPr/>
                    <a:lstStyle/>
                    <a:p>
                      <a:pPr>
                        <a:lnSpc>
                          <a:spcPct val="115000"/>
                        </a:lnSpc>
                        <a:spcAft>
                          <a:spcPts val="0"/>
                        </a:spcAft>
                      </a:pPr>
                      <a:r>
                        <a:rPr lang="en-AU" sz="800">
                          <a:effectLst/>
                        </a:rPr>
                        <a:t>Drug</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Dosage, dosage and method of entry</a:t>
                      </a:r>
                      <a:endParaRPr lang="en-AU" sz="1000">
                        <a:effectLst/>
                        <a:latin typeface="Calibri"/>
                        <a:ea typeface="MS Mincho"/>
                        <a:cs typeface="Times New Roman"/>
                      </a:endParaRPr>
                    </a:p>
                  </a:txBody>
                  <a:tcPr marL="65111" marR="65111" marT="0" marB="0"/>
                </a:tc>
              </a:tr>
              <a:tr h="133117">
                <a:tc>
                  <a:txBody>
                    <a:bodyPr/>
                    <a:lstStyle/>
                    <a:p>
                      <a:pPr>
                        <a:lnSpc>
                          <a:spcPct val="115000"/>
                        </a:lnSpc>
                        <a:spcAft>
                          <a:spcPts val="0"/>
                        </a:spcAft>
                      </a:pPr>
                      <a:r>
                        <a:rPr lang="en-US" sz="800">
                          <a:effectLst/>
                        </a:rPr>
                        <a:t>Prednisolone (also known as </a:t>
                      </a:r>
                      <a:r>
                        <a:rPr lang="en-AU" sz="800">
                          <a:effectLst/>
                        </a:rPr>
                        <a:t>Solone, Predsone, Panafcort</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1mg, 2mg….60mg oral daily </a:t>
                      </a:r>
                      <a:endParaRPr lang="en-AU" sz="1000">
                        <a:effectLst/>
                        <a:latin typeface="Calibri"/>
                        <a:ea typeface="MS Mincho"/>
                        <a:cs typeface="Times New Roman"/>
                      </a:endParaRPr>
                    </a:p>
                  </a:txBody>
                  <a:tcPr marL="65111" marR="65111" marT="0" marB="0"/>
                </a:tc>
              </a:tr>
              <a:tr h="399350">
                <a:tc>
                  <a:txBody>
                    <a:bodyPr/>
                    <a:lstStyle/>
                    <a:p>
                      <a:pPr>
                        <a:lnSpc>
                          <a:spcPct val="115000"/>
                        </a:lnSpc>
                        <a:spcAft>
                          <a:spcPts val="0"/>
                        </a:spcAft>
                      </a:pPr>
                      <a:r>
                        <a:rPr lang="en-US" sz="800">
                          <a:effectLst/>
                        </a:rPr>
                        <a:t>Budesonide (also known as </a:t>
                      </a:r>
                      <a:r>
                        <a:rPr lang="en-AU" sz="800">
                          <a:effectLst/>
                        </a:rPr>
                        <a:t>Entocort</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3mg daily oral</a:t>
                      </a:r>
                      <a:endParaRPr lang="en-AU" sz="1000">
                        <a:effectLst/>
                      </a:endParaRPr>
                    </a:p>
                    <a:p>
                      <a:pPr>
                        <a:lnSpc>
                          <a:spcPct val="115000"/>
                        </a:lnSpc>
                        <a:spcAft>
                          <a:spcPts val="0"/>
                        </a:spcAft>
                      </a:pPr>
                      <a:r>
                        <a:rPr lang="en-AU" sz="800">
                          <a:effectLst/>
                        </a:rPr>
                        <a:t>6mg daily oral</a:t>
                      </a:r>
                      <a:endParaRPr lang="en-AU" sz="1000">
                        <a:effectLst/>
                      </a:endParaRPr>
                    </a:p>
                    <a:p>
                      <a:pPr>
                        <a:lnSpc>
                          <a:spcPct val="115000"/>
                        </a:lnSpc>
                        <a:spcAft>
                          <a:spcPts val="0"/>
                        </a:spcAft>
                      </a:pPr>
                      <a:r>
                        <a:rPr lang="en-AU" sz="800">
                          <a:effectLst/>
                        </a:rPr>
                        <a:t>9mg daily oral</a:t>
                      </a:r>
                      <a:endParaRPr lang="en-AU" sz="1000">
                        <a:effectLst/>
                        <a:latin typeface="Calibri"/>
                        <a:ea typeface="MS Mincho"/>
                        <a:cs typeface="Times New Roman"/>
                      </a:endParaRPr>
                    </a:p>
                  </a:txBody>
                  <a:tcPr marL="65111" marR="65111" marT="0" marB="0"/>
                </a:tc>
              </a:tr>
              <a:tr h="133117">
                <a:tc>
                  <a:txBody>
                    <a:bodyPr/>
                    <a:lstStyle/>
                    <a:p>
                      <a:pPr>
                        <a:lnSpc>
                          <a:spcPct val="115000"/>
                        </a:lnSpc>
                        <a:spcAft>
                          <a:spcPts val="0"/>
                        </a:spcAft>
                      </a:pPr>
                      <a:r>
                        <a:rPr lang="en-US" sz="800">
                          <a:effectLst/>
                        </a:rPr>
                        <a:t>Hydrocortisone </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100mg 6 hourly Intravenous</a:t>
                      </a:r>
                      <a:endParaRPr lang="en-AU" sz="1000">
                        <a:effectLst/>
                        <a:latin typeface="Calibri"/>
                        <a:ea typeface="MS Mincho"/>
                        <a:cs typeface="Times New Roman"/>
                      </a:endParaRPr>
                    </a:p>
                  </a:txBody>
                  <a:tcPr marL="65111" marR="65111" marT="0" marB="0"/>
                </a:tc>
              </a:tr>
              <a:tr h="266233">
                <a:tc>
                  <a:txBody>
                    <a:bodyPr/>
                    <a:lstStyle/>
                    <a:p>
                      <a:pPr>
                        <a:lnSpc>
                          <a:spcPct val="115000"/>
                        </a:lnSpc>
                        <a:spcAft>
                          <a:spcPts val="0"/>
                        </a:spcAft>
                      </a:pPr>
                      <a:r>
                        <a:rPr lang="en-US" sz="800">
                          <a:effectLst/>
                        </a:rPr>
                        <a:t>Sulfasalazine (also known as </a:t>
                      </a:r>
                      <a:r>
                        <a:rPr lang="en-AU" sz="800">
                          <a:effectLst/>
                        </a:rPr>
                        <a:t>Salazopyrin, Pyraline</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2g daily oral</a:t>
                      </a:r>
                      <a:endParaRPr lang="en-AU" sz="1000">
                        <a:effectLst/>
                      </a:endParaRPr>
                    </a:p>
                    <a:p>
                      <a:pPr>
                        <a:lnSpc>
                          <a:spcPct val="115000"/>
                        </a:lnSpc>
                        <a:spcAft>
                          <a:spcPts val="0"/>
                        </a:spcAft>
                      </a:pPr>
                      <a:r>
                        <a:rPr lang="en-AU" sz="800">
                          <a:effectLst/>
                        </a:rPr>
                        <a:t>4g daily oral</a:t>
                      </a:r>
                      <a:endParaRPr lang="en-AU" sz="1000">
                        <a:effectLst/>
                        <a:latin typeface="Calibri"/>
                        <a:ea typeface="MS Mincho"/>
                        <a:cs typeface="Times New Roman"/>
                      </a:endParaRPr>
                    </a:p>
                  </a:txBody>
                  <a:tcPr marL="65111" marR="65111" marT="0" marB="0"/>
                </a:tc>
              </a:tr>
              <a:tr h="1198049">
                <a:tc>
                  <a:txBody>
                    <a:bodyPr/>
                    <a:lstStyle/>
                    <a:p>
                      <a:pPr>
                        <a:lnSpc>
                          <a:spcPct val="115000"/>
                        </a:lnSpc>
                        <a:spcAft>
                          <a:spcPts val="0"/>
                        </a:spcAft>
                      </a:pPr>
                      <a:r>
                        <a:rPr lang="en-US" sz="800">
                          <a:effectLst/>
                        </a:rPr>
                        <a:t>Mesalazine (also known as </a:t>
                      </a:r>
                      <a:r>
                        <a:rPr lang="en-AU" sz="800">
                          <a:effectLst/>
                        </a:rPr>
                        <a:t>5-aminosalicylic acid, 5-ASA, Pentasa, Mezavant, Salofalk</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2g daily oral</a:t>
                      </a:r>
                      <a:endParaRPr lang="en-AU" sz="1000">
                        <a:effectLst/>
                      </a:endParaRPr>
                    </a:p>
                    <a:p>
                      <a:pPr>
                        <a:lnSpc>
                          <a:spcPct val="115000"/>
                        </a:lnSpc>
                        <a:spcAft>
                          <a:spcPts val="0"/>
                        </a:spcAft>
                      </a:pPr>
                      <a:r>
                        <a:rPr lang="en-AU" sz="800">
                          <a:effectLst/>
                        </a:rPr>
                        <a:t>1.5g daily oral</a:t>
                      </a:r>
                      <a:endParaRPr lang="en-AU" sz="1000">
                        <a:effectLst/>
                      </a:endParaRPr>
                    </a:p>
                    <a:p>
                      <a:pPr>
                        <a:lnSpc>
                          <a:spcPct val="115000"/>
                        </a:lnSpc>
                        <a:spcAft>
                          <a:spcPts val="0"/>
                        </a:spcAft>
                      </a:pPr>
                      <a:r>
                        <a:rPr lang="en-AU" sz="800">
                          <a:effectLst/>
                        </a:rPr>
                        <a:t>2.4g daily oral</a:t>
                      </a:r>
                      <a:endParaRPr lang="en-AU" sz="1000">
                        <a:effectLst/>
                      </a:endParaRPr>
                    </a:p>
                    <a:p>
                      <a:pPr>
                        <a:lnSpc>
                          <a:spcPct val="115000"/>
                        </a:lnSpc>
                        <a:spcAft>
                          <a:spcPts val="0"/>
                        </a:spcAft>
                      </a:pPr>
                      <a:r>
                        <a:rPr lang="en-AU" sz="800">
                          <a:effectLst/>
                        </a:rPr>
                        <a:t>3g daily oral </a:t>
                      </a:r>
                      <a:endParaRPr lang="en-AU" sz="1000">
                        <a:effectLst/>
                      </a:endParaRPr>
                    </a:p>
                    <a:p>
                      <a:pPr>
                        <a:lnSpc>
                          <a:spcPct val="115000"/>
                        </a:lnSpc>
                        <a:spcAft>
                          <a:spcPts val="0"/>
                        </a:spcAft>
                      </a:pPr>
                      <a:r>
                        <a:rPr lang="en-AU" sz="800">
                          <a:effectLst/>
                        </a:rPr>
                        <a:t>4g daily oral</a:t>
                      </a:r>
                      <a:endParaRPr lang="en-AU" sz="1000">
                        <a:effectLst/>
                      </a:endParaRPr>
                    </a:p>
                    <a:p>
                      <a:pPr>
                        <a:lnSpc>
                          <a:spcPct val="115000"/>
                        </a:lnSpc>
                        <a:spcAft>
                          <a:spcPts val="0"/>
                        </a:spcAft>
                      </a:pPr>
                      <a:r>
                        <a:rPr lang="en-AU" sz="800">
                          <a:effectLst/>
                        </a:rPr>
                        <a:t>4.8g daily oral </a:t>
                      </a:r>
                      <a:endParaRPr lang="en-AU" sz="1000">
                        <a:effectLst/>
                      </a:endParaRPr>
                    </a:p>
                    <a:p>
                      <a:pPr>
                        <a:lnSpc>
                          <a:spcPct val="115000"/>
                        </a:lnSpc>
                        <a:spcAft>
                          <a:spcPts val="0"/>
                        </a:spcAft>
                      </a:pPr>
                      <a:r>
                        <a:rPr lang="en-AU" sz="800">
                          <a:effectLst/>
                        </a:rPr>
                        <a:t>1g daily rectal (foam/enema/suppository)</a:t>
                      </a:r>
                      <a:endParaRPr lang="en-AU" sz="1000">
                        <a:effectLst/>
                      </a:endParaRPr>
                    </a:p>
                    <a:p>
                      <a:pPr>
                        <a:lnSpc>
                          <a:spcPct val="115000"/>
                        </a:lnSpc>
                        <a:spcAft>
                          <a:spcPts val="0"/>
                        </a:spcAft>
                      </a:pPr>
                      <a:r>
                        <a:rPr lang="en-AU" sz="800">
                          <a:effectLst/>
                        </a:rPr>
                        <a:t>2g daily rectal (foam/enema/suppository)</a:t>
                      </a:r>
                      <a:endParaRPr lang="en-AU" sz="1000">
                        <a:effectLst/>
                      </a:endParaRPr>
                    </a:p>
                    <a:p>
                      <a:pPr>
                        <a:lnSpc>
                          <a:spcPct val="115000"/>
                        </a:lnSpc>
                        <a:spcAft>
                          <a:spcPts val="0"/>
                        </a:spcAft>
                      </a:pPr>
                      <a:r>
                        <a:rPr lang="en-AU" sz="800">
                          <a:effectLst/>
                        </a:rPr>
                        <a:t>4g daily rectal (foam/enema/suppository)</a:t>
                      </a:r>
                      <a:endParaRPr lang="en-AU" sz="1000">
                        <a:effectLst/>
                        <a:latin typeface="Calibri"/>
                        <a:ea typeface="MS Mincho"/>
                        <a:cs typeface="Times New Roman"/>
                      </a:endParaRPr>
                    </a:p>
                  </a:txBody>
                  <a:tcPr marL="65111" marR="65111" marT="0" marB="0"/>
                </a:tc>
              </a:tr>
              <a:tr h="266233">
                <a:tc>
                  <a:txBody>
                    <a:bodyPr/>
                    <a:lstStyle/>
                    <a:p>
                      <a:pPr>
                        <a:lnSpc>
                          <a:spcPct val="115000"/>
                        </a:lnSpc>
                        <a:spcAft>
                          <a:spcPts val="0"/>
                        </a:spcAft>
                      </a:pPr>
                      <a:r>
                        <a:rPr lang="en-US" sz="800">
                          <a:effectLst/>
                        </a:rPr>
                        <a:t>Balsalazide (also known as </a:t>
                      </a:r>
                      <a:r>
                        <a:rPr lang="en-AU" sz="800">
                          <a:effectLst/>
                        </a:rPr>
                        <a:t>Colazide</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750mg (2 x twice per day) oral </a:t>
                      </a:r>
                      <a:endParaRPr lang="en-AU" sz="1000">
                        <a:effectLst/>
                      </a:endParaRPr>
                    </a:p>
                    <a:p>
                      <a:pPr>
                        <a:lnSpc>
                          <a:spcPct val="115000"/>
                        </a:lnSpc>
                        <a:spcAft>
                          <a:spcPts val="0"/>
                        </a:spcAft>
                      </a:pPr>
                      <a:r>
                        <a:rPr lang="en-AU" sz="800">
                          <a:effectLst/>
                        </a:rPr>
                        <a:t>750mg (3 x three times per day) oral</a:t>
                      </a:r>
                      <a:endParaRPr lang="en-AU" sz="1000">
                        <a:effectLst/>
                        <a:latin typeface="Calibri"/>
                        <a:ea typeface="MS Mincho"/>
                        <a:cs typeface="Times New Roman"/>
                      </a:endParaRPr>
                    </a:p>
                  </a:txBody>
                  <a:tcPr marL="65111" marR="65111" marT="0" marB="0"/>
                </a:tc>
              </a:tr>
              <a:tr h="133117">
                <a:tc>
                  <a:txBody>
                    <a:bodyPr/>
                    <a:lstStyle/>
                    <a:p>
                      <a:pPr>
                        <a:lnSpc>
                          <a:spcPct val="115000"/>
                        </a:lnSpc>
                        <a:spcAft>
                          <a:spcPts val="0"/>
                        </a:spcAft>
                      </a:pPr>
                      <a:r>
                        <a:rPr lang="en-US" sz="800">
                          <a:effectLst/>
                        </a:rPr>
                        <a:t>Azathioprine (also known as AZA, Imuran, Thioprine, Azapin, Azamun, Azahexal)</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US" sz="800">
                          <a:effectLst/>
                        </a:rPr>
                        <a:t>50mg, 51mg….200mg daily oral </a:t>
                      </a:r>
                      <a:endParaRPr lang="en-AU" sz="1000">
                        <a:effectLst/>
                        <a:latin typeface="Calibri"/>
                        <a:ea typeface="MS Mincho"/>
                        <a:cs typeface="Times New Roman"/>
                      </a:endParaRPr>
                    </a:p>
                  </a:txBody>
                  <a:tcPr marL="65111" marR="65111" marT="0" marB="0"/>
                </a:tc>
              </a:tr>
              <a:tr h="133117">
                <a:tc>
                  <a:txBody>
                    <a:bodyPr/>
                    <a:lstStyle/>
                    <a:p>
                      <a:pPr>
                        <a:lnSpc>
                          <a:spcPct val="115000"/>
                        </a:lnSpc>
                        <a:spcAft>
                          <a:spcPts val="0"/>
                        </a:spcAft>
                      </a:pPr>
                      <a:r>
                        <a:rPr lang="en-US" sz="800">
                          <a:effectLst/>
                        </a:rPr>
                        <a:t>Allopurinol (also known as Zyloprim, Allohexal, Allosig, Progout)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100mg daily oral</a:t>
                      </a:r>
                      <a:endParaRPr lang="en-AU" sz="1000">
                        <a:effectLst/>
                        <a:latin typeface="Calibri"/>
                        <a:ea typeface="MS Mincho"/>
                        <a:cs typeface="Times New Roman"/>
                      </a:endParaRPr>
                    </a:p>
                  </a:txBody>
                  <a:tcPr marL="65111" marR="65111" marT="0" marB="0"/>
                </a:tc>
              </a:tr>
              <a:tr h="266233">
                <a:tc>
                  <a:txBody>
                    <a:bodyPr/>
                    <a:lstStyle/>
                    <a:p>
                      <a:pPr>
                        <a:lnSpc>
                          <a:spcPct val="115000"/>
                        </a:lnSpc>
                        <a:spcAft>
                          <a:spcPts val="0"/>
                        </a:spcAft>
                      </a:pPr>
                      <a:r>
                        <a:rPr lang="en-US" sz="800">
                          <a:effectLst/>
                        </a:rPr>
                        <a:t>6-Mercaptopurine (also known as 6-MP, Purinethol)</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25mg daily oral </a:t>
                      </a:r>
                      <a:endParaRPr lang="en-AU" sz="1000">
                        <a:effectLst/>
                      </a:endParaRPr>
                    </a:p>
                    <a:p>
                      <a:pPr>
                        <a:lnSpc>
                          <a:spcPct val="115000"/>
                        </a:lnSpc>
                        <a:spcAft>
                          <a:spcPts val="0"/>
                        </a:spcAft>
                      </a:pPr>
                      <a:r>
                        <a:rPr lang="en-AU" sz="800">
                          <a:effectLst/>
                        </a:rPr>
                        <a:t>125mg daily oral</a:t>
                      </a:r>
                      <a:endParaRPr lang="en-AU" sz="1000">
                        <a:effectLst/>
                        <a:latin typeface="Calibri"/>
                        <a:ea typeface="MS Mincho"/>
                        <a:cs typeface="Times New Roman"/>
                      </a:endParaRPr>
                    </a:p>
                  </a:txBody>
                  <a:tcPr marL="65111" marR="65111" marT="0" marB="0"/>
                </a:tc>
              </a:tr>
              <a:tr h="399350">
                <a:tc>
                  <a:txBody>
                    <a:bodyPr/>
                    <a:lstStyle/>
                    <a:p>
                      <a:pPr>
                        <a:lnSpc>
                          <a:spcPct val="115000"/>
                        </a:lnSpc>
                        <a:spcAft>
                          <a:spcPts val="0"/>
                        </a:spcAft>
                      </a:pPr>
                      <a:r>
                        <a:rPr lang="en-US" sz="800">
                          <a:effectLst/>
                        </a:rPr>
                        <a:t>Methotrexate (also known as </a:t>
                      </a:r>
                      <a:r>
                        <a:rPr lang="en-AU" sz="800">
                          <a:effectLst/>
                        </a:rPr>
                        <a:t>Ledertrexate, Methoblastin</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15mg daily (with folate) oral</a:t>
                      </a:r>
                      <a:endParaRPr lang="en-AU" sz="1000">
                        <a:effectLst/>
                      </a:endParaRPr>
                    </a:p>
                    <a:p>
                      <a:pPr>
                        <a:lnSpc>
                          <a:spcPct val="115000"/>
                        </a:lnSpc>
                        <a:spcAft>
                          <a:spcPts val="0"/>
                        </a:spcAft>
                      </a:pPr>
                      <a:r>
                        <a:rPr lang="en-AU" sz="800">
                          <a:effectLst/>
                        </a:rPr>
                        <a:t>15mg weekly (with folate) injection</a:t>
                      </a:r>
                      <a:endParaRPr lang="en-AU" sz="1000">
                        <a:effectLst/>
                      </a:endParaRPr>
                    </a:p>
                    <a:p>
                      <a:pPr>
                        <a:lnSpc>
                          <a:spcPct val="115000"/>
                        </a:lnSpc>
                        <a:spcAft>
                          <a:spcPts val="0"/>
                        </a:spcAft>
                      </a:pPr>
                      <a:r>
                        <a:rPr lang="en-AU" sz="800">
                          <a:effectLst/>
                        </a:rPr>
                        <a:t>25mg weekly (with folate) injection</a:t>
                      </a:r>
                      <a:endParaRPr lang="en-AU" sz="1000">
                        <a:effectLst/>
                        <a:latin typeface="Calibri"/>
                        <a:ea typeface="MS Mincho"/>
                        <a:cs typeface="Times New Roman"/>
                      </a:endParaRPr>
                    </a:p>
                  </a:txBody>
                  <a:tcPr marL="65111" marR="65111" marT="0" marB="0"/>
                </a:tc>
              </a:tr>
              <a:tr h="133117">
                <a:tc>
                  <a:txBody>
                    <a:bodyPr/>
                    <a:lstStyle/>
                    <a:p>
                      <a:pPr>
                        <a:lnSpc>
                          <a:spcPct val="115000"/>
                        </a:lnSpc>
                        <a:spcAft>
                          <a:spcPts val="0"/>
                        </a:spcAft>
                      </a:pPr>
                      <a:r>
                        <a:rPr lang="en-US" sz="800">
                          <a:effectLst/>
                        </a:rPr>
                        <a:t>Infliximab (also known as Remicade)</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5mg/kg 8 weekly Intravenous</a:t>
                      </a:r>
                      <a:endParaRPr lang="en-AU" sz="1000">
                        <a:effectLst/>
                        <a:latin typeface="Calibri"/>
                        <a:ea typeface="MS Mincho"/>
                        <a:cs typeface="Times New Roman"/>
                      </a:endParaRPr>
                    </a:p>
                  </a:txBody>
                  <a:tcPr marL="65111" marR="65111" marT="0" marB="0"/>
                </a:tc>
              </a:tr>
              <a:tr h="266233">
                <a:tc>
                  <a:txBody>
                    <a:bodyPr/>
                    <a:lstStyle/>
                    <a:p>
                      <a:pPr>
                        <a:lnSpc>
                          <a:spcPct val="115000"/>
                        </a:lnSpc>
                        <a:spcAft>
                          <a:spcPts val="0"/>
                        </a:spcAft>
                      </a:pPr>
                      <a:r>
                        <a:rPr lang="en-US" sz="800">
                          <a:effectLst/>
                        </a:rPr>
                        <a:t>Adalimumab (also known as Humira)</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160mg (induction - subcutaneous injection)</a:t>
                      </a:r>
                      <a:endParaRPr lang="en-AU" sz="1000">
                        <a:effectLst/>
                      </a:endParaRPr>
                    </a:p>
                    <a:p>
                      <a:pPr>
                        <a:lnSpc>
                          <a:spcPct val="115000"/>
                        </a:lnSpc>
                        <a:spcAft>
                          <a:spcPts val="0"/>
                        </a:spcAft>
                      </a:pPr>
                      <a:r>
                        <a:rPr lang="en-AU" sz="800">
                          <a:effectLst/>
                        </a:rPr>
                        <a:t>40mg fortnightly (subcutaneous injection)</a:t>
                      </a:r>
                      <a:endParaRPr lang="en-AU" sz="1000">
                        <a:effectLst/>
                        <a:latin typeface="Calibri"/>
                        <a:ea typeface="MS Mincho"/>
                        <a:cs typeface="Times New Roman"/>
                      </a:endParaRPr>
                    </a:p>
                  </a:txBody>
                  <a:tcPr marL="65111" marR="65111" marT="0" marB="0"/>
                </a:tc>
              </a:tr>
              <a:tr h="266233">
                <a:tc>
                  <a:txBody>
                    <a:bodyPr/>
                    <a:lstStyle/>
                    <a:p>
                      <a:pPr>
                        <a:lnSpc>
                          <a:spcPct val="115000"/>
                        </a:lnSpc>
                        <a:spcAft>
                          <a:spcPts val="0"/>
                        </a:spcAft>
                      </a:pPr>
                      <a:r>
                        <a:rPr lang="en-AU" sz="800">
                          <a:effectLst/>
                        </a:rPr>
                        <a:t>Tacrolimus </a:t>
                      </a:r>
                      <a:r>
                        <a:rPr lang="en-US" sz="800">
                          <a:effectLst/>
                        </a:rPr>
                        <a:t>(also known as </a:t>
                      </a:r>
                      <a:r>
                        <a:rPr lang="en-AU" sz="800">
                          <a:effectLst/>
                        </a:rPr>
                        <a:t>Prograf</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0.5mg daily oral</a:t>
                      </a:r>
                      <a:endParaRPr lang="en-AU" sz="1000">
                        <a:effectLst/>
                      </a:endParaRPr>
                    </a:p>
                    <a:p>
                      <a:pPr>
                        <a:lnSpc>
                          <a:spcPct val="115000"/>
                        </a:lnSpc>
                        <a:spcAft>
                          <a:spcPts val="0"/>
                        </a:spcAft>
                      </a:pPr>
                      <a:r>
                        <a:rPr lang="en-AU" sz="800">
                          <a:effectLst/>
                        </a:rPr>
                        <a:t>0.5mg daily (suppository)</a:t>
                      </a:r>
                      <a:endParaRPr lang="en-AU" sz="1000">
                        <a:effectLst/>
                        <a:latin typeface="Calibri"/>
                        <a:ea typeface="MS Mincho"/>
                        <a:cs typeface="Times New Roman"/>
                      </a:endParaRPr>
                    </a:p>
                  </a:txBody>
                  <a:tcPr marL="65111" marR="65111" marT="0" marB="0"/>
                </a:tc>
              </a:tr>
              <a:tr h="133117">
                <a:tc>
                  <a:txBody>
                    <a:bodyPr/>
                    <a:lstStyle/>
                    <a:p>
                      <a:pPr>
                        <a:lnSpc>
                          <a:spcPct val="115000"/>
                        </a:lnSpc>
                        <a:spcAft>
                          <a:spcPts val="0"/>
                        </a:spcAft>
                      </a:pPr>
                      <a:r>
                        <a:rPr lang="en-AU" sz="800">
                          <a:effectLst/>
                        </a:rPr>
                        <a:t>Ciprofloxacin </a:t>
                      </a:r>
                      <a:r>
                        <a:rPr lang="en-US" sz="800">
                          <a:effectLst/>
                        </a:rPr>
                        <a:t>(also known as </a:t>
                      </a:r>
                      <a:r>
                        <a:rPr lang="en-AU" sz="800">
                          <a:effectLst/>
                        </a:rPr>
                        <a:t>C-Flox, Ciloquin, Ciprol, Ciproxin, Ciloxan</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a:effectLst/>
                        </a:rPr>
                        <a:t>500mg (twice per day) oral</a:t>
                      </a:r>
                      <a:endParaRPr lang="en-AU" sz="1000">
                        <a:effectLst/>
                        <a:latin typeface="Calibri"/>
                        <a:ea typeface="MS Mincho"/>
                        <a:cs typeface="Times New Roman"/>
                      </a:endParaRPr>
                    </a:p>
                  </a:txBody>
                  <a:tcPr marL="65111" marR="65111" marT="0" marB="0"/>
                </a:tc>
              </a:tr>
              <a:tr h="266233">
                <a:tc>
                  <a:txBody>
                    <a:bodyPr/>
                    <a:lstStyle/>
                    <a:p>
                      <a:pPr>
                        <a:lnSpc>
                          <a:spcPct val="115000"/>
                        </a:lnSpc>
                        <a:spcAft>
                          <a:spcPts val="0"/>
                        </a:spcAft>
                      </a:pPr>
                      <a:r>
                        <a:rPr lang="en-AU" sz="800">
                          <a:effectLst/>
                        </a:rPr>
                        <a:t>Metronidazole </a:t>
                      </a:r>
                      <a:r>
                        <a:rPr lang="en-US" sz="800">
                          <a:effectLst/>
                        </a:rPr>
                        <a:t>(also known as </a:t>
                      </a:r>
                      <a:r>
                        <a:rPr lang="en-AU" sz="800">
                          <a:effectLst/>
                        </a:rPr>
                        <a:t>Flagyl</a:t>
                      </a:r>
                      <a:r>
                        <a:rPr lang="en-US" sz="800">
                          <a:effectLst/>
                        </a:rPr>
                        <a:t>)</a:t>
                      </a:r>
                      <a:endParaRPr lang="en-AU" sz="1000">
                        <a:effectLst/>
                        <a:latin typeface="Calibri"/>
                        <a:ea typeface="MS Mincho"/>
                        <a:cs typeface="Times New Roman"/>
                      </a:endParaRPr>
                    </a:p>
                  </a:txBody>
                  <a:tcPr marL="65111" marR="65111" marT="0" marB="0"/>
                </a:tc>
                <a:tc>
                  <a:txBody>
                    <a:bodyPr/>
                    <a:lstStyle/>
                    <a:p>
                      <a:pPr>
                        <a:lnSpc>
                          <a:spcPct val="115000"/>
                        </a:lnSpc>
                        <a:spcAft>
                          <a:spcPts val="0"/>
                        </a:spcAft>
                      </a:pPr>
                      <a:r>
                        <a:rPr lang="en-AU" sz="800" dirty="0">
                          <a:effectLst/>
                        </a:rPr>
                        <a:t>400mg (twice per day) oral </a:t>
                      </a:r>
                      <a:endParaRPr lang="en-AU" sz="1000" dirty="0">
                        <a:effectLst/>
                      </a:endParaRPr>
                    </a:p>
                    <a:p>
                      <a:pPr>
                        <a:lnSpc>
                          <a:spcPct val="115000"/>
                        </a:lnSpc>
                        <a:spcAft>
                          <a:spcPts val="0"/>
                        </a:spcAft>
                      </a:pPr>
                      <a:r>
                        <a:rPr lang="en-AU" sz="800" dirty="0">
                          <a:effectLst/>
                        </a:rPr>
                        <a:t>400mg (three times per day) oral </a:t>
                      </a:r>
                      <a:endParaRPr lang="en-AU" sz="1000" dirty="0">
                        <a:effectLst/>
                        <a:latin typeface="Calibri"/>
                        <a:ea typeface="MS Mincho"/>
                        <a:cs typeface="Times New Roman"/>
                      </a:endParaRPr>
                    </a:p>
                  </a:txBody>
                  <a:tcPr marL="65111" marR="65111" marT="0" marB="0"/>
                </a:tc>
              </a:tr>
            </a:tbl>
          </a:graphicData>
        </a:graphic>
      </p:graphicFrame>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9365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1187624" y="1203375"/>
            <a:ext cx="6696744" cy="7333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800" b="1" dirty="0">
                <a:solidFill>
                  <a:schemeClr val="tx2"/>
                </a:solidFill>
                <a:latin typeface="Arial" charset="0"/>
                <a:ea typeface="SimSun" pitchFamily="2" charset="-122"/>
                <a:cs typeface="+mn-cs"/>
              </a:rPr>
              <a:t>Medications</a:t>
            </a:r>
          </a:p>
        </p:txBody>
      </p:sp>
      <p:sp>
        <p:nvSpPr>
          <p:cNvPr id="7" name="Rectangle 6"/>
          <p:cNvSpPr/>
          <p:nvPr/>
        </p:nvSpPr>
        <p:spPr>
          <a:xfrm>
            <a:off x="1538424" y="4118014"/>
            <a:ext cx="5976664" cy="276999"/>
          </a:xfrm>
          <a:prstGeom prst="rect">
            <a:avLst/>
          </a:prstGeom>
        </p:spPr>
        <p:txBody>
          <a:bodyPr wrap="square">
            <a:spAutoFit/>
          </a:bodyPr>
          <a:lstStyle/>
          <a:p>
            <a:pPr>
              <a:defRPr/>
            </a:pPr>
            <a:r>
              <a:rPr lang="en-AU" altLang="en-US" sz="1200" dirty="0">
                <a:solidFill>
                  <a:srgbClr val="000000"/>
                </a:solidFill>
                <a:latin typeface="Calibri" pitchFamily="34" charset="0"/>
                <a:ea typeface="Calibri" pitchFamily="34" charset="0"/>
                <a:cs typeface="Calibri" pitchFamily="34" charset="0"/>
                <a:sym typeface="Calibri" pitchFamily="34" charset="0"/>
              </a:rPr>
              <a:t>What other medications are you taking?</a:t>
            </a:r>
            <a:r>
              <a:rPr lang="en-US" altLang="en-US" sz="1200" dirty="0">
                <a:solidFill>
                  <a:srgbClr val="000000"/>
                </a:solidFill>
                <a:latin typeface="Calibri" pitchFamily="34" charset="0"/>
                <a:ea typeface="Calibri" pitchFamily="34" charset="0"/>
                <a:cs typeface="Calibri" pitchFamily="34" charset="0"/>
                <a:sym typeface="Calibri" pitchFamily="34" charset="0"/>
              </a:rPr>
              <a:t> </a:t>
            </a:r>
            <a:endParaRPr lang="en-AU" sz="1200" dirty="0">
              <a:solidFill>
                <a:srgbClr val="000000"/>
              </a:solidFill>
              <a:latin typeface="Calibri" pitchFamily="34" charset="0"/>
              <a:ea typeface="Calibri" pitchFamily="34" charset="0"/>
              <a:cs typeface="Calibri" pitchFamily="34" charset="0"/>
            </a:endParaRPr>
          </a:p>
        </p:txBody>
      </p:sp>
      <p:sp>
        <p:nvSpPr>
          <p:cNvPr id="8" name="TextBox 7"/>
          <p:cNvSpPr txBox="1"/>
          <p:nvPr/>
        </p:nvSpPr>
        <p:spPr>
          <a:xfrm>
            <a:off x="1559496" y="4452506"/>
            <a:ext cx="5688632" cy="553998"/>
          </a:xfrm>
          <a:prstGeom prst="rect">
            <a:avLst/>
          </a:prstGeom>
          <a:solidFill>
            <a:schemeClr val="bg2"/>
          </a:solidFill>
          <a:ln>
            <a:solidFill>
              <a:schemeClr val="tx2"/>
            </a:solidFill>
          </a:ln>
        </p:spPr>
        <p:txBody>
          <a:bodyPr wrap="square" rtlCol="0">
            <a:spAutoFit/>
          </a:bodyPr>
          <a:lstStyle/>
          <a:p>
            <a:pPr>
              <a:defRPr/>
            </a:pPr>
            <a:r>
              <a:rPr lang="en-AU" sz="1200" dirty="0">
                <a:solidFill>
                  <a:srgbClr val="000000"/>
                </a:solidFill>
                <a:latin typeface="Calibri" pitchFamily="34" charset="0"/>
                <a:ea typeface="Calibri" pitchFamily="34" charset="0"/>
                <a:cs typeface="Calibri" pitchFamily="34" charset="0"/>
              </a:rPr>
              <a:t>TEXT </a:t>
            </a:r>
            <a:r>
              <a:rPr lang="en-AU" sz="1200" dirty="0" smtClean="0">
                <a:solidFill>
                  <a:srgbClr val="000000"/>
                </a:solidFill>
                <a:latin typeface="Calibri" pitchFamily="34" charset="0"/>
                <a:ea typeface="Calibri" pitchFamily="34" charset="0"/>
                <a:cs typeface="Calibri" pitchFamily="34" charset="0"/>
              </a:rPr>
              <a:t>BOX</a:t>
            </a:r>
          </a:p>
          <a:p>
            <a:pPr>
              <a:defRPr/>
            </a:pPr>
            <a:endParaRPr lang="en-US" altLang="en-US" dirty="0">
              <a:solidFill>
                <a:schemeClr val="accent2">
                  <a:lumMod val="75000"/>
                </a:schemeClr>
              </a:solidFill>
              <a:latin typeface="Calibri" pitchFamily="34" charset="0"/>
              <a:sym typeface="Calibri" pitchFamily="34" charset="0"/>
            </a:endParaRPr>
          </a:p>
        </p:txBody>
      </p:sp>
      <p:pic>
        <p:nvPicPr>
          <p:cNvPr id="9"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24528" y="4765118"/>
            <a:ext cx="2448272" cy="2031325"/>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a:t>
            </a:r>
            <a:r>
              <a:rPr lang="en-AU" dirty="0" smtClean="0"/>
              <a:t>entered (except text box which is optional)</a:t>
            </a:r>
            <a:endParaRPr lang="en-AU" dirty="0"/>
          </a:p>
        </p:txBody>
      </p:sp>
      <p:sp>
        <p:nvSpPr>
          <p:cNvPr id="11" name="Rectangle 10"/>
          <p:cNvSpPr/>
          <p:nvPr/>
        </p:nvSpPr>
        <p:spPr>
          <a:xfrm>
            <a:off x="1367644" y="1923435"/>
            <a:ext cx="6336704" cy="276999"/>
          </a:xfrm>
          <a:prstGeom prst="rect">
            <a:avLst/>
          </a:prstGeom>
        </p:spPr>
        <p:txBody>
          <a:bodyPr wrap="square">
            <a:spAutoFit/>
          </a:bodyPr>
          <a:lstStyle/>
          <a:p>
            <a:r>
              <a:rPr lang="en-AU" altLang="en-US" sz="1200" dirty="0" smtClean="0">
                <a:solidFill>
                  <a:srgbClr val="000000"/>
                </a:solidFill>
                <a:latin typeface="Calibri" pitchFamily="34" charset="0"/>
                <a:ea typeface="Calibri" pitchFamily="34" charset="0"/>
                <a:cs typeface="Calibri" pitchFamily="34" charset="0"/>
                <a:sym typeface="Calibri" pitchFamily="34" charset="0"/>
              </a:rPr>
              <a:t>The following set of questions ask about your medications you are currently taking.</a:t>
            </a:r>
            <a:endParaRPr lang="en-AU" sz="1200" dirty="0"/>
          </a:p>
        </p:txBody>
      </p:sp>
      <p:grpSp>
        <p:nvGrpSpPr>
          <p:cNvPr id="35" name="Group 34"/>
          <p:cNvGrpSpPr/>
          <p:nvPr/>
        </p:nvGrpSpPr>
        <p:grpSpPr>
          <a:xfrm>
            <a:off x="1538424" y="2364293"/>
            <a:ext cx="5075572" cy="276999"/>
            <a:chOff x="1538424" y="2364293"/>
            <a:chExt cx="5075572" cy="276999"/>
          </a:xfrm>
        </p:grpSpPr>
        <p:sp>
          <p:nvSpPr>
            <p:cNvPr id="12" name="TextBox 11"/>
            <p:cNvSpPr txBox="1"/>
            <p:nvPr/>
          </p:nvSpPr>
          <p:spPr>
            <a:xfrm>
              <a:off x="1538424" y="2364293"/>
              <a:ext cx="1305384" cy="276999"/>
            </a:xfrm>
            <a:prstGeom prst="rect">
              <a:avLst/>
            </a:prstGeom>
            <a:noFill/>
          </p:spPr>
          <p:txBody>
            <a:bodyPr wrap="square" rtlCol="0">
              <a:spAutoFit/>
            </a:bodyPr>
            <a:lstStyle/>
            <a:p>
              <a:r>
                <a:rPr lang="en-AU" sz="1200" dirty="0" smtClean="0">
                  <a:solidFill>
                    <a:srgbClr val="000000"/>
                  </a:solidFill>
                  <a:latin typeface="Calibri" pitchFamily="34" charset="0"/>
                  <a:ea typeface="Calibri" pitchFamily="34" charset="0"/>
                  <a:cs typeface="Calibri" pitchFamily="34" charset="0"/>
                </a:rPr>
                <a:t>IBD drug</a:t>
              </a:r>
              <a:endParaRPr lang="en-AU" sz="1200" dirty="0">
                <a:solidFill>
                  <a:srgbClr val="000000"/>
                </a:solidFill>
                <a:latin typeface="Calibri" pitchFamily="34" charset="0"/>
                <a:ea typeface="Calibri" pitchFamily="34" charset="0"/>
                <a:cs typeface="Calibri" pitchFamily="34" charset="0"/>
              </a:endParaRPr>
            </a:p>
          </p:txBody>
        </p:sp>
        <p:sp>
          <p:nvSpPr>
            <p:cNvPr id="13" name="TextBox 12"/>
            <p:cNvSpPr txBox="1"/>
            <p:nvPr/>
          </p:nvSpPr>
          <p:spPr>
            <a:xfrm>
              <a:off x="2843808" y="2364293"/>
              <a:ext cx="3770188" cy="276999"/>
            </a:xfrm>
            <a:prstGeom prst="rect">
              <a:avLst/>
            </a:prstGeom>
            <a:noFill/>
          </p:spPr>
          <p:txBody>
            <a:bodyPr wrap="square" rtlCol="0">
              <a:spAutoFit/>
            </a:bodyPr>
            <a:lstStyle/>
            <a:p>
              <a:r>
                <a:rPr lang="en-AU" sz="1200" dirty="0" smtClean="0">
                  <a:solidFill>
                    <a:srgbClr val="000000"/>
                  </a:solidFill>
                  <a:latin typeface="Calibri" pitchFamily="34" charset="0"/>
                  <a:ea typeface="Calibri" pitchFamily="34" charset="0"/>
                  <a:cs typeface="Calibri" pitchFamily="34" charset="0"/>
                </a:rPr>
                <a:t>Drug dosage and method of entry</a:t>
              </a:r>
              <a:endParaRPr lang="en-AU" sz="1200" dirty="0">
                <a:solidFill>
                  <a:srgbClr val="000000"/>
                </a:solidFill>
                <a:latin typeface="Calibri" pitchFamily="34" charset="0"/>
                <a:ea typeface="Calibri" pitchFamily="34" charset="0"/>
                <a:cs typeface="Calibri" pitchFamily="34" charset="0"/>
              </a:endParaRPr>
            </a:p>
          </p:txBody>
        </p:sp>
      </p:grpSp>
      <p:sp>
        <p:nvSpPr>
          <p:cNvPr id="15" name="TextBox 14"/>
          <p:cNvSpPr txBox="1"/>
          <p:nvPr/>
        </p:nvSpPr>
        <p:spPr>
          <a:xfrm>
            <a:off x="9153240" y="1902122"/>
            <a:ext cx="4824536" cy="2031325"/>
          </a:xfrm>
          <a:prstGeom prst="rect">
            <a:avLst/>
          </a:prstGeom>
          <a:solidFill>
            <a:srgbClr val="FFFF00"/>
          </a:solidFill>
          <a:ln>
            <a:solidFill>
              <a:schemeClr val="accent2">
                <a:lumMod val="75000"/>
              </a:schemeClr>
            </a:solidFill>
          </a:ln>
        </p:spPr>
        <p:txBody>
          <a:bodyPr wrap="square" rtlCol="0">
            <a:spAutoFit/>
          </a:bodyPr>
          <a:lstStyle/>
          <a:p>
            <a:r>
              <a:rPr lang="en-AU" dirty="0" smtClean="0"/>
              <a:t>Drug, drug dosage/drug entry method will each have a dropdown box, BUT each drug will have different dosages and drug entry methods. Users will first select drug and then base on this selection the next (dosage) </a:t>
            </a:r>
            <a:r>
              <a:rPr lang="en-AU" dirty="0" err="1" smtClean="0"/>
              <a:t>dropbox</a:t>
            </a:r>
            <a:r>
              <a:rPr lang="en-AU" dirty="0" smtClean="0"/>
              <a:t> will provide dosage/method of entry options – SEE ATTACHED excel sheet</a:t>
            </a:r>
            <a:endParaRPr lang="en-AU" dirty="0"/>
          </a:p>
        </p:txBody>
      </p:sp>
      <p:grpSp>
        <p:nvGrpSpPr>
          <p:cNvPr id="36" name="Group 35"/>
          <p:cNvGrpSpPr/>
          <p:nvPr/>
        </p:nvGrpSpPr>
        <p:grpSpPr>
          <a:xfrm>
            <a:off x="1538424" y="2655192"/>
            <a:ext cx="5075572" cy="276999"/>
            <a:chOff x="1538424" y="2364293"/>
            <a:chExt cx="5075572" cy="276999"/>
          </a:xfrm>
        </p:grpSpPr>
        <p:sp>
          <p:nvSpPr>
            <p:cNvPr id="37" name="TextBox 36"/>
            <p:cNvSpPr txBox="1"/>
            <p:nvPr/>
          </p:nvSpPr>
          <p:spPr>
            <a:xfrm>
              <a:off x="1538424" y="2364293"/>
              <a:ext cx="1305384" cy="276999"/>
            </a:xfrm>
            <a:prstGeom prst="rect">
              <a:avLst/>
            </a:prstGeom>
            <a:noFill/>
          </p:spPr>
          <p:txBody>
            <a:bodyPr wrap="square" rtlCol="0">
              <a:spAutoFit/>
            </a:bodyPr>
            <a:lstStyle/>
            <a:p>
              <a:r>
                <a:rPr lang="en-AU" sz="1200" dirty="0" smtClean="0">
                  <a:solidFill>
                    <a:srgbClr val="000000"/>
                  </a:solidFill>
                  <a:latin typeface="Calibri" pitchFamily="34" charset="0"/>
                  <a:ea typeface="Calibri" pitchFamily="34" charset="0"/>
                  <a:cs typeface="Calibri" pitchFamily="34" charset="0"/>
                </a:rPr>
                <a:t>IBD drug</a:t>
              </a:r>
              <a:endParaRPr lang="en-AU" sz="1200" dirty="0">
                <a:solidFill>
                  <a:srgbClr val="000000"/>
                </a:solidFill>
                <a:latin typeface="Calibri" pitchFamily="34" charset="0"/>
                <a:ea typeface="Calibri" pitchFamily="34" charset="0"/>
                <a:cs typeface="Calibri" pitchFamily="34" charset="0"/>
              </a:endParaRPr>
            </a:p>
          </p:txBody>
        </p:sp>
        <p:sp>
          <p:nvSpPr>
            <p:cNvPr id="38" name="TextBox 37"/>
            <p:cNvSpPr txBox="1"/>
            <p:nvPr/>
          </p:nvSpPr>
          <p:spPr>
            <a:xfrm>
              <a:off x="2843808" y="2364293"/>
              <a:ext cx="3770188" cy="276999"/>
            </a:xfrm>
            <a:prstGeom prst="rect">
              <a:avLst/>
            </a:prstGeom>
            <a:noFill/>
          </p:spPr>
          <p:txBody>
            <a:bodyPr wrap="square" rtlCol="0">
              <a:spAutoFit/>
            </a:bodyPr>
            <a:lstStyle/>
            <a:p>
              <a:r>
                <a:rPr lang="en-AU" sz="1200" dirty="0" smtClean="0">
                  <a:solidFill>
                    <a:srgbClr val="000000"/>
                  </a:solidFill>
                  <a:latin typeface="Calibri" pitchFamily="34" charset="0"/>
                  <a:ea typeface="Calibri" pitchFamily="34" charset="0"/>
                  <a:cs typeface="Calibri" pitchFamily="34" charset="0"/>
                </a:rPr>
                <a:t>Drug dosage and method of entry</a:t>
              </a:r>
              <a:endParaRPr lang="en-AU" sz="1200" dirty="0">
                <a:solidFill>
                  <a:srgbClr val="000000"/>
                </a:solidFill>
                <a:latin typeface="Calibri" pitchFamily="34" charset="0"/>
                <a:ea typeface="Calibri" pitchFamily="34" charset="0"/>
                <a:cs typeface="Calibri" pitchFamily="34" charset="0"/>
              </a:endParaRPr>
            </a:p>
          </p:txBody>
        </p:sp>
      </p:grpSp>
      <p:grpSp>
        <p:nvGrpSpPr>
          <p:cNvPr id="42" name="Group 41"/>
          <p:cNvGrpSpPr/>
          <p:nvPr/>
        </p:nvGrpSpPr>
        <p:grpSpPr>
          <a:xfrm>
            <a:off x="1538424" y="2932191"/>
            <a:ext cx="5075572" cy="276999"/>
            <a:chOff x="1538424" y="2364293"/>
            <a:chExt cx="5075572" cy="276999"/>
          </a:xfrm>
        </p:grpSpPr>
        <p:sp>
          <p:nvSpPr>
            <p:cNvPr id="43" name="TextBox 42"/>
            <p:cNvSpPr txBox="1"/>
            <p:nvPr/>
          </p:nvSpPr>
          <p:spPr>
            <a:xfrm>
              <a:off x="1538424" y="2364293"/>
              <a:ext cx="1305384" cy="276999"/>
            </a:xfrm>
            <a:prstGeom prst="rect">
              <a:avLst/>
            </a:prstGeom>
            <a:noFill/>
          </p:spPr>
          <p:txBody>
            <a:bodyPr wrap="square" rtlCol="0">
              <a:spAutoFit/>
            </a:bodyPr>
            <a:lstStyle/>
            <a:p>
              <a:r>
                <a:rPr lang="en-AU" sz="1200" dirty="0" smtClean="0">
                  <a:solidFill>
                    <a:srgbClr val="000000"/>
                  </a:solidFill>
                  <a:latin typeface="Calibri" pitchFamily="34" charset="0"/>
                  <a:ea typeface="Calibri" pitchFamily="34" charset="0"/>
                  <a:cs typeface="Calibri" pitchFamily="34" charset="0"/>
                </a:rPr>
                <a:t>IBD drug</a:t>
              </a:r>
              <a:endParaRPr lang="en-AU" sz="1200" dirty="0">
                <a:solidFill>
                  <a:srgbClr val="000000"/>
                </a:solidFill>
                <a:latin typeface="Calibri" pitchFamily="34" charset="0"/>
                <a:ea typeface="Calibri" pitchFamily="34" charset="0"/>
                <a:cs typeface="Calibri" pitchFamily="34" charset="0"/>
              </a:endParaRPr>
            </a:p>
          </p:txBody>
        </p:sp>
        <p:sp>
          <p:nvSpPr>
            <p:cNvPr id="44" name="TextBox 43"/>
            <p:cNvSpPr txBox="1"/>
            <p:nvPr/>
          </p:nvSpPr>
          <p:spPr>
            <a:xfrm>
              <a:off x="2843808" y="2364293"/>
              <a:ext cx="3770188" cy="276999"/>
            </a:xfrm>
            <a:prstGeom prst="rect">
              <a:avLst/>
            </a:prstGeom>
            <a:noFill/>
          </p:spPr>
          <p:txBody>
            <a:bodyPr wrap="square" rtlCol="0">
              <a:spAutoFit/>
            </a:bodyPr>
            <a:lstStyle/>
            <a:p>
              <a:r>
                <a:rPr lang="en-AU" sz="1200" dirty="0" smtClean="0">
                  <a:solidFill>
                    <a:srgbClr val="000000"/>
                  </a:solidFill>
                  <a:latin typeface="Calibri" pitchFamily="34" charset="0"/>
                  <a:ea typeface="Calibri" pitchFamily="34" charset="0"/>
                  <a:cs typeface="Calibri" pitchFamily="34" charset="0"/>
                </a:rPr>
                <a:t>Drug dosage and method of entry</a:t>
              </a:r>
              <a:endParaRPr lang="en-AU" sz="1200" dirty="0">
                <a:solidFill>
                  <a:srgbClr val="000000"/>
                </a:solidFill>
                <a:latin typeface="Calibri" pitchFamily="34" charset="0"/>
                <a:ea typeface="Calibri" pitchFamily="34" charset="0"/>
                <a:cs typeface="Calibri" pitchFamily="34" charset="0"/>
              </a:endParaRPr>
            </a:p>
          </p:txBody>
        </p:sp>
      </p:grpSp>
      <p:grpSp>
        <p:nvGrpSpPr>
          <p:cNvPr id="45" name="Group 44"/>
          <p:cNvGrpSpPr/>
          <p:nvPr/>
        </p:nvGrpSpPr>
        <p:grpSpPr>
          <a:xfrm>
            <a:off x="1538424" y="3223090"/>
            <a:ext cx="5075572" cy="276999"/>
            <a:chOff x="1538424" y="2364293"/>
            <a:chExt cx="5075572" cy="276999"/>
          </a:xfrm>
        </p:grpSpPr>
        <p:sp>
          <p:nvSpPr>
            <p:cNvPr id="46" name="TextBox 45"/>
            <p:cNvSpPr txBox="1"/>
            <p:nvPr/>
          </p:nvSpPr>
          <p:spPr>
            <a:xfrm>
              <a:off x="1538424" y="2364293"/>
              <a:ext cx="1305384" cy="276999"/>
            </a:xfrm>
            <a:prstGeom prst="rect">
              <a:avLst/>
            </a:prstGeom>
            <a:noFill/>
          </p:spPr>
          <p:txBody>
            <a:bodyPr wrap="square" rtlCol="0">
              <a:spAutoFit/>
            </a:bodyPr>
            <a:lstStyle/>
            <a:p>
              <a:r>
                <a:rPr lang="en-AU" sz="1200" dirty="0" smtClean="0">
                  <a:solidFill>
                    <a:srgbClr val="000000"/>
                  </a:solidFill>
                  <a:latin typeface="Calibri" pitchFamily="34" charset="0"/>
                  <a:ea typeface="Calibri" pitchFamily="34" charset="0"/>
                  <a:cs typeface="Calibri" pitchFamily="34" charset="0"/>
                </a:rPr>
                <a:t>IBD drug</a:t>
              </a:r>
              <a:endParaRPr lang="en-AU" sz="1200" dirty="0">
                <a:solidFill>
                  <a:srgbClr val="000000"/>
                </a:solidFill>
                <a:latin typeface="Calibri" pitchFamily="34" charset="0"/>
                <a:ea typeface="Calibri" pitchFamily="34" charset="0"/>
                <a:cs typeface="Calibri" pitchFamily="34" charset="0"/>
              </a:endParaRPr>
            </a:p>
          </p:txBody>
        </p:sp>
        <p:sp>
          <p:nvSpPr>
            <p:cNvPr id="47" name="TextBox 46"/>
            <p:cNvSpPr txBox="1"/>
            <p:nvPr/>
          </p:nvSpPr>
          <p:spPr>
            <a:xfrm>
              <a:off x="2843808" y="2364293"/>
              <a:ext cx="3770188" cy="276999"/>
            </a:xfrm>
            <a:prstGeom prst="rect">
              <a:avLst/>
            </a:prstGeom>
            <a:noFill/>
          </p:spPr>
          <p:txBody>
            <a:bodyPr wrap="square" rtlCol="0">
              <a:spAutoFit/>
            </a:bodyPr>
            <a:lstStyle/>
            <a:p>
              <a:r>
                <a:rPr lang="en-AU" sz="1200" dirty="0" smtClean="0">
                  <a:solidFill>
                    <a:srgbClr val="000000"/>
                  </a:solidFill>
                  <a:latin typeface="Calibri" pitchFamily="34" charset="0"/>
                  <a:ea typeface="Calibri" pitchFamily="34" charset="0"/>
                  <a:cs typeface="Calibri" pitchFamily="34" charset="0"/>
                </a:rPr>
                <a:t>Drug dosage and method of entry</a:t>
              </a:r>
              <a:endParaRPr lang="en-AU" sz="1200" dirty="0">
                <a:solidFill>
                  <a:srgbClr val="000000"/>
                </a:solidFill>
                <a:latin typeface="Calibri" pitchFamily="34" charset="0"/>
                <a:ea typeface="Calibri" pitchFamily="34" charset="0"/>
                <a:cs typeface="Calibri" pitchFamily="34" charset="0"/>
              </a:endParaRPr>
            </a:p>
          </p:txBody>
        </p:sp>
      </p:grpSp>
    </p:spTree>
    <p:extLst>
      <p:ext uri="{BB962C8B-B14F-4D97-AF65-F5344CB8AC3E}">
        <p14:creationId xmlns:p14="http://schemas.microsoft.com/office/powerpoint/2010/main" val="563958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5</a:t>
            </a:r>
            <a:r>
              <a:rPr lang="en-AU" dirty="0" smtClean="0"/>
              <a:t>. Medication adherence</a:t>
            </a:r>
            <a:endParaRPr lang="en-AU" dirty="0"/>
          </a:p>
        </p:txBody>
      </p:sp>
    </p:spTree>
    <p:extLst>
      <p:ext uri="{BB962C8B-B14F-4D97-AF65-F5344CB8AC3E}">
        <p14:creationId xmlns:p14="http://schemas.microsoft.com/office/powerpoint/2010/main" val="1064417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5" y="-819472"/>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1187624" y="1203375"/>
            <a:ext cx="6696744" cy="7333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800" b="1" dirty="0" smtClean="0">
                <a:solidFill>
                  <a:schemeClr val="tx2"/>
                </a:solidFill>
                <a:latin typeface="Arial" charset="0"/>
                <a:ea typeface="SimSun" pitchFamily="2" charset="-122"/>
                <a:cs typeface="+mn-cs"/>
              </a:rPr>
              <a:t>Medications adherence</a:t>
            </a:r>
            <a:endParaRPr lang="en-AU" sz="1800" b="1" dirty="0">
              <a:solidFill>
                <a:schemeClr val="tx2"/>
              </a:solidFill>
              <a:latin typeface="Arial" charset="0"/>
              <a:ea typeface="SimSun" pitchFamily="2" charset="-122"/>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2622486365"/>
              </p:ext>
            </p:extLst>
          </p:nvPr>
        </p:nvGraphicFramePr>
        <p:xfrm>
          <a:off x="1406419" y="2276872"/>
          <a:ext cx="6261925" cy="2446788"/>
        </p:xfrm>
        <a:graphic>
          <a:graphicData uri="http://schemas.openxmlformats.org/drawingml/2006/table">
            <a:tbl>
              <a:tblPr firstRow="1" firstCol="1" bandRow="1" bandCol="1"/>
              <a:tblGrid>
                <a:gridCol w="4749757"/>
                <a:gridCol w="1512168"/>
              </a:tblGrid>
              <a:tr h="450338">
                <a:tc>
                  <a:txBody>
                    <a:bodyPr/>
                    <a:lstStyle/>
                    <a:p>
                      <a:pPr>
                        <a:lnSpc>
                          <a:spcPct val="115000"/>
                        </a:lnSpc>
                        <a:spcAft>
                          <a:spcPts val="1000"/>
                        </a:spcAft>
                      </a:pPr>
                      <a:r>
                        <a:rPr lang="en-AU" sz="1100" dirty="0" smtClean="0">
                          <a:solidFill>
                            <a:srgbClr val="FF0000"/>
                          </a:solidFill>
                          <a:effectLst/>
                          <a:latin typeface="Calibri"/>
                          <a:ea typeface="MS Mincho"/>
                          <a:cs typeface="Times New Roman"/>
                        </a:rPr>
                        <a:t>Sometimes</a:t>
                      </a:r>
                      <a:r>
                        <a:rPr lang="en-AU" sz="1100" baseline="0" dirty="0" smtClean="0">
                          <a:solidFill>
                            <a:srgbClr val="FF0000"/>
                          </a:solidFill>
                          <a:effectLst/>
                          <a:latin typeface="Calibri"/>
                          <a:ea typeface="MS Mincho"/>
                          <a:cs typeface="Times New Roman"/>
                        </a:rPr>
                        <a:t> I forget to take my IBD medications</a:t>
                      </a:r>
                      <a:endParaRPr lang="en-AU" sz="1100" dirty="0">
                        <a:solidFill>
                          <a:srgbClr val="FF0000"/>
                        </a:solidFill>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50000"/>
                        </a:lnSpc>
                        <a:spcAft>
                          <a:spcPts val="1000"/>
                        </a:spcAft>
                      </a:pPr>
                      <a:r>
                        <a:rPr lang="en-AU" sz="1100" dirty="0">
                          <a:effectLst/>
                          <a:latin typeface="Calibri"/>
                          <a:ea typeface="MS Mincho"/>
                          <a:cs typeface="Times New Roman"/>
                          <a:sym typeface="Webdings"/>
                        </a:rPr>
                        <a:t></a:t>
                      </a:r>
                      <a:r>
                        <a:rPr lang="en-AU" sz="1100" dirty="0">
                          <a:effectLst/>
                          <a:latin typeface="Calibri"/>
                          <a:ea typeface="MS Mincho"/>
                          <a:cs typeface="Times New Roman"/>
                        </a:rPr>
                        <a:t>  </a:t>
                      </a:r>
                      <a:r>
                        <a:rPr lang="en-AU" sz="1100" dirty="0" smtClean="0">
                          <a:effectLst/>
                          <a:latin typeface="Calibri"/>
                          <a:ea typeface="MS Mincho"/>
                          <a:cs typeface="Times New Roman"/>
                        </a:rPr>
                        <a:t>Agree </a:t>
                      </a:r>
                      <a:r>
                        <a:rPr lang="en-AU" sz="1100" dirty="0" smtClean="0">
                          <a:effectLst/>
                          <a:latin typeface="Calibri"/>
                          <a:ea typeface="MS Mincho"/>
                          <a:cs typeface="Times New Roman"/>
                          <a:sym typeface="Webdings"/>
                        </a:rPr>
                        <a:t></a:t>
                      </a:r>
                      <a:r>
                        <a:rPr lang="en-AU" sz="1100" dirty="0" smtClean="0">
                          <a:effectLst/>
                          <a:latin typeface="Calibri"/>
                          <a:ea typeface="MS Mincho"/>
                          <a:cs typeface="Times New Roman"/>
                        </a:rPr>
                        <a:t>  Disagree</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540064">
                <a:tc>
                  <a:txBody>
                    <a:bodyPr/>
                    <a:lstStyle/>
                    <a:p>
                      <a:pPr>
                        <a:lnSpc>
                          <a:spcPct val="115000"/>
                        </a:lnSpc>
                        <a:spcAft>
                          <a:spcPts val="1000"/>
                        </a:spcAft>
                      </a:pPr>
                      <a:r>
                        <a:rPr lang="en-AU" sz="1100" dirty="0" smtClean="0">
                          <a:effectLst/>
                          <a:latin typeface="Calibri"/>
                          <a:ea typeface="MS Mincho"/>
                          <a:cs typeface="Times New Roman"/>
                        </a:rPr>
                        <a:t>Sometimes I’m </a:t>
                      </a:r>
                      <a:r>
                        <a:rPr lang="en-AU" sz="1100" dirty="0" smtClean="0">
                          <a:solidFill>
                            <a:srgbClr val="FF0000"/>
                          </a:solidFill>
                          <a:effectLst/>
                          <a:latin typeface="Calibri"/>
                          <a:ea typeface="MS Mincho"/>
                          <a:cs typeface="Times New Roman"/>
                        </a:rPr>
                        <a:t>too</a:t>
                      </a:r>
                      <a:r>
                        <a:rPr lang="en-AU" sz="1100" dirty="0" smtClean="0">
                          <a:effectLst/>
                          <a:latin typeface="Calibri"/>
                          <a:ea typeface="MS Mincho"/>
                          <a:cs typeface="Times New Roman"/>
                        </a:rPr>
                        <a:t> busy to take my IBD medications</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50000"/>
                        </a:lnSpc>
                        <a:spcAft>
                          <a:spcPts val="1000"/>
                        </a:spcAft>
                      </a:pPr>
                      <a:r>
                        <a:rPr lang="en-AU" sz="1100" smtClean="0">
                          <a:effectLst/>
                          <a:latin typeface="Calibri"/>
                          <a:ea typeface="MS Mincho"/>
                          <a:cs typeface="Times New Roman"/>
                          <a:sym typeface="Webdings"/>
                        </a:rPr>
                        <a:t></a:t>
                      </a:r>
                      <a:r>
                        <a:rPr lang="en-AU" sz="1100" smtClean="0">
                          <a:effectLst/>
                          <a:latin typeface="Calibri"/>
                          <a:ea typeface="MS Mincho"/>
                          <a:cs typeface="Times New Roman"/>
                        </a:rPr>
                        <a:t>  Agree </a:t>
                      </a:r>
                      <a:r>
                        <a:rPr lang="en-AU" sz="1100" smtClean="0">
                          <a:effectLst/>
                          <a:latin typeface="Calibri"/>
                          <a:ea typeface="MS Mincho"/>
                          <a:cs typeface="Times New Roman"/>
                          <a:sym typeface="Webdings"/>
                        </a:rPr>
                        <a:t></a:t>
                      </a:r>
                      <a:r>
                        <a:rPr lang="en-AU" sz="1100" smtClean="0">
                          <a:effectLst/>
                          <a:latin typeface="Calibri"/>
                          <a:ea typeface="MS Mincho"/>
                          <a:cs typeface="Times New Roman"/>
                        </a:rPr>
                        <a:t>  Disagree</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540064">
                <a:tc>
                  <a:txBody>
                    <a:bodyPr/>
                    <a:lstStyle/>
                    <a:p>
                      <a:pPr>
                        <a:lnSpc>
                          <a:spcPct val="115000"/>
                        </a:lnSpc>
                        <a:spcAft>
                          <a:spcPts val="1000"/>
                        </a:spcAft>
                      </a:pPr>
                      <a:r>
                        <a:rPr lang="en-AU" sz="1100" dirty="0" smtClean="0">
                          <a:effectLst/>
                          <a:latin typeface="Calibri"/>
                          <a:ea typeface="MS Mincho"/>
                          <a:cs typeface="Times New Roman"/>
                        </a:rPr>
                        <a:t>Sometimes I don’t take my medications because I don’t like the side effects</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50000"/>
                        </a:lnSpc>
                        <a:spcAft>
                          <a:spcPts val="1000"/>
                        </a:spcAft>
                      </a:pPr>
                      <a:r>
                        <a:rPr lang="en-AU" sz="1100" smtClean="0">
                          <a:effectLst/>
                          <a:latin typeface="Calibri"/>
                          <a:ea typeface="MS Mincho"/>
                          <a:cs typeface="Times New Roman"/>
                          <a:sym typeface="Webdings"/>
                        </a:rPr>
                        <a:t></a:t>
                      </a:r>
                      <a:r>
                        <a:rPr lang="en-AU" sz="1100" smtClean="0">
                          <a:effectLst/>
                          <a:latin typeface="Calibri"/>
                          <a:ea typeface="MS Mincho"/>
                          <a:cs typeface="Times New Roman"/>
                        </a:rPr>
                        <a:t>  Agree </a:t>
                      </a:r>
                      <a:r>
                        <a:rPr lang="en-AU" sz="1100" smtClean="0">
                          <a:effectLst/>
                          <a:latin typeface="Calibri"/>
                          <a:ea typeface="MS Mincho"/>
                          <a:cs typeface="Times New Roman"/>
                          <a:sym typeface="Webdings"/>
                        </a:rPr>
                        <a:t></a:t>
                      </a:r>
                      <a:r>
                        <a:rPr lang="en-AU" sz="1100" smtClean="0">
                          <a:effectLst/>
                          <a:latin typeface="Calibri"/>
                          <a:ea typeface="MS Mincho"/>
                          <a:cs typeface="Times New Roman"/>
                        </a:rPr>
                        <a:t>  Disagree</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540064">
                <a:tc>
                  <a:txBody>
                    <a:bodyPr/>
                    <a:lstStyle/>
                    <a:p>
                      <a:pPr>
                        <a:lnSpc>
                          <a:spcPct val="115000"/>
                        </a:lnSpc>
                        <a:spcAft>
                          <a:spcPts val="1000"/>
                        </a:spcAft>
                      </a:pPr>
                      <a:r>
                        <a:rPr lang="en-AU" sz="1100" dirty="0" smtClean="0">
                          <a:effectLst/>
                          <a:latin typeface="Calibri"/>
                          <a:ea typeface="MS Mincho"/>
                          <a:cs typeface="Times New Roman"/>
                        </a:rPr>
                        <a:t>Sometimes I avoid taking my medication as  I feel its not natural to take them</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50000"/>
                        </a:lnSpc>
                        <a:spcAft>
                          <a:spcPts val="1000"/>
                        </a:spcAft>
                      </a:pPr>
                      <a:r>
                        <a:rPr lang="en-AU" sz="1100" smtClean="0">
                          <a:effectLst/>
                          <a:latin typeface="Calibri"/>
                          <a:ea typeface="MS Mincho"/>
                          <a:cs typeface="Times New Roman"/>
                          <a:sym typeface="Webdings"/>
                        </a:rPr>
                        <a:t></a:t>
                      </a:r>
                      <a:r>
                        <a:rPr lang="en-AU" sz="1100" smtClean="0">
                          <a:effectLst/>
                          <a:latin typeface="Calibri"/>
                          <a:ea typeface="MS Mincho"/>
                          <a:cs typeface="Times New Roman"/>
                        </a:rPr>
                        <a:t>  Agree </a:t>
                      </a:r>
                      <a:r>
                        <a:rPr lang="en-AU" sz="1100" smtClean="0">
                          <a:effectLst/>
                          <a:latin typeface="Calibri"/>
                          <a:ea typeface="MS Mincho"/>
                          <a:cs typeface="Times New Roman"/>
                          <a:sym typeface="Webdings"/>
                        </a:rPr>
                        <a:t></a:t>
                      </a:r>
                      <a:r>
                        <a:rPr lang="en-AU" sz="1100" smtClean="0">
                          <a:effectLst/>
                          <a:latin typeface="Calibri"/>
                          <a:ea typeface="MS Mincho"/>
                          <a:cs typeface="Times New Roman"/>
                        </a:rPr>
                        <a:t>  Disagree</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r h="376258">
                <a:tc>
                  <a:txBody>
                    <a:bodyPr/>
                    <a:lstStyle/>
                    <a:p>
                      <a:pPr>
                        <a:lnSpc>
                          <a:spcPct val="115000"/>
                        </a:lnSpc>
                        <a:spcAft>
                          <a:spcPts val="1000"/>
                        </a:spcAft>
                      </a:pPr>
                      <a:r>
                        <a:rPr lang="en-AU" sz="1100" dirty="0" smtClean="0">
                          <a:effectLst/>
                          <a:latin typeface="Calibri"/>
                          <a:ea typeface="MS Mincho"/>
                          <a:cs typeface="Times New Roman"/>
                        </a:rPr>
                        <a:t>I only take my medications when my symptoms get worse</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nSpc>
                          <a:spcPct val="150000"/>
                        </a:lnSpc>
                        <a:spcAft>
                          <a:spcPts val="1000"/>
                        </a:spcAft>
                      </a:pPr>
                      <a:r>
                        <a:rPr lang="en-AU" sz="1100" dirty="0" smtClean="0">
                          <a:effectLst/>
                          <a:latin typeface="Calibri"/>
                          <a:ea typeface="MS Mincho"/>
                          <a:cs typeface="Times New Roman"/>
                          <a:sym typeface="Webdings"/>
                        </a:rPr>
                        <a:t></a:t>
                      </a:r>
                      <a:r>
                        <a:rPr lang="en-AU" sz="1100" dirty="0" smtClean="0">
                          <a:effectLst/>
                          <a:latin typeface="Calibri"/>
                          <a:ea typeface="MS Mincho"/>
                          <a:cs typeface="Times New Roman"/>
                        </a:rPr>
                        <a:t>  Agree </a:t>
                      </a:r>
                      <a:r>
                        <a:rPr lang="en-AU" sz="1100" dirty="0" smtClean="0">
                          <a:effectLst/>
                          <a:latin typeface="Calibri"/>
                          <a:ea typeface="MS Mincho"/>
                          <a:cs typeface="Times New Roman"/>
                          <a:sym typeface="Webdings"/>
                        </a:rPr>
                        <a:t></a:t>
                      </a:r>
                      <a:r>
                        <a:rPr lang="en-AU" sz="1100" dirty="0" smtClean="0">
                          <a:effectLst/>
                          <a:latin typeface="Calibri"/>
                          <a:ea typeface="MS Mincho"/>
                          <a:cs typeface="Times New Roman"/>
                        </a:rPr>
                        <a:t>  Disagree</a:t>
                      </a:r>
                      <a:endParaRPr lang="en-AU" sz="1100" dirty="0">
                        <a:effectLst/>
                        <a:latin typeface="Calibri"/>
                        <a:ea typeface="MS Mincho"/>
                        <a:cs typeface="Times New Roman"/>
                      </a:endParaRPr>
                    </a:p>
                  </a:txBody>
                  <a:tcPr marL="68580" marR="68580" marT="9525"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7" name="Rectangle 6"/>
          <p:cNvSpPr/>
          <p:nvPr/>
        </p:nvSpPr>
        <p:spPr>
          <a:xfrm>
            <a:off x="1367644" y="1923435"/>
            <a:ext cx="6336704" cy="276999"/>
          </a:xfrm>
          <a:prstGeom prst="rect">
            <a:avLst/>
          </a:prstGeom>
        </p:spPr>
        <p:txBody>
          <a:bodyPr wrap="square">
            <a:spAutoFit/>
          </a:bodyPr>
          <a:lstStyle/>
          <a:p>
            <a:r>
              <a:rPr lang="en-AU" altLang="en-US" sz="1200" dirty="0" smtClean="0">
                <a:solidFill>
                  <a:srgbClr val="000000"/>
                </a:solidFill>
                <a:latin typeface="Calibri" pitchFamily="34" charset="0"/>
                <a:ea typeface="Calibri" pitchFamily="34" charset="0"/>
                <a:cs typeface="Calibri" pitchFamily="34" charset="0"/>
                <a:sym typeface="Calibri" pitchFamily="34" charset="0"/>
              </a:rPr>
              <a:t>The following set of questions ask about your IBD medication adherence habits</a:t>
            </a:r>
            <a:endParaRPr lang="en-AU" sz="1200" dirty="0"/>
          </a:p>
        </p:txBody>
      </p:sp>
      <p:pic>
        <p:nvPicPr>
          <p:cNvPr id="8"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324528" y="5162003"/>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
        <p:nvSpPr>
          <p:cNvPr id="12" name="TextBox 11"/>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
        <p:nvSpPr>
          <p:cNvPr id="10" name="TextBox 9"/>
          <p:cNvSpPr txBox="1"/>
          <p:nvPr/>
        </p:nvSpPr>
        <p:spPr>
          <a:xfrm>
            <a:off x="9449616" y="3212976"/>
            <a:ext cx="2347616" cy="1754326"/>
          </a:xfrm>
          <a:prstGeom prst="rect">
            <a:avLst/>
          </a:prstGeom>
          <a:solidFill>
            <a:schemeClr val="tx2">
              <a:lumMod val="60000"/>
              <a:lumOff val="40000"/>
            </a:schemeClr>
          </a:solidFill>
        </p:spPr>
        <p:txBody>
          <a:bodyPr wrap="square" rtlCol="0">
            <a:spAutoFit/>
          </a:bodyPr>
          <a:lstStyle/>
          <a:p>
            <a:r>
              <a:rPr lang="en-AU" dirty="0" smtClean="0"/>
              <a:t>Agree = </a:t>
            </a:r>
            <a:r>
              <a:rPr lang="en-AU" dirty="0"/>
              <a:t>1</a:t>
            </a:r>
            <a:endParaRPr lang="en-AU" dirty="0" smtClean="0"/>
          </a:p>
          <a:p>
            <a:r>
              <a:rPr lang="en-AU" dirty="0" smtClean="0"/>
              <a:t>Disagree = </a:t>
            </a:r>
            <a:r>
              <a:rPr lang="en-AU" dirty="0"/>
              <a:t>0</a:t>
            </a:r>
            <a:endParaRPr lang="en-AU" dirty="0" smtClean="0"/>
          </a:p>
          <a:p>
            <a:r>
              <a:rPr lang="en-AU" dirty="0" smtClean="0"/>
              <a:t>Sum all items to give a score out of 5; save score and identify on report</a:t>
            </a:r>
            <a:endParaRPr lang="en-AU" dirty="0"/>
          </a:p>
        </p:txBody>
      </p:sp>
    </p:spTree>
    <p:extLst>
      <p:ext uri="{BB962C8B-B14F-4D97-AF65-F5344CB8AC3E}">
        <p14:creationId xmlns:p14="http://schemas.microsoft.com/office/powerpoint/2010/main" val="2823137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 Pain symptoms</a:t>
            </a:r>
            <a:endParaRPr lang="en-AU" dirty="0"/>
          </a:p>
        </p:txBody>
      </p:sp>
    </p:spTree>
    <p:extLst>
      <p:ext uri="{BB962C8B-B14F-4D97-AF65-F5344CB8AC3E}">
        <p14:creationId xmlns:p14="http://schemas.microsoft.com/office/powerpoint/2010/main" val="2601944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noChangeArrowheads="1"/>
          </p:cNvSpPr>
          <p:nvPr/>
        </p:nvSpPr>
        <p:spPr>
          <a:xfrm>
            <a:off x="670018" y="1412776"/>
            <a:ext cx="7772400" cy="12049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smtClean="0">
                <a:solidFill>
                  <a:schemeClr val="tx2"/>
                </a:solidFill>
                <a:latin typeface="Arial" charset="0"/>
                <a:ea typeface="SimSun" pitchFamily="2" charset="-122"/>
                <a:cs typeface="+mn-cs"/>
                <a:sym typeface="Calibri" pitchFamily="34" charset="0"/>
              </a:rPr>
              <a:t>Pain symptoms</a:t>
            </a:r>
            <a:endParaRPr lang="en-US" altLang="zh-CN" sz="1800" b="1" dirty="0">
              <a:solidFill>
                <a:schemeClr val="tx2"/>
              </a:solidFill>
              <a:latin typeface="Arial" charset="0"/>
              <a:ea typeface="SimSun" pitchFamily="2" charset="-122"/>
              <a:cs typeface="+mn-cs"/>
              <a:sym typeface="Calibri" pitchFamily="34" charset="0"/>
            </a:endParaRPr>
          </a:p>
        </p:txBody>
      </p:sp>
      <p:sp>
        <p:nvSpPr>
          <p:cNvPr id="5" name="TextBox 1"/>
          <p:cNvSpPr txBox="1">
            <a:spLocks noChangeArrowheads="1"/>
          </p:cNvSpPr>
          <p:nvPr/>
        </p:nvSpPr>
        <p:spPr bwMode="auto">
          <a:xfrm>
            <a:off x="1498046" y="2420888"/>
            <a:ext cx="60262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just" eaLnBrk="1" hangingPunct="1">
              <a:spcBef>
                <a:spcPct val="0"/>
              </a:spcBef>
              <a:buFontTx/>
              <a:buNone/>
            </a:pPr>
            <a:r>
              <a:rPr lang="en-AU" altLang="en-US" sz="1600" dirty="0" smtClean="0">
                <a:latin typeface="Arial" charset="0"/>
              </a:rPr>
              <a:t>Individuals with IBD can experience pain, especially during an active period of their disease. This </a:t>
            </a:r>
            <a:r>
              <a:rPr lang="en-AU" altLang="en-US" sz="1600" dirty="0">
                <a:latin typeface="Arial" charset="0"/>
              </a:rPr>
              <a:t>section will ask you about your </a:t>
            </a:r>
            <a:r>
              <a:rPr lang="en-AU" altLang="en-US" sz="1600" dirty="0" smtClean="0">
                <a:latin typeface="Arial" charset="0"/>
              </a:rPr>
              <a:t>pain symptoms.</a:t>
            </a:r>
            <a:endParaRPr lang="en-AU" altLang="en-US" sz="1600" dirty="0">
              <a:latin typeface="Arial" charset="0"/>
            </a:endParaRPr>
          </a:p>
          <a:p>
            <a:pPr algn="just" eaLnBrk="1" hangingPunct="1">
              <a:spcBef>
                <a:spcPct val="0"/>
              </a:spcBef>
              <a:buFontTx/>
              <a:buNone/>
            </a:pPr>
            <a:endParaRPr lang="en-AU" altLang="en-US" sz="1800" dirty="0">
              <a:solidFill>
                <a:srgbClr val="17375E"/>
              </a:solidFill>
              <a:latin typeface="Arial" charset="0"/>
            </a:endParaRPr>
          </a:p>
        </p:txBody>
      </p:sp>
    </p:spTree>
    <p:extLst>
      <p:ext uri="{BB962C8B-B14F-4D97-AF65-F5344CB8AC3E}">
        <p14:creationId xmlns:p14="http://schemas.microsoft.com/office/powerpoint/2010/main" val="281775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80937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492458" y="1916832"/>
            <a:ext cx="3799621" cy="75311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Font typeface="Arial" panose="020B0604020202020204" pitchFamily="34" charset="0"/>
              <a:buNone/>
            </a:pPr>
            <a:r>
              <a:rPr lang="en-AU" sz="1600" dirty="0" smtClean="0"/>
              <a:t>Please identify up to THREE areas where you feel pain based on the number identified in the body figure</a:t>
            </a:r>
            <a:endParaRPr lang="en-AU" dirty="0"/>
          </a:p>
        </p:txBody>
      </p:sp>
      <p:sp>
        <p:nvSpPr>
          <p:cNvPr id="6" name="Title 1"/>
          <p:cNvSpPr txBox="1">
            <a:spLocks noChangeArrowheads="1"/>
          </p:cNvSpPr>
          <p:nvPr/>
        </p:nvSpPr>
        <p:spPr>
          <a:xfrm>
            <a:off x="695666" y="908720"/>
            <a:ext cx="7772400" cy="8448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smtClean="0">
                <a:solidFill>
                  <a:schemeClr val="tx2"/>
                </a:solidFill>
                <a:latin typeface="Arial" charset="0"/>
                <a:ea typeface="SimSun" pitchFamily="2" charset="-122"/>
                <a:cs typeface="+mn-cs"/>
                <a:sym typeface="Calibri" pitchFamily="34" charset="0"/>
              </a:rPr>
              <a:t>Your current experience of pain</a:t>
            </a:r>
            <a:endParaRPr lang="en-US" altLang="zh-CN" sz="1800" b="1" dirty="0">
              <a:solidFill>
                <a:schemeClr val="tx2"/>
              </a:solidFill>
              <a:latin typeface="Arial" charset="0"/>
              <a:ea typeface="SimSun" pitchFamily="2" charset="-122"/>
              <a:cs typeface="+mn-cs"/>
              <a:sym typeface="Calibri"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565893"/>
            <a:ext cx="2062482" cy="1868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1362200" y="3388773"/>
            <a:ext cx="6482815" cy="1935222"/>
            <a:chOff x="1340458" y="3247201"/>
            <a:chExt cx="6482815" cy="957416"/>
          </a:xfrm>
        </p:grpSpPr>
        <p:sp>
          <p:nvSpPr>
            <p:cNvPr id="7" name="TextBox 12"/>
            <p:cNvSpPr>
              <a:spLocks noChangeArrowheads="1"/>
            </p:cNvSpPr>
            <p:nvPr/>
          </p:nvSpPr>
          <p:spPr bwMode="auto">
            <a:xfrm>
              <a:off x="1469887" y="3247201"/>
              <a:ext cx="5396890" cy="77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Location  (selected a number located on the body picture):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range: </a:t>
              </a:r>
              <a:r>
                <a:rPr lang="en-US" altLang="en-US" sz="1200" dirty="0" smtClean="0">
                  <a:solidFill>
                    <a:schemeClr val="accent2">
                      <a:lumMod val="75000"/>
                    </a:schemeClr>
                  </a:solidFill>
                  <a:latin typeface="Calibri" pitchFamily="34" charset="0"/>
                  <a:ea typeface="Calibri" pitchFamily="34" charset="0"/>
                  <a:cs typeface="Calibri" pitchFamily="34" charset="0"/>
                  <a:sym typeface="Calibri" pitchFamily="34" charset="0"/>
                </a:rPr>
                <a:t>1-15</a:t>
              </a:r>
            </a:p>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Form of pain: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Sharp </a:t>
              </a:r>
              <a:r>
                <a:rPr lang="ja-JP" altLang="en-US" sz="1200" dirty="0">
                  <a:solidFill>
                    <a:srgbClr val="000000"/>
                  </a:solidFill>
                  <a:latin typeface="Calibri" pitchFamily="34" charset="0"/>
                  <a:ea typeface="Calibri" pitchFamily="34" charset="0"/>
                  <a:cs typeface="Calibri" pitchFamily="34" charset="0"/>
                </a:rPr>
                <a:t>☐ </a:t>
              </a:r>
              <a:r>
                <a:rPr lang="en-AU" sz="1200" dirty="0">
                  <a:solidFill>
                    <a:srgbClr val="000000"/>
                  </a:solidFill>
                  <a:latin typeface="Calibri" pitchFamily="34" charset="0"/>
                  <a:ea typeface="Calibri" pitchFamily="34" charset="0"/>
                  <a:cs typeface="Calibri" pitchFamily="34" charset="0"/>
                </a:rPr>
                <a:t>Dull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Burning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Aching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Stabbing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Tight</a:t>
              </a:r>
              <a:endParaRPr lang="en-AU" sz="1200" dirty="0">
                <a:solidFill>
                  <a:srgbClr val="000000"/>
                </a:solidFill>
                <a:latin typeface="Calibri" pitchFamily="34" charset="0"/>
                <a:ea typeface="Calibri" pitchFamily="34" charset="0"/>
                <a:cs typeface="Calibri" pitchFamily="34" charset="0"/>
              </a:endParaRPr>
            </a:p>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Duration of pain: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range:</a:t>
              </a:r>
              <a:r>
                <a:rPr lang="en-US" altLang="en-US" sz="1200" dirty="0" smtClean="0">
                  <a:solidFill>
                    <a:srgbClr val="000000"/>
                  </a:solidFill>
                  <a:latin typeface="Calibri" pitchFamily="34" charset="0"/>
                  <a:ea typeface="Calibri" pitchFamily="34" charset="0"/>
                  <a:cs typeface="Calibri" pitchFamily="34" charset="0"/>
                  <a:sym typeface="Calibri" pitchFamily="34" charset="0"/>
                </a:rPr>
                <a:t>&lt;10 minutes, 11-30minutes, 31-60 minutes, 1 hour….24 hours</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a:p>
              <a:pPr>
                <a:defRPr/>
              </a:pPr>
              <a:endParaRPr lang="en-US" altLang="en-US" sz="1200" dirty="0">
                <a:latin typeface="Calibri" pitchFamily="34" charset="0"/>
                <a:ea typeface="Calibri" pitchFamily="34" charset="0"/>
                <a:cs typeface="Calibri" pitchFamily="34" charset="0"/>
                <a:sym typeface="Calibri" pitchFamily="34" charset="0"/>
              </a:endParaRPr>
            </a:p>
            <a:p>
              <a:pPr eaLnBrk="1" hangingPunct="1">
                <a:defRPr/>
              </a:pP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grpSp>
          <p:nvGrpSpPr>
            <p:cNvPr id="3" name="Group 2"/>
            <p:cNvGrpSpPr/>
            <p:nvPr/>
          </p:nvGrpSpPr>
          <p:grpSpPr>
            <a:xfrm>
              <a:off x="1340458" y="3608149"/>
              <a:ext cx="6482815" cy="596468"/>
              <a:chOff x="539552" y="7067422"/>
              <a:chExt cx="6482815" cy="596468"/>
            </a:xfrm>
          </p:grpSpPr>
          <p:grpSp>
            <p:nvGrpSpPr>
              <p:cNvPr id="8" name="Group 7"/>
              <p:cNvGrpSpPr/>
              <p:nvPr/>
            </p:nvGrpSpPr>
            <p:grpSpPr>
              <a:xfrm>
                <a:off x="539552" y="7386891"/>
                <a:ext cx="5526319" cy="276999"/>
                <a:chOff x="1187624" y="2304294"/>
                <a:chExt cx="6593174" cy="400327"/>
              </a:xfrm>
            </p:grpSpPr>
            <p:sp>
              <p:nvSpPr>
                <p:cNvPr id="9" name="Rectangle 8"/>
                <p:cNvSpPr/>
                <p:nvPr/>
              </p:nvSpPr>
              <p:spPr>
                <a:xfrm>
                  <a:off x="6660232" y="2304294"/>
                  <a:ext cx="1120566" cy="400327"/>
                </a:xfrm>
                <a:prstGeom prst="rect">
                  <a:avLst/>
                </a:prstGeom>
              </p:spPr>
              <p:txBody>
                <a:bodyPr wrap="square">
                  <a:spAutoFit/>
                </a:bodyPr>
                <a:lstStyle/>
                <a:p>
                  <a:pPr algn="ctr"/>
                  <a:r>
                    <a:rPr lang="en-AU" sz="1200" dirty="0" smtClean="0"/>
                    <a:t>Severe pain</a:t>
                  </a:r>
                  <a:endParaRPr lang="en-AU" sz="1200" dirty="0"/>
                </a:p>
              </p:txBody>
            </p:sp>
            <p:sp>
              <p:nvSpPr>
                <p:cNvPr id="10" name="Rectangle 9"/>
                <p:cNvSpPr/>
                <p:nvPr/>
              </p:nvSpPr>
              <p:spPr>
                <a:xfrm>
                  <a:off x="1187624" y="2304295"/>
                  <a:ext cx="1080121" cy="400326"/>
                </a:xfrm>
                <a:prstGeom prst="rect">
                  <a:avLst/>
                </a:prstGeom>
              </p:spPr>
              <p:txBody>
                <a:bodyPr wrap="square">
                  <a:spAutoFit/>
                </a:bodyPr>
                <a:lstStyle/>
                <a:p>
                  <a:pPr algn="ctr"/>
                  <a:r>
                    <a:rPr lang="en-AU" sz="1200" dirty="0" smtClean="0"/>
                    <a:t>No pain</a:t>
                  </a:r>
                  <a:endParaRPr lang="en-AU" sz="1200" dirty="0"/>
                </a:p>
              </p:txBody>
            </p:sp>
            <p:cxnSp>
              <p:nvCxnSpPr>
                <p:cNvPr id="11" name="Straight Connector 10"/>
                <p:cNvCxnSpPr/>
                <p:nvPr/>
              </p:nvCxnSpPr>
              <p:spPr>
                <a:xfrm>
                  <a:off x="2267743" y="2430362"/>
                  <a:ext cx="4392489"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346735" y="238489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13" name="TextBox 12"/>
              <p:cNvSpPr txBox="1"/>
              <p:nvPr/>
            </p:nvSpPr>
            <p:spPr>
              <a:xfrm>
                <a:off x="6162965" y="7067422"/>
                <a:ext cx="859402" cy="258601"/>
              </a:xfrm>
              <a:prstGeom prst="rect">
                <a:avLst/>
              </a:prstGeom>
              <a:noFill/>
            </p:spPr>
            <p:txBody>
              <a:bodyPr wrap="none" rtlCol="0">
                <a:spAutoFit/>
              </a:bodyPr>
              <a:lstStyle/>
              <a:p>
                <a:endParaRPr lang="en-AU" sz="1200" dirty="0" smtClean="0"/>
              </a:p>
              <a:p>
                <a:r>
                  <a:rPr lang="en-AU" sz="1200" dirty="0" smtClean="0"/>
                  <a:t>Score </a:t>
                </a:r>
                <a:r>
                  <a:rPr lang="en-AU" sz="1200" dirty="0"/>
                  <a:t>/100</a:t>
                </a:r>
              </a:p>
            </p:txBody>
          </p:sp>
          <p:sp>
            <p:nvSpPr>
              <p:cNvPr id="14" name="TextBox 13"/>
              <p:cNvSpPr txBox="1"/>
              <p:nvPr/>
            </p:nvSpPr>
            <p:spPr>
              <a:xfrm>
                <a:off x="6232626" y="7294706"/>
                <a:ext cx="720080" cy="293606"/>
              </a:xfrm>
              <a:prstGeom prst="rect">
                <a:avLst/>
              </a:prstGeom>
              <a:noFill/>
            </p:spPr>
            <p:txBody>
              <a:bodyPr wrap="square" rtlCol="0">
                <a:spAutoFit/>
              </a:bodyPr>
              <a:lstStyle/>
              <a:p>
                <a:pPr algn="ctr"/>
                <a:endParaRPr lang="en-AU" sz="1200" dirty="0" smtClean="0">
                  <a:solidFill>
                    <a:srgbClr val="FF0000"/>
                  </a:solidFill>
                </a:endParaRPr>
              </a:p>
              <a:p>
                <a:pPr algn="ctr"/>
                <a:endParaRPr lang="en-AU" sz="1200" dirty="0" smtClean="0">
                  <a:solidFill>
                    <a:srgbClr val="FF0000"/>
                  </a:solidFill>
                </a:endParaRPr>
              </a:p>
              <a:p>
                <a:pPr algn="ctr"/>
                <a:r>
                  <a:rPr lang="en-AU" sz="1200" dirty="0" smtClean="0">
                    <a:solidFill>
                      <a:srgbClr val="FF0000"/>
                    </a:solidFill>
                  </a:rPr>
                  <a:t>XXX</a:t>
                </a:r>
                <a:endParaRPr lang="en-AU" sz="1200" dirty="0">
                  <a:solidFill>
                    <a:srgbClr val="FF0000"/>
                  </a:solidFill>
                </a:endParaRPr>
              </a:p>
            </p:txBody>
          </p:sp>
        </p:grpSp>
      </p:grpSp>
      <p:sp>
        <p:nvSpPr>
          <p:cNvPr id="16" name="TextBox 15"/>
          <p:cNvSpPr txBox="1"/>
          <p:nvPr/>
        </p:nvSpPr>
        <p:spPr>
          <a:xfrm>
            <a:off x="1525623" y="2831527"/>
            <a:ext cx="3034297" cy="323165"/>
          </a:xfrm>
          <a:prstGeom prst="rect">
            <a:avLst/>
          </a:prstGeom>
          <a:noFill/>
        </p:spPr>
        <p:txBody>
          <a:bodyPr wrap="square" rtlCol="0">
            <a:spAutoFit/>
          </a:bodyPr>
          <a:lstStyle/>
          <a:p>
            <a:r>
              <a:rPr lang="en-AU" sz="1500" b="1" dirty="0">
                <a:solidFill>
                  <a:srgbClr val="002060"/>
                </a:solidFill>
              </a:rPr>
              <a:t>1st </a:t>
            </a:r>
            <a:r>
              <a:rPr lang="en-AU" sz="1500" b="1" dirty="0" smtClean="0">
                <a:solidFill>
                  <a:srgbClr val="002060"/>
                </a:solidFill>
              </a:rPr>
              <a:t>area</a:t>
            </a:r>
            <a:endParaRPr lang="en-AU" sz="1500" b="1" dirty="0">
              <a:solidFill>
                <a:srgbClr val="002060"/>
              </a:solidFill>
            </a:endParaRPr>
          </a:p>
        </p:txBody>
      </p:sp>
      <p:pic>
        <p:nvPicPr>
          <p:cNvPr id="20"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069" y="5564004"/>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9324528" y="5181421"/>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22" name="Picture 3" descr="C:\Users\Simon\AppData\Local\Microsoft\Windows\Temporary Internet Files\Content.IE5\RXIIGMY7\Play-or-Start-Button-Circular-Icon-2033-medium[1].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487464"/>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554076" y="5245387"/>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73372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3238" y="31618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V1.6 changes made</a:t>
            </a:r>
            <a:endParaRPr lang="en-AU" dirty="0"/>
          </a:p>
        </p:txBody>
      </p:sp>
      <p:sp>
        <p:nvSpPr>
          <p:cNvPr id="5" name="Rectangle 4"/>
          <p:cNvSpPr>
            <a:spLocks noChangeArrowheads="1"/>
          </p:cNvSpPr>
          <p:nvPr/>
        </p:nvSpPr>
        <p:spPr bwMode="auto">
          <a:xfrm>
            <a:off x="271463" y="1348056"/>
            <a:ext cx="8355013" cy="3416320"/>
          </a:xfrm>
          <a:prstGeom prst="rect">
            <a:avLst/>
          </a:prstGeom>
          <a:solidFill>
            <a:schemeClr val="bg1"/>
          </a:solidFill>
          <a:ln>
            <a:noFill/>
          </a:ln>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marL="342900" indent="-342900">
              <a:spcBef>
                <a:spcPct val="0"/>
              </a:spcBef>
            </a:pPr>
            <a:r>
              <a:rPr lang="en-AU" altLang="en-US" sz="1800" dirty="0" smtClean="0">
                <a:latin typeface="Arial" charset="0"/>
              </a:rPr>
              <a:t>Patient ID module moved to be </a:t>
            </a:r>
            <a:r>
              <a:rPr lang="en-AU" altLang="en-US" sz="1800" dirty="0">
                <a:latin typeface="Arial" charset="0"/>
              </a:rPr>
              <a:t>before the “</a:t>
            </a:r>
            <a:r>
              <a:rPr lang="en-US" altLang="zh-CN" sz="1800" dirty="0">
                <a:latin typeface="Arial" charset="0"/>
              </a:rPr>
              <a:t>IBD Patient Assessment and Empowerment Program (</a:t>
            </a:r>
            <a:r>
              <a:rPr lang="en-US" altLang="zh-CN" sz="1800" dirty="0" err="1">
                <a:latin typeface="Arial" charset="0"/>
              </a:rPr>
              <a:t>iPAEPS</a:t>
            </a:r>
            <a:r>
              <a:rPr lang="en-US" altLang="zh-CN" sz="1800" dirty="0">
                <a:latin typeface="Arial" charset="0"/>
              </a:rPr>
              <a:t>)” slide – this </a:t>
            </a:r>
            <a:r>
              <a:rPr lang="en-US" altLang="zh-CN" sz="1800" dirty="0" smtClean="0">
                <a:latin typeface="Arial" charset="0"/>
              </a:rPr>
              <a:t>move is </a:t>
            </a:r>
            <a:r>
              <a:rPr lang="en-US" altLang="zh-CN" sz="1800" dirty="0">
                <a:latin typeface="Arial" charset="0"/>
              </a:rPr>
              <a:t>done because it will </a:t>
            </a:r>
            <a:r>
              <a:rPr lang="en-US" altLang="zh-CN" sz="1800" dirty="0" smtClean="0">
                <a:latin typeface="Arial" charset="0"/>
              </a:rPr>
              <a:t>NOT be </a:t>
            </a:r>
            <a:r>
              <a:rPr lang="en-US" altLang="zh-CN" sz="1800" dirty="0">
                <a:latin typeface="Arial" charset="0"/>
              </a:rPr>
              <a:t>the </a:t>
            </a:r>
            <a:r>
              <a:rPr lang="en-US" altLang="zh-CN" sz="1800" dirty="0" smtClean="0">
                <a:latin typeface="Arial" charset="0"/>
              </a:rPr>
              <a:t>patients </a:t>
            </a:r>
            <a:r>
              <a:rPr lang="en-US" altLang="zh-CN" sz="1800" dirty="0">
                <a:latin typeface="Arial" charset="0"/>
              </a:rPr>
              <a:t>that </a:t>
            </a:r>
            <a:r>
              <a:rPr lang="en-US" altLang="zh-CN" sz="1800" dirty="0" smtClean="0">
                <a:latin typeface="Arial" charset="0"/>
              </a:rPr>
              <a:t>enters </a:t>
            </a:r>
            <a:r>
              <a:rPr lang="en-US" altLang="zh-CN" sz="1800" dirty="0">
                <a:latin typeface="Arial" charset="0"/>
              </a:rPr>
              <a:t>the patient ID but </a:t>
            </a:r>
            <a:r>
              <a:rPr lang="en-US" altLang="zh-CN" sz="1800" dirty="0" smtClean="0">
                <a:latin typeface="Arial" charset="0"/>
              </a:rPr>
              <a:t>the doctor or nurse</a:t>
            </a:r>
          </a:p>
          <a:p>
            <a:pPr marL="342900" indent="-342900">
              <a:spcBef>
                <a:spcPct val="0"/>
              </a:spcBef>
            </a:pPr>
            <a:r>
              <a:rPr lang="en-US" altLang="zh-CN" sz="1800" dirty="0">
                <a:latin typeface="Arial" charset="0"/>
              </a:rPr>
              <a:t>Added </a:t>
            </a:r>
            <a:r>
              <a:rPr lang="en-US" altLang="zh-CN" sz="1800" dirty="0" smtClean="0">
                <a:latin typeface="Arial" charset="0"/>
              </a:rPr>
              <a:t>question to the </a:t>
            </a:r>
            <a:r>
              <a:rPr lang="en-US" altLang="zh-CN" sz="1800" dirty="0">
                <a:latin typeface="Arial" charset="0"/>
              </a:rPr>
              <a:t>demographics section: “</a:t>
            </a:r>
            <a:r>
              <a:rPr lang="en-US" altLang="en-US" sz="1800" dirty="0">
                <a:latin typeface="Arial" charset="0"/>
              </a:rPr>
              <a:t>How many months ago did you last see your gastroenterologist? Dropbox range: 0-48, 49+”</a:t>
            </a:r>
          </a:p>
          <a:p>
            <a:pPr marL="342900" indent="-342900">
              <a:spcBef>
                <a:spcPct val="0"/>
              </a:spcBef>
            </a:pPr>
            <a:r>
              <a:rPr lang="en-US" altLang="en-US" sz="1800" dirty="0">
                <a:latin typeface="Arial" charset="0"/>
              </a:rPr>
              <a:t>Added </a:t>
            </a:r>
            <a:r>
              <a:rPr lang="en-US" altLang="en-US" sz="1800" dirty="0" smtClean="0">
                <a:latin typeface="Arial" charset="0"/>
              </a:rPr>
              <a:t>3 questions (new slide) to </a:t>
            </a:r>
            <a:r>
              <a:rPr lang="en-US" altLang="en-US" sz="1800" dirty="0">
                <a:latin typeface="Arial" charset="0"/>
              </a:rPr>
              <a:t>the </a:t>
            </a:r>
            <a:r>
              <a:rPr lang="en-US" altLang="en-US" sz="1800" dirty="0" smtClean="0">
                <a:latin typeface="Arial" charset="0"/>
              </a:rPr>
              <a:t>end of the IBD </a:t>
            </a:r>
            <a:r>
              <a:rPr lang="en-US" altLang="en-US" sz="1800" dirty="0">
                <a:latin typeface="Arial" charset="0"/>
              </a:rPr>
              <a:t>activity section “Compared to your last visit to the gastroenterologist , how would you describe the status of your IBD symptoms now? Compared to your last visit to the gastroenterologist , how would you describe the status of your PAIN now? Compared to your last visit to the gastroenterologist , how would you describe any changes to the </a:t>
            </a:r>
            <a:r>
              <a:rPr lang="en-US" altLang="en-US" sz="1800" dirty="0" smtClean="0">
                <a:latin typeface="Arial" charset="0"/>
              </a:rPr>
              <a:t>frequency of bowel motions now? (visual analog scale)” </a:t>
            </a:r>
            <a:endParaRPr lang="en-AU" altLang="en-US" sz="1800" dirty="0">
              <a:latin typeface="Arial" charset="0"/>
            </a:endParaRPr>
          </a:p>
        </p:txBody>
      </p:sp>
    </p:spTree>
    <p:extLst>
      <p:ext uri="{BB962C8B-B14F-4D97-AF65-F5344CB8AC3E}">
        <p14:creationId xmlns:p14="http://schemas.microsoft.com/office/powerpoint/2010/main" val="378665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80937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492459" y="1916832"/>
            <a:ext cx="3799622" cy="75311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Font typeface="Arial" panose="020B0604020202020204" pitchFamily="34" charset="0"/>
              <a:buNone/>
            </a:pPr>
            <a:r>
              <a:rPr lang="en-AU" sz="1600" dirty="0" smtClean="0"/>
              <a:t>Please identify up to THREE areas where you feel pain based on the number identified in the body figure</a:t>
            </a:r>
            <a:endParaRPr lang="en-AU" dirty="0"/>
          </a:p>
        </p:txBody>
      </p:sp>
      <p:sp>
        <p:nvSpPr>
          <p:cNvPr id="6" name="Title 1"/>
          <p:cNvSpPr txBox="1">
            <a:spLocks noChangeArrowheads="1"/>
          </p:cNvSpPr>
          <p:nvPr/>
        </p:nvSpPr>
        <p:spPr>
          <a:xfrm>
            <a:off x="695666" y="908720"/>
            <a:ext cx="7772400" cy="8448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smtClean="0">
                <a:solidFill>
                  <a:schemeClr val="tx2"/>
                </a:solidFill>
                <a:latin typeface="Arial" charset="0"/>
                <a:ea typeface="SimSun" pitchFamily="2" charset="-122"/>
                <a:cs typeface="+mn-cs"/>
                <a:sym typeface="Calibri" pitchFamily="34" charset="0"/>
              </a:rPr>
              <a:t>Your current experience of pain (continued)</a:t>
            </a:r>
            <a:endParaRPr lang="en-US" altLang="zh-CN" sz="1800" b="1" dirty="0">
              <a:solidFill>
                <a:schemeClr val="tx2"/>
              </a:solidFill>
              <a:latin typeface="Arial" charset="0"/>
              <a:ea typeface="SimSun" pitchFamily="2" charset="-122"/>
              <a:cs typeface="+mn-cs"/>
              <a:sym typeface="Calibri"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565893"/>
            <a:ext cx="2062482" cy="1868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1362200" y="3388773"/>
            <a:ext cx="6482815" cy="2107613"/>
            <a:chOff x="1340458" y="3247201"/>
            <a:chExt cx="6482815" cy="957416"/>
          </a:xfrm>
        </p:grpSpPr>
        <p:sp>
          <p:nvSpPr>
            <p:cNvPr id="7" name="TextBox 12"/>
            <p:cNvSpPr>
              <a:spLocks noChangeArrowheads="1"/>
            </p:cNvSpPr>
            <p:nvPr/>
          </p:nvSpPr>
          <p:spPr bwMode="auto">
            <a:xfrm>
              <a:off x="1469887" y="3247201"/>
              <a:ext cx="5396890" cy="71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Location  (selected a number located on the body picture):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range: </a:t>
              </a:r>
              <a:r>
                <a:rPr lang="en-US" altLang="en-US" sz="1200" dirty="0" smtClean="0">
                  <a:solidFill>
                    <a:schemeClr val="accent2">
                      <a:lumMod val="75000"/>
                    </a:schemeClr>
                  </a:solidFill>
                  <a:latin typeface="Calibri" pitchFamily="34" charset="0"/>
                  <a:ea typeface="Calibri" pitchFamily="34" charset="0"/>
                  <a:cs typeface="Calibri" pitchFamily="34" charset="0"/>
                  <a:sym typeface="Calibri" pitchFamily="34" charset="0"/>
                </a:rPr>
                <a:t>1-15</a:t>
              </a:r>
            </a:p>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r>
                <a:rPr lang="en-US" altLang="en-US" sz="1200" dirty="0" smtClean="0">
                  <a:solidFill>
                    <a:srgbClr val="000000"/>
                  </a:solidFill>
                  <a:latin typeface="Calibri" pitchFamily="34" charset="0"/>
                  <a:ea typeface="Calibri" pitchFamily="34" charset="0"/>
                  <a:cs typeface="Calibri" pitchFamily="34" charset="0"/>
                  <a:sym typeface="Calibri" pitchFamily="34" charset="0"/>
                </a:rPr>
                <a:t>Form of pain: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Sharp </a:t>
              </a:r>
              <a:r>
                <a:rPr lang="ja-JP" altLang="en-US" sz="1200" dirty="0">
                  <a:solidFill>
                    <a:srgbClr val="000000"/>
                  </a:solidFill>
                  <a:latin typeface="Calibri" pitchFamily="34" charset="0"/>
                  <a:ea typeface="Calibri" pitchFamily="34" charset="0"/>
                  <a:cs typeface="Calibri" pitchFamily="34" charset="0"/>
                </a:rPr>
                <a:t>☐ </a:t>
              </a:r>
              <a:r>
                <a:rPr lang="en-AU" sz="1200" dirty="0">
                  <a:solidFill>
                    <a:srgbClr val="000000"/>
                  </a:solidFill>
                  <a:latin typeface="Calibri" pitchFamily="34" charset="0"/>
                  <a:ea typeface="Calibri" pitchFamily="34" charset="0"/>
                  <a:cs typeface="Calibri" pitchFamily="34" charset="0"/>
                </a:rPr>
                <a:t>Dull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Burning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Aching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Stabbing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Tight</a:t>
              </a:r>
              <a:endParaRPr lang="en-AU" sz="1200" dirty="0">
                <a:solidFill>
                  <a:srgbClr val="000000"/>
                </a:solidFill>
                <a:latin typeface="Calibri" pitchFamily="34" charset="0"/>
                <a:ea typeface="Calibri" pitchFamily="34" charset="0"/>
                <a:cs typeface="Calibri" pitchFamily="34" charset="0"/>
              </a:endParaRPr>
            </a:p>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Duration of pain: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range:</a:t>
              </a:r>
              <a:r>
                <a:rPr lang="en-US" altLang="en-US" sz="1200" dirty="0" smtClean="0">
                  <a:solidFill>
                    <a:srgbClr val="000000"/>
                  </a:solidFill>
                  <a:latin typeface="Calibri" pitchFamily="34" charset="0"/>
                  <a:ea typeface="Calibri" pitchFamily="34" charset="0"/>
                  <a:cs typeface="Calibri" pitchFamily="34" charset="0"/>
                  <a:sym typeface="Calibri" pitchFamily="34" charset="0"/>
                </a:rPr>
                <a:t>&lt;10 minutes, 11-30minutes, 31-60 minutes, 1 hour….24 hours</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a:p>
              <a:pPr>
                <a:defRPr/>
              </a:pPr>
              <a:endParaRPr lang="en-US" altLang="en-US" sz="1200" dirty="0">
                <a:latin typeface="Calibri" pitchFamily="34" charset="0"/>
                <a:ea typeface="Calibri" pitchFamily="34" charset="0"/>
                <a:cs typeface="Calibri" pitchFamily="34" charset="0"/>
                <a:sym typeface="Calibri" pitchFamily="34" charset="0"/>
              </a:endParaRPr>
            </a:p>
            <a:p>
              <a:pPr eaLnBrk="1" hangingPunct="1">
                <a:defRPr/>
              </a:pP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grpSp>
          <p:nvGrpSpPr>
            <p:cNvPr id="3" name="Group 2"/>
            <p:cNvGrpSpPr/>
            <p:nvPr/>
          </p:nvGrpSpPr>
          <p:grpSpPr>
            <a:xfrm>
              <a:off x="1340458" y="3608149"/>
              <a:ext cx="6482815" cy="596468"/>
              <a:chOff x="539552" y="7067422"/>
              <a:chExt cx="6482815" cy="596468"/>
            </a:xfrm>
          </p:grpSpPr>
          <p:grpSp>
            <p:nvGrpSpPr>
              <p:cNvPr id="8" name="Group 7"/>
              <p:cNvGrpSpPr/>
              <p:nvPr/>
            </p:nvGrpSpPr>
            <p:grpSpPr>
              <a:xfrm>
                <a:off x="539552" y="7386891"/>
                <a:ext cx="5526319" cy="276999"/>
                <a:chOff x="1187624" y="2304294"/>
                <a:chExt cx="6593174" cy="400327"/>
              </a:xfrm>
            </p:grpSpPr>
            <p:sp>
              <p:nvSpPr>
                <p:cNvPr id="9" name="Rectangle 8"/>
                <p:cNvSpPr/>
                <p:nvPr/>
              </p:nvSpPr>
              <p:spPr>
                <a:xfrm>
                  <a:off x="6660232" y="2304294"/>
                  <a:ext cx="1120566" cy="400327"/>
                </a:xfrm>
                <a:prstGeom prst="rect">
                  <a:avLst/>
                </a:prstGeom>
              </p:spPr>
              <p:txBody>
                <a:bodyPr wrap="square">
                  <a:spAutoFit/>
                </a:bodyPr>
                <a:lstStyle/>
                <a:p>
                  <a:pPr algn="ctr"/>
                  <a:r>
                    <a:rPr lang="en-AU" sz="1200" dirty="0" smtClean="0"/>
                    <a:t>Severe pain</a:t>
                  </a:r>
                  <a:endParaRPr lang="en-AU" sz="1200" dirty="0"/>
                </a:p>
              </p:txBody>
            </p:sp>
            <p:sp>
              <p:nvSpPr>
                <p:cNvPr id="10" name="Rectangle 9"/>
                <p:cNvSpPr/>
                <p:nvPr/>
              </p:nvSpPr>
              <p:spPr>
                <a:xfrm>
                  <a:off x="1187624" y="2304295"/>
                  <a:ext cx="1080121" cy="400326"/>
                </a:xfrm>
                <a:prstGeom prst="rect">
                  <a:avLst/>
                </a:prstGeom>
              </p:spPr>
              <p:txBody>
                <a:bodyPr wrap="square">
                  <a:spAutoFit/>
                </a:bodyPr>
                <a:lstStyle/>
                <a:p>
                  <a:pPr algn="ctr"/>
                  <a:r>
                    <a:rPr lang="en-AU" sz="1200" dirty="0" smtClean="0"/>
                    <a:t>No pain</a:t>
                  </a:r>
                  <a:endParaRPr lang="en-AU" sz="1200" dirty="0"/>
                </a:p>
              </p:txBody>
            </p:sp>
            <p:cxnSp>
              <p:nvCxnSpPr>
                <p:cNvPr id="11" name="Straight Connector 10"/>
                <p:cNvCxnSpPr/>
                <p:nvPr/>
              </p:nvCxnSpPr>
              <p:spPr>
                <a:xfrm>
                  <a:off x="2232439" y="2397964"/>
                  <a:ext cx="4392489"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311431" y="2352492"/>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13" name="TextBox 12"/>
              <p:cNvSpPr txBox="1"/>
              <p:nvPr/>
            </p:nvSpPr>
            <p:spPr>
              <a:xfrm>
                <a:off x="6162965" y="7067422"/>
                <a:ext cx="859402" cy="258601"/>
              </a:xfrm>
              <a:prstGeom prst="rect">
                <a:avLst/>
              </a:prstGeom>
              <a:noFill/>
            </p:spPr>
            <p:txBody>
              <a:bodyPr wrap="none" rtlCol="0">
                <a:spAutoFit/>
              </a:bodyPr>
              <a:lstStyle/>
              <a:p>
                <a:endParaRPr lang="en-AU" sz="1200" dirty="0" smtClean="0"/>
              </a:p>
              <a:p>
                <a:r>
                  <a:rPr lang="en-AU" sz="1200" dirty="0" smtClean="0"/>
                  <a:t>Score </a:t>
                </a:r>
                <a:r>
                  <a:rPr lang="en-AU" sz="1200" dirty="0"/>
                  <a:t>/100</a:t>
                </a:r>
              </a:p>
            </p:txBody>
          </p:sp>
          <p:sp>
            <p:nvSpPr>
              <p:cNvPr id="14" name="TextBox 13"/>
              <p:cNvSpPr txBox="1"/>
              <p:nvPr/>
            </p:nvSpPr>
            <p:spPr>
              <a:xfrm>
                <a:off x="6232626" y="7356755"/>
                <a:ext cx="720080" cy="276999"/>
              </a:xfrm>
              <a:prstGeom prst="rect">
                <a:avLst/>
              </a:prstGeom>
              <a:noFill/>
            </p:spPr>
            <p:txBody>
              <a:bodyPr wrap="square" rtlCol="0">
                <a:spAutoFit/>
              </a:bodyPr>
              <a:lstStyle/>
              <a:p>
                <a:pPr algn="ctr"/>
                <a:r>
                  <a:rPr lang="en-AU" sz="1200" dirty="0">
                    <a:solidFill>
                      <a:srgbClr val="FF0000"/>
                    </a:solidFill>
                  </a:rPr>
                  <a:t>XXX</a:t>
                </a:r>
              </a:p>
            </p:txBody>
          </p:sp>
        </p:grpSp>
      </p:grpSp>
      <p:sp>
        <p:nvSpPr>
          <p:cNvPr id="16" name="TextBox 15"/>
          <p:cNvSpPr txBox="1"/>
          <p:nvPr/>
        </p:nvSpPr>
        <p:spPr>
          <a:xfrm>
            <a:off x="1525623" y="2831527"/>
            <a:ext cx="3034297" cy="323165"/>
          </a:xfrm>
          <a:prstGeom prst="rect">
            <a:avLst/>
          </a:prstGeom>
          <a:noFill/>
        </p:spPr>
        <p:txBody>
          <a:bodyPr wrap="square" rtlCol="0">
            <a:spAutoFit/>
          </a:bodyPr>
          <a:lstStyle/>
          <a:p>
            <a:r>
              <a:rPr lang="en-AU" sz="1500" b="1" dirty="0" smtClean="0">
                <a:solidFill>
                  <a:srgbClr val="002060"/>
                </a:solidFill>
              </a:rPr>
              <a:t>2nd area</a:t>
            </a:r>
            <a:endParaRPr lang="en-AU" sz="1500" b="1" dirty="0">
              <a:solidFill>
                <a:srgbClr val="002060"/>
              </a:solidFill>
            </a:endParaRPr>
          </a:p>
        </p:txBody>
      </p:sp>
      <p:pic>
        <p:nvPicPr>
          <p:cNvPr id="18"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069" y="550378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9324528" y="512119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20" name="Picture 3" descr="C:\Users\Simon\AppData\Local\Microsoft\Windows\Temporary Internet Files\Content.IE5\RXIIGMY7\Play-or-Start-Button-Circular-Icon-2033-medium[1].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42724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554076" y="5185165"/>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3397996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80937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492458" y="1916832"/>
            <a:ext cx="3799621" cy="75311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Font typeface="Arial" panose="020B0604020202020204" pitchFamily="34" charset="0"/>
              <a:buNone/>
            </a:pPr>
            <a:r>
              <a:rPr lang="en-AU" sz="1600" dirty="0" smtClean="0"/>
              <a:t>Please identify up to THREE areas where you feel pain based on the number identified in the body figure</a:t>
            </a:r>
            <a:endParaRPr lang="en-AU" dirty="0"/>
          </a:p>
        </p:txBody>
      </p:sp>
      <p:sp>
        <p:nvSpPr>
          <p:cNvPr id="6" name="Title 1"/>
          <p:cNvSpPr txBox="1">
            <a:spLocks noChangeArrowheads="1"/>
          </p:cNvSpPr>
          <p:nvPr/>
        </p:nvSpPr>
        <p:spPr>
          <a:xfrm>
            <a:off x="695666" y="908720"/>
            <a:ext cx="7772400" cy="8448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smtClean="0">
                <a:solidFill>
                  <a:schemeClr val="tx2"/>
                </a:solidFill>
                <a:latin typeface="Arial" charset="0"/>
                <a:ea typeface="SimSun" pitchFamily="2" charset="-122"/>
                <a:cs typeface="+mn-cs"/>
                <a:sym typeface="Calibri" pitchFamily="34" charset="0"/>
              </a:rPr>
              <a:t>Your current experience of pain </a:t>
            </a:r>
            <a:r>
              <a:rPr lang="en-US" altLang="zh-CN" sz="1800" b="1" dirty="0">
                <a:solidFill>
                  <a:schemeClr val="tx2"/>
                </a:solidFill>
                <a:latin typeface="Arial" charset="0"/>
                <a:ea typeface="SimSun" pitchFamily="2" charset="-122"/>
                <a:sym typeface="Calibri" pitchFamily="34" charset="0"/>
              </a:rPr>
              <a:t>(continued)</a:t>
            </a:r>
            <a:endParaRPr lang="en-US" altLang="zh-CN" sz="1800" b="1" dirty="0">
              <a:solidFill>
                <a:schemeClr val="tx2"/>
              </a:solidFill>
              <a:latin typeface="Arial" charset="0"/>
              <a:ea typeface="SimSun" pitchFamily="2" charset="-122"/>
              <a:cs typeface="+mn-cs"/>
              <a:sym typeface="Calibri"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565893"/>
            <a:ext cx="2062482" cy="1868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1362200" y="3388773"/>
            <a:ext cx="6482815" cy="2107613"/>
            <a:chOff x="1340458" y="3247201"/>
            <a:chExt cx="6482815" cy="957416"/>
          </a:xfrm>
        </p:grpSpPr>
        <p:sp>
          <p:nvSpPr>
            <p:cNvPr id="7" name="TextBox 12"/>
            <p:cNvSpPr>
              <a:spLocks noChangeArrowheads="1"/>
            </p:cNvSpPr>
            <p:nvPr/>
          </p:nvSpPr>
          <p:spPr bwMode="auto">
            <a:xfrm>
              <a:off x="1469887" y="3247201"/>
              <a:ext cx="5396890" cy="71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Location  (selected a number located on the body picture):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range: </a:t>
              </a:r>
              <a:r>
                <a:rPr lang="en-US" altLang="en-US" sz="1200" dirty="0" smtClean="0">
                  <a:solidFill>
                    <a:schemeClr val="accent2">
                      <a:lumMod val="75000"/>
                    </a:schemeClr>
                  </a:solidFill>
                  <a:latin typeface="Calibri" pitchFamily="34" charset="0"/>
                  <a:ea typeface="Calibri" pitchFamily="34" charset="0"/>
                  <a:cs typeface="Calibri" pitchFamily="34" charset="0"/>
                  <a:sym typeface="Calibri" pitchFamily="34" charset="0"/>
                </a:rPr>
                <a:t>1-15</a:t>
              </a:r>
            </a:p>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r>
                <a:rPr lang="en-US" altLang="en-US" sz="1200" dirty="0" smtClean="0">
                  <a:solidFill>
                    <a:srgbClr val="000000"/>
                  </a:solidFill>
                  <a:latin typeface="Calibri" pitchFamily="34" charset="0"/>
                  <a:ea typeface="Calibri" pitchFamily="34" charset="0"/>
                  <a:cs typeface="Calibri" pitchFamily="34" charset="0"/>
                  <a:sym typeface="Calibri" pitchFamily="34" charset="0"/>
                </a:rPr>
                <a:t>Form of pain: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Sharp </a:t>
              </a:r>
              <a:r>
                <a:rPr lang="ja-JP" altLang="en-US" sz="1200" dirty="0">
                  <a:solidFill>
                    <a:srgbClr val="000000"/>
                  </a:solidFill>
                  <a:latin typeface="Calibri" pitchFamily="34" charset="0"/>
                  <a:ea typeface="Calibri" pitchFamily="34" charset="0"/>
                  <a:cs typeface="Calibri" pitchFamily="34" charset="0"/>
                </a:rPr>
                <a:t>☐ </a:t>
              </a:r>
              <a:r>
                <a:rPr lang="en-AU" sz="1200" dirty="0">
                  <a:solidFill>
                    <a:srgbClr val="000000"/>
                  </a:solidFill>
                  <a:latin typeface="Calibri" pitchFamily="34" charset="0"/>
                  <a:ea typeface="Calibri" pitchFamily="34" charset="0"/>
                  <a:cs typeface="Calibri" pitchFamily="34" charset="0"/>
                </a:rPr>
                <a:t>Dull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Burning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Aching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Stabbing </a:t>
              </a:r>
              <a:r>
                <a:rPr lang="ja-JP" altLang="en-US" sz="1200" dirty="0">
                  <a:solidFill>
                    <a:srgbClr val="000000"/>
                  </a:solidFill>
                  <a:latin typeface="Calibri" pitchFamily="34" charset="0"/>
                  <a:ea typeface="Calibri" pitchFamily="34" charset="0"/>
                  <a:cs typeface="Calibri" pitchFamily="34" charset="0"/>
                </a:rPr>
                <a:t>☐ </a:t>
              </a:r>
              <a:r>
                <a:rPr lang="en-US" sz="1200" dirty="0">
                  <a:solidFill>
                    <a:srgbClr val="000000"/>
                  </a:solidFill>
                  <a:latin typeface="Calibri" pitchFamily="34" charset="0"/>
                  <a:ea typeface="Calibri" pitchFamily="34" charset="0"/>
                  <a:cs typeface="Calibri" pitchFamily="34" charset="0"/>
                </a:rPr>
                <a:t>Tight</a:t>
              </a:r>
              <a:endParaRPr lang="en-AU" sz="1200" dirty="0">
                <a:solidFill>
                  <a:srgbClr val="000000"/>
                </a:solidFill>
                <a:latin typeface="Calibri" pitchFamily="34" charset="0"/>
                <a:ea typeface="Calibri" pitchFamily="34" charset="0"/>
                <a:cs typeface="Calibri" pitchFamily="34" charset="0"/>
              </a:endParaRPr>
            </a:p>
            <a:p>
              <a:pPr>
                <a:defRPr/>
              </a:pPr>
              <a:endParaRPr lang="en-US" altLang="en-US" sz="1200" dirty="0" smtClean="0">
                <a:solidFill>
                  <a:srgbClr val="000000"/>
                </a:solidFill>
                <a:latin typeface="Calibri" pitchFamily="34" charset="0"/>
                <a:ea typeface="Calibri" pitchFamily="34" charset="0"/>
                <a:cs typeface="Calibri" pitchFamily="34" charset="0"/>
                <a:sym typeface="Calibri" pitchFamily="34" charset="0"/>
              </a:endParaRPr>
            </a:p>
            <a:p>
              <a:pPr>
                <a:defRPr/>
              </a:pPr>
              <a:r>
                <a:rPr lang="en-US" altLang="en-US" sz="1200" dirty="0" smtClean="0">
                  <a:solidFill>
                    <a:srgbClr val="000000"/>
                  </a:solidFill>
                  <a:latin typeface="Calibri" pitchFamily="34" charset="0"/>
                  <a:ea typeface="Calibri" pitchFamily="34" charset="0"/>
                  <a:cs typeface="Calibri" pitchFamily="34" charset="0"/>
                  <a:sym typeface="Calibri" pitchFamily="34" charset="0"/>
                </a:rPr>
                <a:t>Duration of pain:  </a:t>
              </a:r>
              <a:r>
                <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rPr>
                <a:t>Dropbox range:</a:t>
              </a:r>
              <a:r>
                <a:rPr lang="en-US" altLang="en-US" sz="1200" dirty="0" smtClean="0">
                  <a:solidFill>
                    <a:srgbClr val="000000"/>
                  </a:solidFill>
                  <a:latin typeface="Calibri" pitchFamily="34" charset="0"/>
                  <a:ea typeface="Calibri" pitchFamily="34" charset="0"/>
                  <a:cs typeface="Calibri" pitchFamily="34" charset="0"/>
                  <a:sym typeface="Calibri" pitchFamily="34" charset="0"/>
                </a:rPr>
                <a:t>&lt;10 minutes, 11-30minutes, 31-60 minutes, 1 hour….24 hours</a:t>
              </a: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a:p>
              <a:pPr>
                <a:defRPr/>
              </a:pPr>
              <a:endParaRPr lang="en-US" altLang="en-US" sz="1200" dirty="0">
                <a:latin typeface="Calibri" pitchFamily="34" charset="0"/>
                <a:ea typeface="Calibri" pitchFamily="34" charset="0"/>
                <a:cs typeface="Calibri" pitchFamily="34" charset="0"/>
                <a:sym typeface="Calibri" pitchFamily="34" charset="0"/>
              </a:endParaRPr>
            </a:p>
            <a:p>
              <a:pPr eaLnBrk="1" hangingPunct="1">
                <a:defRPr/>
              </a:pPr>
              <a:endParaRPr lang="en-US" altLang="en-US" sz="1200" dirty="0">
                <a:solidFill>
                  <a:schemeClr val="accent2">
                    <a:lumMod val="75000"/>
                  </a:schemeClr>
                </a:solidFill>
                <a:latin typeface="Calibri" pitchFamily="34" charset="0"/>
                <a:ea typeface="Calibri" pitchFamily="34" charset="0"/>
                <a:cs typeface="Calibri" pitchFamily="34" charset="0"/>
                <a:sym typeface="Calibri" pitchFamily="34" charset="0"/>
              </a:endParaRPr>
            </a:p>
          </p:txBody>
        </p:sp>
        <p:grpSp>
          <p:nvGrpSpPr>
            <p:cNvPr id="3" name="Group 2"/>
            <p:cNvGrpSpPr/>
            <p:nvPr/>
          </p:nvGrpSpPr>
          <p:grpSpPr>
            <a:xfrm>
              <a:off x="1340458" y="3608149"/>
              <a:ext cx="6482815" cy="596468"/>
              <a:chOff x="539552" y="7067422"/>
              <a:chExt cx="6482815" cy="596468"/>
            </a:xfrm>
          </p:grpSpPr>
          <p:grpSp>
            <p:nvGrpSpPr>
              <p:cNvPr id="8" name="Group 7"/>
              <p:cNvGrpSpPr/>
              <p:nvPr/>
            </p:nvGrpSpPr>
            <p:grpSpPr>
              <a:xfrm>
                <a:off x="539552" y="7386891"/>
                <a:ext cx="5526319" cy="276999"/>
                <a:chOff x="1187624" y="2304294"/>
                <a:chExt cx="6593174" cy="400327"/>
              </a:xfrm>
            </p:grpSpPr>
            <p:sp>
              <p:nvSpPr>
                <p:cNvPr id="9" name="Rectangle 8"/>
                <p:cNvSpPr/>
                <p:nvPr/>
              </p:nvSpPr>
              <p:spPr>
                <a:xfrm>
                  <a:off x="6660232" y="2304294"/>
                  <a:ext cx="1120566" cy="400327"/>
                </a:xfrm>
                <a:prstGeom prst="rect">
                  <a:avLst/>
                </a:prstGeom>
              </p:spPr>
              <p:txBody>
                <a:bodyPr wrap="square">
                  <a:spAutoFit/>
                </a:bodyPr>
                <a:lstStyle/>
                <a:p>
                  <a:pPr algn="ctr"/>
                  <a:r>
                    <a:rPr lang="en-AU" sz="1200" dirty="0" smtClean="0"/>
                    <a:t>Severe pain</a:t>
                  </a:r>
                  <a:endParaRPr lang="en-AU" sz="1200" dirty="0"/>
                </a:p>
              </p:txBody>
            </p:sp>
            <p:sp>
              <p:nvSpPr>
                <p:cNvPr id="10" name="Rectangle 9"/>
                <p:cNvSpPr/>
                <p:nvPr/>
              </p:nvSpPr>
              <p:spPr>
                <a:xfrm>
                  <a:off x="1187624" y="2304295"/>
                  <a:ext cx="1080121" cy="400326"/>
                </a:xfrm>
                <a:prstGeom prst="rect">
                  <a:avLst/>
                </a:prstGeom>
              </p:spPr>
              <p:txBody>
                <a:bodyPr wrap="square">
                  <a:spAutoFit/>
                </a:bodyPr>
                <a:lstStyle/>
                <a:p>
                  <a:pPr algn="ctr"/>
                  <a:r>
                    <a:rPr lang="en-AU" sz="1200" dirty="0" smtClean="0"/>
                    <a:t>No pain</a:t>
                  </a:r>
                  <a:endParaRPr lang="en-AU" sz="1200" dirty="0"/>
                </a:p>
              </p:txBody>
            </p:sp>
            <p:cxnSp>
              <p:nvCxnSpPr>
                <p:cNvPr id="11" name="Straight Connector 10"/>
                <p:cNvCxnSpPr/>
                <p:nvPr/>
              </p:nvCxnSpPr>
              <p:spPr>
                <a:xfrm>
                  <a:off x="2267745" y="2400944"/>
                  <a:ext cx="4392489"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346736" y="2355472"/>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13" name="TextBox 12"/>
              <p:cNvSpPr txBox="1"/>
              <p:nvPr/>
            </p:nvSpPr>
            <p:spPr>
              <a:xfrm>
                <a:off x="6162965" y="7067422"/>
                <a:ext cx="859402" cy="258601"/>
              </a:xfrm>
              <a:prstGeom prst="rect">
                <a:avLst/>
              </a:prstGeom>
              <a:noFill/>
            </p:spPr>
            <p:txBody>
              <a:bodyPr wrap="none" rtlCol="0">
                <a:spAutoFit/>
              </a:bodyPr>
              <a:lstStyle/>
              <a:p>
                <a:endParaRPr lang="en-AU" sz="1200" dirty="0" smtClean="0"/>
              </a:p>
              <a:p>
                <a:r>
                  <a:rPr lang="en-AU" sz="1200" dirty="0" smtClean="0"/>
                  <a:t>Score </a:t>
                </a:r>
                <a:r>
                  <a:rPr lang="en-AU" sz="1200" dirty="0"/>
                  <a:t>/100</a:t>
                </a:r>
              </a:p>
            </p:txBody>
          </p:sp>
          <p:sp>
            <p:nvSpPr>
              <p:cNvPr id="14" name="TextBox 13"/>
              <p:cNvSpPr txBox="1"/>
              <p:nvPr/>
            </p:nvSpPr>
            <p:spPr>
              <a:xfrm>
                <a:off x="6232626" y="7290218"/>
                <a:ext cx="720080" cy="209719"/>
              </a:xfrm>
              <a:prstGeom prst="rect">
                <a:avLst/>
              </a:prstGeom>
              <a:noFill/>
            </p:spPr>
            <p:txBody>
              <a:bodyPr wrap="square" rtlCol="0">
                <a:spAutoFit/>
              </a:bodyPr>
              <a:lstStyle/>
              <a:p>
                <a:pPr algn="ctr"/>
                <a:endParaRPr lang="en-AU" sz="1200" dirty="0" smtClean="0">
                  <a:solidFill>
                    <a:srgbClr val="FF0000"/>
                  </a:solidFill>
                </a:endParaRPr>
              </a:p>
              <a:p>
                <a:pPr algn="ctr"/>
                <a:r>
                  <a:rPr lang="en-AU" sz="1200" dirty="0" smtClean="0">
                    <a:solidFill>
                      <a:srgbClr val="FF0000"/>
                    </a:solidFill>
                  </a:rPr>
                  <a:t>XXX</a:t>
                </a:r>
                <a:endParaRPr lang="en-AU" sz="1200" dirty="0">
                  <a:solidFill>
                    <a:srgbClr val="FF0000"/>
                  </a:solidFill>
                </a:endParaRPr>
              </a:p>
            </p:txBody>
          </p:sp>
        </p:grpSp>
      </p:grpSp>
      <p:sp>
        <p:nvSpPr>
          <p:cNvPr id="16" name="TextBox 15"/>
          <p:cNvSpPr txBox="1"/>
          <p:nvPr/>
        </p:nvSpPr>
        <p:spPr>
          <a:xfrm>
            <a:off x="1525623" y="2831527"/>
            <a:ext cx="3034297" cy="323165"/>
          </a:xfrm>
          <a:prstGeom prst="rect">
            <a:avLst/>
          </a:prstGeom>
          <a:noFill/>
        </p:spPr>
        <p:txBody>
          <a:bodyPr wrap="square" rtlCol="0">
            <a:spAutoFit/>
          </a:bodyPr>
          <a:lstStyle/>
          <a:p>
            <a:r>
              <a:rPr lang="en-AU" sz="1500" b="1" dirty="0" smtClean="0">
                <a:solidFill>
                  <a:srgbClr val="002060"/>
                </a:solidFill>
              </a:rPr>
              <a:t>3rd area</a:t>
            </a:r>
            <a:endParaRPr lang="en-AU" sz="1500" b="1" dirty="0">
              <a:solidFill>
                <a:srgbClr val="002060"/>
              </a:solidFill>
            </a:endParaRPr>
          </a:p>
        </p:txBody>
      </p:sp>
      <p:pic>
        <p:nvPicPr>
          <p:cNvPr id="18"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7417" y="5530284"/>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9327876" y="5147701"/>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20" name="Picture 3" descr="C:\Users\Simon\AppData\Local\Microsoft\Windows\Temporary Internet Files\Content.IE5\RXIIGMY7\Play-or-Start-Button-Circular-Icon-2033-medium[1].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62980" y="5453744"/>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550728" y="5211667"/>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3397996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7. Mental health status</a:t>
            </a:r>
            <a:endParaRPr lang="en-AU" dirty="0"/>
          </a:p>
        </p:txBody>
      </p:sp>
    </p:spTree>
    <p:extLst>
      <p:ext uri="{BB962C8B-B14F-4D97-AF65-F5344CB8AC3E}">
        <p14:creationId xmlns:p14="http://schemas.microsoft.com/office/powerpoint/2010/main" val="900347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noChangeArrowheads="1"/>
          </p:cNvSpPr>
          <p:nvPr/>
        </p:nvSpPr>
        <p:spPr>
          <a:xfrm>
            <a:off x="670018" y="1412776"/>
            <a:ext cx="7772400" cy="12049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a:solidFill>
                  <a:schemeClr val="tx2"/>
                </a:solidFill>
                <a:latin typeface="Arial" charset="0"/>
                <a:ea typeface="SimSun" pitchFamily="2" charset="-122"/>
                <a:cs typeface="+mn-cs"/>
                <a:sym typeface="Calibri" pitchFamily="34" charset="0"/>
              </a:rPr>
              <a:t>Mental Health Review</a:t>
            </a:r>
          </a:p>
        </p:txBody>
      </p:sp>
      <p:sp>
        <p:nvSpPr>
          <p:cNvPr id="5" name="TextBox 1"/>
          <p:cNvSpPr txBox="1">
            <a:spLocks noChangeArrowheads="1"/>
          </p:cNvSpPr>
          <p:nvPr/>
        </p:nvSpPr>
        <p:spPr bwMode="auto">
          <a:xfrm>
            <a:off x="1498046" y="2420888"/>
            <a:ext cx="60262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just" eaLnBrk="1" hangingPunct="1">
              <a:spcBef>
                <a:spcPct val="0"/>
              </a:spcBef>
              <a:buFontTx/>
              <a:buNone/>
            </a:pPr>
            <a:r>
              <a:rPr lang="en-AU" altLang="en-US" sz="1600" dirty="0">
                <a:latin typeface="Arial" charset="0"/>
              </a:rPr>
              <a:t>Mental health concerns are a common issue in patients living with </a:t>
            </a:r>
            <a:r>
              <a:rPr lang="en-AU" altLang="en-US" sz="1600" dirty="0" smtClean="0">
                <a:latin typeface="Arial" charset="0"/>
              </a:rPr>
              <a:t>IBD. </a:t>
            </a:r>
            <a:r>
              <a:rPr lang="en-AU" altLang="en-US" sz="1600" dirty="0">
                <a:latin typeface="Arial" charset="0"/>
              </a:rPr>
              <a:t>This section will ask you about your mental health symptoms and provide feedback that may be of benefit.</a:t>
            </a:r>
          </a:p>
          <a:p>
            <a:pPr algn="just" eaLnBrk="1" hangingPunct="1">
              <a:spcBef>
                <a:spcPct val="0"/>
              </a:spcBef>
              <a:buFontTx/>
              <a:buNone/>
            </a:pPr>
            <a:endParaRPr lang="en-AU" altLang="en-US" sz="1800" dirty="0">
              <a:solidFill>
                <a:srgbClr val="17375E"/>
              </a:solidFill>
              <a:latin typeface="Arial" charset="0"/>
            </a:endParaRPr>
          </a:p>
        </p:txBody>
      </p:sp>
    </p:spTree>
    <p:extLst>
      <p:ext uri="{BB962C8B-B14F-4D97-AF65-F5344CB8AC3E}">
        <p14:creationId xmlns:p14="http://schemas.microsoft.com/office/powerpoint/2010/main" val="2042331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26" y="-778559"/>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417082" y="1739783"/>
            <a:ext cx="6120680" cy="1252736"/>
          </a:xfrm>
        </p:spPr>
        <p:txBody>
          <a:bodyPr>
            <a:normAutofit/>
          </a:bodyPr>
          <a:lstStyle/>
          <a:p>
            <a:pPr marL="0" lvl="1" indent="0">
              <a:buNone/>
            </a:pPr>
            <a:r>
              <a:rPr lang="en-AU" sz="1600" dirty="0" smtClean="0"/>
              <a:t>Please move the red rectangle along the line to indicate how you </a:t>
            </a:r>
            <a:r>
              <a:rPr lang="en-AU" sz="1600" dirty="0"/>
              <a:t>feel at the moment</a:t>
            </a:r>
            <a:r>
              <a:rPr lang="en-AU" sz="1600" dirty="0" smtClean="0"/>
              <a:t>. (higher scores indicate more intense symptoms)</a:t>
            </a:r>
            <a:endParaRPr lang="en-AU" dirty="0"/>
          </a:p>
        </p:txBody>
      </p:sp>
      <p:sp>
        <p:nvSpPr>
          <p:cNvPr id="4" name="Title 1"/>
          <p:cNvSpPr txBox="1">
            <a:spLocks noChangeArrowheads="1"/>
          </p:cNvSpPr>
          <p:nvPr/>
        </p:nvSpPr>
        <p:spPr>
          <a:xfrm>
            <a:off x="695666" y="908720"/>
            <a:ext cx="7772400" cy="8448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a:solidFill>
                  <a:schemeClr val="tx2"/>
                </a:solidFill>
                <a:latin typeface="Arial" charset="0"/>
                <a:ea typeface="SimSun" pitchFamily="2" charset="-122"/>
                <a:cs typeface="+mn-cs"/>
                <a:sym typeface="Calibri" pitchFamily="34" charset="0"/>
              </a:rPr>
              <a:t>Mental Health </a:t>
            </a:r>
            <a:r>
              <a:rPr lang="en-US" altLang="zh-CN" sz="1800" b="1" dirty="0" smtClean="0">
                <a:solidFill>
                  <a:schemeClr val="tx2"/>
                </a:solidFill>
                <a:latin typeface="Arial" charset="0"/>
                <a:ea typeface="SimSun" pitchFamily="2" charset="-122"/>
                <a:cs typeface="+mn-cs"/>
                <a:sym typeface="Calibri" pitchFamily="34" charset="0"/>
              </a:rPr>
              <a:t>Review – </a:t>
            </a:r>
          </a:p>
          <a:p>
            <a:pPr>
              <a:defRPr/>
            </a:pPr>
            <a:r>
              <a:rPr lang="en-US" altLang="zh-CN" sz="1800" b="1" dirty="0" smtClean="0">
                <a:solidFill>
                  <a:schemeClr val="tx2"/>
                </a:solidFill>
                <a:latin typeface="Arial" charset="0"/>
                <a:ea typeface="SimSun" pitchFamily="2" charset="-122"/>
                <a:cs typeface="+mn-cs"/>
                <a:sym typeface="Calibri" pitchFamily="34" charset="0"/>
              </a:rPr>
              <a:t>Anxiety, Depression, stress, and fatigue</a:t>
            </a:r>
            <a:endParaRPr lang="en-US" altLang="zh-CN" sz="1800" b="1" dirty="0">
              <a:solidFill>
                <a:schemeClr val="tx2"/>
              </a:solidFill>
              <a:latin typeface="Arial" charset="0"/>
              <a:ea typeface="SimSun" pitchFamily="2" charset="-122"/>
              <a:cs typeface="+mn-cs"/>
              <a:sym typeface="Calibri" pitchFamily="34" charset="0"/>
            </a:endParaRPr>
          </a:p>
        </p:txBody>
      </p:sp>
      <p:grpSp>
        <p:nvGrpSpPr>
          <p:cNvPr id="8" name="Group 7"/>
          <p:cNvGrpSpPr/>
          <p:nvPr/>
        </p:nvGrpSpPr>
        <p:grpSpPr>
          <a:xfrm>
            <a:off x="1180835" y="2668354"/>
            <a:ext cx="5526319" cy="461666"/>
            <a:chOff x="1187624" y="2304294"/>
            <a:chExt cx="6593174" cy="667211"/>
          </a:xfrm>
        </p:grpSpPr>
        <p:sp>
          <p:nvSpPr>
            <p:cNvPr id="6" name="Rectangle 5"/>
            <p:cNvSpPr/>
            <p:nvPr/>
          </p:nvSpPr>
          <p:spPr>
            <a:xfrm>
              <a:off x="6660232" y="2304294"/>
              <a:ext cx="1120566" cy="667210"/>
            </a:xfrm>
            <a:prstGeom prst="rect">
              <a:avLst/>
            </a:prstGeom>
          </p:spPr>
          <p:txBody>
            <a:bodyPr wrap="square">
              <a:spAutoFit/>
            </a:bodyPr>
            <a:lstStyle/>
            <a:p>
              <a:pPr algn="ctr"/>
              <a:r>
                <a:rPr lang="en-AU" sz="1200" dirty="0" smtClean="0"/>
                <a:t>Extremely depressed</a:t>
              </a:r>
              <a:endParaRPr lang="en-AU" sz="1200" dirty="0"/>
            </a:p>
          </p:txBody>
        </p:sp>
        <p:sp>
          <p:nvSpPr>
            <p:cNvPr id="7" name="Rectangle 6"/>
            <p:cNvSpPr/>
            <p:nvPr/>
          </p:nvSpPr>
          <p:spPr>
            <a:xfrm>
              <a:off x="1187624" y="2304295"/>
              <a:ext cx="1080121" cy="667210"/>
            </a:xfrm>
            <a:prstGeom prst="rect">
              <a:avLst/>
            </a:prstGeom>
          </p:spPr>
          <p:txBody>
            <a:bodyPr wrap="square">
              <a:spAutoFit/>
            </a:bodyPr>
            <a:lstStyle/>
            <a:p>
              <a:pPr algn="ctr"/>
              <a:r>
                <a:rPr lang="en-AU" sz="1200" dirty="0"/>
                <a:t>Not at all </a:t>
              </a:r>
              <a:r>
                <a:rPr lang="en-AU" sz="1200" dirty="0" smtClean="0"/>
                <a:t>depressed</a:t>
              </a:r>
              <a:endParaRPr lang="en-AU" sz="1200" dirty="0"/>
            </a:p>
          </p:txBody>
        </p:sp>
        <p:cxnSp>
          <p:nvCxnSpPr>
            <p:cNvPr id="9" name="Straight Connector 8"/>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grpSp>
        <p:nvGrpSpPr>
          <p:cNvPr id="2" name="Group 1"/>
          <p:cNvGrpSpPr/>
          <p:nvPr/>
        </p:nvGrpSpPr>
        <p:grpSpPr>
          <a:xfrm>
            <a:off x="1238305" y="4107813"/>
            <a:ext cx="5465963" cy="461666"/>
            <a:chOff x="1259632" y="4075330"/>
            <a:chExt cx="6521166" cy="667211"/>
          </a:xfrm>
        </p:grpSpPr>
        <p:sp>
          <p:nvSpPr>
            <p:cNvPr id="11" name="Rectangle 10"/>
            <p:cNvSpPr/>
            <p:nvPr/>
          </p:nvSpPr>
          <p:spPr>
            <a:xfrm>
              <a:off x="6660232" y="4075330"/>
              <a:ext cx="1120566" cy="667210"/>
            </a:xfrm>
            <a:prstGeom prst="rect">
              <a:avLst/>
            </a:prstGeom>
          </p:spPr>
          <p:txBody>
            <a:bodyPr wrap="square">
              <a:spAutoFit/>
            </a:bodyPr>
            <a:lstStyle/>
            <a:p>
              <a:pPr algn="ctr"/>
              <a:r>
                <a:rPr lang="en-AU" sz="1200" dirty="0" smtClean="0"/>
                <a:t>Extremely </a:t>
              </a:r>
            </a:p>
            <a:p>
              <a:pPr algn="ctr"/>
              <a:r>
                <a:rPr lang="en-AU" sz="1200" dirty="0" smtClean="0"/>
                <a:t>stressed</a:t>
              </a:r>
              <a:endParaRPr lang="en-AU" sz="1200" dirty="0"/>
            </a:p>
          </p:txBody>
        </p:sp>
        <p:sp>
          <p:nvSpPr>
            <p:cNvPr id="12" name="Rectangle 11"/>
            <p:cNvSpPr/>
            <p:nvPr/>
          </p:nvSpPr>
          <p:spPr>
            <a:xfrm>
              <a:off x="1259632" y="4075331"/>
              <a:ext cx="1008112" cy="667210"/>
            </a:xfrm>
            <a:prstGeom prst="rect">
              <a:avLst/>
            </a:prstGeom>
          </p:spPr>
          <p:txBody>
            <a:bodyPr wrap="square">
              <a:spAutoFit/>
            </a:bodyPr>
            <a:lstStyle/>
            <a:p>
              <a:pPr algn="ctr"/>
              <a:r>
                <a:rPr lang="en-AU" sz="1200" dirty="0"/>
                <a:t>Not at all </a:t>
              </a:r>
              <a:r>
                <a:rPr lang="en-AU" sz="1200" dirty="0" smtClean="0"/>
                <a:t>stressed</a:t>
              </a:r>
              <a:endParaRPr lang="en-AU" sz="1200" dirty="0"/>
            </a:p>
          </p:txBody>
        </p:sp>
        <p:cxnSp>
          <p:nvCxnSpPr>
            <p:cNvPr id="13" name="Straight Connector 12"/>
            <p:cNvCxnSpPr/>
            <p:nvPr/>
          </p:nvCxnSpPr>
          <p:spPr>
            <a:xfrm>
              <a:off x="2267744" y="4381412"/>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346736" y="433594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grpSp>
        <p:nvGrpSpPr>
          <p:cNvPr id="15" name="Group 14"/>
          <p:cNvGrpSpPr/>
          <p:nvPr/>
        </p:nvGrpSpPr>
        <p:grpSpPr>
          <a:xfrm>
            <a:off x="1187728" y="3356581"/>
            <a:ext cx="5465963" cy="461666"/>
            <a:chOff x="1259632" y="4075330"/>
            <a:chExt cx="6521166" cy="667211"/>
          </a:xfrm>
        </p:grpSpPr>
        <p:sp>
          <p:nvSpPr>
            <p:cNvPr id="16" name="Rectangle 15"/>
            <p:cNvSpPr/>
            <p:nvPr/>
          </p:nvSpPr>
          <p:spPr>
            <a:xfrm>
              <a:off x="6660232" y="4075330"/>
              <a:ext cx="1120566" cy="667210"/>
            </a:xfrm>
            <a:prstGeom prst="rect">
              <a:avLst/>
            </a:prstGeom>
          </p:spPr>
          <p:txBody>
            <a:bodyPr wrap="square">
              <a:spAutoFit/>
            </a:bodyPr>
            <a:lstStyle/>
            <a:p>
              <a:pPr algn="ctr"/>
              <a:r>
                <a:rPr lang="en-AU" sz="1200" dirty="0" smtClean="0"/>
                <a:t>Extremely </a:t>
              </a:r>
              <a:r>
                <a:rPr lang="en-AU" sz="1200" dirty="0"/>
                <a:t>anxious</a:t>
              </a:r>
            </a:p>
          </p:txBody>
        </p:sp>
        <p:sp>
          <p:nvSpPr>
            <p:cNvPr id="17" name="Rectangle 16"/>
            <p:cNvSpPr/>
            <p:nvPr/>
          </p:nvSpPr>
          <p:spPr>
            <a:xfrm>
              <a:off x="1259632" y="4075331"/>
              <a:ext cx="1008112" cy="667210"/>
            </a:xfrm>
            <a:prstGeom prst="rect">
              <a:avLst/>
            </a:prstGeom>
          </p:spPr>
          <p:txBody>
            <a:bodyPr wrap="square">
              <a:spAutoFit/>
            </a:bodyPr>
            <a:lstStyle/>
            <a:p>
              <a:pPr algn="ctr"/>
              <a:r>
                <a:rPr lang="en-AU" sz="1200" dirty="0"/>
                <a:t>Not at all anxious</a:t>
              </a:r>
            </a:p>
          </p:txBody>
        </p:sp>
        <p:cxnSp>
          <p:nvCxnSpPr>
            <p:cNvPr id="18" name="Straight Connector 17"/>
            <p:cNvCxnSpPr/>
            <p:nvPr/>
          </p:nvCxnSpPr>
          <p:spPr>
            <a:xfrm>
              <a:off x="2267744" y="4381412"/>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346736" y="433594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grpSp>
        <p:nvGrpSpPr>
          <p:cNvPr id="20" name="Group 19"/>
          <p:cNvGrpSpPr/>
          <p:nvPr/>
        </p:nvGrpSpPr>
        <p:grpSpPr>
          <a:xfrm>
            <a:off x="1266277" y="4801178"/>
            <a:ext cx="5465963" cy="646331"/>
            <a:chOff x="1259632" y="4075330"/>
            <a:chExt cx="6521166" cy="934092"/>
          </a:xfrm>
        </p:grpSpPr>
        <p:sp>
          <p:nvSpPr>
            <p:cNvPr id="21" name="Rectangle 20"/>
            <p:cNvSpPr/>
            <p:nvPr/>
          </p:nvSpPr>
          <p:spPr>
            <a:xfrm>
              <a:off x="6660232" y="4075330"/>
              <a:ext cx="1120566" cy="934092"/>
            </a:xfrm>
            <a:prstGeom prst="rect">
              <a:avLst/>
            </a:prstGeom>
          </p:spPr>
          <p:txBody>
            <a:bodyPr wrap="square">
              <a:spAutoFit/>
            </a:bodyPr>
            <a:lstStyle/>
            <a:p>
              <a:pPr algn="ctr"/>
              <a:r>
                <a:rPr lang="en-AU" sz="1200" dirty="0"/>
                <a:t>Very</a:t>
              </a:r>
            </a:p>
            <a:p>
              <a:pPr algn="ctr"/>
              <a:r>
                <a:rPr lang="en-AU" sz="1200" dirty="0" smtClean="0"/>
                <a:t>severe </a:t>
              </a:r>
              <a:r>
                <a:rPr lang="en-AU" sz="1200" dirty="0"/>
                <a:t>f</a:t>
              </a:r>
              <a:r>
                <a:rPr lang="en-AU" sz="1200" dirty="0" smtClean="0"/>
                <a:t>atigue</a:t>
              </a:r>
              <a:endParaRPr lang="en-AU" sz="1200" dirty="0"/>
            </a:p>
          </p:txBody>
        </p:sp>
        <p:sp>
          <p:nvSpPr>
            <p:cNvPr id="22" name="Rectangle 21"/>
            <p:cNvSpPr/>
            <p:nvPr/>
          </p:nvSpPr>
          <p:spPr>
            <a:xfrm>
              <a:off x="1259632" y="4075331"/>
              <a:ext cx="1008112" cy="400325"/>
            </a:xfrm>
            <a:prstGeom prst="rect">
              <a:avLst/>
            </a:prstGeom>
          </p:spPr>
          <p:txBody>
            <a:bodyPr wrap="square">
              <a:spAutoFit/>
            </a:bodyPr>
            <a:lstStyle/>
            <a:p>
              <a:pPr algn="ctr"/>
              <a:r>
                <a:rPr lang="en-AU" sz="1200" dirty="0"/>
                <a:t>No f</a:t>
              </a:r>
              <a:r>
                <a:rPr lang="en-AU" sz="1200" dirty="0" smtClean="0"/>
                <a:t>atigue</a:t>
              </a:r>
              <a:endParaRPr lang="en-AU" sz="1200" dirty="0"/>
            </a:p>
          </p:txBody>
        </p:sp>
        <p:cxnSp>
          <p:nvCxnSpPr>
            <p:cNvPr id="23" name="Straight Connector 22"/>
            <p:cNvCxnSpPr/>
            <p:nvPr/>
          </p:nvCxnSpPr>
          <p:spPr>
            <a:xfrm>
              <a:off x="2267744" y="4381412"/>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4346736" y="433594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27" name="TextBox 26"/>
          <p:cNvSpPr txBox="1"/>
          <p:nvPr/>
        </p:nvSpPr>
        <p:spPr>
          <a:xfrm>
            <a:off x="6804248" y="2348880"/>
            <a:ext cx="859402" cy="276999"/>
          </a:xfrm>
          <a:prstGeom prst="rect">
            <a:avLst/>
          </a:prstGeom>
          <a:noFill/>
        </p:spPr>
        <p:txBody>
          <a:bodyPr wrap="none" rtlCol="0">
            <a:spAutoFit/>
          </a:bodyPr>
          <a:lstStyle/>
          <a:p>
            <a:r>
              <a:rPr lang="en-AU" sz="1200" dirty="0"/>
              <a:t>Score /100</a:t>
            </a:r>
          </a:p>
        </p:txBody>
      </p:sp>
      <p:sp>
        <p:nvSpPr>
          <p:cNvPr id="28" name="TextBox 27"/>
          <p:cNvSpPr txBox="1"/>
          <p:nvPr/>
        </p:nvSpPr>
        <p:spPr>
          <a:xfrm>
            <a:off x="6873909" y="2760687"/>
            <a:ext cx="720080" cy="276999"/>
          </a:xfrm>
          <a:prstGeom prst="rect">
            <a:avLst/>
          </a:prstGeom>
          <a:noFill/>
        </p:spPr>
        <p:txBody>
          <a:bodyPr wrap="square" rtlCol="0">
            <a:spAutoFit/>
          </a:bodyPr>
          <a:lstStyle/>
          <a:p>
            <a:pPr algn="ctr"/>
            <a:r>
              <a:rPr lang="en-AU" sz="1200" dirty="0">
                <a:solidFill>
                  <a:srgbClr val="FF0000"/>
                </a:solidFill>
              </a:rPr>
              <a:t>XXX</a:t>
            </a:r>
          </a:p>
        </p:txBody>
      </p:sp>
      <p:sp>
        <p:nvSpPr>
          <p:cNvPr id="29" name="TextBox 28"/>
          <p:cNvSpPr txBox="1"/>
          <p:nvPr/>
        </p:nvSpPr>
        <p:spPr>
          <a:xfrm>
            <a:off x="6873909" y="3434608"/>
            <a:ext cx="720080" cy="276999"/>
          </a:xfrm>
          <a:prstGeom prst="rect">
            <a:avLst/>
          </a:prstGeom>
          <a:noFill/>
        </p:spPr>
        <p:txBody>
          <a:bodyPr wrap="square" rtlCol="0">
            <a:spAutoFit/>
          </a:bodyPr>
          <a:lstStyle/>
          <a:p>
            <a:pPr algn="ctr"/>
            <a:r>
              <a:rPr lang="en-AU" sz="1200" dirty="0">
                <a:solidFill>
                  <a:srgbClr val="FF0000"/>
                </a:solidFill>
              </a:rPr>
              <a:t>XXX</a:t>
            </a:r>
          </a:p>
        </p:txBody>
      </p:sp>
      <p:sp>
        <p:nvSpPr>
          <p:cNvPr id="30" name="TextBox 29"/>
          <p:cNvSpPr txBox="1"/>
          <p:nvPr/>
        </p:nvSpPr>
        <p:spPr>
          <a:xfrm>
            <a:off x="6849104" y="4199463"/>
            <a:ext cx="720080" cy="276999"/>
          </a:xfrm>
          <a:prstGeom prst="rect">
            <a:avLst/>
          </a:prstGeom>
          <a:noFill/>
        </p:spPr>
        <p:txBody>
          <a:bodyPr wrap="square" rtlCol="0">
            <a:spAutoFit/>
          </a:bodyPr>
          <a:lstStyle/>
          <a:p>
            <a:pPr algn="ctr"/>
            <a:r>
              <a:rPr lang="en-AU" sz="1200" dirty="0">
                <a:solidFill>
                  <a:srgbClr val="FF0000"/>
                </a:solidFill>
              </a:rPr>
              <a:t>XXX</a:t>
            </a:r>
          </a:p>
        </p:txBody>
      </p:sp>
      <p:sp>
        <p:nvSpPr>
          <p:cNvPr id="31" name="TextBox 30"/>
          <p:cNvSpPr txBox="1"/>
          <p:nvPr/>
        </p:nvSpPr>
        <p:spPr>
          <a:xfrm>
            <a:off x="6849104" y="4801174"/>
            <a:ext cx="720080" cy="276999"/>
          </a:xfrm>
          <a:prstGeom prst="rect">
            <a:avLst/>
          </a:prstGeom>
          <a:noFill/>
        </p:spPr>
        <p:txBody>
          <a:bodyPr wrap="square" rtlCol="0">
            <a:spAutoFit/>
          </a:bodyPr>
          <a:lstStyle/>
          <a:p>
            <a:pPr algn="ctr"/>
            <a:r>
              <a:rPr lang="en-AU" sz="1200" dirty="0">
                <a:solidFill>
                  <a:srgbClr val="FF0000"/>
                </a:solidFill>
              </a:rPr>
              <a:t>XXX</a:t>
            </a:r>
          </a:p>
        </p:txBody>
      </p:sp>
      <p:pic>
        <p:nvPicPr>
          <p:cNvPr id="32"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Tree>
    <p:extLst>
      <p:ext uri="{BB962C8B-B14F-4D97-AF65-F5344CB8AC3E}">
        <p14:creationId xmlns:p14="http://schemas.microsoft.com/office/powerpoint/2010/main" val="1523302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5" y="-798012"/>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417082" y="1739783"/>
            <a:ext cx="6120680" cy="1252736"/>
          </a:xfrm>
        </p:spPr>
        <p:txBody>
          <a:bodyPr>
            <a:normAutofit/>
          </a:bodyPr>
          <a:lstStyle/>
          <a:p>
            <a:pPr marL="0" lvl="1" indent="0">
              <a:buNone/>
            </a:pPr>
            <a:r>
              <a:rPr lang="en-AU" sz="1400" dirty="0"/>
              <a:t>Please move the red rectangle along the line to indicate your global level of quality of life (higher scores indicate greater quality of life)</a:t>
            </a:r>
          </a:p>
        </p:txBody>
      </p:sp>
      <p:sp>
        <p:nvSpPr>
          <p:cNvPr id="4" name="Title 1"/>
          <p:cNvSpPr txBox="1">
            <a:spLocks noChangeArrowheads="1"/>
          </p:cNvSpPr>
          <p:nvPr/>
        </p:nvSpPr>
        <p:spPr>
          <a:xfrm>
            <a:off x="695666" y="908720"/>
            <a:ext cx="7772400" cy="8448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a:solidFill>
                  <a:schemeClr val="tx2"/>
                </a:solidFill>
                <a:latin typeface="Arial" charset="0"/>
                <a:ea typeface="SimSun" pitchFamily="2" charset="-122"/>
                <a:cs typeface="+mn-cs"/>
                <a:sym typeface="Calibri" pitchFamily="34" charset="0"/>
              </a:rPr>
              <a:t>Mental Health </a:t>
            </a:r>
            <a:r>
              <a:rPr lang="en-US" altLang="zh-CN" sz="1800" b="1" dirty="0" smtClean="0">
                <a:solidFill>
                  <a:schemeClr val="tx2"/>
                </a:solidFill>
                <a:latin typeface="Arial" charset="0"/>
                <a:ea typeface="SimSun" pitchFamily="2" charset="-122"/>
                <a:cs typeface="+mn-cs"/>
                <a:sym typeface="Calibri" pitchFamily="34" charset="0"/>
              </a:rPr>
              <a:t>Review – </a:t>
            </a:r>
          </a:p>
          <a:p>
            <a:pPr>
              <a:defRPr/>
            </a:pPr>
            <a:r>
              <a:rPr lang="en-US" altLang="zh-CN" sz="1800" b="1" dirty="0" smtClean="0">
                <a:solidFill>
                  <a:schemeClr val="tx2"/>
                </a:solidFill>
                <a:latin typeface="Arial" charset="0"/>
                <a:ea typeface="SimSun" pitchFamily="2" charset="-122"/>
                <a:cs typeface="+mn-cs"/>
                <a:sym typeface="Calibri" pitchFamily="34" charset="0"/>
              </a:rPr>
              <a:t>Quality of life and social support</a:t>
            </a:r>
            <a:endParaRPr lang="en-US" altLang="zh-CN" sz="1800" b="1" dirty="0">
              <a:solidFill>
                <a:schemeClr val="tx2"/>
              </a:solidFill>
              <a:latin typeface="Arial" charset="0"/>
              <a:ea typeface="SimSun" pitchFamily="2" charset="-122"/>
              <a:cs typeface="+mn-cs"/>
              <a:sym typeface="Calibri" pitchFamily="34" charset="0"/>
            </a:endParaRPr>
          </a:p>
        </p:txBody>
      </p:sp>
      <p:grpSp>
        <p:nvGrpSpPr>
          <p:cNvPr id="8" name="Group 7"/>
          <p:cNvGrpSpPr/>
          <p:nvPr/>
        </p:nvGrpSpPr>
        <p:grpSpPr>
          <a:xfrm>
            <a:off x="1180835" y="2588587"/>
            <a:ext cx="5596749" cy="830998"/>
            <a:chOff x="1187624" y="2304294"/>
            <a:chExt cx="6593174" cy="907319"/>
          </a:xfrm>
        </p:grpSpPr>
        <p:sp>
          <p:nvSpPr>
            <p:cNvPr id="6" name="Rectangle 5"/>
            <p:cNvSpPr/>
            <p:nvPr/>
          </p:nvSpPr>
          <p:spPr>
            <a:xfrm>
              <a:off x="6660232" y="2304294"/>
              <a:ext cx="1120566" cy="705692"/>
            </a:xfrm>
            <a:prstGeom prst="rect">
              <a:avLst/>
            </a:prstGeom>
          </p:spPr>
          <p:txBody>
            <a:bodyPr wrap="square">
              <a:spAutoFit/>
            </a:bodyPr>
            <a:lstStyle/>
            <a:p>
              <a:pPr algn="ctr"/>
              <a:r>
                <a:rPr lang="en-AU" sz="1200" dirty="0" smtClean="0"/>
                <a:t>Perfect</a:t>
              </a:r>
            </a:p>
            <a:p>
              <a:pPr algn="ctr"/>
              <a:r>
                <a:rPr lang="en-AU" sz="1200" dirty="0" smtClean="0"/>
                <a:t>quality </a:t>
              </a:r>
              <a:r>
                <a:rPr lang="en-AU" sz="1200" dirty="0"/>
                <a:t>of life</a:t>
              </a:r>
            </a:p>
          </p:txBody>
        </p:sp>
        <p:sp>
          <p:nvSpPr>
            <p:cNvPr id="7" name="Rectangle 6"/>
            <p:cNvSpPr/>
            <p:nvPr/>
          </p:nvSpPr>
          <p:spPr>
            <a:xfrm>
              <a:off x="1187624" y="2304295"/>
              <a:ext cx="1080120" cy="907318"/>
            </a:xfrm>
            <a:prstGeom prst="rect">
              <a:avLst/>
            </a:prstGeom>
          </p:spPr>
          <p:txBody>
            <a:bodyPr wrap="square">
              <a:spAutoFit/>
            </a:bodyPr>
            <a:lstStyle/>
            <a:p>
              <a:pPr algn="ctr"/>
              <a:r>
                <a:rPr lang="en-AU" sz="1200" dirty="0"/>
                <a:t>Worst imaginable</a:t>
              </a:r>
            </a:p>
            <a:p>
              <a:pPr algn="ctr"/>
              <a:r>
                <a:rPr lang="en-AU" sz="1200" dirty="0"/>
                <a:t>quality of life</a:t>
              </a:r>
            </a:p>
          </p:txBody>
        </p:sp>
        <p:cxnSp>
          <p:nvCxnSpPr>
            <p:cNvPr id="9" name="Straight Connector 8"/>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grpSp>
        <p:nvGrpSpPr>
          <p:cNvPr id="15" name="Group 14"/>
          <p:cNvGrpSpPr/>
          <p:nvPr/>
        </p:nvGrpSpPr>
        <p:grpSpPr>
          <a:xfrm>
            <a:off x="1196616" y="4468102"/>
            <a:ext cx="5535624" cy="646332"/>
            <a:chOff x="1259632" y="4075330"/>
            <a:chExt cx="6521166" cy="705693"/>
          </a:xfrm>
        </p:grpSpPr>
        <p:sp>
          <p:nvSpPr>
            <p:cNvPr id="16" name="Rectangle 15"/>
            <p:cNvSpPr/>
            <p:nvPr/>
          </p:nvSpPr>
          <p:spPr>
            <a:xfrm>
              <a:off x="6660232" y="4075330"/>
              <a:ext cx="1120566" cy="705692"/>
            </a:xfrm>
            <a:prstGeom prst="rect">
              <a:avLst/>
            </a:prstGeom>
          </p:spPr>
          <p:txBody>
            <a:bodyPr wrap="square">
              <a:spAutoFit/>
            </a:bodyPr>
            <a:lstStyle/>
            <a:p>
              <a:pPr algn="ctr"/>
              <a:r>
                <a:rPr lang="en-AU" sz="1200" dirty="0" smtClean="0"/>
                <a:t>Excellent social support</a:t>
              </a:r>
              <a:endParaRPr lang="en-AU" sz="1200" dirty="0"/>
            </a:p>
          </p:txBody>
        </p:sp>
        <p:sp>
          <p:nvSpPr>
            <p:cNvPr id="17" name="Rectangle 16"/>
            <p:cNvSpPr/>
            <p:nvPr/>
          </p:nvSpPr>
          <p:spPr>
            <a:xfrm>
              <a:off x="1259632" y="4075331"/>
              <a:ext cx="1008112" cy="705692"/>
            </a:xfrm>
            <a:prstGeom prst="rect">
              <a:avLst/>
            </a:prstGeom>
          </p:spPr>
          <p:txBody>
            <a:bodyPr wrap="square">
              <a:spAutoFit/>
            </a:bodyPr>
            <a:lstStyle/>
            <a:p>
              <a:pPr algn="ctr"/>
              <a:r>
                <a:rPr lang="en-AU" sz="1200" dirty="0" smtClean="0"/>
                <a:t>Very poor social support</a:t>
              </a:r>
              <a:endParaRPr lang="en-AU" sz="1200" dirty="0"/>
            </a:p>
          </p:txBody>
        </p:sp>
        <p:cxnSp>
          <p:nvCxnSpPr>
            <p:cNvPr id="18" name="Straight Connector 17"/>
            <p:cNvCxnSpPr/>
            <p:nvPr/>
          </p:nvCxnSpPr>
          <p:spPr>
            <a:xfrm>
              <a:off x="2267744" y="4381412"/>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346736" y="433594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26" name="Content Placeholder 2"/>
          <p:cNvSpPr txBox="1">
            <a:spLocks/>
          </p:cNvSpPr>
          <p:nvPr/>
        </p:nvSpPr>
        <p:spPr>
          <a:xfrm>
            <a:off x="1355993" y="3645024"/>
            <a:ext cx="6120680" cy="62636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None/>
            </a:pPr>
            <a:r>
              <a:rPr lang="en-AU" sz="1600" dirty="0" smtClean="0"/>
              <a:t>Please move the red rectangle along the line to indicate your global level of social support available to </a:t>
            </a:r>
            <a:r>
              <a:rPr lang="en-AU" sz="1600" dirty="0"/>
              <a:t>you </a:t>
            </a:r>
            <a:r>
              <a:rPr lang="en-AU" sz="1600" dirty="0" smtClean="0"/>
              <a:t>(higher </a:t>
            </a:r>
            <a:r>
              <a:rPr lang="en-AU" sz="1600" dirty="0"/>
              <a:t>scores indicate greater levels of social support)</a:t>
            </a:r>
          </a:p>
          <a:p>
            <a:pPr marL="0" lvl="1" indent="0">
              <a:buFont typeface="Arial" panose="020B0604020202020204" pitchFamily="34" charset="0"/>
              <a:buNone/>
            </a:pPr>
            <a:endParaRPr lang="en-AU" sz="1600" dirty="0"/>
          </a:p>
        </p:txBody>
      </p:sp>
      <p:sp>
        <p:nvSpPr>
          <p:cNvPr id="27" name="TextBox 26"/>
          <p:cNvSpPr txBox="1"/>
          <p:nvPr/>
        </p:nvSpPr>
        <p:spPr>
          <a:xfrm>
            <a:off x="6804248" y="2348880"/>
            <a:ext cx="859402" cy="276999"/>
          </a:xfrm>
          <a:prstGeom prst="rect">
            <a:avLst/>
          </a:prstGeom>
          <a:noFill/>
        </p:spPr>
        <p:txBody>
          <a:bodyPr wrap="none" rtlCol="0">
            <a:spAutoFit/>
          </a:bodyPr>
          <a:lstStyle/>
          <a:p>
            <a:r>
              <a:rPr lang="en-AU" sz="1200" dirty="0"/>
              <a:t>Score /100</a:t>
            </a:r>
          </a:p>
        </p:txBody>
      </p:sp>
      <p:sp>
        <p:nvSpPr>
          <p:cNvPr id="28" name="TextBox 27"/>
          <p:cNvSpPr txBox="1"/>
          <p:nvPr/>
        </p:nvSpPr>
        <p:spPr>
          <a:xfrm>
            <a:off x="6873909" y="2760687"/>
            <a:ext cx="720080" cy="276999"/>
          </a:xfrm>
          <a:prstGeom prst="rect">
            <a:avLst/>
          </a:prstGeom>
          <a:noFill/>
        </p:spPr>
        <p:txBody>
          <a:bodyPr wrap="square" rtlCol="0">
            <a:spAutoFit/>
          </a:bodyPr>
          <a:lstStyle/>
          <a:p>
            <a:pPr algn="ctr"/>
            <a:r>
              <a:rPr lang="en-AU" sz="1200" dirty="0">
                <a:solidFill>
                  <a:srgbClr val="FF0000"/>
                </a:solidFill>
              </a:rPr>
              <a:t>XXX</a:t>
            </a:r>
          </a:p>
        </p:txBody>
      </p:sp>
      <p:sp>
        <p:nvSpPr>
          <p:cNvPr id="29" name="TextBox 28"/>
          <p:cNvSpPr txBox="1"/>
          <p:nvPr/>
        </p:nvSpPr>
        <p:spPr>
          <a:xfrm>
            <a:off x="6873909" y="4609937"/>
            <a:ext cx="720080" cy="276999"/>
          </a:xfrm>
          <a:prstGeom prst="rect">
            <a:avLst/>
          </a:prstGeom>
          <a:noFill/>
        </p:spPr>
        <p:txBody>
          <a:bodyPr wrap="square" rtlCol="0">
            <a:spAutoFit/>
          </a:bodyPr>
          <a:lstStyle/>
          <a:p>
            <a:pPr algn="ctr"/>
            <a:r>
              <a:rPr lang="en-AU" sz="1200" dirty="0">
                <a:solidFill>
                  <a:srgbClr val="FF0000"/>
                </a:solidFill>
              </a:rPr>
              <a:t>XXX</a:t>
            </a:r>
          </a:p>
        </p:txBody>
      </p:sp>
      <p:pic>
        <p:nvPicPr>
          <p:cNvPr id="20"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7169" y="544441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9327628" y="506182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22"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62732" y="536787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550976" y="5125795"/>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1374967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26" y="-778559"/>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410825" y="3419585"/>
            <a:ext cx="6120680" cy="532656"/>
          </a:xfrm>
        </p:spPr>
        <p:txBody>
          <a:bodyPr>
            <a:noAutofit/>
          </a:bodyPr>
          <a:lstStyle/>
          <a:p>
            <a:pPr marL="0" lvl="1" indent="0">
              <a:buNone/>
            </a:pPr>
            <a:r>
              <a:rPr lang="en-AU" sz="1400" dirty="0">
                <a:solidFill>
                  <a:srgbClr val="FF0000"/>
                </a:solidFill>
              </a:rPr>
              <a:t>Please move the red rectangle along the line to indicate how you would rate the quality of sleep you attain in an average 24 hour </a:t>
            </a:r>
            <a:r>
              <a:rPr lang="en-AU" sz="1400" dirty="0" smtClean="0">
                <a:solidFill>
                  <a:srgbClr val="FF0000"/>
                </a:solidFill>
              </a:rPr>
              <a:t>period (higher </a:t>
            </a:r>
            <a:r>
              <a:rPr lang="en-AU" sz="1400" dirty="0">
                <a:solidFill>
                  <a:srgbClr val="FF0000"/>
                </a:solidFill>
              </a:rPr>
              <a:t>scores indicate greater quality of sleep</a:t>
            </a:r>
            <a:r>
              <a:rPr lang="en-AU" sz="1400" dirty="0" smtClean="0">
                <a:solidFill>
                  <a:srgbClr val="FF0000"/>
                </a:solidFill>
              </a:rPr>
              <a:t>).</a:t>
            </a:r>
            <a:endParaRPr lang="en-AU" sz="1400" dirty="0">
              <a:solidFill>
                <a:srgbClr val="FF0000"/>
              </a:solidFill>
            </a:endParaRPr>
          </a:p>
        </p:txBody>
      </p:sp>
      <p:sp>
        <p:nvSpPr>
          <p:cNvPr id="4" name="Title 1"/>
          <p:cNvSpPr txBox="1">
            <a:spLocks noChangeArrowheads="1"/>
          </p:cNvSpPr>
          <p:nvPr/>
        </p:nvSpPr>
        <p:spPr>
          <a:xfrm>
            <a:off x="695666" y="908720"/>
            <a:ext cx="7772400" cy="8448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a:solidFill>
                  <a:schemeClr val="tx2"/>
                </a:solidFill>
                <a:latin typeface="Arial" charset="0"/>
                <a:ea typeface="SimSun" pitchFamily="2" charset="-122"/>
                <a:cs typeface="+mn-cs"/>
                <a:sym typeface="Calibri" pitchFamily="34" charset="0"/>
              </a:rPr>
              <a:t>Mental Health </a:t>
            </a:r>
            <a:r>
              <a:rPr lang="en-US" altLang="zh-CN" sz="1800" b="1" dirty="0" smtClean="0">
                <a:solidFill>
                  <a:schemeClr val="tx2"/>
                </a:solidFill>
                <a:latin typeface="Arial" charset="0"/>
                <a:ea typeface="SimSun" pitchFamily="2" charset="-122"/>
                <a:cs typeface="+mn-cs"/>
                <a:sym typeface="Calibri" pitchFamily="34" charset="0"/>
              </a:rPr>
              <a:t>Review - Sleep</a:t>
            </a:r>
            <a:endParaRPr lang="en-US" altLang="zh-CN" sz="1800" b="1" dirty="0">
              <a:solidFill>
                <a:schemeClr val="tx2"/>
              </a:solidFill>
              <a:latin typeface="Arial" charset="0"/>
              <a:ea typeface="SimSun" pitchFamily="2" charset="-122"/>
              <a:cs typeface="+mn-cs"/>
              <a:sym typeface="Calibri" pitchFamily="34" charset="0"/>
            </a:endParaRPr>
          </a:p>
        </p:txBody>
      </p:sp>
      <p:grpSp>
        <p:nvGrpSpPr>
          <p:cNvPr id="20" name="Group 19"/>
          <p:cNvGrpSpPr/>
          <p:nvPr/>
        </p:nvGrpSpPr>
        <p:grpSpPr>
          <a:xfrm>
            <a:off x="1360958" y="4437112"/>
            <a:ext cx="5400600" cy="646332"/>
            <a:chOff x="1259632" y="4075330"/>
            <a:chExt cx="6521166" cy="745890"/>
          </a:xfrm>
        </p:grpSpPr>
        <p:sp>
          <p:nvSpPr>
            <p:cNvPr id="21" name="Rectangle 20"/>
            <p:cNvSpPr/>
            <p:nvPr/>
          </p:nvSpPr>
          <p:spPr>
            <a:xfrm>
              <a:off x="6660232" y="4075330"/>
              <a:ext cx="1120566" cy="745889"/>
            </a:xfrm>
            <a:prstGeom prst="rect">
              <a:avLst/>
            </a:prstGeom>
          </p:spPr>
          <p:txBody>
            <a:bodyPr wrap="square">
              <a:spAutoFit/>
            </a:bodyPr>
            <a:lstStyle/>
            <a:p>
              <a:pPr algn="ctr"/>
              <a:r>
                <a:rPr lang="en-AU" sz="1200" dirty="0" smtClean="0"/>
                <a:t>Excellent </a:t>
              </a:r>
            </a:p>
            <a:p>
              <a:pPr algn="ctr"/>
              <a:r>
                <a:rPr lang="en-AU" sz="1200" dirty="0" smtClean="0"/>
                <a:t> sleep quality</a:t>
              </a:r>
              <a:endParaRPr lang="en-AU" sz="1200" dirty="0"/>
            </a:p>
          </p:txBody>
        </p:sp>
        <p:sp>
          <p:nvSpPr>
            <p:cNvPr id="22" name="Rectangle 21"/>
            <p:cNvSpPr/>
            <p:nvPr/>
          </p:nvSpPr>
          <p:spPr>
            <a:xfrm>
              <a:off x="1259632" y="4075331"/>
              <a:ext cx="1008112" cy="745889"/>
            </a:xfrm>
            <a:prstGeom prst="rect">
              <a:avLst/>
            </a:prstGeom>
          </p:spPr>
          <p:txBody>
            <a:bodyPr wrap="square">
              <a:spAutoFit/>
            </a:bodyPr>
            <a:lstStyle/>
            <a:p>
              <a:pPr algn="ctr"/>
              <a:r>
                <a:rPr lang="en-AU" sz="1200" dirty="0" smtClean="0"/>
                <a:t>Very poor sleep quality</a:t>
              </a:r>
              <a:endParaRPr lang="en-AU" sz="1200" dirty="0"/>
            </a:p>
          </p:txBody>
        </p:sp>
        <p:cxnSp>
          <p:nvCxnSpPr>
            <p:cNvPr id="23" name="Straight Connector 22"/>
            <p:cNvCxnSpPr/>
            <p:nvPr/>
          </p:nvCxnSpPr>
          <p:spPr>
            <a:xfrm>
              <a:off x="2267744" y="4381412"/>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4346736" y="433594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graphicFrame>
        <p:nvGraphicFramePr>
          <p:cNvPr id="26" name="Table 25"/>
          <p:cNvGraphicFramePr>
            <a:graphicFrameLocks noGrp="1"/>
          </p:cNvGraphicFramePr>
          <p:nvPr>
            <p:extLst>
              <p:ext uri="{D42A27DB-BD31-4B8C-83A1-F6EECF244321}">
                <p14:modId xmlns:p14="http://schemas.microsoft.com/office/powerpoint/2010/main" val="2421923822"/>
              </p:ext>
            </p:extLst>
          </p:nvPr>
        </p:nvGraphicFramePr>
        <p:xfrm>
          <a:off x="1704282" y="2204864"/>
          <a:ext cx="5311775" cy="716280"/>
        </p:xfrm>
        <a:graphic>
          <a:graphicData uri="http://schemas.openxmlformats.org/drawingml/2006/table">
            <a:tbl>
              <a:tblPr/>
              <a:tblGrid>
                <a:gridCol w="2507678"/>
                <a:gridCol w="487934"/>
                <a:gridCol w="428625"/>
                <a:gridCol w="628650"/>
                <a:gridCol w="581025"/>
                <a:gridCol w="677863"/>
              </a:tblGrid>
              <a:tr h="441944">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ts val="300"/>
                        </a:spcBef>
                        <a:spcAft>
                          <a:spcPts val="300"/>
                        </a:spcAft>
                        <a:buClrTx/>
                        <a:buSzTx/>
                        <a:buFont typeface="Calibri" pitchFamily="34" charset="0"/>
                        <a:buNone/>
                        <a:tabLst/>
                      </a:pPr>
                      <a:r>
                        <a:rPr lang="en-US" altLang="zh-CN" sz="1400" kern="1200" dirty="0" smtClean="0">
                          <a:solidFill>
                            <a:schemeClr val="tx1"/>
                          </a:solidFill>
                          <a:latin typeface="+mn-lt"/>
                          <a:ea typeface="+mn-ea"/>
                          <a:cs typeface="+mn-cs"/>
                          <a:sym typeface="MS PGothic" pitchFamily="34" charset="-128"/>
                        </a:rPr>
                        <a:t>Average number of hours sleep in the last 24 hours?</a:t>
                      </a:r>
                    </a:p>
                    <a:p>
                      <a:pPr marL="0" marR="0" lvl="0" indent="0" algn="l" defTabSz="457200" rtl="0" eaLnBrk="1" fontAlgn="base" latinLnBrk="0" hangingPunct="1">
                        <a:lnSpc>
                          <a:spcPct val="100000"/>
                        </a:lnSpc>
                        <a:spcBef>
                          <a:spcPts val="300"/>
                        </a:spcBef>
                        <a:spcAft>
                          <a:spcPts val="300"/>
                        </a:spcAft>
                        <a:buClrTx/>
                        <a:buSzTx/>
                        <a:buFont typeface="Calibri" pitchFamily="34" charset="0"/>
                        <a:buNone/>
                        <a:tabLst/>
                      </a:pPr>
                      <a:endParaRPr lang="en-US" altLang="zh-CN" sz="1400" kern="1200" dirty="0" smtClean="0">
                        <a:solidFill>
                          <a:schemeClr val="tx1"/>
                        </a:solidFill>
                        <a:latin typeface="+mn-lt"/>
                        <a:ea typeface="+mn-ea"/>
                        <a:cs typeface="+mn-cs"/>
                        <a:sym typeface="Times New Roman" pitchFamily="18" charset="0"/>
                      </a:endParaRPr>
                    </a:p>
                  </a:txBody>
                  <a:tcPr marL="92592" marR="92592" marT="0" marB="0"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c gridSpan="5">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ts val="300"/>
                        </a:spcBef>
                        <a:spcAft>
                          <a:spcPct val="0"/>
                        </a:spcAft>
                        <a:buClrTx/>
                        <a:buSzTx/>
                        <a:buFont typeface="Arial" charset="0"/>
                        <a:buNone/>
                        <a:tabLst/>
                      </a:pPr>
                      <a:r>
                        <a:rPr lang="en-US" altLang="zh-CN" sz="1400" kern="1200" dirty="0" smtClean="0">
                          <a:solidFill>
                            <a:schemeClr val="tx1"/>
                          </a:solidFill>
                          <a:latin typeface="+mn-lt"/>
                          <a:ea typeface="+mn-ea"/>
                          <a:cs typeface="+mn-cs"/>
                          <a:sym typeface="Arial" charset="0"/>
                        </a:rPr>
                        <a:t>Dropbox response options: 1 hour, 2 hour, 3 hour,……..10+ hours)</a:t>
                      </a:r>
                    </a:p>
                  </a:txBody>
                  <a:tcPr marL="92592" marR="92592" marT="0" marB="0"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bl>
          </a:graphicData>
        </a:graphic>
      </p:graphicFrame>
      <p:sp>
        <p:nvSpPr>
          <p:cNvPr id="27" name="TextBox 26"/>
          <p:cNvSpPr txBox="1"/>
          <p:nvPr/>
        </p:nvSpPr>
        <p:spPr>
          <a:xfrm>
            <a:off x="6697627" y="4168704"/>
            <a:ext cx="859402" cy="276999"/>
          </a:xfrm>
          <a:prstGeom prst="rect">
            <a:avLst/>
          </a:prstGeom>
          <a:noFill/>
        </p:spPr>
        <p:txBody>
          <a:bodyPr wrap="none" rtlCol="0">
            <a:spAutoFit/>
          </a:bodyPr>
          <a:lstStyle/>
          <a:p>
            <a:r>
              <a:rPr lang="en-AU" sz="1200" dirty="0"/>
              <a:t>Score /100</a:t>
            </a:r>
          </a:p>
        </p:txBody>
      </p:sp>
      <p:sp>
        <p:nvSpPr>
          <p:cNvPr id="28" name="TextBox 27"/>
          <p:cNvSpPr txBox="1"/>
          <p:nvPr/>
        </p:nvSpPr>
        <p:spPr>
          <a:xfrm>
            <a:off x="6767288" y="4580511"/>
            <a:ext cx="720080" cy="276999"/>
          </a:xfrm>
          <a:prstGeom prst="rect">
            <a:avLst/>
          </a:prstGeom>
          <a:noFill/>
        </p:spPr>
        <p:txBody>
          <a:bodyPr wrap="square" rtlCol="0">
            <a:spAutoFit/>
          </a:bodyPr>
          <a:lstStyle/>
          <a:p>
            <a:pPr algn="ctr"/>
            <a:r>
              <a:rPr lang="en-AU" sz="1200" dirty="0">
                <a:solidFill>
                  <a:srgbClr val="FF0000"/>
                </a:solidFill>
              </a:rPr>
              <a:t>XXX</a:t>
            </a:r>
          </a:p>
        </p:txBody>
      </p:sp>
      <p:pic>
        <p:nvPicPr>
          <p:cNvPr id="13"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42724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324528" y="504465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15"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35070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554076" y="5108625"/>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4285105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noChangeArrowheads="1"/>
          </p:cNvSpPr>
          <p:nvPr/>
        </p:nvSpPr>
        <p:spPr>
          <a:xfrm>
            <a:off x="670018" y="1412776"/>
            <a:ext cx="7772400" cy="12049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a:solidFill>
                  <a:schemeClr val="tx2"/>
                </a:solidFill>
                <a:latin typeface="Arial" charset="0"/>
                <a:ea typeface="SimSun" pitchFamily="2" charset="-122"/>
                <a:cs typeface="+mn-cs"/>
                <a:sym typeface="Calibri" pitchFamily="34" charset="0"/>
              </a:rPr>
              <a:t>Mental Health </a:t>
            </a:r>
            <a:r>
              <a:rPr lang="en-US" altLang="zh-CN" sz="1800" b="1" dirty="0" smtClean="0">
                <a:solidFill>
                  <a:schemeClr val="tx2"/>
                </a:solidFill>
                <a:latin typeface="Arial" charset="0"/>
                <a:ea typeface="SimSun" pitchFamily="2" charset="-122"/>
                <a:cs typeface="+mn-cs"/>
                <a:sym typeface="Calibri" pitchFamily="34" charset="0"/>
              </a:rPr>
              <a:t>Review – </a:t>
            </a:r>
          </a:p>
          <a:p>
            <a:pPr>
              <a:defRPr/>
            </a:pPr>
            <a:r>
              <a:rPr lang="en-US" altLang="zh-CN" sz="1800" b="1" dirty="0" smtClean="0">
                <a:solidFill>
                  <a:schemeClr val="tx2"/>
                </a:solidFill>
                <a:latin typeface="Arial" charset="0"/>
                <a:ea typeface="SimSun" pitchFamily="2" charset="-122"/>
                <a:cs typeface="+mn-cs"/>
                <a:sym typeface="Calibri" pitchFamily="34" charset="0"/>
              </a:rPr>
              <a:t>Suicidal ideation and help seeking</a:t>
            </a:r>
            <a:endParaRPr lang="en-US" altLang="zh-CN" sz="1800" b="1" dirty="0">
              <a:solidFill>
                <a:schemeClr val="tx2"/>
              </a:solidFill>
              <a:latin typeface="Arial" charset="0"/>
              <a:ea typeface="SimSun" pitchFamily="2" charset="-122"/>
              <a:cs typeface="+mn-cs"/>
              <a:sym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05377180"/>
              </p:ext>
            </p:extLst>
          </p:nvPr>
        </p:nvGraphicFramePr>
        <p:xfrm>
          <a:off x="1907704" y="2780928"/>
          <a:ext cx="5008804" cy="2074591"/>
        </p:xfrm>
        <a:graphic>
          <a:graphicData uri="http://schemas.openxmlformats.org/drawingml/2006/table">
            <a:tbl>
              <a:tblPr/>
              <a:tblGrid>
                <a:gridCol w="3233859"/>
                <a:gridCol w="886479"/>
                <a:gridCol w="888466"/>
              </a:tblGrid>
              <a:tr h="414919">
                <a:tc>
                  <a:txBody>
                    <a:bodyPr/>
                    <a:lstStyle>
                      <a:lvl1pPr marL="228600">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228600" marR="0" lvl="0" indent="0" algn="l" defTabSz="457200" rtl="0" eaLnBrk="1" fontAlgn="base" latinLnBrk="0" hangingPunct="1">
                        <a:lnSpc>
                          <a:spcPct val="100000"/>
                        </a:lnSpc>
                        <a:spcBef>
                          <a:spcPts val="300"/>
                        </a:spcBef>
                        <a:spcAft>
                          <a:spcPts val="300"/>
                        </a:spcAft>
                        <a:buClrTx/>
                        <a:buSzTx/>
                        <a:buFont typeface="Arial" charset="0"/>
                        <a:buNone/>
                        <a:tabLst/>
                      </a:pPr>
                      <a:r>
                        <a:rPr kumimoji="0" lang="en-US" altLang="en-US" sz="900" b="0" i="0" u="none" strike="noStrike" cap="none" normalizeH="0" baseline="0" dirty="0" smtClean="0">
                          <a:ln>
                            <a:noFill/>
                          </a:ln>
                          <a:solidFill>
                            <a:schemeClr val="tx1"/>
                          </a:solidFill>
                          <a:effectLst/>
                          <a:latin typeface="Arial" charset="0"/>
                          <a:ea typeface="SimSun" pitchFamily="2" charset="-122"/>
                          <a:cs typeface="Times New Roman" pitchFamily="18" charset="0"/>
                          <a:sym typeface="Calibri" pitchFamily="34" charset="0"/>
                        </a:rPr>
                        <a:t>Do you consider hurting yourself, others, or feel suicidal? </a:t>
                      </a:r>
                    </a:p>
                    <a:p>
                      <a:pPr marL="228600" marR="0" lvl="0" indent="0" algn="l" defTabSz="457200" rtl="0" eaLnBrk="1" fontAlgn="base" latinLnBrk="0" hangingPunct="1">
                        <a:lnSpc>
                          <a:spcPct val="100000"/>
                        </a:lnSpc>
                        <a:spcBef>
                          <a:spcPts val="300"/>
                        </a:spcBef>
                        <a:spcAft>
                          <a:spcPts val="300"/>
                        </a:spcAft>
                        <a:buClrTx/>
                        <a:buSzTx/>
                        <a:buFont typeface="Arial" charset="0"/>
                        <a:buNone/>
                        <a:tabLst/>
                      </a:pPr>
                      <a:r>
                        <a:rPr kumimoji="0" lang="en-US" altLang="en-US" sz="900" b="0" i="0" u="none" strike="noStrike" cap="none" normalizeH="0" baseline="0" dirty="0" smtClean="0">
                          <a:ln>
                            <a:noFill/>
                          </a:ln>
                          <a:solidFill>
                            <a:schemeClr val="accent1"/>
                          </a:solidFill>
                          <a:effectLst/>
                          <a:latin typeface="Arial" charset="0"/>
                          <a:ea typeface="SimSun" pitchFamily="2" charset="-122"/>
                          <a:cs typeface="Times New Roman" pitchFamily="18" charset="0"/>
                          <a:sym typeface="Calibri" pitchFamily="34" charset="0"/>
                        </a:rPr>
                        <a:t>(IF YES give RED advice option)</a:t>
                      </a:r>
                      <a:endParaRPr kumimoji="0" lang="en-US" altLang="en-US" sz="900" b="0" i="0" u="none" strike="noStrike" cap="none" normalizeH="0" baseline="0" dirty="0" smtClean="0">
                        <a:ln>
                          <a:noFill/>
                        </a:ln>
                        <a:solidFill>
                          <a:schemeClr val="accent1"/>
                        </a:solidFill>
                        <a:effectLst/>
                        <a:latin typeface="Arial" charset="0"/>
                        <a:ea typeface="SimSun" pitchFamily="2" charset="-122"/>
                        <a:cs typeface="Times New Roman" pitchFamily="18" charset="0"/>
                        <a:sym typeface="MS PGothic" pitchFamily="34" charset="-128"/>
                      </a:endParaRPr>
                    </a:p>
                  </a:txBody>
                  <a:tcPr marL="0" marR="92576" marT="0" marB="0"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ts val="300"/>
                        </a:spcBef>
                        <a:spcAft>
                          <a:spcPct val="0"/>
                        </a:spcAft>
                        <a:buClrTx/>
                        <a:buSzTx/>
                        <a:buFont typeface="Arial" charset="0"/>
                        <a:buNone/>
                        <a:tabLst/>
                      </a:pPr>
                      <a:r>
                        <a:rPr kumimoji="0" lang="en-US" altLang="en-US" sz="900" b="0" i="0" u="none" strike="noStrike" cap="none" normalizeH="0" baseline="0" dirty="0" smtClean="0">
                          <a:ln>
                            <a:noFill/>
                          </a:ln>
                          <a:solidFill>
                            <a:srgbClr val="000000"/>
                          </a:solidFill>
                          <a:effectLst/>
                          <a:latin typeface="MS Gothic" pitchFamily="49" charset="-128"/>
                          <a:ea typeface="MS Gothic" pitchFamily="49" charset="-128"/>
                          <a:sym typeface="MS Gothic" pitchFamily="49" charset="-128"/>
                        </a:rPr>
                        <a:t>YES</a:t>
                      </a:r>
                      <a:r>
                        <a:rPr kumimoji="0" lang="en-US" altLang="en-US" sz="900" b="1" i="1" u="none" strike="noStrike" cap="none" normalizeH="0" baseline="0" dirty="0" smtClean="0">
                          <a:ln>
                            <a:noFill/>
                          </a:ln>
                          <a:solidFill>
                            <a:srgbClr val="000000"/>
                          </a:solidFill>
                          <a:effectLst/>
                          <a:latin typeface="Arial" charset="0"/>
                          <a:ea typeface="SimSun" pitchFamily="2" charset="-122"/>
                          <a:cs typeface="Times New Roman" pitchFamily="18" charset="0"/>
                          <a:sym typeface="Calibri" pitchFamily="34" charset="0"/>
                        </a:rPr>
                        <a:t> </a:t>
                      </a:r>
                      <a:endParaRPr kumimoji="0" lang="en-US" altLang="en-US" sz="900" b="0" i="0" u="none" strike="noStrike" cap="none" normalizeH="0" baseline="0" dirty="0" smtClean="0">
                        <a:ln>
                          <a:noFill/>
                        </a:ln>
                        <a:solidFill>
                          <a:srgbClr val="000000"/>
                        </a:solidFill>
                        <a:effectLst/>
                        <a:latin typeface="Arial" charset="0"/>
                        <a:ea typeface="SimSun" pitchFamily="2" charset="-122"/>
                        <a:cs typeface="Times New Roman" pitchFamily="18" charset="0"/>
                        <a:sym typeface="Arial" charset="0"/>
                      </a:endParaRPr>
                    </a:p>
                  </a:txBody>
                  <a:tcPr marL="92576" marR="92576" marT="0" marB="0"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ts val="300"/>
                        </a:spcBef>
                        <a:spcAft>
                          <a:spcPct val="0"/>
                        </a:spcAft>
                        <a:buClrTx/>
                        <a:buSzTx/>
                        <a:buFont typeface="Arial" charset="0"/>
                        <a:buNone/>
                        <a:tabLst/>
                      </a:pPr>
                      <a:r>
                        <a:rPr kumimoji="0" lang="en-US" altLang="en-US" sz="900" b="0" i="0" u="none" strike="noStrike" cap="none" normalizeH="0" baseline="0" dirty="0" smtClean="0">
                          <a:ln>
                            <a:noFill/>
                          </a:ln>
                          <a:solidFill>
                            <a:srgbClr val="000000"/>
                          </a:solidFill>
                          <a:effectLst/>
                          <a:latin typeface="MS Gothic" pitchFamily="49" charset="-128"/>
                          <a:ea typeface="MS Gothic" pitchFamily="49" charset="-128"/>
                          <a:sym typeface="MS Gothic" pitchFamily="49" charset="-128"/>
                        </a:rPr>
                        <a:t>NO</a:t>
                      </a:r>
                      <a:endParaRPr kumimoji="0" lang="en-US" altLang="en-US" sz="900" b="0" i="0" u="none" strike="noStrike" cap="none" normalizeH="0" baseline="0" dirty="0" smtClean="0">
                        <a:ln>
                          <a:noFill/>
                        </a:ln>
                        <a:solidFill>
                          <a:srgbClr val="000000"/>
                        </a:solidFill>
                        <a:effectLst/>
                        <a:latin typeface="Arial" charset="0"/>
                        <a:ea typeface="SimSun" pitchFamily="2" charset="-122"/>
                        <a:cs typeface="Times New Roman" pitchFamily="18" charset="0"/>
                        <a:sym typeface="Arial" charset="0"/>
                      </a:endParaRPr>
                    </a:p>
                  </a:txBody>
                  <a:tcPr marL="92576" marR="92576" marT="0" marB="0"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r>
              <a:tr h="829836">
                <a:tc>
                  <a:txBody>
                    <a:bodyPr/>
                    <a:lstStyle>
                      <a:lvl1pPr marL="228600">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228600" marR="0" lvl="0" indent="0" algn="l" defTabSz="457200" rtl="0" eaLnBrk="1" fontAlgn="base" latinLnBrk="0" hangingPunct="1">
                        <a:lnSpc>
                          <a:spcPct val="100000"/>
                        </a:lnSpc>
                        <a:spcBef>
                          <a:spcPts val="300"/>
                        </a:spcBef>
                        <a:spcAft>
                          <a:spcPts val="300"/>
                        </a:spcAft>
                        <a:buClrTx/>
                        <a:buSzTx/>
                        <a:buFont typeface="Arial" charset="0"/>
                        <a:buNone/>
                        <a:tabLst/>
                      </a:pPr>
                      <a:r>
                        <a:rPr kumimoji="0" lang="en-US" altLang="zh-CN" sz="900" b="0" i="0" u="none" strike="noStrike" cap="none" normalizeH="0" baseline="0" dirty="0" smtClean="0">
                          <a:ln>
                            <a:noFill/>
                          </a:ln>
                          <a:solidFill>
                            <a:schemeClr val="tx1"/>
                          </a:solidFill>
                          <a:effectLst/>
                          <a:latin typeface="Arial" charset="0"/>
                          <a:ea typeface="SimSun" pitchFamily="2" charset="-122"/>
                          <a:cs typeface="Times New Roman" pitchFamily="18" charset="0"/>
                          <a:sym typeface="MS PGothic" pitchFamily="34" charset="-128"/>
                        </a:rPr>
                        <a:t>Are you CURRENTLY seeing a mental health professional?</a:t>
                      </a:r>
                      <a:endParaRPr kumimoji="0" lang="en-US" altLang="zh-CN" sz="2800" b="0" i="0" u="none" strike="noStrike" cap="none" normalizeH="0" baseline="0" dirty="0" smtClean="0">
                        <a:ln>
                          <a:noFill/>
                        </a:ln>
                        <a:solidFill>
                          <a:schemeClr val="tx1"/>
                        </a:solidFill>
                        <a:effectLst/>
                        <a:latin typeface="Calibri" pitchFamily="34" charset="0"/>
                        <a:ea typeface="SimSun" pitchFamily="2" charset="-122"/>
                        <a:sym typeface="Calibri" pitchFamily="34" charset="0"/>
                      </a:endParaRPr>
                    </a:p>
                  </a:txBody>
                  <a:tcPr marL="0" marR="92576" marT="0" marB="0"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ts val="300"/>
                        </a:spcBef>
                        <a:spcAft>
                          <a:spcPct val="0"/>
                        </a:spcAft>
                        <a:buClrTx/>
                        <a:buSzTx/>
                        <a:buFont typeface="Arial" charset="0"/>
                        <a:buNone/>
                        <a:tabLst/>
                      </a:pPr>
                      <a:r>
                        <a:rPr kumimoji="0" lang="en-US" altLang="en-US" sz="900" b="0" i="0" u="none" strike="noStrike" cap="none" normalizeH="0" baseline="0" dirty="0" smtClean="0">
                          <a:ln>
                            <a:noFill/>
                          </a:ln>
                          <a:solidFill>
                            <a:srgbClr val="000000"/>
                          </a:solidFill>
                          <a:effectLst/>
                          <a:latin typeface="MS Gothic" pitchFamily="49" charset="-128"/>
                          <a:ea typeface="MS Gothic" pitchFamily="49" charset="-128"/>
                          <a:sym typeface="MS Gothic" pitchFamily="49" charset="-128"/>
                        </a:rPr>
                        <a:t>YES</a:t>
                      </a:r>
                      <a:endParaRPr kumimoji="0" lang="en-US" altLang="en-US" sz="900" b="0" i="0" u="none" strike="noStrike" cap="none" normalizeH="0" baseline="0" dirty="0" smtClean="0">
                        <a:ln>
                          <a:noFill/>
                        </a:ln>
                        <a:solidFill>
                          <a:srgbClr val="000000"/>
                        </a:solidFill>
                        <a:effectLst/>
                        <a:latin typeface="Arial" charset="0"/>
                        <a:ea typeface="SimSun" pitchFamily="2" charset="-122"/>
                        <a:cs typeface="Times New Roman" pitchFamily="18" charset="0"/>
                        <a:sym typeface="Arial" charset="0"/>
                      </a:endParaRPr>
                    </a:p>
                  </a:txBody>
                  <a:tcPr marL="92576" marR="92576" marT="0" marB="0"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ts val="300"/>
                        </a:spcBef>
                        <a:spcAft>
                          <a:spcPct val="0"/>
                        </a:spcAft>
                        <a:buClrTx/>
                        <a:buSzTx/>
                        <a:buFont typeface="Arial" charset="0"/>
                        <a:buNone/>
                        <a:tabLst/>
                      </a:pPr>
                      <a:r>
                        <a:rPr kumimoji="0" lang="en-US" altLang="en-US" sz="900" b="0" i="0" u="none" strike="noStrike" cap="none" normalizeH="0" baseline="0" dirty="0" smtClean="0">
                          <a:ln>
                            <a:noFill/>
                          </a:ln>
                          <a:solidFill>
                            <a:srgbClr val="000000"/>
                          </a:solidFill>
                          <a:effectLst/>
                          <a:latin typeface="MS Gothic" pitchFamily="49" charset="-128"/>
                          <a:ea typeface="MS Gothic" pitchFamily="49" charset="-128"/>
                          <a:sym typeface="MS Gothic" pitchFamily="49" charset="-128"/>
                        </a:rPr>
                        <a:t>NO</a:t>
                      </a:r>
                      <a:r>
                        <a:rPr kumimoji="0" lang="en-US" altLang="en-US" sz="900" b="1" i="1" u="none" strike="noStrike" cap="none" normalizeH="0" baseline="0" dirty="0" smtClean="0">
                          <a:ln>
                            <a:noFill/>
                          </a:ln>
                          <a:solidFill>
                            <a:srgbClr val="000000"/>
                          </a:solidFill>
                          <a:effectLst/>
                          <a:latin typeface="Arial" charset="0"/>
                          <a:ea typeface="SimSun" pitchFamily="2" charset="-122"/>
                          <a:cs typeface="Times New Roman" pitchFamily="18" charset="0"/>
                          <a:sym typeface="Calibri" pitchFamily="34" charset="0"/>
                        </a:rPr>
                        <a:t> </a:t>
                      </a:r>
                      <a:endParaRPr kumimoji="0" lang="en-US" altLang="en-US" sz="900" b="0" i="0" u="none" strike="noStrike" cap="none" normalizeH="0" baseline="0" dirty="0" smtClean="0">
                        <a:ln>
                          <a:noFill/>
                        </a:ln>
                        <a:solidFill>
                          <a:srgbClr val="000000"/>
                        </a:solidFill>
                        <a:effectLst/>
                        <a:latin typeface="Arial" charset="0"/>
                        <a:ea typeface="SimSun" pitchFamily="2" charset="-122"/>
                        <a:cs typeface="Times New Roman" pitchFamily="18" charset="0"/>
                        <a:sym typeface="Arial" charset="0"/>
                      </a:endParaRPr>
                    </a:p>
                  </a:txBody>
                  <a:tcPr marL="92576" marR="92576" marT="0" marB="0"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r>
              <a:tr h="829836">
                <a:tc>
                  <a:txBody>
                    <a:bodyPr/>
                    <a:lstStyle>
                      <a:lvl1pPr marL="228600">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228600" marR="0" lvl="0" indent="0" algn="l" defTabSz="457200" rtl="0" eaLnBrk="1" fontAlgn="base" latinLnBrk="0" hangingPunct="1">
                        <a:lnSpc>
                          <a:spcPct val="100000"/>
                        </a:lnSpc>
                        <a:spcBef>
                          <a:spcPts val="300"/>
                        </a:spcBef>
                        <a:spcAft>
                          <a:spcPts val="300"/>
                        </a:spcAft>
                        <a:buClrTx/>
                        <a:buSzTx/>
                        <a:buFont typeface="Arial" charset="0"/>
                        <a:buNone/>
                        <a:tabLst/>
                      </a:pPr>
                      <a:r>
                        <a:rPr kumimoji="0" lang="en-US" altLang="zh-CN" sz="900" b="0" i="0" u="none" strike="noStrike" cap="none" normalizeH="0" baseline="0" dirty="0" smtClean="0">
                          <a:ln>
                            <a:noFill/>
                          </a:ln>
                          <a:solidFill>
                            <a:schemeClr val="tx1"/>
                          </a:solidFill>
                          <a:effectLst/>
                          <a:latin typeface="Arial" charset="0"/>
                          <a:ea typeface="SimSun" pitchFamily="2" charset="-122"/>
                          <a:cs typeface="Times New Roman" pitchFamily="18" charset="0"/>
                          <a:sym typeface="MS PGothic" pitchFamily="34" charset="-128"/>
                        </a:rPr>
                        <a:t>Do you have an appointment with a mental health expert within the next 14 days or are you willing to contact your local doctor (GP) if your mental health symptoms worsen? </a:t>
                      </a:r>
                      <a:endParaRPr kumimoji="0" lang="en-US" altLang="zh-CN" sz="900" b="0" i="0" u="none" strike="noStrike" cap="none" normalizeH="0" baseline="0" dirty="0" smtClean="0">
                        <a:ln>
                          <a:noFill/>
                        </a:ln>
                        <a:solidFill>
                          <a:schemeClr val="tx1"/>
                        </a:solidFill>
                        <a:effectLst/>
                        <a:latin typeface="Arial" charset="0"/>
                        <a:ea typeface="SimSun" pitchFamily="2" charset="-122"/>
                        <a:cs typeface="Times New Roman" pitchFamily="18" charset="0"/>
                        <a:sym typeface="Calibri" pitchFamily="34" charset="0"/>
                      </a:endParaRPr>
                    </a:p>
                  </a:txBody>
                  <a:tcPr marL="0" marR="92576" marT="0" marB="0"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ts val="300"/>
                        </a:spcBef>
                        <a:spcAft>
                          <a:spcPct val="0"/>
                        </a:spcAft>
                        <a:buClrTx/>
                        <a:buSzTx/>
                        <a:buFont typeface="Arial" charset="0"/>
                        <a:buNone/>
                        <a:tabLst/>
                      </a:pPr>
                      <a:r>
                        <a:rPr kumimoji="0" lang="en-US" altLang="en-US" sz="900" b="0" i="0" u="none" strike="noStrike" cap="none" normalizeH="0" baseline="0" dirty="0" smtClean="0">
                          <a:ln>
                            <a:noFill/>
                          </a:ln>
                          <a:solidFill>
                            <a:srgbClr val="000000"/>
                          </a:solidFill>
                          <a:effectLst/>
                          <a:latin typeface="MS Gothic" pitchFamily="49" charset="-128"/>
                          <a:ea typeface="MS Gothic" pitchFamily="49" charset="-128"/>
                          <a:sym typeface="MS Gothic" pitchFamily="49" charset="-128"/>
                        </a:rPr>
                        <a:t>YES</a:t>
                      </a:r>
                      <a:endParaRPr kumimoji="0" lang="en-US" altLang="en-US" sz="900" b="0" i="0" u="none" strike="noStrike" cap="none" normalizeH="0" baseline="0" dirty="0" smtClean="0">
                        <a:ln>
                          <a:noFill/>
                        </a:ln>
                        <a:solidFill>
                          <a:srgbClr val="000000"/>
                        </a:solidFill>
                        <a:effectLst/>
                        <a:latin typeface="Arial" charset="0"/>
                        <a:ea typeface="SimSun" pitchFamily="2" charset="-122"/>
                        <a:cs typeface="Times New Roman" pitchFamily="18" charset="0"/>
                        <a:sym typeface="Arial" charset="0"/>
                      </a:endParaRPr>
                    </a:p>
                  </a:txBody>
                  <a:tcPr marL="92576" marR="92576" marT="0" marB="0"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ts val="300"/>
                        </a:spcBef>
                        <a:spcAft>
                          <a:spcPct val="0"/>
                        </a:spcAft>
                        <a:buClrTx/>
                        <a:buSzTx/>
                        <a:buFont typeface="Arial" charset="0"/>
                        <a:buNone/>
                        <a:tabLst/>
                      </a:pPr>
                      <a:r>
                        <a:rPr kumimoji="0" lang="en-US" altLang="en-US" sz="900" b="0" i="0" u="none" strike="noStrike" cap="none" normalizeH="0" baseline="0" dirty="0" smtClean="0">
                          <a:ln>
                            <a:noFill/>
                          </a:ln>
                          <a:solidFill>
                            <a:srgbClr val="000000"/>
                          </a:solidFill>
                          <a:effectLst/>
                          <a:latin typeface="MS Gothic" pitchFamily="49" charset="-128"/>
                          <a:ea typeface="MS Gothic" pitchFamily="49" charset="-128"/>
                          <a:sym typeface="MS Gothic" pitchFamily="49" charset="-128"/>
                        </a:rPr>
                        <a:t>NO</a:t>
                      </a:r>
                      <a:r>
                        <a:rPr kumimoji="0" lang="en-US" altLang="en-US" sz="900" b="1" i="1" u="none" strike="noStrike" cap="none" normalizeH="0" baseline="0" dirty="0" smtClean="0">
                          <a:ln>
                            <a:noFill/>
                          </a:ln>
                          <a:solidFill>
                            <a:srgbClr val="000000"/>
                          </a:solidFill>
                          <a:effectLst/>
                          <a:latin typeface="Arial" charset="0"/>
                          <a:ea typeface="SimSun" pitchFamily="2" charset="-122"/>
                          <a:cs typeface="Times New Roman" pitchFamily="18" charset="0"/>
                          <a:sym typeface="Calibri" pitchFamily="34" charset="0"/>
                        </a:rPr>
                        <a:t> </a:t>
                      </a:r>
                      <a:endParaRPr kumimoji="0" lang="en-US" altLang="en-US" sz="900" b="0" i="0" u="none" strike="noStrike" cap="none" normalizeH="0" baseline="0" dirty="0" smtClean="0">
                        <a:ln>
                          <a:noFill/>
                        </a:ln>
                        <a:solidFill>
                          <a:srgbClr val="000000"/>
                        </a:solidFill>
                        <a:effectLst/>
                        <a:latin typeface="Arial" charset="0"/>
                        <a:ea typeface="SimSun" pitchFamily="2" charset="-122"/>
                        <a:cs typeface="Times New Roman" pitchFamily="18" charset="0"/>
                        <a:sym typeface="Arial" charset="0"/>
                      </a:endParaRPr>
                    </a:p>
                  </a:txBody>
                  <a:tcPr marL="92576" marR="92576" marT="0" marB="0"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rgbClr val="FFFFFF"/>
                    </a:solidFill>
                  </a:tcPr>
                </a:tc>
              </a:tr>
            </a:tbl>
          </a:graphicData>
        </a:graphic>
      </p:graphicFrame>
      <p:pic>
        <p:nvPicPr>
          <p:cNvPr id="5"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8"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071161"/>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54076" y="4829084"/>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2701377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noChangeArrowheads="1"/>
          </p:cNvSpPr>
          <p:nvPr/>
        </p:nvSpPr>
        <p:spPr>
          <a:xfrm>
            <a:off x="670018" y="1160748"/>
            <a:ext cx="7772400"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a:solidFill>
                  <a:schemeClr val="tx2"/>
                </a:solidFill>
                <a:latin typeface="Arial" charset="0"/>
                <a:ea typeface="SimSun" pitchFamily="2" charset="-122"/>
                <a:cs typeface="+mn-cs"/>
                <a:sym typeface="Calibri" pitchFamily="34" charset="0"/>
              </a:rPr>
              <a:t>Mental Health Review</a:t>
            </a:r>
          </a:p>
        </p:txBody>
      </p:sp>
      <p:sp>
        <p:nvSpPr>
          <p:cNvPr id="3" name="Content Placeholder 2"/>
          <p:cNvSpPr>
            <a:spLocks noGrp="1"/>
          </p:cNvSpPr>
          <p:nvPr>
            <p:ph idx="1"/>
          </p:nvPr>
        </p:nvSpPr>
        <p:spPr>
          <a:xfrm>
            <a:off x="1531882" y="1664804"/>
            <a:ext cx="6048672" cy="684076"/>
          </a:xfrm>
        </p:spPr>
        <p:txBody>
          <a:bodyPr>
            <a:normAutofit/>
          </a:bodyPr>
          <a:lstStyle/>
          <a:p>
            <a:pPr marL="0" indent="0">
              <a:buNone/>
            </a:pPr>
            <a:r>
              <a:rPr lang="en-AU" sz="1600" dirty="0" smtClean="0">
                <a:latin typeface="Arial" charset="0"/>
                <a:ea typeface="SimSun" pitchFamily="2" charset="-122"/>
                <a:sym typeface="Calibri" pitchFamily="34" charset="0"/>
              </a:rPr>
              <a:t>Select the answer for each question that best represents how you have been feeling over the past 30 days.</a:t>
            </a:r>
            <a:endParaRPr lang="en-AU" sz="1600" dirty="0">
              <a:latin typeface="Arial" charset="0"/>
              <a:ea typeface="SimSun" pitchFamily="2" charset="-122"/>
              <a:sym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5" y="2276872"/>
            <a:ext cx="5506375"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069" y="550378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24528" y="512119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8" name="Picture 3" descr="C:\Users\Simon\AppData\Local\Microsoft\Windows\Temporary Internet Files\Content.IE5\RXIIGMY7\Play-or-Start-Button-Circular-Icon-2033-medium[1].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42724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54076" y="5185165"/>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240588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noChangeArrowheads="1"/>
          </p:cNvSpPr>
          <p:nvPr/>
        </p:nvSpPr>
        <p:spPr>
          <a:xfrm>
            <a:off x="670018" y="1160748"/>
            <a:ext cx="7772400"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1800" b="1" dirty="0">
                <a:solidFill>
                  <a:schemeClr val="tx2"/>
                </a:solidFill>
                <a:latin typeface="Arial" charset="0"/>
                <a:ea typeface="SimSun" pitchFamily="2" charset="-122"/>
                <a:cs typeface="+mn-cs"/>
                <a:sym typeface="Calibri" pitchFamily="34" charset="0"/>
              </a:rPr>
              <a:t>Mental Health </a:t>
            </a:r>
            <a:r>
              <a:rPr lang="en-US" altLang="zh-CN" sz="1800" b="1" dirty="0" smtClean="0">
                <a:solidFill>
                  <a:schemeClr val="tx2"/>
                </a:solidFill>
                <a:latin typeface="Arial" charset="0"/>
                <a:ea typeface="SimSun" pitchFamily="2" charset="-122"/>
                <a:cs typeface="+mn-cs"/>
                <a:sym typeface="Calibri" pitchFamily="34" charset="0"/>
              </a:rPr>
              <a:t>Review (continued)</a:t>
            </a:r>
            <a:endParaRPr lang="en-US" altLang="zh-CN" sz="1800" b="1" dirty="0">
              <a:solidFill>
                <a:schemeClr val="tx2"/>
              </a:solidFill>
              <a:latin typeface="Arial" charset="0"/>
              <a:ea typeface="SimSun" pitchFamily="2" charset="-122"/>
              <a:cs typeface="+mn-cs"/>
              <a:sym typeface="Calibri" pitchFamily="34" charset="0"/>
            </a:endParaRPr>
          </a:p>
        </p:txBody>
      </p:sp>
      <p:sp>
        <p:nvSpPr>
          <p:cNvPr id="3" name="Content Placeholder 2"/>
          <p:cNvSpPr>
            <a:spLocks noGrp="1"/>
          </p:cNvSpPr>
          <p:nvPr>
            <p:ph idx="1"/>
          </p:nvPr>
        </p:nvSpPr>
        <p:spPr>
          <a:xfrm>
            <a:off x="1531882" y="1664804"/>
            <a:ext cx="6048672" cy="612068"/>
          </a:xfrm>
        </p:spPr>
        <p:txBody>
          <a:bodyPr>
            <a:normAutofit/>
          </a:bodyPr>
          <a:lstStyle/>
          <a:p>
            <a:pPr marL="0" indent="0">
              <a:buNone/>
            </a:pPr>
            <a:r>
              <a:rPr lang="en-AU" sz="1600" dirty="0" smtClean="0">
                <a:latin typeface="Arial" charset="0"/>
                <a:ea typeface="SimSun" pitchFamily="2" charset="-122"/>
                <a:sym typeface="Calibri" pitchFamily="34" charset="0"/>
              </a:rPr>
              <a:t>Select </a:t>
            </a:r>
            <a:r>
              <a:rPr lang="en-AU" sz="1600" dirty="0">
                <a:latin typeface="Arial" charset="0"/>
                <a:ea typeface="SimSun" pitchFamily="2" charset="-122"/>
                <a:sym typeface="Calibri" pitchFamily="34" charset="0"/>
              </a:rPr>
              <a:t>the </a:t>
            </a:r>
            <a:r>
              <a:rPr lang="en-AU" sz="1600" dirty="0" smtClean="0">
                <a:latin typeface="Arial" charset="0"/>
                <a:ea typeface="SimSun" pitchFamily="2" charset="-122"/>
                <a:sym typeface="Calibri" pitchFamily="34" charset="0"/>
              </a:rPr>
              <a:t>answer </a:t>
            </a:r>
            <a:r>
              <a:rPr lang="en-AU" sz="1600" dirty="0">
                <a:latin typeface="Arial" charset="0"/>
                <a:ea typeface="SimSun" pitchFamily="2" charset="-122"/>
                <a:sym typeface="Calibri" pitchFamily="34" charset="0"/>
              </a:rPr>
              <a:t>for each question that best represents how you have </a:t>
            </a:r>
            <a:r>
              <a:rPr lang="en-AU" sz="1600" dirty="0" smtClean="0">
                <a:latin typeface="Arial" charset="0"/>
                <a:ea typeface="SimSun" pitchFamily="2" charset="-122"/>
                <a:sym typeface="Calibri" pitchFamily="34" charset="0"/>
              </a:rPr>
              <a:t>been feeling over the past 30 days.</a:t>
            </a:r>
            <a:endParaRPr lang="en-AU" sz="1600" dirty="0">
              <a:latin typeface="Arial" charset="0"/>
              <a:ea typeface="SimSun" pitchFamily="2" charset="-122"/>
              <a:sym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781" y="2239639"/>
            <a:ext cx="5848873" cy="3501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069" y="5530284"/>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24528" y="5147701"/>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8" name="Picture 3" descr="C:\Users\Simon\AppData\Local\Microsoft\Windows\Temporary Internet Files\Content.IE5\RXIIGMY7\Play-or-Start-Button-Circular-Icon-2033-medium[1].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453744"/>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54076" y="5211667"/>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245694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3238" y="316181"/>
            <a:ext cx="8229600" cy="1143000"/>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V1.7 changes made</a:t>
            </a:r>
            <a:endParaRPr lang="en-AU" dirty="0"/>
          </a:p>
        </p:txBody>
      </p:sp>
      <p:sp>
        <p:nvSpPr>
          <p:cNvPr id="5" name="Rectangle 4"/>
          <p:cNvSpPr>
            <a:spLocks noChangeArrowheads="1"/>
          </p:cNvSpPr>
          <p:nvPr/>
        </p:nvSpPr>
        <p:spPr bwMode="auto">
          <a:xfrm>
            <a:off x="503239" y="1772816"/>
            <a:ext cx="8229600" cy="1477328"/>
          </a:xfrm>
          <a:prstGeom prst="rect">
            <a:avLst/>
          </a:prstGeom>
          <a:solidFill>
            <a:schemeClr val="bg1"/>
          </a:solidFill>
          <a:ln>
            <a:noFill/>
          </a:ln>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marL="342900" indent="-342900">
              <a:spcBef>
                <a:spcPct val="0"/>
              </a:spcBef>
            </a:pPr>
            <a:r>
              <a:rPr lang="en-AU" sz="1800" dirty="0" smtClean="0">
                <a:latin typeface="Arial" charset="0"/>
              </a:rPr>
              <a:t>Reversed visua</a:t>
            </a:r>
            <a:r>
              <a:rPr lang="en-AU" sz="1800" dirty="0">
                <a:latin typeface="Arial" charset="0"/>
              </a:rPr>
              <a:t>l</a:t>
            </a:r>
            <a:r>
              <a:rPr lang="en-AU" sz="1800" dirty="0" smtClean="0">
                <a:latin typeface="Arial" charset="0"/>
              </a:rPr>
              <a:t> analogue scoring for the 3 questions on the last slide for “IBD </a:t>
            </a:r>
            <a:r>
              <a:rPr lang="en-AU" sz="1800" dirty="0">
                <a:latin typeface="Arial" charset="0"/>
              </a:rPr>
              <a:t>activity (continued</a:t>
            </a:r>
            <a:r>
              <a:rPr lang="en-AU" sz="1800" dirty="0" smtClean="0">
                <a:latin typeface="Arial" charset="0"/>
              </a:rPr>
              <a:t>)”</a:t>
            </a:r>
            <a:endParaRPr lang="en-AU" sz="1800" dirty="0">
              <a:latin typeface="Arial" charset="0"/>
            </a:endParaRPr>
          </a:p>
          <a:p>
            <a:pPr marL="342900" indent="-342900">
              <a:spcBef>
                <a:spcPct val="0"/>
              </a:spcBef>
            </a:pPr>
            <a:r>
              <a:rPr lang="en-AU" altLang="en-US" sz="1800" dirty="0" smtClean="0">
                <a:latin typeface="Arial" charset="0"/>
              </a:rPr>
              <a:t>Updated medications section (see excel sheet)</a:t>
            </a:r>
          </a:p>
          <a:p>
            <a:pPr marL="342900" indent="-342900">
              <a:spcBef>
                <a:spcPct val="0"/>
              </a:spcBef>
            </a:pPr>
            <a:r>
              <a:rPr lang="en-AU" altLang="en-US" sz="1800" dirty="0" smtClean="0">
                <a:latin typeface="Arial" charset="0"/>
              </a:rPr>
              <a:t>Updated review goals </a:t>
            </a:r>
            <a:r>
              <a:rPr lang="en-AU" altLang="en-US" sz="1800" dirty="0">
                <a:latin typeface="Arial" charset="0"/>
              </a:rPr>
              <a:t>section (see excel sheet</a:t>
            </a:r>
            <a:r>
              <a:rPr lang="en-AU" altLang="en-US" sz="1800" dirty="0" smtClean="0">
                <a:latin typeface="Arial" charset="0"/>
              </a:rPr>
              <a:t>)</a:t>
            </a:r>
          </a:p>
          <a:p>
            <a:pPr marL="342900" indent="-342900">
              <a:spcBef>
                <a:spcPct val="0"/>
              </a:spcBef>
            </a:pPr>
            <a:r>
              <a:rPr lang="en-AU" altLang="en-US" sz="1800" dirty="0">
                <a:latin typeface="Arial" charset="0"/>
              </a:rPr>
              <a:t>Updated goals section (see excel sheet</a:t>
            </a:r>
            <a:r>
              <a:rPr lang="en-AU" altLang="en-US" sz="1800" dirty="0" smtClean="0">
                <a:latin typeface="Arial" charset="0"/>
              </a:rPr>
              <a:t>)</a:t>
            </a:r>
            <a:endParaRPr lang="en-AU" altLang="en-US" sz="1800" dirty="0">
              <a:latin typeface="Arial" charset="0"/>
            </a:endParaRPr>
          </a:p>
        </p:txBody>
      </p:sp>
      <p:sp>
        <p:nvSpPr>
          <p:cNvPr id="6" name="Title 1"/>
          <p:cNvSpPr txBox="1">
            <a:spLocks/>
          </p:cNvSpPr>
          <p:nvPr/>
        </p:nvSpPr>
        <p:spPr>
          <a:xfrm>
            <a:off x="503239" y="3319582"/>
            <a:ext cx="8229600" cy="1143000"/>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V1.8 changes made</a:t>
            </a:r>
            <a:endParaRPr lang="en-AU" dirty="0"/>
          </a:p>
        </p:txBody>
      </p:sp>
      <p:sp>
        <p:nvSpPr>
          <p:cNvPr id="7" name="Rectangle 6"/>
          <p:cNvSpPr>
            <a:spLocks noChangeArrowheads="1"/>
          </p:cNvSpPr>
          <p:nvPr/>
        </p:nvSpPr>
        <p:spPr bwMode="auto">
          <a:xfrm>
            <a:off x="503240" y="4776217"/>
            <a:ext cx="8229600" cy="1754326"/>
          </a:xfrm>
          <a:prstGeom prst="rect">
            <a:avLst/>
          </a:prstGeom>
          <a:solidFill>
            <a:schemeClr val="bg1"/>
          </a:solidFill>
          <a:ln>
            <a:noFill/>
          </a:ln>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marL="342900" indent="-342900">
              <a:spcBef>
                <a:spcPct val="0"/>
              </a:spcBef>
            </a:pPr>
            <a:r>
              <a:rPr lang="en-AU" altLang="en-US" sz="1800" dirty="0" smtClean="0">
                <a:latin typeface="Arial" charset="0"/>
              </a:rPr>
              <a:t>Added comment </a:t>
            </a:r>
            <a:r>
              <a:rPr lang="en-AU" altLang="en-US" sz="1800" dirty="0">
                <a:latin typeface="Arial" charset="0"/>
              </a:rPr>
              <a:t>in RED to the </a:t>
            </a:r>
            <a:r>
              <a:rPr lang="en-US" altLang="en-US" sz="1800" dirty="0">
                <a:latin typeface="Arial" charset="0"/>
              </a:rPr>
              <a:t>What pre-set programs would you like to run? </a:t>
            </a:r>
            <a:r>
              <a:rPr lang="en-US" altLang="en-US" sz="1800" dirty="0" smtClean="0">
                <a:latin typeface="Arial" charset="0"/>
              </a:rPr>
              <a:t>Slide</a:t>
            </a:r>
          </a:p>
          <a:p>
            <a:pPr marL="342900" indent="-342900">
              <a:spcBef>
                <a:spcPct val="0"/>
              </a:spcBef>
            </a:pPr>
            <a:r>
              <a:rPr lang="en-US" altLang="en-US" sz="1800" dirty="0" smtClean="0">
                <a:latin typeface="Arial" charset="0"/>
              </a:rPr>
              <a:t>Made two reports DOCs, one BRIEF and one FULL</a:t>
            </a:r>
          </a:p>
          <a:p>
            <a:pPr marL="342900" indent="-342900">
              <a:spcBef>
                <a:spcPct val="0"/>
              </a:spcBef>
            </a:pPr>
            <a:r>
              <a:rPr lang="en-US" altLang="en-US" sz="1800" dirty="0" smtClean="0">
                <a:latin typeface="Arial" charset="0"/>
              </a:rPr>
              <a:t>Modified printing options in slide </a:t>
            </a:r>
            <a:r>
              <a:rPr lang="en-US" altLang="en-US" sz="1800" dirty="0">
                <a:latin typeface="Arial" charset="0"/>
              </a:rPr>
              <a:t>entitled “</a:t>
            </a:r>
            <a:r>
              <a:rPr lang="en-AU" sz="1800" dirty="0">
                <a:latin typeface="Arial" charset="0"/>
              </a:rPr>
              <a:t>Settings – What would you like to print?”</a:t>
            </a:r>
            <a:endParaRPr lang="en-US" altLang="en-US" sz="1800" dirty="0">
              <a:latin typeface="Arial" charset="0"/>
            </a:endParaRPr>
          </a:p>
          <a:p>
            <a:pPr marL="342900" indent="-342900">
              <a:spcBef>
                <a:spcPct val="0"/>
              </a:spcBef>
            </a:pPr>
            <a:endParaRPr lang="en-AU" altLang="en-US" sz="1800" dirty="0">
              <a:latin typeface="Arial" charset="0"/>
            </a:endParaRPr>
          </a:p>
        </p:txBody>
      </p:sp>
    </p:spTree>
    <p:extLst>
      <p:ext uri="{BB962C8B-B14F-4D97-AF65-F5344CB8AC3E}">
        <p14:creationId xmlns:p14="http://schemas.microsoft.com/office/powerpoint/2010/main" val="3830337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co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177" y="4428282"/>
            <a:ext cx="11033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4"/>
          <p:cNvSpPr>
            <a:spLocks noChangeArrowheads="1"/>
          </p:cNvSpPr>
          <p:nvPr/>
        </p:nvSpPr>
        <p:spPr bwMode="auto">
          <a:xfrm>
            <a:off x="3131840" y="4725144"/>
            <a:ext cx="3863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en-US" sz="1800" dirty="0">
                <a:solidFill>
                  <a:srgbClr val="000000"/>
                </a:solidFill>
              </a:rPr>
              <a:t>Saving K</a:t>
            </a:r>
            <a:r>
              <a:rPr lang="en-US" altLang="en-US" sz="1800" dirty="0" smtClean="0">
                <a:solidFill>
                  <a:srgbClr val="000000"/>
                </a:solidFill>
              </a:rPr>
              <a:t>10 score </a:t>
            </a:r>
            <a:r>
              <a:rPr lang="en-US" altLang="en-US" sz="1800" dirty="0">
                <a:solidFill>
                  <a:srgbClr val="000000"/>
                </a:solidFill>
              </a:rPr>
              <a:t>(will not be displayed)</a:t>
            </a:r>
          </a:p>
        </p:txBody>
      </p:sp>
      <p:graphicFrame>
        <p:nvGraphicFramePr>
          <p:cNvPr id="2" name="Table 1"/>
          <p:cNvGraphicFramePr>
            <a:graphicFrameLocks noGrp="1"/>
          </p:cNvGraphicFramePr>
          <p:nvPr>
            <p:extLst>
              <p:ext uri="{D42A27DB-BD31-4B8C-83A1-F6EECF244321}">
                <p14:modId xmlns:p14="http://schemas.microsoft.com/office/powerpoint/2010/main" val="4146012487"/>
              </p:ext>
            </p:extLst>
          </p:nvPr>
        </p:nvGraphicFramePr>
        <p:xfrm>
          <a:off x="1440402" y="2564904"/>
          <a:ext cx="6257290" cy="457200"/>
        </p:xfrm>
        <a:graphic>
          <a:graphicData uri="http://schemas.openxmlformats.org/drawingml/2006/table">
            <a:tbl>
              <a:tblPr>
                <a:tableStyleId>{5C22544A-7EE6-4342-B048-85BDC9FD1C3A}</a:tableStyleId>
              </a:tblPr>
              <a:tblGrid>
                <a:gridCol w="1250950"/>
                <a:gridCol w="1251585"/>
                <a:gridCol w="1251585"/>
                <a:gridCol w="1251585"/>
                <a:gridCol w="1251585"/>
              </a:tblGrid>
              <a:tr h="0">
                <a:tc>
                  <a:txBody>
                    <a:bodyPr/>
                    <a:lstStyle/>
                    <a:p>
                      <a:pPr algn="ctr">
                        <a:lnSpc>
                          <a:spcPct val="150000"/>
                        </a:lnSpc>
                      </a:pPr>
                      <a:r>
                        <a:rPr lang="en-AU" sz="1000" dirty="0">
                          <a:solidFill>
                            <a:schemeClr val="tx2">
                              <a:lumMod val="75000"/>
                            </a:schemeClr>
                          </a:solidFill>
                          <a:effectLst/>
                        </a:rPr>
                        <a:t>None of the time</a:t>
                      </a:r>
                      <a:endParaRPr lang="en-AU" sz="1000" dirty="0">
                        <a:solidFill>
                          <a:schemeClr val="tx2">
                            <a:lumMod val="75000"/>
                          </a:schemeClr>
                        </a:solidFill>
                        <a:effectLst/>
                        <a:latin typeface="Times New Roman"/>
                        <a:ea typeface="Times New Roman"/>
                        <a:cs typeface="Times New Roman"/>
                      </a:endParaRPr>
                    </a:p>
                  </a:txBody>
                  <a:tcPr marL="68580" marR="68580" marT="0" marB="0"/>
                </a:tc>
                <a:tc>
                  <a:txBody>
                    <a:bodyPr/>
                    <a:lstStyle/>
                    <a:p>
                      <a:pPr algn="ctr">
                        <a:lnSpc>
                          <a:spcPct val="150000"/>
                        </a:lnSpc>
                      </a:pPr>
                      <a:r>
                        <a:rPr lang="en-AU" sz="1000" dirty="0">
                          <a:solidFill>
                            <a:schemeClr val="tx2">
                              <a:lumMod val="75000"/>
                            </a:schemeClr>
                          </a:solidFill>
                          <a:effectLst/>
                        </a:rPr>
                        <a:t>A little of the time</a:t>
                      </a:r>
                      <a:endParaRPr lang="en-AU" sz="1000" dirty="0">
                        <a:solidFill>
                          <a:schemeClr val="tx2">
                            <a:lumMod val="75000"/>
                          </a:schemeClr>
                        </a:solidFill>
                        <a:effectLst/>
                        <a:latin typeface="Times New Roman"/>
                        <a:ea typeface="Times New Roman"/>
                        <a:cs typeface="Times New Roman"/>
                      </a:endParaRPr>
                    </a:p>
                  </a:txBody>
                  <a:tcPr marL="68580" marR="68580" marT="0" marB="0"/>
                </a:tc>
                <a:tc>
                  <a:txBody>
                    <a:bodyPr/>
                    <a:lstStyle/>
                    <a:p>
                      <a:pPr algn="ctr">
                        <a:lnSpc>
                          <a:spcPct val="150000"/>
                        </a:lnSpc>
                      </a:pPr>
                      <a:r>
                        <a:rPr lang="en-AU" sz="1000" dirty="0">
                          <a:solidFill>
                            <a:schemeClr val="tx2">
                              <a:lumMod val="75000"/>
                            </a:schemeClr>
                          </a:solidFill>
                          <a:effectLst/>
                        </a:rPr>
                        <a:t>Some of the time</a:t>
                      </a:r>
                      <a:endParaRPr lang="en-AU" sz="1000" dirty="0">
                        <a:solidFill>
                          <a:schemeClr val="tx2">
                            <a:lumMod val="75000"/>
                          </a:schemeClr>
                        </a:solidFill>
                        <a:effectLst/>
                        <a:latin typeface="Times New Roman"/>
                        <a:ea typeface="Times New Roman"/>
                        <a:cs typeface="Times New Roman"/>
                      </a:endParaRPr>
                    </a:p>
                  </a:txBody>
                  <a:tcPr marL="68580" marR="68580" marT="0" marB="0"/>
                </a:tc>
                <a:tc>
                  <a:txBody>
                    <a:bodyPr/>
                    <a:lstStyle/>
                    <a:p>
                      <a:pPr algn="ctr">
                        <a:lnSpc>
                          <a:spcPct val="150000"/>
                        </a:lnSpc>
                      </a:pPr>
                      <a:r>
                        <a:rPr lang="en-AU" sz="1000" dirty="0">
                          <a:solidFill>
                            <a:schemeClr val="tx2">
                              <a:lumMod val="75000"/>
                            </a:schemeClr>
                          </a:solidFill>
                          <a:effectLst/>
                        </a:rPr>
                        <a:t>Most of the time</a:t>
                      </a:r>
                      <a:endParaRPr lang="en-AU" sz="1000" dirty="0">
                        <a:solidFill>
                          <a:schemeClr val="tx2">
                            <a:lumMod val="75000"/>
                          </a:schemeClr>
                        </a:solidFill>
                        <a:effectLst/>
                        <a:latin typeface="Times New Roman"/>
                        <a:ea typeface="Times New Roman"/>
                        <a:cs typeface="Times New Roman"/>
                      </a:endParaRPr>
                    </a:p>
                  </a:txBody>
                  <a:tcPr marL="68580" marR="68580" marT="0" marB="0"/>
                </a:tc>
                <a:tc>
                  <a:txBody>
                    <a:bodyPr/>
                    <a:lstStyle/>
                    <a:p>
                      <a:pPr algn="ctr">
                        <a:lnSpc>
                          <a:spcPct val="150000"/>
                        </a:lnSpc>
                      </a:pPr>
                      <a:r>
                        <a:rPr lang="en-AU" sz="1000" dirty="0">
                          <a:solidFill>
                            <a:schemeClr val="tx2">
                              <a:lumMod val="75000"/>
                            </a:schemeClr>
                          </a:solidFill>
                          <a:effectLst/>
                        </a:rPr>
                        <a:t>All of the time</a:t>
                      </a:r>
                      <a:endParaRPr lang="en-AU" sz="1000" dirty="0">
                        <a:solidFill>
                          <a:schemeClr val="tx2">
                            <a:lumMod val="75000"/>
                          </a:schemeClr>
                        </a:solidFill>
                        <a:effectLst/>
                        <a:latin typeface="Times New Roman"/>
                        <a:ea typeface="Times New Roman"/>
                        <a:cs typeface="Times New Roman"/>
                      </a:endParaRPr>
                    </a:p>
                  </a:txBody>
                  <a:tcPr marL="68580" marR="68580" marT="0" marB="0"/>
                </a:tc>
              </a:tr>
              <a:tr h="0">
                <a:tc>
                  <a:txBody>
                    <a:bodyPr/>
                    <a:lstStyle/>
                    <a:p>
                      <a:pPr algn="ctr">
                        <a:lnSpc>
                          <a:spcPct val="150000"/>
                        </a:lnSpc>
                      </a:pPr>
                      <a:r>
                        <a:rPr lang="en-AU" sz="1000">
                          <a:solidFill>
                            <a:schemeClr val="tx2">
                              <a:lumMod val="75000"/>
                            </a:schemeClr>
                          </a:solidFill>
                          <a:effectLst/>
                        </a:rPr>
                        <a:t>1</a:t>
                      </a:r>
                      <a:endParaRPr lang="en-AU" sz="1000">
                        <a:solidFill>
                          <a:schemeClr val="tx2">
                            <a:lumMod val="75000"/>
                          </a:schemeClr>
                        </a:solidFill>
                        <a:effectLst/>
                        <a:latin typeface="Times New Roman"/>
                        <a:ea typeface="Times New Roman"/>
                        <a:cs typeface="Times New Roman"/>
                      </a:endParaRPr>
                    </a:p>
                  </a:txBody>
                  <a:tcPr marL="68580" marR="68580" marT="0" marB="0"/>
                </a:tc>
                <a:tc>
                  <a:txBody>
                    <a:bodyPr/>
                    <a:lstStyle/>
                    <a:p>
                      <a:pPr algn="ctr">
                        <a:lnSpc>
                          <a:spcPct val="150000"/>
                        </a:lnSpc>
                      </a:pPr>
                      <a:r>
                        <a:rPr lang="en-AU" sz="1000">
                          <a:solidFill>
                            <a:schemeClr val="tx2">
                              <a:lumMod val="75000"/>
                            </a:schemeClr>
                          </a:solidFill>
                          <a:effectLst/>
                        </a:rPr>
                        <a:t>2</a:t>
                      </a:r>
                      <a:endParaRPr lang="en-AU" sz="1000">
                        <a:solidFill>
                          <a:schemeClr val="tx2">
                            <a:lumMod val="75000"/>
                          </a:schemeClr>
                        </a:solidFill>
                        <a:effectLst/>
                        <a:latin typeface="Times New Roman"/>
                        <a:ea typeface="Times New Roman"/>
                        <a:cs typeface="Times New Roman"/>
                      </a:endParaRPr>
                    </a:p>
                  </a:txBody>
                  <a:tcPr marL="68580" marR="68580" marT="0" marB="0"/>
                </a:tc>
                <a:tc>
                  <a:txBody>
                    <a:bodyPr/>
                    <a:lstStyle/>
                    <a:p>
                      <a:pPr algn="ctr">
                        <a:lnSpc>
                          <a:spcPct val="150000"/>
                        </a:lnSpc>
                      </a:pPr>
                      <a:r>
                        <a:rPr lang="en-AU" sz="1000" dirty="0">
                          <a:solidFill>
                            <a:schemeClr val="tx2">
                              <a:lumMod val="75000"/>
                            </a:schemeClr>
                          </a:solidFill>
                          <a:effectLst/>
                        </a:rPr>
                        <a:t>3</a:t>
                      </a:r>
                      <a:endParaRPr lang="en-AU" sz="1000" dirty="0">
                        <a:solidFill>
                          <a:schemeClr val="tx2">
                            <a:lumMod val="75000"/>
                          </a:schemeClr>
                        </a:solidFill>
                        <a:effectLst/>
                        <a:latin typeface="Times New Roman"/>
                        <a:ea typeface="Times New Roman"/>
                        <a:cs typeface="Times New Roman"/>
                      </a:endParaRPr>
                    </a:p>
                  </a:txBody>
                  <a:tcPr marL="68580" marR="68580" marT="0" marB="0"/>
                </a:tc>
                <a:tc>
                  <a:txBody>
                    <a:bodyPr/>
                    <a:lstStyle/>
                    <a:p>
                      <a:pPr algn="ctr">
                        <a:lnSpc>
                          <a:spcPct val="150000"/>
                        </a:lnSpc>
                      </a:pPr>
                      <a:r>
                        <a:rPr lang="en-AU" sz="1000">
                          <a:solidFill>
                            <a:schemeClr val="tx2">
                              <a:lumMod val="75000"/>
                            </a:schemeClr>
                          </a:solidFill>
                          <a:effectLst/>
                        </a:rPr>
                        <a:t>4</a:t>
                      </a:r>
                      <a:endParaRPr lang="en-AU" sz="1000">
                        <a:solidFill>
                          <a:schemeClr val="tx2">
                            <a:lumMod val="75000"/>
                          </a:schemeClr>
                        </a:solidFill>
                        <a:effectLst/>
                        <a:latin typeface="Times New Roman"/>
                        <a:ea typeface="Times New Roman"/>
                        <a:cs typeface="Times New Roman"/>
                      </a:endParaRPr>
                    </a:p>
                  </a:txBody>
                  <a:tcPr marL="68580" marR="68580" marT="0" marB="0"/>
                </a:tc>
                <a:tc>
                  <a:txBody>
                    <a:bodyPr/>
                    <a:lstStyle/>
                    <a:p>
                      <a:pPr algn="ctr">
                        <a:lnSpc>
                          <a:spcPct val="150000"/>
                        </a:lnSpc>
                      </a:pPr>
                      <a:r>
                        <a:rPr lang="en-AU" sz="1000" dirty="0">
                          <a:solidFill>
                            <a:schemeClr val="tx2">
                              <a:lumMod val="75000"/>
                            </a:schemeClr>
                          </a:solidFill>
                          <a:effectLst/>
                        </a:rPr>
                        <a:t>5</a:t>
                      </a:r>
                      <a:endParaRPr lang="en-AU" sz="1000" dirty="0">
                        <a:solidFill>
                          <a:schemeClr val="tx2">
                            <a:lumMod val="75000"/>
                          </a:schemeClr>
                        </a:solidFill>
                        <a:effectLst/>
                        <a:latin typeface="Times New Roman"/>
                        <a:ea typeface="Times New Roman"/>
                        <a:cs typeface="Times New Roman"/>
                      </a:endParaRPr>
                    </a:p>
                  </a:txBody>
                  <a:tcPr marL="68580" marR="68580" marT="0" marB="0"/>
                </a:tc>
              </a:tr>
            </a:tbl>
          </a:graphicData>
        </a:graphic>
      </p:graphicFrame>
      <p:sp>
        <p:nvSpPr>
          <p:cNvPr id="3" name="Rectangle 1"/>
          <p:cNvSpPr>
            <a:spLocks noChangeArrowheads="1"/>
          </p:cNvSpPr>
          <p:nvPr/>
        </p:nvSpPr>
        <p:spPr bwMode="auto">
          <a:xfrm>
            <a:off x="1641177" y="1344138"/>
            <a:ext cx="58557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200" b="1" i="0" u="none" strike="noStrike" cap="none" normalizeH="0" baseline="0" dirty="0" smtClean="0">
                <a:ln>
                  <a:noFill/>
                </a:ln>
                <a:solidFill>
                  <a:schemeClr val="accent1"/>
                </a:solidFill>
                <a:effectLst/>
                <a:latin typeface="Times New Roman" pitchFamily="18" charset="0"/>
                <a:ea typeface="Times New Roman" pitchFamily="18" charset="0"/>
                <a:cs typeface="Times New Roman" pitchFamily="18" charset="0"/>
              </a:rPr>
              <a:t>The K10 is scored in the following manner: a mark of 1 is given to any question answered with </a:t>
            </a:r>
            <a:r>
              <a:rPr kumimoji="0" lang="en-AU" altLang="en-US" sz="1200" b="1" i="1" u="none" strike="noStrike" cap="none" normalizeH="0" baseline="0" dirty="0" smtClean="0">
                <a:ln>
                  <a:noFill/>
                </a:ln>
                <a:solidFill>
                  <a:schemeClr val="accent1"/>
                </a:solidFill>
                <a:effectLst/>
                <a:latin typeface="Times New Roman" pitchFamily="18" charset="0"/>
                <a:ea typeface="Times New Roman" pitchFamily="18" charset="0"/>
                <a:cs typeface="Times New Roman" pitchFamily="18" charset="0"/>
              </a:rPr>
              <a:t>none of the time</a:t>
            </a:r>
            <a:r>
              <a:rPr kumimoji="0" lang="en-AU" altLang="en-US" sz="1200" b="1" i="0" u="none" strike="noStrike" cap="none" normalizeH="0" baseline="0" dirty="0" smtClean="0">
                <a:ln>
                  <a:noFill/>
                </a:ln>
                <a:solidFill>
                  <a:schemeClr val="accent1"/>
                </a:solidFill>
                <a:effectLst/>
                <a:latin typeface="Times New Roman" pitchFamily="18" charset="0"/>
                <a:ea typeface="Times New Roman" pitchFamily="18" charset="0"/>
                <a:cs typeface="Times New Roman" pitchFamily="18" charset="0"/>
              </a:rPr>
              <a:t>, a mark of 2 is given to any question answered with </a:t>
            </a:r>
            <a:r>
              <a:rPr kumimoji="0" lang="en-AU" altLang="en-US" sz="1200" b="1" i="1" u="none" strike="noStrike" cap="none" normalizeH="0" baseline="0" dirty="0" smtClean="0">
                <a:ln>
                  <a:noFill/>
                </a:ln>
                <a:solidFill>
                  <a:schemeClr val="accent1"/>
                </a:solidFill>
                <a:effectLst/>
                <a:latin typeface="Times New Roman" pitchFamily="18" charset="0"/>
                <a:ea typeface="Times New Roman" pitchFamily="18" charset="0"/>
                <a:cs typeface="Times New Roman" pitchFamily="18" charset="0"/>
              </a:rPr>
              <a:t>a little of the time</a:t>
            </a:r>
            <a:r>
              <a:rPr kumimoji="0" lang="en-AU" altLang="en-US" sz="1200" b="1" i="0" u="none" strike="noStrike" cap="none" normalizeH="0" baseline="0" dirty="0" smtClean="0">
                <a:ln>
                  <a:noFill/>
                </a:ln>
                <a:solidFill>
                  <a:schemeClr val="accent1"/>
                </a:solidFill>
                <a:effectLst/>
                <a:latin typeface="Times New Roman" pitchFamily="18" charset="0"/>
                <a:ea typeface="Times New Roman" pitchFamily="18" charset="0"/>
                <a:cs typeface="Times New Roman" pitchFamily="18" charset="0"/>
              </a:rPr>
              <a:t>, and so on up to 5 for questions answered with </a:t>
            </a:r>
            <a:r>
              <a:rPr kumimoji="0" lang="en-AU" altLang="en-US" sz="1200" b="1" i="1" u="none" strike="noStrike" cap="none" normalizeH="0" baseline="0" dirty="0" smtClean="0">
                <a:ln>
                  <a:noFill/>
                </a:ln>
                <a:solidFill>
                  <a:schemeClr val="accent1"/>
                </a:solidFill>
                <a:effectLst/>
                <a:latin typeface="Times New Roman" pitchFamily="18" charset="0"/>
                <a:ea typeface="Times New Roman" pitchFamily="18" charset="0"/>
                <a:cs typeface="Times New Roman" pitchFamily="18" charset="0"/>
              </a:rPr>
              <a:t>all of the time</a:t>
            </a:r>
            <a:r>
              <a:rPr kumimoji="0" lang="en-AU" altLang="en-US" sz="1200" b="1" i="0" u="none" strike="noStrike" cap="none" normalizeH="0" baseline="0" dirty="0" smtClean="0">
                <a:ln>
                  <a:noFill/>
                </a:ln>
                <a:solidFill>
                  <a:schemeClr val="accent1"/>
                </a:solidFill>
                <a:effectLst/>
                <a:latin typeface="Times New Roman" pitchFamily="18" charset="0"/>
                <a:ea typeface="Times New Roman" pitchFamily="18" charset="0"/>
                <a:cs typeface="Times New Roman" pitchFamily="18" charset="0"/>
              </a:rPr>
              <a:t>. Marked accordingly the K10 will result in a score range from 10 to 50; with higher scores indicating greater distress.</a:t>
            </a:r>
            <a:endParaRPr kumimoji="0" lang="en-AU" altLang="en-US" sz="1800" b="0" i="0" u="none" strike="noStrike" cap="none" normalizeH="0" baseline="0" dirty="0" smtClean="0">
              <a:ln>
                <a:noFill/>
              </a:ln>
              <a:solidFill>
                <a:schemeClr val="accent1"/>
              </a:solidFill>
              <a:effectLst/>
              <a:latin typeface="Arial" pitchFamily="34" charset="0"/>
              <a:cs typeface="Arial" pitchFamily="34" charset="0"/>
            </a:endParaRPr>
          </a:p>
        </p:txBody>
      </p:sp>
    </p:spTree>
    <p:extLst>
      <p:ext uri="{BB962C8B-B14F-4D97-AF65-F5344CB8AC3E}">
        <p14:creationId xmlns:p14="http://schemas.microsoft.com/office/powerpoint/2010/main" val="2858825159"/>
      </p:ext>
    </p:extLst>
  </p:cSld>
  <p:clrMapOvr>
    <a:masterClrMapping/>
  </p:clrMapOvr>
  <p:transition spd="slow"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ChangeArrowheads="1"/>
          </p:cNvSpPr>
          <p:nvPr/>
        </p:nvSpPr>
        <p:spPr bwMode="auto">
          <a:xfrm>
            <a:off x="1898464" y="1415372"/>
            <a:ext cx="5256584"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just">
              <a:spcBef>
                <a:spcPct val="0"/>
              </a:spcBef>
              <a:buFontTx/>
              <a:buNone/>
            </a:pPr>
            <a:r>
              <a:rPr lang="en-AU" altLang="en-US" sz="1800" b="1" dirty="0">
                <a:solidFill>
                  <a:schemeClr val="tx2"/>
                </a:solidFill>
                <a:latin typeface="Arial" charset="0"/>
              </a:rPr>
              <a:t>Please note</a:t>
            </a:r>
            <a:r>
              <a:rPr lang="en-AU" altLang="en-US" sz="1800" b="1" dirty="0" smtClean="0">
                <a:solidFill>
                  <a:schemeClr val="tx2"/>
                </a:solidFill>
                <a:latin typeface="Arial" charset="0"/>
              </a:rPr>
              <a:t>:</a:t>
            </a:r>
          </a:p>
          <a:p>
            <a:pPr algn="just">
              <a:spcBef>
                <a:spcPct val="0"/>
              </a:spcBef>
              <a:buFontTx/>
              <a:buNone/>
            </a:pPr>
            <a:r>
              <a:rPr lang="en-AU" altLang="en-US" sz="1600" dirty="0" smtClean="0">
                <a:latin typeface="Arial" charset="0"/>
              </a:rPr>
              <a:t>Mental </a:t>
            </a:r>
            <a:r>
              <a:rPr lang="en-AU" altLang="en-US" sz="1600" dirty="0">
                <a:latin typeface="Arial" charset="0"/>
              </a:rPr>
              <a:t>health concerns are a common issue in patients living with </a:t>
            </a:r>
            <a:r>
              <a:rPr lang="en-AU" altLang="en-US" sz="1600" dirty="0" smtClean="0">
                <a:latin typeface="Arial" charset="0"/>
              </a:rPr>
              <a:t>IBD. </a:t>
            </a:r>
            <a:r>
              <a:rPr lang="en-AU" altLang="en-US" sz="1600" dirty="0">
                <a:latin typeface="Arial" charset="0"/>
              </a:rPr>
              <a:t>Based on your responses, the program has calculated your levels of </a:t>
            </a:r>
            <a:r>
              <a:rPr lang="en-AU" altLang="en-US" sz="1600" dirty="0" smtClean="0">
                <a:latin typeface="Arial" charset="0"/>
              </a:rPr>
              <a:t>psychological distress. </a:t>
            </a:r>
            <a:endParaRPr lang="en-AU" altLang="en-US" sz="1600" dirty="0">
              <a:latin typeface="Arial" charset="0"/>
            </a:endParaRPr>
          </a:p>
          <a:p>
            <a:pPr algn="just">
              <a:spcBef>
                <a:spcPct val="0"/>
              </a:spcBef>
              <a:buFontTx/>
              <a:buNone/>
            </a:pPr>
            <a:endParaRPr lang="en-AU" altLang="en-US" sz="1600" dirty="0">
              <a:latin typeface="Arial" charset="0"/>
            </a:endParaRPr>
          </a:p>
          <a:p>
            <a:pPr algn="just">
              <a:spcBef>
                <a:spcPct val="0"/>
              </a:spcBef>
              <a:buFontTx/>
              <a:buNone/>
            </a:pPr>
            <a:r>
              <a:rPr lang="en-AU" altLang="en-US" sz="1600" dirty="0">
                <a:latin typeface="Arial" charset="0"/>
              </a:rPr>
              <a:t>Please be aware that these results are only subjective. A comprehensive assessment by a trained mental health specialist is needed to confirm any diagnosis or symptom severity. </a:t>
            </a:r>
          </a:p>
          <a:p>
            <a:pPr algn="just">
              <a:spcBef>
                <a:spcPct val="0"/>
              </a:spcBef>
              <a:buFontTx/>
              <a:buNone/>
            </a:pPr>
            <a:endParaRPr lang="en-AU" altLang="en-US" sz="1600" dirty="0">
              <a:latin typeface="Arial" charset="0"/>
            </a:endParaRPr>
          </a:p>
          <a:p>
            <a:pPr algn="just">
              <a:spcBef>
                <a:spcPct val="0"/>
              </a:spcBef>
              <a:buFontTx/>
              <a:buNone/>
            </a:pPr>
            <a:r>
              <a:rPr lang="en-AU" altLang="en-US" sz="1600" dirty="0">
                <a:latin typeface="Arial" charset="0"/>
              </a:rPr>
              <a:t>If you have any concerns or questions, please talk to your IBD nurse, gastroenterologist, medical practitioner or mental health professional (e.g., psychiatrist, psychologist).</a:t>
            </a:r>
          </a:p>
        </p:txBody>
      </p:sp>
      <p:pic>
        <p:nvPicPr>
          <p:cNvPr id="6"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Tree>
    <p:extLst>
      <p:ext uri="{BB962C8B-B14F-4D97-AF65-F5344CB8AC3E}">
        <p14:creationId xmlns:p14="http://schemas.microsoft.com/office/powerpoint/2010/main" val="2598300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66763"/>
            <a:ext cx="9234488" cy="8396288"/>
          </a:xfrm>
          <a:prstGeom prst="rect">
            <a:avLst/>
          </a:prstGeom>
          <a:solidFill>
            <a:schemeClr val="bg1"/>
          </a:solidFill>
          <a:ln>
            <a:noFill/>
          </a:ln>
        </p:spPr>
      </p:pic>
      <p:sp>
        <p:nvSpPr>
          <p:cNvPr id="4100" name="TextBox 10"/>
          <p:cNvSpPr>
            <a:spLocks noChangeArrowheads="1"/>
          </p:cNvSpPr>
          <p:nvPr/>
        </p:nvSpPr>
        <p:spPr bwMode="auto">
          <a:xfrm>
            <a:off x="1701800" y="2519363"/>
            <a:ext cx="56499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eaLnBrk="1" hangingPunct="1">
              <a:spcBef>
                <a:spcPct val="0"/>
              </a:spcBef>
              <a:buFont typeface="Arial" charset="0"/>
              <a:buNone/>
            </a:pPr>
            <a:r>
              <a:rPr lang="en-US" altLang="en-US" sz="1600" dirty="0">
                <a:solidFill>
                  <a:srgbClr val="000000"/>
                </a:solidFill>
              </a:rPr>
              <a:t>For further information and strategies to manage psychological distress related to IB</a:t>
            </a:r>
            <a:r>
              <a:rPr lang="en-AU" altLang="en-US" sz="1600" dirty="0">
                <a:solidFill>
                  <a:srgbClr val="000000"/>
                </a:solidFill>
              </a:rPr>
              <a:t>D </a:t>
            </a:r>
            <a:r>
              <a:rPr lang="en-US" altLang="en-US" sz="1600" dirty="0">
                <a:solidFill>
                  <a:srgbClr val="000000"/>
                </a:solidFill>
              </a:rPr>
              <a:t>please go to </a:t>
            </a:r>
            <a:r>
              <a:rPr lang="en-US" altLang="en-US" sz="1600" dirty="0" smtClean="0">
                <a:solidFill>
                  <a:srgbClr val="000000"/>
                </a:solidFill>
              </a:rPr>
              <a:t>IBDclinic.org.au</a:t>
            </a:r>
            <a:endParaRPr lang="en-AU" altLang="en-US" sz="1600" dirty="0">
              <a:solidFill>
                <a:srgbClr val="000000"/>
              </a:solidFill>
            </a:endParaRPr>
          </a:p>
          <a:p>
            <a:pPr algn="ctr" eaLnBrk="1" hangingPunct="1">
              <a:spcBef>
                <a:spcPct val="0"/>
              </a:spcBef>
              <a:buFontTx/>
              <a:buNone/>
            </a:pPr>
            <a:r>
              <a:rPr lang="en-US" altLang="en-US" sz="1600" dirty="0">
                <a:solidFill>
                  <a:srgbClr val="000000"/>
                </a:solidFill>
              </a:rPr>
              <a:t> </a:t>
            </a:r>
          </a:p>
        </p:txBody>
      </p:sp>
      <p:pic>
        <p:nvPicPr>
          <p:cNvPr id="4101" name="Picture 2" descr="C:\Users\Simon\Dropbox\IBDclinic.org.au II\Logo and Images\Logos\IBD_hea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3206750"/>
            <a:ext cx="3878263"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7"/>
          <p:cNvSpPr>
            <a:spLocks noChangeArrowheads="1"/>
          </p:cNvSpPr>
          <p:nvPr/>
        </p:nvSpPr>
        <p:spPr bwMode="auto">
          <a:xfrm>
            <a:off x="2459038" y="5092700"/>
            <a:ext cx="402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eaLnBrk="1" hangingPunct="1">
              <a:spcBef>
                <a:spcPct val="0"/>
              </a:spcBef>
              <a:buFontTx/>
              <a:buNone/>
            </a:pPr>
            <a:r>
              <a:rPr lang="en-AU" altLang="en-US" sz="1400">
                <a:solidFill>
                  <a:schemeClr val="tx2"/>
                </a:solidFill>
                <a:latin typeface="Arial" charset="0"/>
              </a:rPr>
              <a:t>If you have any questions or concerns please talk to your Gastroenterologist or IBD nurse</a:t>
            </a:r>
          </a:p>
        </p:txBody>
      </p:sp>
      <p:sp>
        <p:nvSpPr>
          <p:cNvPr id="12" name="Flowchart: Alternate Process 11"/>
          <p:cNvSpPr/>
          <p:nvPr/>
        </p:nvSpPr>
        <p:spPr>
          <a:xfrm>
            <a:off x="1630363" y="1360488"/>
            <a:ext cx="5635625" cy="847725"/>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b="1" dirty="0">
                <a:solidFill>
                  <a:schemeClr val="tx1"/>
                </a:solidFill>
              </a:rPr>
              <a:t>Individuals tend to report minimal levels of psychological distress</a:t>
            </a:r>
          </a:p>
        </p:txBody>
      </p:sp>
      <p:sp>
        <p:nvSpPr>
          <p:cNvPr id="2" name="Rectangle 1"/>
          <p:cNvSpPr/>
          <p:nvPr/>
        </p:nvSpPr>
        <p:spPr>
          <a:xfrm>
            <a:off x="3252752" y="-428074"/>
            <a:ext cx="2929007" cy="369332"/>
          </a:xfrm>
          <a:prstGeom prst="rect">
            <a:avLst/>
          </a:prstGeom>
        </p:spPr>
        <p:txBody>
          <a:bodyPr wrap="none">
            <a:spAutoFit/>
          </a:bodyPr>
          <a:lstStyle/>
          <a:p>
            <a:r>
              <a:rPr lang="en-AU" altLang="en-US" b="1" dirty="0" smtClean="0">
                <a:solidFill>
                  <a:schemeClr val="tx2"/>
                </a:solidFill>
                <a:latin typeface="Arial" charset="0"/>
              </a:rPr>
              <a:t>K10 score between 10-15</a:t>
            </a:r>
            <a:endParaRPr lang="en-AU" dirty="0"/>
          </a:p>
        </p:txBody>
      </p:sp>
      <p:pic>
        <p:nvPicPr>
          <p:cNvPr id="9"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Tree>
    <p:extLst>
      <p:ext uri="{BB962C8B-B14F-4D97-AF65-F5344CB8AC3E}">
        <p14:creationId xmlns:p14="http://schemas.microsoft.com/office/powerpoint/2010/main" val="3464326135"/>
      </p:ext>
    </p:extLst>
  </p:cSld>
  <p:clrMapOvr>
    <a:masterClrMapping/>
  </p:clrMapOvr>
  <p:transition spd="slow"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66763"/>
            <a:ext cx="9234488" cy="8396288"/>
          </a:xfrm>
          <a:prstGeom prst="rect">
            <a:avLst/>
          </a:prstGeom>
          <a:solidFill>
            <a:schemeClr val="bg1"/>
          </a:solidFill>
          <a:ln>
            <a:noFill/>
          </a:ln>
        </p:spPr>
      </p:pic>
      <p:pic>
        <p:nvPicPr>
          <p:cNvPr id="5124" name="Picture 2" descr="C:\Users\Simon\Dropbox\IBDclinic.org.au II\Logo and Images\Logos\IBD_hea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3560763"/>
            <a:ext cx="3878263"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2459038" y="5092700"/>
            <a:ext cx="402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eaLnBrk="1" hangingPunct="1">
              <a:spcBef>
                <a:spcPct val="0"/>
              </a:spcBef>
              <a:buFontTx/>
              <a:buNone/>
            </a:pPr>
            <a:r>
              <a:rPr lang="en-AU" altLang="en-US" sz="1400">
                <a:solidFill>
                  <a:schemeClr val="tx2"/>
                </a:solidFill>
                <a:latin typeface="Arial" charset="0"/>
              </a:rPr>
              <a:t>If you have any questions or concerns please talk to your Gastroenterologist or IBD nurse</a:t>
            </a:r>
          </a:p>
        </p:txBody>
      </p:sp>
      <p:sp>
        <p:nvSpPr>
          <p:cNvPr id="8" name="Flowchart: Alternate Process 7"/>
          <p:cNvSpPr/>
          <p:nvPr/>
        </p:nvSpPr>
        <p:spPr>
          <a:xfrm>
            <a:off x="1630363" y="1260475"/>
            <a:ext cx="5634037" cy="1268413"/>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b="1" dirty="0">
                <a:solidFill>
                  <a:schemeClr val="tx1"/>
                </a:solidFill>
              </a:rPr>
              <a:t>Individuals tend to report some symptoms which may be associated with psychological </a:t>
            </a:r>
            <a:r>
              <a:rPr lang="en-AU" b="1" dirty="0" smtClean="0">
                <a:solidFill>
                  <a:schemeClr val="tx1"/>
                </a:solidFill>
              </a:rPr>
              <a:t>distress. These </a:t>
            </a:r>
            <a:r>
              <a:rPr lang="en-AU" b="1" dirty="0">
                <a:solidFill>
                  <a:schemeClr val="tx1"/>
                </a:solidFill>
              </a:rPr>
              <a:t>symptoms may be causing some distress in </a:t>
            </a:r>
            <a:r>
              <a:rPr lang="en-AU" b="1" dirty="0" smtClean="0">
                <a:solidFill>
                  <a:schemeClr val="tx1"/>
                </a:solidFill>
              </a:rPr>
              <a:t>your life</a:t>
            </a:r>
            <a:r>
              <a:rPr lang="en-AU" b="1" dirty="0">
                <a:solidFill>
                  <a:schemeClr val="tx1"/>
                </a:solidFill>
              </a:rPr>
              <a:t>.</a:t>
            </a:r>
          </a:p>
        </p:txBody>
      </p:sp>
      <p:sp>
        <p:nvSpPr>
          <p:cNvPr id="5127" name="TextBox 8"/>
          <p:cNvSpPr txBox="1">
            <a:spLocks noChangeArrowheads="1"/>
          </p:cNvSpPr>
          <p:nvPr/>
        </p:nvSpPr>
        <p:spPr bwMode="auto">
          <a:xfrm>
            <a:off x="1657350" y="2719388"/>
            <a:ext cx="57689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a:spcBef>
                <a:spcPct val="0"/>
              </a:spcBef>
              <a:buFontTx/>
              <a:buNone/>
            </a:pPr>
            <a:r>
              <a:rPr lang="en-US" altLang="en-US" sz="1600" dirty="0"/>
              <a:t>We recommend you meet with your mental health professional or doctor if symptoms worsen. For further information and strategies to manage psychological distress related to IB</a:t>
            </a:r>
            <a:r>
              <a:rPr lang="en-AU" altLang="en-US" sz="1600" dirty="0"/>
              <a:t>D </a:t>
            </a:r>
            <a:r>
              <a:rPr lang="en-US" altLang="en-US" sz="1600" dirty="0"/>
              <a:t>please go to IBDclinic.org.au</a:t>
            </a:r>
            <a:endParaRPr lang="en-AU" altLang="en-US" sz="1600" dirty="0">
              <a:latin typeface="Arial" charset="0"/>
            </a:endParaRPr>
          </a:p>
          <a:p>
            <a:pPr algn="ctr">
              <a:spcBef>
                <a:spcPct val="0"/>
              </a:spcBef>
              <a:buFontTx/>
              <a:buNone/>
            </a:pPr>
            <a:endParaRPr lang="en-US" altLang="en-US" sz="1600" dirty="0">
              <a:solidFill>
                <a:srgbClr val="000000"/>
              </a:solidFill>
            </a:endParaRPr>
          </a:p>
          <a:p>
            <a:pPr algn="ctr">
              <a:spcBef>
                <a:spcPct val="0"/>
              </a:spcBef>
              <a:buFontTx/>
              <a:buNone/>
            </a:pPr>
            <a:endParaRPr lang="en-AU" altLang="en-US" sz="3600" dirty="0">
              <a:latin typeface="Arial" charset="0"/>
            </a:endParaRPr>
          </a:p>
        </p:txBody>
      </p:sp>
      <p:sp>
        <p:nvSpPr>
          <p:cNvPr id="9" name="Rectangle 8"/>
          <p:cNvSpPr/>
          <p:nvPr/>
        </p:nvSpPr>
        <p:spPr>
          <a:xfrm>
            <a:off x="3252752" y="-428074"/>
            <a:ext cx="2929007" cy="369332"/>
          </a:xfrm>
          <a:prstGeom prst="rect">
            <a:avLst/>
          </a:prstGeom>
        </p:spPr>
        <p:txBody>
          <a:bodyPr wrap="none">
            <a:spAutoFit/>
          </a:bodyPr>
          <a:lstStyle/>
          <a:p>
            <a:r>
              <a:rPr lang="en-AU" altLang="en-US" b="1" dirty="0" smtClean="0">
                <a:solidFill>
                  <a:schemeClr val="tx2"/>
                </a:solidFill>
                <a:latin typeface="Arial" charset="0"/>
              </a:rPr>
              <a:t>K10 score between 16-30</a:t>
            </a:r>
            <a:endParaRPr lang="en-AU" dirty="0"/>
          </a:p>
        </p:txBody>
      </p:sp>
      <p:pic>
        <p:nvPicPr>
          <p:cNvPr id="10"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Tree>
    <p:extLst>
      <p:ext uri="{BB962C8B-B14F-4D97-AF65-F5344CB8AC3E}">
        <p14:creationId xmlns:p14="http://schemas.microsoft.com/office/powerpoint/2010/main" val="100432884"/>
      </p:ext>
    </p:extLst>
  </p:cSld>
  <p:clrMapOvr>
    <a:masterClrMapping/>
  </p:clrMapOvr>
  <p:transition spd="slow"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909638"/>
            <a:ext cx="9234488" cy="8394701"/>
          </a:xfrm>
          <a:prstGeom prst="rect">
            <a:avLst/>
          </a:prstGeom>
          <a:solidFill>
            <a:schemeClr val="bg1"/>
          </a:solidFill>
          <a:ln>
            <a:noFill/>
          </a:ln>
        </p:spPr>
      </p:pic>
      <p:pic>
        <p:nvPicPr>
          <p:cNvPr id="7172" name="Picture 2" descr="Lifeline_Logo_Saving-Lives-Service-Line_INLINE_rev-spot-100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3498850"/>
            <a:ext cx="2439988" cy="681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400" y="4325938"/>
            <a:ext cx="24320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7174" name="Rectangle 10"/>
          <p:cNvSpPr>
            <a:spLocks noChangeArrowheads="1"/>
          </p:cNvSpPr>
          <p:nvPr/>
        </p:nvSpPr>
        <p:spPr bwMode="auto">
          <a:xfrm>
            <a:off x="1778000" y="3498850"/>
            <a:ext cx="2835275" cy="1384300"/>
          </a:xfrm>
          <a:prstGeom prst="rect">
            <a:avLst/>
          </a:prstGeom>
          <a:solidFill>
            <a:srgbClr val="FF0000"/>
          </a:solidFill>
          <a:ln w="9525">
            <a:solidFill>
              <a:schemeClr val="accent2"/>
            </a:solidFill>
            <a:bevel/>
            <a:headEnd/>
            <a:tailEnd/>
          </a:ln>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eaLnBrk="1" hangingPunct="1">
              <a:spcBef>
                <a:spcPct val="0"/>
              </a:spcBef>
              <a:buFont typeface="Arial" charset="0"/>
              <a:buNone/>
            </a:pPr>
            <a:r>
              <a:rPr lang="en-US" altLang="en-US" sz="1400" b="1">
                <a:solidFill>
                  <a:schemeClr val="bg1"/>
                </a:solidFill>
              </a:rPr>
              <a:t>Are you considering harming yourself or thinking about suicide?</a:t>
            </a:r>
          </a:p>
          <a:p>
            <a:pPr algn="ctr" eaLnBrk="1" hangingPunct="1">
              <a:spcBef>
                <a:spcPct val="0"/>
              </a:spcBef>
              <a:buFont typeface="Arial" charset="0"/>
              <a:buNone/>
            </a:pPr>
            <a:endParaRPr lang="en-US" altLang="en-US" sz="1400" b="1">
              <a:solidFill>
                <a:schemeClr val="bg1"/>
              </a:solidFill>
            </a:endParaRPr>
          </a:p>
          <a:p>
            <a:pPr algn="ctr" eaLnBrk="1" hangingPunct="1">
              <a:spcBef>
                <a:spcPct val="0"/>
              </a:spcBef>
              <a:buFont typeface="Arial" charset="0"/>
              <a:buNone/>
            </a:pPr>
            <a:r>
              <a:rPr lang="en-US" altLang="en-US" sz="1400" b="1">
                <a:solidFill>
                  <a:schemeClr val="bg1"/>
                </a:solidFill>
              </a:rPr>
              <a:t>Please talk about these thoughts/feelings with your </a:t>
            </a:r>
            <a:r>
              <a:rPr lang="en-AU" altLang="en-US" sz="1400" b="1">
                <a:solidFill>
                  <a:schemeClr val="bg1"/>
                </a:solidFill>
              </a:rPr>
              <a:t>Gastroenterologist/IBD nurse</a:t>
            </a:r>
            <a:r>
              <a:rPr lang="en-US" altLang="en-US" sz="1400" b="1">
                <a:solidFill>
                  <a:schemeClr val="bg1"/>
                </a:solidFill>
              </a:rPr>
              <a:t> </a:t>
            </a:r>
            <a:endParaRPr lang="en-US" altLang="en-US" sz="1400" b="1">
              <a:solidFill>
                <a:schemeClr val="bg1"/>
              </a:solidFill>
              <a:sym typeface="MS PGothic" pitchFamily="34" charset="-128"/>
            </a:endParaRPr>
          </a:p>
        </p:txBody>
      </p:sp>
      <p:sp>
        <p:nvSpPr>
          <p:cNvPr id="7175" name="Rectangle 10"/>
          <p:cNvSpPr>
            <a:spLocks noChangeArrowheads="1"/>
          </p:cNvSpPr>
          <p:nvPr/>
        </p:nvSpPr>
        <p:spPr bwMode="auto">
          <a:xfrm>
            <a:off x="2416175" y="5202238"/>
            <a:ext cx="4221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eaLnBrk="1" hangingPunct="1">
              <a:spcBef>
                <a:spcPct val="0"/>
              </a:spcBef>
              <a:buFont typeface="Arial" charset="0"/>
              <a:buNone/>
            </a:pPr>
            <a:r>
              <a:rPr lang="en-AU" altLang="en-US" sz="1400">
                <a:solidFill>
                  <a:schemeClr val="tx2"/>
                </a:solidFill>
                <a:latin typeface="Arial" charset="0"/>
              </a:rPr>
              <a:t>Please review these results with your Gastroenterologist or IBD nurse</a:t>
            </a:r>
          </a:p>
        </p:txBody>
      </p:sp>
      <p:sp>
        <p:nvSpPr>
          <p:cNvPr id="7176" name="Rectangle 1"/>
          <p:cNvSpPr>
            <a:spLocks noChangeArrowheads="1"/>
          </p:cNvSpPr>
          <p:nvPr/>
        </p:nvSpPr>
        <p:spPr bwMode="auto">
          <a:xfrm>
            <a:off x="5437188" y="4854575"/>
            <a:ext cx="1544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en-US" sz="1800" b="1">
                <a:solidFill>
                  <a:schemeClr val="tx2"/>
                </a:solidFill>
              </a:rPr>
              <a:t>Lifeline.org.au</a:t>
            </a:r>
          </a:p>
        </p:txBody>
      </p:sp>
      <p:sp>
        <p:nvSpPr>
          <p:cNvPr id="12" name="Flowchart: Alternate Process 11"/>
          <p:cNvSpPr/>
          <p:nvPr/>
        </p:nvSpPr>
        <p:spPr>
          <a:xfrm>
            <a:off x="1587500" y="1174750"/>
            <a:ext cx="5872163" cy="1265238"/>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b="1" dirty="0">
                <a:solidFill>
                  <a:schemeClr val="tx1"/>
                </a:solidFill>
              </a:rPr>
              <a:t>Individuals tend to report strong and frequent symptoms which may be associated with psychological distress</a:t>
            </a:r>
          </a:p>
        </p:txBody>
      </p:sp>
      <p:sp>
        <p:nvSpPr>
          <p:cNvPr id="7178" name="TextBox 10"/>
          <p:cNvSpPr txBox="1">
            <a:spLocks noChangeArrowheads="1"/>
          </p:cNvSpPr>
          <p:nvPr/>
        </p:nvSpPr>
        <p:spPr bwMode="auto">
          <a:xfrm>
            <a:off x="1657350" y="2546350"/>
            <a:ext cx="5908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a:spcBef>
                <a:spcPct val="0"/>
              </a:spcBef>
              <a:buFontTx/>
              <a:buNone/>
            </a:pPr>
            <a:r>
              <a:rPr lang="en-US" altLang="en-US" sz="1600" dirty="0" smtClean="0"/>
              <a:t>Unless you are doing so already, we </a:t>
            </a:r>
            <a:r>
              <a:rPr lang="en-US" altLang="en-US" sz="1600" dirty="0"/>
              <a:t>recommend you contact your mental health professional or doctor </a:t>
            </a:r>
            <a:r>
              <a:rPr lang="en-US" altLang="en-US" sz="1600" dirty="0" smtClean="0"/>
              <a:t>as soon as possible to </a:t>
            </a:r>
            <a:r>
              <a:rPr lang="en-US" altLang="en-US" sz="1600" dirty="0"/>
              <a:t>arrange a mental health review. </a:t>
            </a:r>
            <a:endParaRPr lang="en-AU" altLang="en-US" sz="1600" dirty="0">
              <a:latin typeface="Arial" charset="0"/>
            </a:endParaRPr>
          </a:p>
        </p:txBody>
      </p:sp>
      <p:sp>
        <p:nvSpPr>
          <p:cNvPr id="11" name="Rectangle 10"/>
          <p:cNvSpPr/>
          <p:nvPr/>
        </p:nvSpPr>
        <p:spPr>
          <a:xfrm>
            <a:off x="3252752" y="-428074"/>
            <a:ext cx="2929007" cy="369332"/>
          </a:xfrm>
          <a:prstGeom prst="rect">
            <a:avLst/>
          </a:prstGeom>
        </p:spPr>
        <p:txBody>
          <a:bodyPr wrap="none">
            <a:spAutoFit/>
          </a:bodyPr>
          <a:lstStyle/>
          <a:p>
            <a:r>
              <a:rPr lang="en-AU" altLang="en-US" b="1" dirty="0" smtClean="0">
                <a:solidFill>
                  <a:schemeClr val="tx2"/>
                </a:solidFill>
                <a:latin typeface="Arial" charset="0"/>
              </a:rPr>
              <a:t>K10 score between 31-50</a:t>
            </a:r>
            <a:endParaRPr lang="en-AU" dirty="0"/>
          </a:p>
        </p:txBody>
      </p:sp>
      <p:pic>
        <p:nvPicPr>
          <p:cNvPr id="13" name="Picture 3" descr="C:\Users\Simon\AppData\Local\Microsoft\Windows\Temporary Internet Files\Content.IE5\RXIIGMY7\Play-or-Start-Button-Circular-Icon-2033-medium[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Tree>
    <p:extLst>
      <p:ext uri="{BB962C8B-B14F-4D97-AF65-F5344CB8AC3E}">
        <p14:creationId xmlns:p14="http://schemas.microsoft.com/office/powerpoint/2010/main" val="801341547"/>
      </p:ext>
    </p:extLst>
  </p:cSld>
  <p:clrMapOvr>
    <a:masterClrMapping/>
  </p:clrMapOvr>
  <p:transition spd="slow"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8. Mental health status </a:t>
            </a:r>
            <a:br>
              <a:rPr lang="en-AU" dirty="0" smtClean="0"/>
            </a:br>
            <a:r>
              <a:rPr lang="en-AU" dirty="0" smtClean="0"/>
              <a:t>(patient feedback)</a:t>
            </a:r>
            <a:endParaRPr lang="en-AU" dirty="0"/>
          </a:p>
        </p:txBody>
      </p:sp>
    </p:spTree>
    <p:extLst>
      <p:ext uri="{BB962C8B-B14F-4D97-AF65-F5344CB8AC3E}">
        <p14:creationId xmlns:p14="http://schemas.microsoft.com/office/powerpoint/2010/main" val="1191251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4"/>
          <p:cNvSpPr>
            <a:spLocks noChangeArrowheads="1"/>
          </p:cNvSpPr>
          <p:nvPr/>
        </p:nvSpPr>
        <p:spPr bwMode="auto">
          <a:xfrm>
            <a:off x="3068664" y="1193800"/>
            <a:ext cx="2916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en-US" sz="1800" b="1" dirty="0">
                <a:solidFill>
                  <a:schemeClr val="tx2"/>
                </a:solidFill>
                <a:latin typeface="Arial" charset="0"/>
              </a:rPr>
              <a:t>Post-feedback </a:t>
            </a:r>
            <a:r>
              <a:rPr lang="en-US" altLang="en-US" sz="1800" b="1" dirty="0" smtClean="0">
                <a:solidFill>
                  <a:schemeClr val="tx2"/>
                </a:solidFill>
                <a:latin typeface="Arial" charset="0"/>
              </a:rPr>
              <a:t>questions</a:t>
            </a:r>
            <a:endParaRPr lang="en-US" altLang="en-US" sz="1800" b="1" dirty="0">
              <a:solidFill>
                <a:schemeClr val="tx2"/>
              </a:solidFill>
              <a:latin typeface="Arial" charset="0"/>
            </a:endParaRPr>
          </a:p>
        </p:txBody>
      </p:sp>
      <p:graphicFrame>
        <p:nvGraphicFramePr>
          <p:cNvPr id="6" name="Table 10"/>
          <p:cNvGraphicFramePr>
            <a:graphicFrameLocks noGrp="1"/>
          </p:cNvGraphicFramePr>
          <p:nvPr/>
        </p:nvGraphicFramePr>
        <p:xfrm>
          <a:off x="1987550" y="2241550"/>
          <a:ext cx="5291138" cy="858896"/>
        </p:xfrm>
        <a:graphic>
          <a:graphicData uri="http://schemas.openxmlformats.org/drawingml/2006/table">
            <a:tbl>
              <a:tblPr/>
              <a:tblGrid>
                <a:gridCol w="868363"/>
                <a:gridCol w="400050"/>
                <a:gridCol w="476250"/>
                <a:gridCol w="474662"/>
                <a:gridCol w="493713"/>
                <a:gridCol w="444500"/>
                <a:gridCol w="495300"/>
                <a:gridCol w="423862"/>
                <a:gridCol w="387350"/>
                <a:gridCol w="827088"/>
              </a:tblGrid>
              <a:tr h="371216">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2</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3</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4</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5</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6</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7</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8</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9</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10</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487622">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Not at all helpful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1" i="0" u="none" strike="noStrike" cap="none" normalizeH="0" baseline="0" smtClean="0">
                          <a:ln>
                            <a:noFill/>
                          </a:ln>
                          <a:solidFill>
                            <a:srgbClr val="FFFFFF"/>
                          </a:solidFill>
                          <a:effectLst/>
                          <a:latin typeface="Calibri" pitchFamily="34" charset="0"/>
                          <a:ea typeface="MS Gothic" pitchFamily="49" charset="-128"/>
                          <a:sym typeface="Calibri" pitchFamily="34" charset="0"/>
                        </a:rPr>
                        <a:t>☐ </a:t>
                      </a:r>
                      <a:endParaRPr kumimoji="0" lang="en-US" altLang="en-US"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Extremely helpful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 </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r>
            </a:tbl>
          </a:graphicData>
        </a:graphic>
      </p:graphicFrame>
      <p:sp>
        <p:nvSpPr>
          <p:cNvPr id="18472" name="Rectangle 1"/>
          <p:cNvSpPr>
            <a:spLocks noChangeArrowheads="1"/>
          </p:cNvSpPr>
          <p:nvPr/>
        </p:nvSpPr>
        <p:spPr bwMode="auto">
          <a:xfrm>
            <a:off x="1708150" y="1822450"/>
            <a:ext cx="3013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en-US" sz="1400" dirty="0" smtClean="0">
                <a:solidFill>
                  <a:srgbClr val="000000"/>
                </a:solidFill>
                <a:latin typeface="Arial" charset="0"/>
              </a:rPr>
              <a:t>How </a:t>
            </a:r>
            <a:r>
              <a:rPr lang="en-US" altLang="en-US" sz="1400" dirty="0">
                <a:solidFill>
                  <a:srgbClr val="000000"/>
                </a:solidFill>
                <a:latin typeface="Arial" charset="0"/>
              </a:rPr>
              <a:t>helpful was this advice? </a:t>
            </a:r>
          </a:p>
        </p:txBody>
      </p:sp>
      <p:sp>
        <p:nvSpPr>
          <p:cNvPr id="18473" name="Rectangle 2"/>
          <p:cNvSpPr>
            <a:spLocks noChangeArrowheads="1"/>
          </p:cNvSpPr>
          <p:nvPr/>
        </p:nvSpPr>
        <p:spPr bwMode="auto">
          <a:xfrm>
            <a:off x="1638300" y="3359150"/>
            <a:ext cx="5640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en-US" sz="1400" dirty="0" smtClean="0">
                <a:solidFill>
                  <a:srgbClr val="FF0000"/>
                </a:solidFill>
                <a:latin typeface="Arial" charset="0"/>
              </a:rPr>
              <a:t>How </a:t>
            </a:r>
            <a:r>
              <a:rPr lang="en-US" altLang="en-US" sz="1400" dirty="0">
                <a:solidFill>
                  <a:srgbClr val="FF0000"/>
                </a:solidFill>
                <a:latin typeface="Arial" charset="0"/>
              </a:rPr>
              <a:t>likely are you to </a:t>
            </a:r>
            <a:r>
              <a:rPr lang="en-US" altLang="en-US" sz="1400" dirty="0" smtClean="0">
                <a:solidFill>
                  <a:srgbClr val="FF0000"/>
                </a:solidFill>
                <a:latin typeface="Arial" charset="0"/>
              </a:rPr>
              <a:t>follow up </a:t>
            </a:r>
            <a:r>
              <a:rPr lang="en-US" altLang="en-US" sz="1400" dirty="0">
                <a:solidFill>
                  <a:srgbClr val="FF0000"/>
                </a:solidFill>
                <a:latin typeface="Arial" charset="0"/>
              </a:rPr>
              <a:t>on the advice that was provided?</a:t>
            </a:r>
          </a:p>
        </p:txBody>
      </p:sp>
      <p:graphicFrame>
        <p:nvGraphicFramePr>
          <p:cNvPr id="9" name="Table 10"/>
          <p:cNvGraphicFramePr>
            <a:graphicFrameLocks noGrp="1"/>
          </p:cNvGraphicFramePr>
          <p:nvPr/>
        </p:nvGraphicFramePr>
        <p:xfrm>
          <a:off x="1974850" y="3844925"/>
          <a:ext cx="5291138" cy="858896"/>
        </p:xfrm>
        <a:graphic>
          <a:graphicData uri="http://schemas.openxmlformats.org/drawingml/2006/table">
            <a:tbl>
              <a:tblPr/>
              <a:tblGrid>
                <a:gridCol w="868363"/>
                <a:gridCol w="400050"/>
                <a:gridCol w="476250"/>
                <a:gridCol w="474662"/>
                <a:gridCol w="493713"/>
                <a:gridCol w="444500"/>
                <a:gridCol w="495300"/>
                <a:gridCol w="423862"/>
                <a:gridCol w="387350"/>
                <a:gridCol w="827088"/>
              </a:tblGrid>
              <a:tr h="371216">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2</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3</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4</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5</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6</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7</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8</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9</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10</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487622">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Not at all likely</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1" i="0" u="none" strike="noStrike" cap="none" normalizeH="0" baseline="0" smtClean="0">
                          <a:ln>
                            <a:noFill/>
                          </a:ln>
                          <a:solidFill>
                            <a:srgbClr val="FFFFFF"/>
                          </a:solidFill>
                          <a:effectLst/>
                          <a:latin typeface="Calibri" pitchFamily="34" charset="0"/>
                          <a:ea typeface="MS Gothic" pitchFamily="49" charset="-128"/>
                          <a:sym typeface="Calibri" pitchFamily="34" charset="0"/>
                        </a:rPr>
                        <a:t>☐ </a:t>
                      </a:r>
                      <a:endParaRPr kumimoji="0" lang="en-US" altLang="en-US"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Extremely likely</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 </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r>
            </a:tbl>
          </a:graphicData>
        </a:graphic>
      </p:graphicFrame>
      <p:pic>
        <p:nvPicPr>
          <p:cNvPr id="10"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077" y="5727307"/>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396536" y="5344724"/>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
        <p:nvSpPr>
          <p:cNvPr id="14" name="TextBox 13"/>
          <p:cNvSpPr txBox="1"/>
          <p:nvPr/>
        </p:nvSpPr>
        <p:spPr>
          <a:xfrm>
            <a:off x="9442052" y="2139950"/>
            <a:ext cx="2448272" cy="923330"/>
          </a:xfrm>
          <a:prstGeom prst="rect">
            <a:avLst/>
          </a:prstGeom>
          <a:solidFill>
            <a:srgbClr val="FFFF00"/>
          </a:solidFill>
        </p:spPr>
        <p:txBody>
          <a:bodyPr wrap="square" rtlCol="0">
            <a:spAutoFit/>
          </a:bodyPr>
          <a:lstStyle/>
          <a:p>
            <a:r>
              <a:rPr lang="en-AU" dirty="0" smtClean="0"/>
              <a:t>Use the 7-point scale you used in the previous tablet version</a:t>
            </a:r>
            <a:endParaRPr lang="en-AU" dirty="0"/>
          </a:p>
        </p:txBody>
      </p:sp>
    </p:spTree>
    <p:extLst>
      <p:ext uri="{BB962C8B-B14F-4D97-AF65-F5344CB8AC3E}">
        <p14:creationId xmlns:p14="http://schemas.microsoft.com/office/powerpoint/2010/main" val="1018882382"/>
      </p:ext>
    </p:extLst>
  </p:cSld>
  <p:clrMapOvr>
    <a:masterClrMapping/>
  </p:clrMapOvr>
  <p:transition spd="slow"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66763"/>
            <a:ext cx="9234488" cy="8396288"/>
          </a:xfrm>
          <a:prstGeom prst="rect">
            <a:avLst/>
          </a:prstGeom>
          <a:solidFill>
            <a:schemeClr val="bg1"/>
          </a:solidFill>
          <a:ln>
            <a:noFill/>
          </a:ln>
        </p:spPr>
      </p:pic>
      <p:sp>
        <p:nvSpPr>
          <p:cNvPr id="19460" name="TextBox 4"/>
          <p:cNvSpPr>
            <a:spLocks noChangeArrowheads="1"/>
          </p:cNvSpPr>
          <p:nvPr/>
        </p:nvSpPr>
        <p:spPr bwMode="auto">
          <a:xfrm>
            <a:off x="2149654" y="1219200"/>
            <a:ext cx="43011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spcBef>
                <a:spcPct val="0"/>
              </a:spcBef>
              <a:buNone/>
            </a:pPr>
            <a:r>
              <a:rPr lang="en-US" altLang="en-US" sz="1800" b="1" dirty="0">
                <a:solidFill>
                  <a:schemeClr val="tx2"/>
                </a:solidFill>
                <a:latin typeface="Arial" charset="0"/>
              </a:rPr>
              <a:t>Post-feedback </a:t>
            </a:r>
            <a:r>
              <a:rPr lang="en-US" altLang="en-US" sz="1800" b="1" dirty="0" smtClean="0">
                <a:solidFill>
                  <a:schemeClr val="tx2"/>
                </a:solidFill>
                <a:latin typeface="Arial" charset="0"/>
              </a:rPr>
              <a:t>questions (</a:t>
            </a:r>
            <a:r>
              <a:rPr lang="en-US" altLang="en-US" sz="1800" b="1" dirty="0">
                <a:solidFill>
                  <a:schemeClr val="tx2"/>
                </a:solidFill>
                <a:latin typeface="Arial" charset="0"/>
              </a:rPr>
              <a:t>continued)</a:t>
            </a:r>
          </a:p>
        </p:txBody>
      </p:sp>
      <p:graphicFrame>
        <p:nvGraphicFramePr>
          <p:cNvPr id="14" name="Table 13"/>
          <p:cNvGraphicFramePr>
            <a:graphicFrameLocks noGrp="1"/>
          </p:cNvGraphicFramePr>
          <p:nvPr/>
        </p:nvGraphicFramePr>
        <p:xfrm>
          <a:off x="1741488" y="2246313"/>
          <a:ext cx="5291137" cy="860425"/>
        </p:xfrm>
        <a:graphic>
          <a:graphicData uri="http://schemas.openxmlformats.org/drawingml/2006/table">
            <a:tbl>
              <a:tblPr/>
              <a:tblGrid>
                <a:gridCol w="868362"/>
                <a:gridCol w="400050"/>
                <a:gridCol w="476250"/>
                <a:gridCol w="474663"/>
                <a:gridCol w="493712"/>
                <a:gridCol w="444500"/>
                <a:gridCol w="495300"/>
                <a:gridCol w="423863"/>
                <a:gridCol w="387350"/>
                <a:gridCol w="827087"/>
              </a:tblGrid>
              <a:tr h="371475">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1</a:t>
                      </a:r>
                      <a:endParaRPr kumimoji="0" lang="en-US" altLang="zh-CN" sz="1200" b="1" i="0" u="none" strike="noStrike" cap="none" normalizeH="0" baseline="0" dirty="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2</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3</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4</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5</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6</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7</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8</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9</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10</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488950">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None at  all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1" i="0" u="none" strike="noStrike" cap="none" normalizeH="0" baseline="0" smtClean="0">
                          <a:ln>
                            <a:noFill/>
                          </a:ln>
                          <a:solidFill>
                            <a:srgbClr val="FFFFFF"/>
                          </a:solidFill>
                          <a:effectLst/>
                          <a:latin typeface="Calibri" pitchFamily="34" charset="0"/>
                          <a:ea typeface="MS Gothic" pitchFamily="49" charset="-128"/>
                          <a:sym typeface="Calibri" pitchFamily="34" charset="0"/>
                        </a:rPr>
                        <a:t>☐ </a:t>
                      </a:r>
                      <a:endParaRPr kumimoji="0" lang="en-US" altLang="en-US"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dirty="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dirty="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Extreme distress</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 </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r>
            </a:tbl>
          </a:graphicData>
        </a:graphic>
      </p:graphicFrame>
      <p:sp>
        <p:nvSpPr>
          <p:cNvPr id="19496" name="Rectangle 11"/>
          <p:cNvSpPr>
            <a:spLocks noChangeArrowheads="1"/>
          </p:cNvSpPr>
          <p:nvPr/>
        </p:nvSpPr>
        <p:spPr bwMode="auto">
          <a:xfrm>
            <a:off x="1519238" y="1903413"/>
            <a:ext cx="5930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zh-CN" sz="1200" dirty="0" smtClean="0">
                <a:solidFill>
                  <a:srgbClr val="000000"/>
                </a:solidFill>
                <a:latin typeface="Arial" charset="0"/>
                <a:sym typeface="Arial" charset="0"/>
              </a:rPr>
              <a:t>Did </a:t>
            </a:r>
            <a:r>
              <a:rPr lang="en-US" altLang="zh-CN" sz="1200" dirty="0">
                <a:solidFill>
                  <a:srgbClr val="000000"/>
                </a:solidFill>
                <a:latin typeface="Arial" charset="0"/>
                <a:sym typeface="Arial" charset="0"/>
              </a:rPr>
              <a:t>you experience any distress after receiving feedback about your results?</a:t>
            </a:r>
          </a:p>
        </p:txBody>
      </p:sp>
      <p:graphicFrame>
        <p:nvGraphicFramePr>
          <p:cNvPr id="12" name="Table 11"/>
          <p:cNvGraphicFramePr>
            <a:graphicFrameLocks noGrp="1"/>
          </p:cNvGraphicFramePr>
          <p:nvPr/>
        </p:nvGraphicFramePr>
        <p:xfrm>
          <a:off x="1741488" y="3659188"/>
          <a:ext cx="5291137" cy="858895"/>
        </p:xfrm>
        <a:graphic>
          <a:graphicData uri="http://schemas.openxmlformats.org/drawingml/2006/table">
            <a:tbl>
              <a:tblPr/>
              <a:tblGrid>
                <a:gridCol w="868362"/>
                <a:gridCol w="400050"/>
                <a:gridCol w="476250"/>
                <a:gridCol w="474663"/>
                <a:gridCol w="493712"/>
                <a:gridCol w="444500"/>
                <a:gridCol w="495300"/>
                <a:gridCol w="423863"/>
                <a:gridCol w="387350"/>
                <a:gridCol w="827087"/>
              </a:tblGrid>
              <a:tr h="371215">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2</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3</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4</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5</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6</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7</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8</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9</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10</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487622">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Not at all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1" i="0" u="none" strike="noStrike" cap="none" normalizeH="0" baseline="0" smtClean="0">
                          <a:ln>
                            <a:noFill/>
                          </a:ln>
                          <a:solidFill>
                            <a:srgbClr val="FFFFFF"/>
                          </a:solidFill>
                          <a:effectLst/>
                          <a:latin typeface="Calibri" pitchFamily="34" charset="0"/>
                          <a:ea typeface="MS Gothic" pitchFamily="49" charset="-128"/>
                          <a:sym typeface="Calibri" pitchFamily="34" charset="0"/>
                        </a:rPr>
                        <a:t>☐ </a:t>
                      </a:r>
                      <a:endParaRPr kumimoji="0" lang="en-US" altLang="en-US"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Very much so</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 </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r>
            </a:tbl>
          </a:graphicData>
        </a:graphic>
      </p:graphicFrame>
      <p:sp>
        <p:nvSpPr>
          <p:cNvPr id="19532" name="Rectangle 11"/>
          <p:cNvSpPr>
            <a:spLocks noChangeArrowheads="1"/>
          </p:cNvSpPr>
          <p:nvPr/>
        </p:nvSpPr>
        <p:spPr bwMode="auto">
          <a:xfrm>
            <a:off x="1519238" y="3314700"/>
            <a:ext cx="6070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zh-CN" sz="1200" dirty="0" smtClean="0">
                <a:solidFill>
                  <a:srgbClr val="000000"/>
                </a:solidFill>
                <a:latin typeface="Arial" charset="0"/>
                <a:sym typeface="Arial" charset="0"/>
              </a:rPr>
              <a:t>Are </a:t>
            </a:r>
            <a:r>
              <a:rPr lang="en-US" altLang="zh-CN" sz="1200" dirty="0">
                <a:solidFill>
                  <a:srgbClr val="000000"/>
                </a:solidFill>
                <a:latin typeface="Arial" charset="0"/>
                <a:sym typeface="Arial" charset="0"/>
              </a:rPr>
              <a:t>the results provided consistent with your sense of current mental health status?</a:t>
            </a:r>
          </a:p>
        </p:txBody>
      </p:sp>
      <p:pic>
        <p:nvPicPr>
          <p:cNvPr id="10"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077" y="5727307"/>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396536" y="5344724"/>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13"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331640" y="5650767"/>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82068" y="5408690"/>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16" name="TextBox 15"/>
          <p:cNvSpPr txBox="1"/>
          <p:nvPr/>
        </p:nvSpPr>
        <p:spPr>
          <a:xfrm>
            <a:off x="9442052" y="2139950"/>
            <a:ext cx="2448272" cy="923330"/>
          </a:xfrm>
          <a:prstGeom prst="rect">
            <a:avLst/>
          </a:prstGeom>
          <a:solidFill>
            <a:srgbClr val="FFFF00"/>
          </a:solidFill>
        </p:spPr>
        <p:txBody>
          <a:bodyPr wrap="square" rtlCol="0">
            <a:spAutoFit/>
          </a:bodyPr>
          <a:lstStyle/>
          <a:p>
            <a:r>
              <a:rPr lang="en-AU" dirty="0" smtClean="0"/>
              <a:t>Use the 7-point scale you used in the previous tablet version</a:t>
            </a:r>
            <a:endParaRPr lang="en-AU" dirty="0"/>
          </a:p>
        </p:txBody>
      </p:sp>
    </p:spTree>
    <p:extLst>
      <p:ext uri="{BB962C8B-B14F-4D97-AF65-F5344CB8AC3E}">
        <p14:creationId xmlns:p14="http://schemas.microsoft.com/office/powerpoint/2010/main" val="2603776753"/>
      </p:ext>
    </p:extLst>
  </p:cSld>
  <p:clrMapOvr>
    <a:masterClrMapping/>
  </p:clrMapOvr>
  <p:transition spd="slow"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9</a:t>
            </a:r>
            <a:r>
              <a:rPr lang="en-AU" dirty="0" smtClean="0"/>
              <a:t>. Diet</a:t>
            </a:r>
            <a:endParaRPr lang="en-AU" dirty="0"/>
          </a:p>
        </p:txBody>
      </p:sp>
    </p:spTree>
    <p:extLst>
      <p:ext uri="{BB962C8B-B14F-4D97-AF65-F5344CB8AC3E}">
        <p14:creationId xmlns:p14="http://schemas.microsoft.com/office/powerpoint/2010/main" val="4059693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66763"/>
            <a:ext cx="9234488" cy="8396288"/>
          </a:xfrm>
          <a:prstGeom prst="rect">
            <a:avLst/>
          </a:prstGeom>
          <a:solidFill>
            <a:schemeClr val="bg1"/>
          </a:solidFill>
          <a:ln>
            <a:noFill/>
          </a:ln>
        </p:spPr>
      </p:pic>
      <p:sp>
        <p:nvSpPr>
          <p:cNvPr id="2" name="Title 1"/>
          <p:cNvSpPr>
            <a:spLocks noGrp="1"/>
          </p:cNvSpPr>
          <p:nvPr>
            <p:ph type="title"/>
          </p:nvPr>
        </p:nvSpPr>
        <p:spPr>
          <a:xfrm>
            <a:off x="411956" y="836712"/>
            <a:ext cx="8229600" cy="1143000"/>
          </a:xfrm>
        </p:spPr>
        <p:txBody>
          <a:bodyPr>
            <a:normAutofit/>
          </a:bodyPr>
          <a:lstStyle/>
          <a:p>
            <a:r>
              <a:rPr lang="en-AU" sz="1800" b="1" dirty="0" smtClean="0">
                <a:solidFill>
                  <a:schemeClr val="tx2"/>
                </a:solidFill>
                <a:latin typeface="Arial" charset="0"/>
                <a:ea typeface="SimSun" pitchFamily="2" charset="-122"/>
                <a:cs typeface="+mn-cs"/>
              </a:rPr>
              <a:t>Your diet</a:t>
            </a:r>
            <a:endParaRPr lang="en-AU" sz="1800" b="1" dirty="0">
              <a:solidFill>
                <a:schemeClr val="tx2"/>
              </a:solidFill>
              <a:latin typeface="Arial" charset="0"/>
              <a:ea typeface="SimSun" pitchFamily="2" charset="-122"/>
              <a:cs typeface="+mn-cs"/>
            </a:endParaRPr>
          </a:p>
        </p:txBody>
      </p:sp>
      <p:sp>
        <p:nvSpPr>
          <p:cNvPr id="3" name="Content Placeholder 2"/>
          <p:cNvSpPr>
            <a:spLocks noGrp="1"/>
          </p:cNvSpPr>
          <p:nvPr>
            <p:ph idx="1"/>
          </p:nvPr>
        </p:nvSpPr>
        <p:spPr>
          <a:xfrm>
            <a:off x="1281460" y="2067906"/>
            <a:ext cx="6272526" cy="3659401"/>
          </a:xfrm>
        </p:spPr>
        <p:txBody>
          <a:bodyPr>
            <a:noAutofit/>
          </a:bodyPr>
          <a:lstStyle/>
          <a:p>
            <a:pPr marL="0" indent="0">
              <a:buNone/>
            </a:pPr>
            <a:r>
              <a:rPr lang="en-AU" sz="1100" dirty="0"/>
              <a:t>Have you made any changes to your diet because of your </a:t>
            </a:r>
            <a:r>
              <a:rPr lang="en-AU" sz="1100" dirty="0" smtClean="0"/>
              <a:t>IBD? </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 </a:t>
            </a:r>
            <a:r>
              <a:rPr lang="en-AU" sz="1000" dirty="0" smtClean="0"/>
              <a:t>No </a:t>
            </a:r>
            <a:r>
              <a:rPr lang="en-AU" sz="1000" dirty="0" smtClean="0">
                <a:solidFill>
                  <a:schemeClr val="accent1"/>
                </a:solidFill>
              </a:rPr>
              <a:t>(SKIP TO THE THIRD LAST DIET  QUESTION </a:t>
            </a:r>
            <a:r>
              <a:rPr lang="en-AU" sz="1000" dirty="0">
                <a:solidFill>
                  <a:schemeClr val="accent1"/>
                </a:solidFill>
              </a:rPr>
              <a:t>– next slide “Have you lost weight…”)</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 </a:t>
            </a:r>
            <a:r>
              <a:rPr lang="en-AU" sz="1000" dirty="0" smtClean="0"/>
              <a:t>Yes</a:t>
            </a:r>
            <a:r>
              <a:rPr lang="en-AU" sz="1000" dirty="0"/>
              <a:t>, minimal changes </a:t>
            </a:r>
            <a:r>
              <a:rPr lang="en-AU" sz="1000" dirty="0" smtClean="0"/>
              <a:t>only</a:t>
            </a:r>
            <a:endParaRPr lang="en-AU" sz="1000" dirty="0"/>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 </a:t>
            </a:r>
            <a:r>
              <a:rPr lang="en-AU" sz="1000" dirty="0" smtClean="0"/>
              <a:t>Yes</a:t>
            </a:r>
            <a:r>
              <a:rPr lang="en-AU" sz="1000" dirty="0"/>
              <a:t>, significant changes</a:t>
            </a:r>
          </a:p>
          <a:p>
            <a:pPr marL="0" indent="0">
              <a:buNone/>
            </a:pPr>
            <a:r>
              <a:rPr lang="en-AU" sz="1100" dirty="0" smtClean="0"/>
              <a:t>If </a:t>
            </a:r>
            <a:r>
              <a:rPr lang="en-AU" sz="1100" dirty="0"/>
              <a:t>YES, who has guided this change?</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 </a:t>
            </a:r>
            <a:r>
              <a:rPr lang="en-AU" sz="1000" dirty="0" smtClean="0"/>
              <a:t>I </a:t>
            </a:r>
            <a:r>
              <a:rPr lang="en-AU" sz="1000" dirty="0"/>
              <a:t>have made changes based on my symptoms</a:t>
            </a:r>
          </a:p>
          <a:p>
            <a:pPr marL="457200" lvl="1" indent="0">
              <a:buNone/>
            </a:pPr>
            <a:r>
              <a:rPr lang="en-US" altLang="en-US" sz="1000" dirty="0">
                <a:solidFill>
                  <a:srgbClr val="000000"/>
                </a:solidFill>
                <a:latin typeface="Calibri" pitchFamily="34" charset="0"/>
                <a:ea typeface="MS Gothic" pitchFamily="49" charset="-128"/>
                <a:sym typeface="Calibri" pitchFamily="34" charset="0"/>
              </a:rPr>
              <a:t>☐</a:t>
            </a:r>
            <a:r>
              <a:rPr lang="en-AU" sz="1000" dirty="0" smtClean="0"/>
              <a:t> </a:t>
            </a:r>
            <a:r>
              <a:rPr lang="en-AU" sz="1000" dirty="0"/>
              <a:t>Advice from friends/relatives</a:t>
            </a:r>
          </a:p>
          <a:p>
            <a:pPr marL="457200" lvl="1" indent="0">
              <a:buNone/>
            </a:pPr>
            <a:r>
              <a:rPr lang="en-US" altLang="en-US" sz="1000" dirty="0">
                <a:solidFill>
                  <a:srgbClr val="000000"/>
                </a:solidFill>
                <a:latin typeface="Calibri" pitchFamily="34" charset="0"/>
                <a:ea typeface="MS Gothic" pitchFamily="49" charset="-128"/>
                <a:sym typeface="Calibri" pitchFamily="34" charset="0"/>
              </a:rPr>
              <a:t>☐</a:t>
            </a:r>
            <a:r>
              <a:rPr lang="en-AU" sz="1000" dirty="0" smtClean="0"/>
              <a:t> </a:t>
            </a:r>
            <a:r>
              <a:rPr lang="en-AU" sz="1000" dirty="0"/>
              <a:t>The internet</a:t>
            </a:r>
          </a:p>
          <a:p>
            <a:pPr marL="457200" lvl="1" indent="0">
              <a:buNone/>
            </a:pPr>
            <a:r>
              <a:rPr lang="en-US" altLang="en-US" sz="1000" dirty="0">
                <a:solidFill>
                  <a:srgbClr val="000000"/>
                </a:solidFill>
                <a:latin typeface="Calibri" pitchFamily="34" charset="0"/>
                <a:ea typeface="MS Gothic" pitchFamily="49" charset="-128"/>
                <a:sym typeface="Calibri" pitchFamily="34" charset="0"/>
              </a:rPr>
              <a:t>☐</a:t>
            </a:r>
            <a:r>
              <a:rPr lang="en-AU" sz="1000" dirty="0" smtClean="0"/>
              <a:t> </a:t>
            </a:r>
            <a:r>
              <a:rPr lang="en-AU" sz="1000" dirty="0"/>
              <a:t>Dietitian</a:t>
            </a:r>
          </a:p>
          <a:p>
            <a:pPr marL="457200" lvl="1" indent="0">
              <a:buNone/>
            </a:pPr>
            <a:r>
              <a:rPr lang="en-US" altLang="en-US" sz="1000" dirty="0">
                <a:solidFill>
                  <a:srgbClr val="000000"/>
                </a:solidFill>
                <a:latin typeface="Calibri" pitchFamily="34" charset="0"/>
                <a:ea typeface="MS Gothic" pitchFamily="49" charset="-128"/>
                <a:sym typeface="Calibri" pitchFamily="34" charset="0"/>
              </a:rPr>
              <a:t>☐</a:t>
            </a:r>
            <a:r>
              <a:rPr lang="en-AU" sz="1000" dirty="0" smtClean="0"/>
              <a:t> </a:t>
            </a:r>
            <a:r>
              <a:rPr lang="en-AU" sz="1000" dirty="0"/>
              <a:t>Doctor</a:t>
            </a:r>
          </a:p>
          <a:p>
            <a:pPr marL="457200" lvl="1" indent="0">
              <a:buNone/>
            </a:pPr>
            <a:r>
              <a:rPr lang="en-US" altLang="en-US" sz="1000" dirty="0">
                <a:solidFill>
                  <a:srgbClr val="000000"/>
                </a:solidFill>
                <a:latin typeface="Calibri" pitchFamily="34" charset="0"/>
                <a:ea typeface="MS Gothic" pitchFamily="49" charset="-128"/>
                <a:sym typeface="Calibri" pitchFamily="34" charset="0"/>
              </a:rPr>
              <a:t>☐</a:t>
            </a:r>
            <a:r>
              <a:rPr lang="en-AU" sz="1000" dirty="0" smtClean="0"/>
              <a:t> </a:t>
            </a:r>
            <a:r>
              <a:rPr lang="en-AU" sz="1000" dirty="0"/>
              <a:t>Other (please specify): </a:t>
            </a:r>
            <a:r>
              <a:rPr lang="en-AU" sz="1000" dirty="0">
                <a:solidFill>
                  <a:schemeClr val="accent1"/>
                </a:solidFill>
              </a:rPr>
              <a:t>HAVE A TEXT BOX</a:t>
            </a:r>
          </a:p>
          <a:p>
            <a:pPr marL="0" indent="0">
              <a:buNone/>
            </a:pPr>
            <a:r>
              <a:rPr lang="en-AU" sz="1100" dirty="0" smtClean="0"/>
              <a:t>If </a:t>
            </a:r>
            <a:r>
              <a:rPr lang="en-AU" sz="1100" dirty="0"/>
              <a:t>YES, which of the following diets are you following? You may select as many as apply.</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a:t>
            </a:r>
            <a:r>
              <a:rPr lang="en-AU" sz="1000" dirty="0" smtClean="0"/>
              <a:t>Small</a:t>
            </a:r>
            <a:r>
              <a:rPr lang="en-AU" sz="1000" dirty="0"/>
              <a:t>, frequent meals</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a:t>
            </a:r>
            <a:r>
              <a:rPr lang="en-AU" sz="1000" dirty="0" smtClean="0"/>
              <a:t>Low </a:t>
            </a:r>
            <a:r>
              <a:rPr lang="en-AU" sz="1000" dirty="0"/>
              <a:t>fat/fibre</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a:t>
            </a:r>
            <a:r>
              <a:rPr lang="en-AU" sz="1000" dirty="0" smtClean="0"/>
              <a:t>Texture </a:t>
            </a:r>
            <a:r>
              <a:rPr lang="en-AU" sz="1000" dirty="0"/>
              <a:t>modified (e.g. puree/liquid diet)</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a:t>
            </a:r>
            <a:r>
              <a:rPr lang="en-AU" sz="1000" dirty="0" smtClean="0"/>
              <a:t>High </a:t>
            </a:r>
            <a:r>
              <a:rPr lang="en-AU" sz="1000" dirty="0"/>
              <a:t>fibre</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a:t>
            </a:r>
            <a:r>
              <a:rPr lang="en-AU" sz="1000" dirty="0" smtClean="0"/>
              <a:t>Low </a:t>
            </a:r>
            <a:r>
              <a:rPr lang="en-AU" sz="1000" dirty="0"/>
              <a:t>FODMAP</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a:t>
            </a:r>
            <a:r>
              <a:rPr lang="en-AU" sz="1000" dirty="0" smtClean="0"/>
              <a:t>Low </a:t>
            </a:r>
            <a:r>
              <a:rPr lang="en-AU" sz="1000" dirty="0"/>
              <a:t>food chemical</a:t>
            </a:r>
          </a:p>
          <a:p>
            <a:pPr marL="457200" lvl="1" indent="0">
              <a:buNone/>
            </a:pPr>
            <a:r>
              <a:rPr lang="en-US" altLang="en-US" sz="1000" dirty="0">
                <a:solidFill>
                  <a:srgbClr val="000000"/>
                </a:solidFill>
                <a:latin typeface="Calibri" pitchFamily="34" charset="0"/>
                <a:ea typeface="MS Gothic" pitchFamily="49" charset="-128"/>
                <a:sym typeface="Calibri" pitchFamily="34" charset="0"/>
              </a:rPr>
              <a:t>☐</a:t>
            </a:r>
            <a:r>
              <a:rPr lang="en-AU" sz="1000" dirty="0" smtClean="0"/>
              <a:t> </a:t>
            </a:r>
            <a:r>
              <a:rPr lang="en-AU" sz="1000" dirty="0"/>
              <a:t>Elimination</a:t>
            </a:r>
          </a:p>
          <a:p>
            <a:pPr marL="457200" lvl="1" indent="0">
              <a:buNone/>
            </a:pPr>
            <a:r>
              <a:rPr lang="en-US" altLang="en-US" sz="1000" dirty="0" smtClean="0">
                <a:solidFill>
                  <a:srgbClr val="000000"/>
                </a:solidFill>
                <a:latin typeface="Calibri" pitchFamily="34" charset="0"/>
                <a:ea typeface="MS Gothic" pitchFamily="49" charset="-128"/>
                <a:sym typeface="Calibri" pitchFamily="34" charset="0"/>
              </a:rPr>
              <a:t>☐</a:t>
            </a:r>
            <a:r>
              <a:rPr lang="en-AU" sz="1000" dirty="0" smtClean="0"/>
              <a:t>Other </a:t>
            </a:r>
            <a:r>
              <a:rPr lang="en-AU" sz="1000" dirty="0"/>
              <a:t>(please specify): </a:t>
            </a:r>
            <a:r>
              <a:rPr lang="en-AU" sz="1000" dirty="0">
                <a:solidFill>
                  <a:schemeClr val="accent1"/>
                </a:solidFill>
              </a:rPr>
              <a:t>HAVE A TEXT BOX</a:t>
            </a:r>
          </a:p>
        </p:txBody>
      </p:sp>
      <p:pic>
        <p:nvPicPr>
          <p:cNvPr id="5"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077" y="5727307"/>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396536" y="5344724"/>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
        <p:nvSpPr>
          <p:cNvPr id="8" name="TextBox 7"/>
          <p:cNvSpPr txBox="1"/>
          <p:nvPr/>
        </p:nvSpPr>
        <p:spPr>
          <a:xfrm>
            <a:off x="-2482068" y="5408690"/>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9" name="TextBox 8"/>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
        <p:nvSpPr>
          <p:cNvPr id="10" name="Rectangle 9"/>
          <p:cNvSpPr/>
          <p:nvPr/>
        </p:nvSpPr>
        <p:spPr>
          <a:xfrm>
            <a:off x="1341984" y="1677988"/>
            <a:ext cx="6336704" cy="276999"/>
          </a:xfrm>
          <a:prstGeom prst="rect">
            <a:avLst/>
          </a:prstGeom>
        </p:spPr>
        <p:txBody>
          <a:bodyPr wrap="square">
            <a:spAutoFit/>
          </a:bodyPr>
          <a:lstStyle/>
          <a:p>
            <a:r>
              <a:rPr lang="en-AU" altLang="en-US" sz="1200" dirty="0" smtClean="0">
                <a:solidFill>
                  <a:srgbClr val="000000"/>
                </a:solidFill>
                <a:latin typeface="Calibri" pitchFamily="34" charset="0"/>
                <a:ea typeface="Calibri" pitchFamily="34" charset="0"/>
                <a:cs typeface="Calibri" pitchFamily="34" charset="0"/>
                <a:sym typeface="Calibri" pitchFamily="34" charset="0"/>
              </a:rPr>
              <a:t>The following set of questions </a:t>
            </a:r>
            <a:r>
              <a:rPr lang="en-AU" altLang="en-US" sz="1200" dirty="0" smtClean="0">
                <a:solidFill>
                  <a:srgbClr val="FF0000"/>
                </a:solidFill>
                <a:latin typeface="Calibri" pitchFamily="34" charset="0"/>
                <a:ea typeface="Calibri" pitchFamily="34" charset="0"/>
                <a:cs typeface="Calibri" pitchFamily="34" charset="0"/>
                <a:sym typeface="Calibri" pitchFamily="34" charset="0"/>
              </a:rPr>
              <a:t>asks </a:t>
            </a:r>
            <a:r>
              <a:rPr lang="en-AU" altLang="en-US" sz="1200" dirty="0" smtClean="0">
                <a:solidFill>
                  <a:srgbClr val="000000"/>
                </a:solidFill>
                <a:latin typeface="Calibri" pitchFamily="34" charset="0"/>
                <a:ea typeface="Calibri" pitchFamily="34" charset="0"/>
                <a:cs typeface="Calibri" pitchFamily="34" charset="0"/>
                <a:sym typeface="Calibri" pitchFamily="34" charset="0"/>
              </a:rPr>
              <a:t>about your dietary patterns.</a:t>
            </a:r>
            <a:endParaRPr lang="en-AU" sz="1200" dirty="0"/>
          </a:p>
        </p:txBody>
      </p:sp>
    </p:spTree>
    <p:extLst>
      <p:ext uri="{BB962C8B-B14F-4D97-AF65-F5344CB8AC3E}">
        <p14:creationId xmlns:p14="http://schemas.microsoft.com/office/powerpoint/2010/main" val="131766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3238" y="460197"/>
            <a:ext cx="8229600" cy="1143000"/>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V1.9 changes made</a:t>
            </a:r>
            <a:endParaRPr lang="en-AU" dirty="0"/>
          </a:p>
        </p:txBody>
      </p:sp>
      <p:sp>
        <p:nvSpPr>
          <p:cNvPr id="4" name="Rectangle 3"/>
          <p:cNvSpPr>
            <a:spLocks noChangeArrowheads="1"/>
          </p:cNvSpPr>
          <p:nvPr/>
        </p:nvSpPr>
        <p:spPr bwMode="auto">
          <a:xfrm>
            <a:off x="503238" y="1772816"/>
            <a:ext cx="8229600" cy="4893647"/>
          </a:xfrm>
          <a:prstGeom prst="rect">
            <a:avLst/>
          </a:prstGeom>
          <a:solidFill>
            <a:schemeClr val="bg1"/>
          </a:solidFill>
          <a:ln>
            <a:noFill/>
          </a:ln>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marL="342900" indent="-342900">
              <a:spcBef>
                <a:spcPct val="0"/>
              </a:spcBef>
            </a:pPr>
            <a:r>
              <a:rPr lang="en-AU" altLang="en-US" sz="1200" dirty="0" smtClean="0">
                <a:solidFill>
                  <a:srgbClr val="FF0000"/>
                </a:solidFill>
                <a:latin typeface="Arial" charset="0"/>
              </a:rPr>
              <a:t>All changes in RED throughout document</a:t>
            </a:r>
          </a:p>
          <a:p>
            <a:pPr marL="342900" indent="-342900">
              <a:spcBef>
                <a:spcPct val="0"/>
              </a:spcBef>
            </a:pPr>
            <a:r>
              <a:rPr lang="en-AU" altLang="en-US" sz="1200" dirty="0" smtClean="0">
                <a:latin typeface="Arial" charset="0"/>
              </a:rPr>
              <a:t>Added gastroenterologist </a:t>
            </a:r>
            <a:r>
              <a:rPr lang="en-AU" altLang="en-US" sz="1200" dirty="0">
                <a:latin typeface="Arial" charset="0"/>
              </a:rPr>
              <a:t>textbox to Patient ID module</a:t>
            </a:r>
          </a:p>
          <a:p>
            <a:pPr marL="342900" indent="-342900">
              <a:spcBef>
                <a:spcPct val="0"/>
              </a:spcBef>
            </a:pPr>
            <a:r>
              <a:rPr lang="en-AU" altLang="en-US" sz="1200" dirty="0">
                <a:latin typeface="Arial" charset="0"/>
              </a:rPr>
              <a:t>Any modules not assessed removed from printed report OR says “Not assessed” (would prefer removed from </a:t>
            </a:r>
            <a:r>
              <a:rPr lang="en-AU" altLang="en-US" sz="1200" dirty="0" smtClean="0">
                <a:latin typeface="Arial" charset="0"/>
              </a:rPr>
              <a:t>report.</a:t>
            </a:r>
          </a:p>
          <a:p>
            <a:pPr marL="342900" indent="-342900">
              <a:spcBef>
                <a:spcPct val="0"/>
              </a:spcBef>
            </a:pPr>
            <a:r>
              <a:rPr lang="en-AU" altLang="en-US" sz="1200" dirty="0" smtClean="0">
                <a:latin typeface="Arial" charset="0"/>
              </a:rPr>
              <a:t>IBD </a:t>
            </a:r>
            <a:r>
              <a:rPr lang="en-AU" altLang="en-US" sz="1200" dirty="0">
                <a:latin typeface="Arial" charset="0"/>
              </a:rPr>
              <a:t>activity – questions modified “</a:t>
            </a:r>
            <a:r>
              <a:rPr lang="en-AU" sz="1200" dirty="0">
                <a:latin typeface="Arial" charset="0"/>
              </a:rPr>
              <a:t>Over the past week, how many </a:t>
            </a:r>
            <a:r>
              <a:rPr lang="en-AU" sz="1200" dirty="0" smtClean="0">
                <a:latin typeface="Arial" charset="0"/>
              </a:rPr>
              <a:t>bowel movements </a:t>
            </a:r>
            <a:r>
              <a:rPr lang="en-AU" sz="1200" dirty="0">
                <a:latin typeface="Arial" charset="0"/>
              </a:rPr>
              <a:t>have you had per day?” and “Over the past week, how many of your bowel movements have been loose/watery stools per day?”</a:t>
            </a:r>
          </a:p>
          <a:p>
            <a:pPr marL="342900" indent="-342900">
              <a:spcBef>
                <a:spcPct val="0"/>
              </a:spcBef>
            </a:pPr>
            <a:r>
              <a:rPr lang="en-AU" sz="1200" dirty="0">
                <a:latin typeface="Arial" charset="0"/>
              </a:rPr>
              <a:t>IBD activity – “Please tick any complications you are currently experiencing. ADDED “(</a:t>
            </a:r>
            <a:r>
              <a:rPr lang="en-US" sz="1200" dirty="0">
                <a:latin typeface="Arial" charset="0"/>
              </a:rPr>
              <a:t>Please select as many as relevant)” </a:t>
            </a:r>
            <a:endParaRPr lang="en-US" sz="1200" dirty="0" smtClean="0">
              <a:latin typeface="Arial" charset="0"/>
            </a:endParaRPr>
          </a:p>
          <a:p>
            <a:pPr marL="342900" indent="-342900">
              <a:spcBef>
                <a:spcPct val="0"/>
              </a:spcBef>
            </a:pPr>
            <a:r>
              <a:rPr lang="en-US" sz="1200" dirty="0" smtClean="0">
                <a:latin typeface="Arial" charset="0"/>
              </a:rPr>
              <a:t>Medication adherence – </a:t>
            </a:r>
            <a:r>
              <a:rPr lang="en-US" sz="1200" dirty="0">
                <a:latin typeface="Arial" charset="0"/>
              </a:rPr>
              <a:t>changed question to “</a:t>
            </a:r>
            <a:r>
              <a:rPr lang="en-AU" sz="1200" dirty="0">
                <a:latin typeface="Arial" charset="0"/>
              </a:rPr>
              <a:t>Sometimes I forget to take my IBD medications” and “Sometimes I’m too busy to take my IBD medications“</a:t>
            </a:r>
          </a:p>
          <a:p>
            <a:pPr marL="342900" indent="-342900">
              <a:spcBef>
                <a:spcPct val="0"/>
              </a:spcBef>
            </a:pPr>
            <a:r>
              <a:rPr lang="en-AU" sz="1200" dirty="0" smtClean="0">
                <a:latin typeface="Arial" charset="0"/>
              </a:rPr>
              <a:t>Settings what would you like </a:t>
            </a:r>
            <a:r>
              <a:rPr lang="en-AU" sz="1200" dirty="0">
                <a:latin typeface="Arial" charset="0"/>
              </a:rPr>
              <a:t>to print, changes button to “CHOOSE USER RESPONSE</a:t>
            </a:r>
            <a:r>
              <a:rPr lang="en-AU" sz="1200" dirty="0" smtClean="0">
                <a:latin typeface="Arial" charset="0"/>
              </a:rPr>
              <a:t>”</a:t>
            </a:r>
          </a:p>
          <a:p>
            <a:pPr marL="342900" indent="-342900">
              <a:spcBef>
                <a:spcPct val="0"/>
              </a:spcBef>
            </a:pPr>
            <a:r>
              <a:rPr lang="en-AU" sz="1200" dirty="0" smtClean="0">
                <a:latin typeface="Arial" charset="0"/>
              </a:rPr>
              <a:t>Updated text in excel file </a:t>
            </a:r>
          </a:p>
          <a:p>
            <a:pPr marL="342900" indent="-342900">
              <a:spcBef>
                <a:spcPct val="0"/>
              </a:spcBef>
            </a:pPr>
            <a:r>
              <a:rPr lang="en-AU" sz="1200" dirty="0" smtClean="0">
                <a:latin typeface="Arial" charset="0"/>
              </a:rPr>
              <a:t>Mental </a:t>
            </a:r>
            <a:r>
              <a:rPr lang="en-AU" sz="1200" dirty="0">
                <a:latin typeface="Arial" charset="0"/>
              </a:rPr>
              <a:t>health review slide – moved full </a:t>
            </a:r>
            <a:r>
              <a:rPr lang="en-AU" sz="1200" dirty="0" smtClean="0">
                <a:latin typeface="Arial" charset="0"/>
              </a:rPr>
              <a:t>stop </a:t>
            </a:r>
            <a:r>
              <a:rPr lang="en-AU" sz="1200" dirty="0">
                <a:latin typeface="Arial" charset="0"/>
              </a:rPr>
              <a:t>- “Please move the red rectangle along the line to indicate how you would rate the quality of sleep you attain in an average 24 hour period (higher scores indicate greater quality of sleep).” and </a:t>
            </a:r>
            <a:r>
              <a:rPr lang="en-AU" sz="1200" dirty="0" smtClean="0">
                <a:latin typeface="Arial" charset="0"/>
              </a:rPr>
              <a:t>“</a:t>
            </a:r>
            <a:r>
              <a:rPr lang="en-US" sz="1200" dirty="0" smtClean="0">
                <a:latin typeface="Arial" charset="0"/>
              </a:rPr>
              <a:t>Are </a:t>
            </a:r>
            <a:r>
              <a:rPr lang="en-US" sz="1200" dirty="0">
                <a:latin typeface="Arial" charset="0"/>
              </a:rPr>
              <a:t>you CURRENTLY seeing a mental health professional</a:t>
            </a:r>
            <a:r>
              <a:rPr lang="en-US" sz="1200" dirty="0" smtClean="0">
                <a:latin typeface="Arial" charset="0"/>
              </a:rPr>
              <a:t>?” and “Do </a:t>
            </a:r>
            <a:r>
              <a:rPr lang="en-US" sz="1200" dirty="0">
                <a:latin typeface="Arial" charset="0"/>
              </a:rPr>
              <a:t>you have an appointment with a mental health expert within the next 14 days or are you willing to contact your local doctor (GP) if your mental health symptoms worsen</a:t>
            </a:r>
            <a:r>
              <a:rPr lang="en-US" sz="1200" dirty="0" smtClean="0">
                <a:latin typeface="Arial" charset="0"/>
              </a:rPr>
              <a:t>?”</a:t>
            </a:r>
          </a:p>
          <a:p>
            <a:pPr marL="342900" indent="-342900">
              <a:spcBef>
                <a:spcPct val="0"/>
              </a:spcBef>
            </a:pPr>
            <a:r>
              <a:rPr lang="en-US" sz="1200" dirty="0" smtClean="0">
                <a:latin typeface="Arial" charset="0"/>
              </a:rPr>
              <a:t>Post-feedback slide changes sentence  “</a:t>
            </a:r>
            <a:r>
              <a:rPr lang="en-US" altLang="en-US" sz="1200" dirty="0" smtClean="0">
                <a:solidFill>
                  <a:srgbClr val="000000"/>
                </a:solidFill>
                <a:latin typeface="Arial" charset="0"/>
              </a:rPr>
              <a:t>How </a:t>
            </a:r>
            <a:r>
              <a:rPr lang="en-US" altLang="en-US" sz="1200" dirty="0">
                <a:solidFill>
                  <a:srgbClr val="000000"/>
                </a:solidFill>
                <a:latin typeface="Arial" charset="0"/>
              </a:rPr>
              <a:t>likely are you to follow up on the advice that was provided</a:t>
            </a:r>
            <a:r>
              <a:rPr lang="en-US" altLang="en-US" sz="1200" dirty="0" smtClean="0">
                <a:solidFill>
                  <a:srgbClr val="000000"/>
                </a:solidFill>
                <a:latin typeface="Arial" charset="0"/>
              </a:rPr>
              <a:t>?”</a:t>
            </a:r>
          </a:p>
          <a:p>
            <a:pPr marL="342900" indent="-342900">
              <a:spcBef>
                <a:spcPct val="0"/>
              </a:spcBef>
            </a:pPr>
            <a:r>
              <a:rPr lang="en-US" sz="1200" dirty="0">
                <a:latin typeface="Arial" charset="0"/>
              </a:rPr>
              <a:t>Your diet slide </a:t>
            </a:r>
            <a:r>
              <a:rPr lang="en-US" sz="1200" dirty="0" smtClean="0">
                <a:latin typeface="Arial" charset="0"/>
              </a:rPr>
              <a:t>change in sentence “</a:t>
            </a:r>
            <a:r>
              <a:rPr lang="en-AU" altLang="en-US" sz="1200" dirty="0">
                <a:latin typeface="Arial" charset="0"/>
              </a:rPr>
              <a:t>The following set of questions asks about your dietary patterns.”</a:t>
            </a:r>
            <a:endParaRPr lang="en-AU" sz="1200" dirty="0">
              <a:latin typeface="Arial" charset="0"/>
            </a:endParaRPr>
          </a:p>
          <a:p>
            <a:pPr marL="342900" indent="-342900">
              <a:spcBef>
                <a:spcPct val="0"/>
              </a:spcBef>
            </a:pPr>
            <a:r>
              <a:rPr lang="en-AU" sz="1200" dirty="0">
                <a:latin typeface="Arial" charset="0"/>
              </a:rPr>
              <a:t>Confidence levels </a:t>
            </a:r>
            <a:r>
              <a:rPr lang="en-AU" sz="1200" dirty="0" smtClean="0">
                <a:latin typeface="Arial" charset="0"/>
              </a:rPr>
              <a:t>regarding </a:t>
            </a:r>
            <a:r>
              <a:rPr lang="en-AU" sz="1200" dirty="0">
                <a:latin typeface="Arial" charset="0"/>
              </a:rPr>
              <a:t>your health slide </a:t>
            </a:r>
            <a:r>
              <a:rPr lang="en-AU" sz="1200" dirty="0" smtClean="0">
                <a:latin typeface="Arial" charset="0"/>
              </a:rPr>
              <a:t>change in sentence “</a:t>
            </a:r>
            <a:r>
              <a:rPr lang="en-US" sz="1200" dirty="0">
                <a:latin typeface="Arial" charset="0"/>
              </a:rPr>
              <a:t>Please rate your overall level of self-confidence when it comes </a:t>
            </a:r>
            <a:r>
              <a:rPr lang="en-AU" sz="1200" dirty="0">
                <a:latin typeface="Arial" charset="0"/>
              </a:rPr>
              <a:t>to quitting </a:t>
            </a:r>
            <a:r>
              <a:rPr lang="en-AU" sz="1200" dirty="0" smtClean="0">
                <a:latin typeface="Arial" charset="0"/>
              </a:rPr>
              <a:t>smoking“</a:t>
            </a:r>
          </a:p>
          <a:p>
            <a:pPr marL="342900" indent="-342900">
              <a:spcBef>
                <a:spcPct val="0"/>
              </a:spcBef>
            </a:pPr>
            <a:r>
              <a:rPr lang="en-AU" sz="1200" dirty="0" smtClean="0">
                <a:latin typeface="Arial" charset="0"/>
              </a:rPr>
              <a:t>What goals </a:t>
            </a:r>
            <a:r>
              <a:rPr lang="en-AU" sz="1200" dirty="0">
                <a:latin typeface="Arial" charset="0"/>
              </a:rPr>
              <a:t>w</a:t>
            </a:r>
            <a:r>
              <a:rPr lang="en-AU" sz="1200" dirty="0" smtClean="0">
                <a:latin typeface="Arial" charset="0"/>
              </a:rPr>
              <a:t>ould you like to achieve slide sentence change “</a:t>
            </a:r>
            <a:r>
              <a:rPr lang="en-AU" sz="1200" dirty="0">
                <a:sym typeface="Webdings"/>
              </a:rPr>
              <a:t>In this section, we would like you to identify up to 3 goals in relation to your IBD that you would like to achieve between now and your next appointment</a:t>
            </a:r>
            <a:r>
              <a:rPr lang="en-AU" sz="1200" dirty="0" smtClean="0">
                <a:sym typeface="Webdings"/>
              </a:rPr>
              <a:t>.”</a:t>
            </a:r>
          </a:p>
          <a:p>
            <a:pPr marL="342900" indent="-342900">
              <a:spcBef>
                <a:spcPct val="0"/>
              </a:spcBef>
            </a:pPr>
            <a:r>
              <a:rPr lang="en-AU" sz="1200" dirty="0">
                <a:latin typeface="Arial" charset="0"/>
                <a:sym typeface="Webdings"/>
              </a:rPr>
              <a:t>Added slide in module 11 </a:t>
            </a:r>
            <a:r>
              <a:rPr lang="en-AU" sz="1200" dirty="0" smtClean="0">
                <a:latin typeface="Arial" charset="0"/>
                <a:sym typeface="Webdings"/>
              </a:rPr>
              <a:t>entitled </a:t>
            </a:r>
            <a:r>
              <a:rPr lang="en-AU" sz="1200" dirty="0">
                <a:latin typeface="Arial" charset="0"/>
                <a:sym typeface="Webdings"/>
              </a:rPr>
              <a:t>“</a:t>
            </a:r>
            <a:r>
              <a:rPr lang="en-AU" sz="1200" dirty="0">
                <a:latin typeface="Arial" charset="0"/>
              </a:rPr>
              <a:t>Any other comments/feedback?”</a:t>
            </a:r>
          </a:p>
          <a:p>
            <a:pPr marL="342900" lvl="1" indent="-342900">
              <a:spcBef>
                <a:spcPct val="0"/>
              </a:spcBef>
              <a:buFont typeface="Arial" charset="0"/>
              <a:buChar char="•"/>
            </a:pPr>
            <a:endParaRPr lang="en-AU" altLang="en-US" sz="1200" dirty="0">
              <a:latin typeface="Arial" charset="0"/>
            </a:endParaRPr>
          </a:p>
        </p:txBody>
      </p:sp>
    </p:spTree>
    <p:extLst>
      <p:ext uri="{BB962C8B-B14F-4D97-AF65-F5344CB8AC3E}">
        <p14:creationId xmlns:p14="http://schemas.microsoft.com/office/powerpoint/2010/main" val="3094742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69" y="-751107"/>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1625089" y="5027584"/>
            <a:ext cx="5400600" cy="461666"/>
            <a:chOff x="1259632" y="4075330"/>
            <a:chExt cx="6521166" cy="532779"/>
          </a:xfrm>
        </p:grpSpPr>
        <p:sp>
          <p:nvSpPr>
            <p:cNvPr id="12" name="Rectangle 11"/>
            <p:cNvSpPr/>
            <p:nvPr/>
          </p:nvSpPr>
          <p:spPr>
            <a:xfrm>
              <a:off x="6660232" y="4075330"/>
              <a:ext cx="1120566" cy="532778"/>
            </a:xfrm>
            <a:prstGeom prst="rect">
              <a:avLst/>
            </a:prstGeom>
          </p:spPr>
          <p:txBody>
            <a:bodyPr wrap="square">
              <a:spAutoFit/>
            </a:bodyPr>
            <a:lstStyle/>
            <a:p>
              <a:pPr algn="ctr"/>
              <a:r>
                <a:rPr lang="en-AU" sz="1200" dirty="0" smtClean="0"/>
                <a:t>Very healthy</a:t>
              </a:r>
            </a:p>
          </p:txBody>
        </p:sp>
        <p:sp>
          <p:nvSpPr>
            <p:cNvPr id="13" name="Rectangle 12"/>
            <p:cNvSpPr/>
            <p:nvPr/>
          </p:nvSpPr>
          <p:spPr>
            <a:xfrm>
              <a:off x="1259632" y="4075331"/>
              <a:ext cx="1008112" cy="532778"/>
            </a:xfrm>
            <a:prstGeom prst="rect">
              <a:avLst/>
            </a:prstGeom>
          </p:spPr>
          <p:txBody>
            <a:bodyPr wrap="square">
              <a:spAutoFit/>
            </a:bodyPr>
            <a:lstStyle/>
            <a:p>
              <a:pPr algn="ctr"/>
              <a:r>
                <a:rPr lang="en-AU" sz="1200" dirty="0" smtClean="0"/>
                <a:t>Very unhealthy</a:t>
              </a:r>
              <a:endParaRPr lang="en-AU" sz="1200" dirty="0"/>
            </a:p>
          </p:txBody>
        </p:sp>
        <p:cxnSp>
          <p:nvCxnSpPr>
            <p:cNvPr id="14" name="Straight Connector 13"/>
            <p:cNvCxnSpPr/>
            <p:nvPr/>
          </p:nvCxnSpPr>
          <p:spPr>
            <a:xfrm>
              <a:off x="2267744" y="4381412"/>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346736" y="4335940"/>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grpSp>
      <p:sp>
        <p:nvSpPr>
          <p:cNvPr id="2" name="Title 1"/>
          <p:cNvSpPr>
            <a:spLocks noGrp="1"/>
          </p:cNvSpPr>
          <p:nvPr>
            <p:ph type="title"/>
          </p:nvPr>
        </p:nvSpPr>
        <p:spPr>
          <a:xfrm>
            <a:off x="411956" y="836712"/>
            <a:ext cx="8229600" cy="1143000"/>
          </a:xfrm>
        </p:spPr>
        <p:txBody>
          <a:bodyPr>
            <a:normAutofit/>
          </a:bodyPr>
          <a:lstStyle/>
          <a:p>
            <a:r>
              <a:rPr lang="en-AU" sz="1800" b="1" dirty="0" smtClean="0">
                <a:solidFill>
                  <a:schemeClr val="tx2"/>
                </a:solidFill>
                <a:latin typeface="Arial" charset="0"/>
                <a:ea typeface="SimSun" pitchFamily="2" charset="-122"/>
                <a:cs typeface="+mn-cs"/>
              </a:rPr>
              <a:t>Your diet (continued)</a:t>
            </a:r>
            <a:endParaRPr lang="en-AU" sz="1800" b="1" dirty="0">
              <a:solidFill>
                <a:schemeClr val="tx2"/>
              </a:solidFill>
              <a:latin typeface="Arial" charset="0"/>
              <a:ea typeface="SimSun" pitchFamily="2" charset="-122"/>
              <a:cs typeface="+mn-cs"/>
            </a:endParaRPr>
          </a:p>
        </p:txBody>
      </p:sp>
      <p:sp>
        <p:nvSpPr>
          <p:cNvPr id="3" name="Content Placeholder 2"/>
          <p:cNvSpPr>
            <a:spLocks noGrp="1"/>
          </p:cNvSpPr>
          <p:nvPr>
            <p:ph idx="1"/>
          </p:nvPr>
        </p:nvSpPr>
        <p:spPr>
          <a:xfrm>
            <a:off x="1701678" y="1894707"/>
            <a:ext cx="5750641" cy="2664295"/>
          </a:xfrm>
        </p:spPr>
        <p:txBody>
          <a:bodyPr>
            <a:noAutofit/>
          </a:bodyPr>
          <a:lstStyle/>
          <a:p>
            <a:pPr marL="0" indent="0">
              <a:buNone/>
            </a:pPr>
            <a:r>
              <a:rPr lang="en-AU" sz="1400" dirty="0" smtClean="0"/>
              <a:t>If </a:t>
            </a:r>
            <a:r>
              <a:rPr lang="en-AU" sz="1400" dirty="0"/>
              <a:t>YES, do you feel that these changes have improved your </a:t>
            </a:r>
            <a:r>
              <a:rPr lang="en-AU" sz="1400" dirty="0" smtClean="0"/>
              <a:t>gastrointestinal symptoms</a:t>
            </a:r>
            <a:r>
              <a:rPr lang="en-AU" sz="1400" dirty="0"/>
              <a:t>?</a:t>
            </a:r>
          </a:p>
          <a:p>
            <a:pPr marL="457200" lvl="1" indent="0">
              <a:buNone/>
            </a:pPr>
            <a:r>
              <a:rPr lang="en-US" altLang="en-US" sz="1100" dirty="0">
                <a:solidFill>
                  <a:srgbClr val="000000"/>
                </a:solidFill>
                <a:latin typeface="Calibri" pitchFamily="34" charset="0"/>
                <a:ea typeface="MS Gothic" pitchFamily="49" charset="-128"/>
                <a:sym typeface="Calibri" pitchFamily="34" charset="0"/>
              </a:rPr>
              <a:t>☐ </a:t>
            </a:r>
            <a:r>
              <a:rPr lang="en-AU" sz="1100" dirty="0" smtClean="0"/>
              <a:t>No</a:t>
            </a:r>
            <a:endParaRPr lang="en-AU" sz="1100" dirty="0"/>
          </a:p>
          <a:p>
            <a:pPr marL="457200" lvl="1" indent="0">
              <a:buNone/>
            </a:pPr>
            <a:r>
              <a:rPr lang="en-US" altLang="en-US" sz="1100" dirty="0" smtClean="0">
                <a:solidFill>
                  <a:srgbClr val="000000"/>
                </a:solidFill>
                <a:latin typeface="Calibri" pitchFamily="34" charset="0"/>
                <a:ea typeface="MS Gothic" pitchFamily="49" charset="-128"/>
                <a:sym typeface="Calibri" pitchFamily="34" charset="0"/>
              </a:rPr>
              <a:t>☐ </a:t>
            </a:r>
            <a:r>
              <a:rPr lang="en-AU" sz="1100" dirty="0" smtClean="0"/>
              <a:t>Yes</a:t>
            </a:r>
            <a:r>
              <a:rPr lang="en-AU" sz="1100" dirty="0"/>
              <a:t>, a little</a:t>
            </a:r>
          </a:p>
          <a:p>
            <a:pPr marL="457200" lvl="1" indent="0">
              <a:buNone/>
            </a:pPr>
            <a:r>
              <a:rPr lang="en-US" altLang="en-US" sz="1100" dirty="0" smtClean="0">
                <a:solidFill>
                  <a:srgbClr val="000000"/>
                </a:solidFill>
                <a:latin typeface="Calibri" pitchFamily="34" charset="0"/>
                <a:ea typeface="MS Gothic" pitchFamily="49" charset="-128"/>
                <a:sym typeface="Calibri" pitchFamily="34" charset="0"/>
              </a:rPr>
              <a:t>☐ </a:t>
            </a:r>
            <a:r>
              <a:rPr lang="en-AU" sz="1100" dirty="0" smtClean="0"/>
              <a:t>Yes</a:t>
            </a:r>
            <a:r>
              <a:rPr lang="en-AU" sz="1100" dirty="0"/>
              <a:t>, a lot</a:t>
            </a:r>
          </a:p>
          <a:p>
            <a:pPr marL="0" indent="0">
              <a:buNone/>
            </a:pPr>
            <a:r>
              <a:rPr lang="en-AU" sz="1400" dirty="0" smtClean="0"/>
              <a:t>Have </a:t>
            </a:r>
            <a:r>
              <a:rPr lang="en-AU" sz="1400" dirty="0"/>
              <a:t>you lost weight as a result of your </a:t>
            </a:r>
            <a:r>
              <a:rPr lang="en-AU" sz="1400" dirty="0" smtClean="0"/>
              <a:t>IBD?</a:t>
            </a:r>
            <a:endParaRPr lang="en-AU" sz="1400" dirty="0"/>
          </a:p>
          <a:p>
            <a:pPr marL="457200" lvl="1" indent="0">
              <a:buNone/>
            </a:pPr>
            <a:r>
              <a:rPr lang="en-US" altLang="en-US" sz="1100" dirty="0">
                <a:solidFill>
                  <a:srgbClr val="000000"/>
                </a:solidFill>
                <a:latin typeface="Calibri" pitchFamily="34" charset="0"/>
                <a:ea typeface="MS Gothic" pitchFamily="49" charset="-128"/>
                <a:sym typeface="Calibri" pitchFamily="34" charset="0"/>
              </a:rPr>
              <a:t>☐</a:t>
            </a:r>
            <a:r>
              <a:rPr lang="en-AU" sz="1100" dirty="0"/>
              <a:t> No</a:t>
            </a:r>
          </a:p>
          <a:p>
            <a:pPr marL="457200" lvl="1" indent="0">
              <a:buNone/>
            </a:pPr>
            <a:r>
              <a:rPr lang="en-US" altLang="en-US" sz="1100" dirty="0" smtClean="0">
                <a:solidFill>
                  <a:srgbClr val="000000"/>
                </a:solidFill>
                <a:latin typeface="Calibri" pitchFamily="34" charset="0"/>
                <a:ea typeface="MS Gothic" pitchFamily="49" charset="-128"/>
                <a:sym typeface="Calibri" pitchFamily="34" charset="0"/>
              </a:rPr>
              <a:t>☐</a:t>
            </a:r>
            <a:r>
              <a:rPr lang="en-AU" sz="1100" dirty="0" smtClean="0"/>
              <a:t>Yes</a:t>
            </a:r>
            <a:r>
              <a:rPr lang="en-AU" sz="1100" dirty="0"/>
              <a:t>.  Please specify how much over the 6 months </a:t>
            </a:r>
            <a:r>
              <a:rPr lang="en-AU" sz="1100" dirty="0" smtClean="0"/>
              <a:t>(</a:t>
            </a:r>
            <a:r>
              <a:rPr lang="en-AU" sz="1100" dirty="0"/>
              <a:t>note: 1 kilogram = 2.2 pounds): </a:t>
            </a:r>
            <a:r>
              <a:rPr lang="en-AU" sz="1100" dirty="0" err="1" smtClean="0">
                <a:solidFill>
                  <a:schemeClr val="accent1"/>
                </a:solidFill>
              </a:rPr>
              <a:t>dropbox</a:t>
            </a:r>
            <a:r>
              <a:rPr lang="en-AU" sz="1100" dirty="0" smtClean="0">
                <a:solidFill>
                  <a:schemeClr val="accent1"/>
                </a:solidFill>
              </a:rPr>
              <a:t> options: &lt;1</a:t>
            </a:r>
            <a:r>
              <a:rPr lang="en-AU" sz="1100" dirty="0">
                <a:solidFill>
                  <a:schemeClr val="accent1"/>
                </a:solidFill>
              </a:rPr>
              <a:t>, 1-100kg </a:t>
            </a:r>
          </a:p>
          <a:p>
            <a:pPr marL="0" indent="0">
              <a:buNone/>
            </a:pPr>
            <a:r>
              <a:rPr lang="en-AU" sz="1400" dirty="0" smtClean="0"/>
              <a:t>Do you have any concerns in relation to your diet and IBD?</a:t>
            </a:r>
          </a:p>
          <a:p>
            <a:pPr marL="457200" lvl="1" indent="0">
              <a:buNone/>
            </a:pPr>
            <a:r>
              <a:rPr lang="en-US" altLang="en-US" sz="1100" dirty="0">
                <a:solidFill>
                  <a:srgbClr val="000000"/>
                </a:solidFill>
                <a:latin typeface="Calibri" pitchFamily="34" charset="0"/>
                <a:ea typeface="MS Gothic" pitchFamily="49" charset="-128"/>
                <a:sym typeface="Calibri" pitchFamily="34" charset="0"/>
              </a:rPr>
              <a:t>☐ </a:t>
            </a:r>
            <a:r>
              <a:rPr lang="en-AU" sz="1100" dirty="0" smtClean="0"/>
              <a:t>No</a:t>
            </a:r>
          </a:p>
          <a:p>
            <a:pPr marL="457200" lvl="1" indent="0">
              <a:buNone/>
            </a:pPr>
            <a:r>
              <a:rPr lang="en-US" altLang="en-US" sz="1100" dirty="0">
                <a:solidFill>
                  <a:srgbClr val="000000"/>
                </a:solidFill>
                <a:latin typeface="Calibri" pitchFamily="34" charset="0"/>
                <a:ea typeface="MS Gothic" pitchFamily="49" charset="-128"/>
                <a:sym typeface="Calibri" pitchFamily="34" charset="0"/>
              </a:rPr>
              <a:t>☐ </a:t>
            </a:r>
            <a:r>
              <a:rPr lang="en-AU" sz="1100" dirty="0" smtClean="0"/>
              <a:t>Yes</a:t>
            </a:r>
            <a:endParaRPr lang="en-AU" sz="1100" dirty="0"/>
          </a:p>
        </p:txBody>
      </p:sp>
      <p:pic>
        <p:nvPicPr>
          <p:cNvPr id="5"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077" y="5727307"/>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396536" y="5344724"/>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7"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331640" y="5650767"/>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482068" y="5408690"/>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9" name="TextBox 8"/>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
        <p:nvSpPr>
          <p:cNvPr id="16" name="Rectangle 15"/>
          <p:cNvSpPr/>
          <p:nvPr/>
        </p:nvSpPr>
        <p:spPr>
          <a:xfrm>
            <a:off x="1625089" y="4658249"/>
            <a:ext cx="3767763" cy="307777"/>
          </a:xfrm>
          <a:prstGeom prst="rect">
            <a:avLst/>
          </a:prstGeom>
        </p:spPr>
        <p:txBody>
          <a:bodyPr wrap="none">
            <a:spAutoFit/>
          </a:bodyPr>
          <a:lstStyle/>
          <a:p>
            <a:r>
              <a:rPr lang="en-AU" sz="1400" dirty="0"/>
              <a:t>Overall, how healthy do you believe your diet is? </a:t>
            </a:r>
          </a:p>
        </p:txBody>
      </p:sp>
    </p:spTree>
    <p:extLst>
      <p:ext uri="{BB962C8B-B14F-4D97-AF65-F5344CB8AC3E}">
        <p14:creationId xmlns:p14="http://schemas.microsoft.com/office/powerpoint/2010/main" val="1569286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AU" dirty="0" smtClean="0"/>
              <a:t>10. </a:t>
            </a:r>
            <a:r>
              <a:rPr lang="en-AU" dirty="0"/>
              <a:t>Patient </a:t>
            </a:r>
            <a:r>
              <a:rPr lang="en-AU" dirty="0" smtClean="0"/>
              <a:t>confidence</a:t>
            </a:r>
            <a:endParaRPr lang="en-AU" dirty="0"/>
          </a:p>
        </p:txBody>
      </p:sp>
    </p:spTree>
    <p:extLst>
      <p:ext uri="{BB962C8B-B14F-4D97-AF65-F5344CB8AC3E}">
        <p14:creationId xmlns:p14="http://schemas.microsoft.com/office/powerpoint/2010/main" val="2636015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880577166"/>
              </p:ext>
            </p:extLst>
          </p:nvPr>
        </p:nvGraphicFramePr>
        <p:xfrm>
          <a:off x="1351236" y="2362567"/>
          <a:ext cx="6336704" cy="3250100"/>
        </p:xfrm>
        <a:graphic>
          <a:graphicData uri="http://schemas.openxmlformats.org/drawingml/2006/table">
            <a:tbl>
              <a:tblPr/>
              <a:tblGrid>
                <a:gridCol w="3470821"/>
                <a:gridCol w="489619"/>
                <a:gridCol w="576064"/>
                <a:gridCol w="720080"/>
                <a:gridCol w="504056"/>
                <a:gridCol w="576064"/>
              </a:tblGrid>
              <a:tr h="814214">
                <a:tc>
                  <a:txBody>
                    <a:bodyPr/>
                    <a:lstStyle/>
                    <a:p>
                      <a:pPr>
                        <a:lnSpc>
                          <a:spcPct val="115000"/>
                        </a:lnSpc>
                        <a:spcAft>
                          <a:spcPts val="1000"/>
                        </a:spcAft>
                      </a:pPr>
                      <a:endParaRPr lang="en-AU" sz="1100" dirty="0">
                        <a:effectLst/>
                        <a:latin typeface="Calibri"/>
                        <a:ea typeface="MS Mincho"/>
                        <a:cs typeface="Times New Roman"/>
                      </a:endParaRPr>
                    </a:p>
                  </a:txBody>
                  <a:tcPr marL="92710" marR="9271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effectLst/>
                          <a:latin typeface="Calibri"/>
                          <a:ea typeface="MS Mincho"/>
                          <a:cs typeface="Times New Roman"/>
                        </a:rPr>
                        <a:t> </a:t>
                      </a:r>
                      <a:r>
                        <a:rPr lang="en-US" sz="1100" dirty="0" smtClean="0">
                          <a:effectLst/>
                          <a:latin typeface="Calibri"/>
                          <a:ea typeface="MS Mincho"/>
                          <a:cs typeface="Times New Roman"/>
                        </a:rPr>
                        <a:t>Very poor </a:t>
                      </a:r>
                      <a:endParaRPr lang="en-AU" sz="1100" dirty="0">
                        <a:effectLst/>
                        <a:latin typeface="Calibri"/>
                        <a:ea typeface="MS Mincho"/>
                        <a:cs typeface="Times New Roman"/>
                      </a:endParaRPr>
                    </a:p>
                    <a:p>
                      <a:pPr>
                        <a:lnSpc>
                          <a:spcPct val="115000"/>
                        </a:lnSpc>
                        <a:spcAft>
                          <a:spcPts val="1000"/>
                        </a:spcAft>
                      </a:pPr>
                      <a:r>
                        <a:rPr lang="en-US" sz="1100"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effectLst/>
                          <a:latin typeface="Calibri"/>
                          <a:ea typeface="MS Mincho"/>
                          <a:cs typeface="Times New Roman"/>
                        </a:rPr>
                        <a:t> </a:t>
                      </a:r>
                      <a:r>
                        <a:rPr lang="en-US" sz="1100" dirty="0" smtClean="0">
                          <a:effectLst/>
                          <a:latin typeface="Calibri"/>
                          <a:ea typeface="MS Mincho"/>
                          <a:cs typeface="Times New Roman"/>
                        </a:rPr>
                        <a:t> Poor </a:t>
                      </a:r>
                      <a:endParaRPr lang="en-AU" sz="1100" dirty="0">
                        <a:effectLst/>
                        <a:latin typeface="Calibri"/>
                        <a:ea typeface="MS Mincho"/>
                        <a:cs typeface="Times New Roman"/>
                      </a:endParaRPr>
                    </a:p>
                    <a:p>
                      <a:pPr>
                        <a:lnSpc>
                          <a:spcPct val="115000"/>
                        </a:lnSpc>
                        <a:spcAft>
                          <a:spcPts val="1000"/>
                        </a:spcAft>
                      </a:pPr>
                      <a:r>
                        <a:rPr lang="en-US" sz="1100"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smtClean="0">
                          <a:effectLst/>
                          <a:latin typeface="Calibri"/>
                          <a:ea typeface="MS Mincho"/>
                          <a:cs typeface="Times New Roman"/>
                        </a:rPr>
                        <a:t>Neither </a:t>
                      </a:r>
                      <a:r>
                        <a:rPr lang="en-US" sz="1100" dirty="0">
                          <a:effectLst/>
                          <a:latin typeface="Calibri"/>
                          <a:ea typeface="MS Mincho"/>
                          <a:cs typeface="Times New Roman"/>
                        </a:rPr>
                        <a:t>poor nor good</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effectLst/>
                          <a:latin typeface="Calibri"/>
                          <a:ea typeface="MS Mincho"/>
                          <a:cs typeface="Times New Roman"/>
                        </a:rPr>
                        <a:t>Good</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effectLst/>
                          <a:latin typeface="Calibri"/>
                          <a:ea typeface="MS Mincho"/>
                          <a:cs typeface="Times New Roman"/>
                        </a:rPr>
                        <a:t>Very good</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981">
                <a:tc>
                  <a:txBody>
                    <a:bodyPr/>
                    <a:lstStyle/>
                    <a:p>
                      <a:pPr>
                        <a:lnSpc>
                          <a:spcPct val="115000"/>
                        </a:lnSpc>
                        <a:spcAft>
                          <a:spcPts val="1000"/>
                        </a:spcAft>
                      </a:pPr>
                      <a:r>
                        <a:rPr lang="en-US" sz="1100" dirty="0" smtClean="0">
                          <a:effectLst/>
                          <a:latin typeface="Calibri"/>
                          <a:ea typeface="MS Mincho"/>
                          <a:cs typeface="Times New Roman"/>
                        </a:rPr>
                        <a:t>Please </a:t>
                      </a:r>
                      <a:r>
                        <a:rPr lang="en-US" sz="1100" dirty="0">
                          <a:effectLst/>
                          <a:latin typeface="Calibri"/>
                          <a:ea typeface="MS Mincho"/>
                          <a:cs typeface="Times New Roman"/>
                        </a:rPr>
                        <a:t>rate your overall level of self-confidence when it comes to managing your own </a:t>
                      </a:r>
                      <a:r>
                        <a:rPr lang="en-US" sz="1100" b="1" u="sng" dirty="0" smtClean="0">
                          <a:effectLst/>
                          <a:latin typeface="Calibri"/>
                          <a:ea typeface="MS Mincho"/>
                          <a:cs typeface="Times New Roman"/>
                        </a:rPr>
                        <a:t>physical</a:t>
                      </a:r>
                      <a:r>
                        <a:rPr lang="en-US" sz="1100" b="1" u="sng" baseline="0" dirty="0" smtClean="0">
                          <a:effectLst/>
                          <a:latin typeface="Calibri"/>
                          <a:ea typeface="MS Mincho"/>
                          <a:cs typeface="Times New Roman"/>
                        </a:rPr>
                        <a:t> </a:t>
                      </a:r>
                      <a:r>
                        <a:rPr lang="en-US" sz="1100" b="1" u="sng" dirty="0" smtClean="0">
                          <a:effectLst/>
                          <a:latin typeface="Calibri"/>
                          <a:ea typeface="MS Mincho"/>
                          <a:cs typeface="Times New Roman"/>
                        </a:rPr>
                        <a:t>health</a:t>
                      </a:r>
                      <a:r>
                        <a:rPr lang="en-US" sz="1100" dirty="0">
                          <a:effectLst/>
                          <a:latin typeface="Calibri"/>
                          <a:ea typeface="MS Mincho"/>
                          <a:cs typeface="Times New Roman"/>
                        </a:rPr>
                        <a:t>?</a:t>
                      </a:r>
                      <a:endParaRPr lang="en-AU" sz="1100" dirty="0">
                        <a:effectLst/>
                        <a:latin typeface="Calibri"/>
                        <a:ea typeface="MS Mincho"/>
                        <a:cs typeface="Times New Roman"/>
                      </a:endParaRPr>
                    </a:p>
                  </a:txBody>
                  <a:tcPr marL="92710" marR="9271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a:t>
                      </a:r>
                      <a:r>
                        <a:rPr lang="ja-JP" sz="1100" b="1" i="1">
                          <a:effectLst/>
                          <a:latin typeface="Calibri"/>
                          <a:ea typeface="MS Mincho"/>
                          <a:cs typeface="Times New Roman"/>
                        </a:rPr>
                        <a:t> </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981">
                <a:tc>
                  <a:txBody>
                    <a:bodyPr/>
                    <a:lstStyle/>
                    <a:p>
                      <a:pPr>
                        <a:lnSpc>
                          <a:spcPct val="115000"/>
                        </a:lnSpc>
                        <a:spcAft>
                          <a:spcPts val="1000"/>
                        </a:spcAft>
                      </a:pPr>
                      <a:r>
                        <a:rPr lang="en-US" sz="1100" dirty="0" smtClean="0">
                          <a:effectLst/>
                          <a:latin typeface="Calibri"/>
                          <a:ea typeface="MS Mincho"/>
                          <a:cs typeface="Times New Roman"/>
                        </a:rPr>
                        <a:t>Please </a:t>
                      </a:r>
                      <a:r>
                        <a:rPr lang="en-US" sz="1100" dirty="0">
                          <a:effectLst/>
                          <a:latin typeface="Calibri"/>
                          <a:ea typeface="MS Mincho"/>
                          <a:cs typeface="Times New Roman"/>
                        </a:rPr>
                        <a:t>rate your overall level of self-confidence when it comes to managing your own </a:t>
                      </a:r>
                      <a:r>
                        <a:rPr lang="en-US" sz="1100" b="1" u="sng" dirty="0" smtClean="0">
                          <a:effectLst/>
                          <a:latin typeface="Calibri"/>
                          <a:ea typeface="MS Mincho"/>
                          <a:cs typeface="Times New Roman"/>
                        </a:rPr>
                        <a:t>mental health</a:t>
                      </a:r>
                      <a:r>
                        <a:rPr lang="en-US" sz="1100" dirty="0">
                          <a:effectLst/>
                          <a:latin typeface="Calibri"/>
                          <a:ea typeface="MS Mincho"/>
                          <a:cs typeface="Times New Roman"/>
                        </a:rPr>
                        <a:t>?</a:t>
                      </a:r>
                      <a:endParaRPr lang="en-AU" sz="1100" dirty="0">
                        <a:effectLst/>
                        <a:latin typeface="Calibri"/>
                        <a:ea typeface="MS Mincho"/>
                        <a:cs typeface="Times New Roman"/>
                      </a:endParaRPr>
                    </a:p>
                  </a:txBody>
                  <a:tcPr marL="92710" marR="9271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 </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 </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 </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981">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100" dirty="0" smtClean="0">
                          <a:effectLst/>
                          <a:latin typeface="+mn-lt"/>
                          <a:ea typeface="MS Mincho"/>
                          <a:cs typeface="Times New Roman"/>
                        </a:rPr>
                        <a:t>Please rate your overall level of self-confidence when it comes to </a:t>
                      </a:r>
                      <a:r>
                        <a:rPr lang="en-AU" sz="1100" b="1" u="sng" dirty="0" smtClean="0">
                          <a:effectLst/>
                          <a:latin typeface="+mn-lt"/>
                          <a:ea typeface="MS Mincho"/>
                          <a:cs typeface="Times New Roman"/>
                        </a:rPr>
                        <a:t>keeping physically fit</a:t>
                      </a:r>
                      <a:r>
                        <a:rPr lang="en-AU" sz="1100" dirty="0" smtClean="0">
                          <a:effectLst/>
                          <a:latin typeface="+mn-lt"/>
                          <a:ea typeface="MS Mincho"/>
                          <a:cs typeface="Times New Roman"/>
                        </a:rPr>
                        <a:t>?</a:t>
                      </a:r>
                    </a:p>
                  </a:txBody>
                  <a:tcPr marL="92710" marR="9271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a:t>
                      </a:r>
                      <a:r>
                        <a:rPr lang="ja-JP" sz="1100" b="1" i="1">
                          <a:effectLst/>
                          <a:latin typeface="Calibri"/>
                          <a:ea typeface="MS Mincho"/>
                          <a:cs typeface="Times New Roman"/>
                        </a:rPr>
                        <a:t> </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981">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100" dirty="0" smtClean="0">
                          <a:effectLst/>
                          <a:latin typeface="+mn-lt"/>
                          <a:ea typeface="MS Mincho"/>
                          <a:cs typeface="Times New Roman"/>
                        </a:rPr>
                        <a:t>Please rate your overall level of self-confidence when it comes to maintaining a </a:t>
                      </a:r>
                      <a:r>
                        <a:rPr lang="en-US" sz="1100" b="1" u="sng" dirty="0" smtClean="0">
                          <a:effectLst/>
                          <a:latin typeface="+mn-lt"/>
                          <a:ea typeface="MS Mincho"/>
                          <a:cs typeface="Times New Roman"/>
                        </a:rPr>
                        <a:t>healthy diet</a:t>
                      </a:r>
                      <a:r>
                        <a:rPr lang="en-US" sz="1100" dirty="0" smtClean="0">
                          <a:effectLst/>
                          <a:latin typeface="+mn-lt"/>
                          <a:ea typeface="MS Mincho"/>
                          <a:cs typeface="Times New Roman"/>
                        </a:rPr>
                        <a:t>?</a:t>
                      </a:r>
                      <a:endParaRPr lang="en-AU" sz="1100" dirty="0" smtClean="0">
                        <a:effectLst/>
                        <a:latin typeface="+mn-lt"/>
                        <a:ea typeface="MS Mincho"/>
                        <a:cs typeface="Times New Roman"/>
                      </a:endParaRPr>
                    </a:p>
                  </a:txBody>
                  <a:tcPr marL="92710" marR="9271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a:t>
                      </a:r>
                      <a:r>
                        <a:rPr lang="ja-JP" sz="1100" b="1" i="1">
                          <a:effectLst/>
                          <a:latin typeface="Calibri"/>
                          <a:ea typeface="MS Mincho"/>
                          <a:cs typeface="Times New Roman"/>
                        </a:rPr>
                        <a:t> </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981">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100" dirty="0" smtClean="0">
                          <a:effectLst/>
                          <a:latin typeface="+mn-lt"/>
                          <a:ea typeface="MS Mincho"/>
                          <a:cs typeface="Times New Roman"/>
                        </a:rPr>
                        <a:t>Please rate your overall level of self-confidence when it comes to </a:t>
                      </a:r>
                      <a:r>
                        <a:rPr lang="en-US" sz="1100" b="1" u="sng" dirty="0" smtClean="0">
                          <a:effectLst/>
                          <a:latin typeface="+mn-lt"/>
                          <a:ea typeface="MS Mincho"/>
                          <a:cs typeface="Times New Roman"/>
                        </a:rPr>
                        <a:t>taking your medication as recommended</a:t>
                      </a:r>
                      <a:r>
                        <a:rPr lang="en-US" sz="1100" dirty="0" smtClean="0">
                          <a:effectLst/>
                          <a:latin typeface="+mn-lt"/>
                          <a:ea typeface="MS Mincho"/>
                          <a:cs typeface="Times New Roman"/>
                        </a:rPr>
                        <a:t>?</a:t>
                      </a:r>
                      <a:endParaRPr lang="en-AU" sz="1100" dirty="0">
                        <a:effectLst/>
                        <a:latin typeface="Calibri"/>
                        <a:ea typeface="MS Mincho"/>
                        <a:cs typeface="Times New Roman"/>
                      </a:endParaRPr>
                    </a:p>
                  </a:txBody>
                  <a:tcPr marL="92710" marR="9271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a:t>
                      </a:r>
                      <a:r>
                        <a:rPr lang="ja-JP" sz="1100" b="1" i="1">
                          <a:effectLst/>
                          <a:latin typeface="Calibri"/>
                          <a:ea typeface="MS Mincho"/>
                          <a:cs typeface="Times New Roman"/>
                        </a:rPr>
                        <a:t> </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981">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100" dirty="0" smtClean="0">
                          <a:solidFill>
                            <a:srgbClr val="FF0000"/>
                          </a:solidFill>
                          <a:effectLst/>
                          <a:latin typeface="+mn-lt"/>
                          <a:ea typeface="MS Mincho"/>
                          <a:cs typeface="Times New Roman"/>
                        </a:rPr>
                        <a:t>Please rate your overall level of self-confidence when it comes </a:t>
                      </a:r>
                      <a:r>
                        <a:rPr lang="en-AU" sz="1100" dirty="0" smtClean="0">
                          <a:solidFill>
                            <a:srgbClr val="FF0000"/>
                          </a:solidFill>
                          <a:effectLst/>
                          <a:latin typeface="+mn-lt"/>
                          <a:ea typeface="MS Mincho"/>
                          <a:cs typeface="Times New Roman"/>
                        </a:rPr>
                        <a:t>to </a:t>
                      </a:r>
                      <a:r>
                        <a:rPr lang="en-AU" sz="1100" b="1" u="sng" dirty="0" smtClean="0">
                          <a:solidFill>
                            <a:srgbClr val="FF0000"/>
                          </a:solidFill>
                          <a:effectLst/>
                          <a:latin typeface="+mn-lt"/>
                          <a:ea typeface="MS Mincho"/>
                          <a:cs typeface="Times New Roman"/>
                        </a:rPr>
                        <a:t>quitting smoking </a:t>
                      </a:r>
                      <a:r>
                        <a:rPr lang="en-AU" sz="1100" dirty="0" smtClean="0">
                          <a:solidFill>
                            <a:schemeClr val="accent1"/>
                          </a:solidFill>
                          <a:effectLst/>
                          <a:latin typeface="+mn-lt"/>
                          <a:ea typeface="MS Mincho"/>
                          <a:cs typeface="Times New Roman"/>
                        </a:rPr>
                        <a:t>ALSO NEED AN “N/A” OPTION</a:t>
                      </a:r>
                    </a:p>
                  </a:txBody>
                  <a:tcPr marL="92710" marR="9271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a:effectLst/>
                          <a:latin typeface="Calibri"/>
                          <a:ea typeface="MS Mincho"/>
                          <a:cs typeface="Times New Roman"/>
                        </a:rPr>
                        <a:t>☐</a:t>
                      </a:r>
                      <a:r>
                        <a:rPr lang="ja-JP" sz="1100" b="1" i="1">
                          <a:effectLst/>
                          <a:latin typeface="Calibri"/>
                          <a:ea typeface="MS Mincho"/>
                          <a:cs typeface="Times New Roman"/>
                        </a:rPr>
                        <a:t> </a:t>
                      </a:r>
                      <a:endParaRPr lang="en-AU" sz="110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ja-JP" sz="1100" dirty="0">
                          <a:effectLst/>
                          <a:latin typeface="Calibri"/>
                          <a:ea typeface="MS Mincho"/>
                          <a:cs typeface="Times New Roman"/>
                        </a:rPr>
                        <a:t>☐</a:t>
                      </a:r>
                      <a:r>
                        <a:rPr lang="ja-JP" sz="1100" b="1" i="1" dirty="0">
                          <a:effectLst/>
                          <a:latin typeface="Calibri"/>
                          <a:ea typeface="MS Mincho"/>
                          <a:cs typeface="Times New Roman"/>
                        </a:rPr>
                        <a:t> </a:t>
                      </a:r>
                      <a:endParaRPr lang="en-AU" sz="1100" dirty="0">
                        <a:effectLst/>
                        <a:latin typeface="Calibri"/>
                        <a:ea typeface="MS Mincho"/>
                        <a:cs typeface="Times New Roman"/>
                      </a:endParaRPr>
                    </a:p>
                  </a:txBody>
                  <a:tcPr marL="92710" marR="9271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689207"/>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24528" y="5306624"/>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
        <p:nvSpPr>
          <p:cNvPr id="9" name="TextBox 8"/>
          <p:cNvSpPr txBox="1"/>
          <p:nvPr/>
        </p:nvSpPr>
        <p:spPr>
          <a:xfrm>
            <a:off x="-2554076" y="5370590"/>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10" name="TextBox 9"/>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
        <p:nvSpPr>
          <p:cNvPr id="11" name="Rectangle 10"/>
          <p:cNvSpPr/>
          <p:nvPr/>
        </p:nvSpPr>
        <p:spPr>
          <a:xfrm>
            <a:off x="1341984" y="1756207"/>
            <a:ext cx="5762085" cy="461665"/>
          </a:xfrm>
          <a:prstGeom prst="rect">
            <a:avLst/>
          </a:prstGeom>
        </p:spPr>
        <p:txBody>
          <a:bodyPr wrap="square">
            <a:spAutoFit/>
          </a:bodyPr>
          <a:lstStyle/>
          <a:p>
            <a:r>
              <a:rPr lang="en-AU" altLang="en-US" sz="1200" dirty="0" smtClean="0">
                <a:solidFill>
                  <a:srgbClr val="000000"/>
                </a:solidFill>
                <a:latin typeface="Calibri" pitchFamily="34" charset="0"/>
                <a:ea typeface="Calibri" pitchFamily="34" charset="0"/>
                <a:cs typeface="Calibri" pitchFamily="34" charset="0"/>
                <a:sym typeface="Calibri" pitchFamily="34" charset="0"/>
              </a:rPr>
              <a:t>The following set of questions ask about your confidence regarding a number of aspects of your health.</a:t>
            </a:r>
            <a:endParaRPr lang="en-AU" sz="1200" dirty="0"/>
          </a:p>
        </p:txBody>
      </p:sp>
      <p:sp>
        <p:nvSpPr>
          <p:cNvPr id="2" name="Rectangle 1"/>
          <p:cNvSpPr/>
          <p:nvPr/>
        </p:nvSpPr>
        <p:spPr>
          <a:xfrm>
            <a:off x="2401527" y="1196752"/>
            <a:ext cx="4698722" cy="369332"/>
          </a:xfrm>
          <a:prstGeom prst="rect">
            <a:avLst/>
          </a:prstGeom>
        </p:spPr>
        <p:txBody>
          <a:bodyPr wrap="none">
            <a:spAutoFit/>
          </a:bodyPr>
          <a:lstStyle/>
          <a:p>
            <a:r>
              <a:rPr lang="en-AU" b="1" dirty="0">
                <a:solidFill>
                  <a:schemeClr val="tx2"/>
                </a:solidFill>
                <a:latin typeface="Arial" charset="0"/>
                <a:ea typeface="SimSun" pitchFamily="2" charset="-122"/>
              </a:rPr>
              <a:t>Confidence levels relating to your health </a:t>
            </a:r>
          </a:p>
        </p:txBody>
      </p:sp>
    </p:spTree>
    <p:extLst>
      <p:ext uri="{BB962C8B-B14F-4D97-AF65-F5344CB8AC3E}">
        <p14:creationId xmlns:p14="http://schemas.microsoft.com/office/powerpoint/2010/main" val="1033741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AU" dirty="0" smtClean="0"/>
              <a:t>11. </a:t>
            </a:r>
            <a:r>
              <a:rPr lang="en-AU" dirty="0"/>
              <a:t>Patient </a:t>
            </a:r>
            <a:r>
              <a:rPr lang="en-AU" dirty="0" smtClean="0"/>
              <a:t>questions/concerns</a:t>
            </a:r>
            <a:endParaRPr lang="en-AU" dirty="0"/>
          </a:p>
        </p:txBody>
      </p:sp>
    </p:spTree>
    <p:extLst>
      <p:ext uri="{BB962C8B-B14F-4D97-AF65-F5344CB8AC3E}">
        <p14:creationId xmlns:p14="http://schemas.microsoft.com/office/powerpoint/2010/main" val="18939796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436197" y="1948028"/>
            <a:ext cx="6264696" cy="3970318"/>
          </a:xfrm>
          <a:prstGeom prst="rect">
            <a:avLst/>
          </a:prstGeom>
        </p:spPr>
        <p:txBody>
          <a:bodyPr wrap="square">
            <a:spAutoFit/>
          </a:bodyPr>
          <a:lstStyle/>
          <a:p>
            <a:r>
              <a:rPr lang="en-AU" sz="1200" dirty="0">
                <a:sym typeface="Webdings"/>
              </a:rPr>
              <a:t>In our session today, I would like to talk about: (please tick as many that are relevant)</a:t>
            </a:r>
          </a:p>
          <a:p>
            <a:pPr marL="285750" indent="-285750">
              <a:buFont typeface="Webdings"/>
              <a:buChar char="c"/>
            </a:pPr>
            <a:r>
              <a:rPr lang="en-AU" sz="1200" dirty="0" smtClean="0"/>
              <a:t>The </a:t>
            </a:r>
            <a:r>
              <a:rPr lang="en-AU" sz="1200" dirty="0"/>
              <a:t>status of my </a:t>
            </a:r>
            <a:r>
              <a:rPr lang="en-AU" sz="1200" dirty="0" smtClean="0"/>
              <a:t>IBD</a:t>
            </a:r>
          </a:p>
          <a:p>
            <a:pPr marL="285750" indent="-285750">
              <a:buFont typeface="Webdings"/>
              <a:buChar char="c"/>
            </a:pPr>
            <a:r>
              <a:rPr lang="en-AU" sz="1200" dirty="0" smtClean="0"/>
              <a:t>How do I get into remission? How long can I stay in remission?</a:t>
            </a:r>
            <a:endParaRPr lang="en-AU" sz="1200" dirty="0"/>
          </a:p>
          <a:p>
            <a:r>
              <a:rPr lang="en-AU" sz="1200" dirty="0">
                <a:sym typeface="Webdings"/>
              </a:rPr>
              <a:t></a:t>
            </a:r>
            <a:r>
              <a:rPr lang="en-AU" sz="1200" dirty="0"/>
              <a:t>  </a:t>
            </a:r>
            <a:r>
              <a:rPr lang="en-AU" sz="1200" dirty="0" smtClean="0"/>
              <a:t>  Review </a:t>
            </a:r>
            <a:r>
              <a:rPr lang="en-AU" sz="1200" dirty="0"/>
              <a:t>of recent diagnostic tests (e.g., imaging, blood test, stool test) </a:t>
            </a:r>
          </a:p>
          <a:p>
            <a:r>
              <a:rPr lang="en-AU" sz="1200" dirty="0">
                <a:sym typeface="Webdings"/>
              </a:rPr>
              <a:t></a:t>
            </a:r>
            <a:r>
              <a:rPr lang="en-AU" sz="1200" dirty="0"/>
              <a:t>  </a:t>
            </a:r>
            <a:r>
              <a:rPr lang="en-AU" sz="1200" dirty="0" smtClean="0"/>
              <a:t>  General </a:t>
            </a:r>
            <a:r>
              <a:rPr lang="en-AU" sz="1200" dirty="0"/>
              <a:t>well-being (e.g. fatigue, energy levels, sleeping patterns)</a:t>
            </a:r>
          </a:p>
          <a:p>
            <a:pPr marL="285750" indent="-285750">
              <a:buFont typeface="Webdings"/>
              <a:buChar char="c"/>
            </a:pPr>
            <a:r>
              <a:rPr lang="en-AU" sz="1200" dirty="0" smtClean="0"/>
              <a:t>Pain and pain management</a:t>
            </a:r>
          </a:p>
          <a:p>
            <a:pPr marL="285750" indent="-285750">
              <a:buFont typeface="Webdings"/>
              <a:buChar char="c"/>
            </a:pPr>
            <a:r>
              <a:rPr lang="en-AU" sz="1200" dirty="0" smtClean="0"/>
              <a:t>Medication-based </a:t>
            </a:r>
            <a:r>
              <a:rPr lang="en-AU" sz="1200" dirty="0"/>
              <a:t>treatment </a:t>
            </a:r>
            <a:r>
              <a:rPr lang="en-AU" sz="1200" dirty="0" smtClean="0"/>
              <a:t>strategies</a:t>
            </a:r>
          </a:p>
          <a:p>
            <a:pPr marL="285750" indent="-285750">
              <a:buFont typeface="Webdings"/>
              <a:buChar char="c"/>
            </a:pPr>
            <a:r>
              <a:rPr lang="en-AU" sz="1200" dirty="0" smtClean="0"/>
              <a:t>Medication side-effects</a:t>
            </a:r>
            <a:endParaRPr lang="en-AU" sz="1200" dirty="0"/>
          </a:p>
          <a:p>
            <a:pPr marL="285750" indent="-285750">
              <a:buFont typeface="Webdings"/>
              <a:buChar char="c"/>
            </a:pPr>
            <a:r>
              <a:rPr lang="en-AU" sz="1200" dirty="0" smtClean="0"/>
              <a:t>Diet/nutrition issues </a:t>
            </a:r>
          </a:p>
          <a:p>
            <a:pPr marL="285750" indent="-285750">
              <a:buFont typeface="Webdings"/>
              <a:buChar char="c"/>
            </a:pPr>
            <a:r>
              <a:rPr lang="en-AU" sz="1200" dirty="0" smtClean="0"/>
              <a:t>Dealing with stress</a:t>
            </a:r>
          </a:p>
          <a:p>
            <a:r>
              <a:rPr lang="en-AU" sz="1200" dirty="0">
                <a:sym typeface="Webdings"/>
              </a:rPr>
              <a:t></a:t>
            </a:r>
            <a:r>
              <a:rPr lang="en-AU" sz="1200" dirty="0"/>
              <a:t>  </a:t>
            </a:r>
            <a:r>
              <a:rPr lang="en-AU" sz="1200" dirty="0" smtClean="0"/>
              <a:t>  Psychological-based </a:t>
            </a:r>
            <a:r>
              <a:rPr lang="en-AU" sz="1200" dirty="0"/>
              <a:t>treatment strategies</a:t>
            </a:r>
          </a:p>
          <a:p>
            <a:pPr marL="285750" indent="-285750">
              <a:buFont typeface="Webdings"/>
              <a:buChar char="c"/>
            </a:pPr>
            <a:r>
              <a:rPr lang="en-AU" sz="1200" dirty="0" smtClean="0"/>
              <a:t>Managing fatigue/concentration concerns</a:t>
            </a:r>
            <a:endParaRPr lang="en-AU" sz="1200" dirty="0"/>
          </a:p>
          <a:p>
            <a:r>
              <a:rPr lang="en-AU" sz="1200" dirty="0" smtClean="0">
                <a:sym typeface="Webdings"/>
              </a:rPr>
              <a:t></a:t>
            </a:r>
            <a:r>
              <a:rPr lang="en-AU" sz="1200" dirty="0" smtClean="0"/>
              <a:t>    Exercise </a:t>
            </a:r>
            <a:r>
              <a:rPr lang="en-AU" sz="1200" dirty="0"/>
              <a:t>and </a:t>
            </a:r>
            <a:r>
              <a:rPr lang="en-AU" sz="1200" dirty="0" smtClean="0"/>
              <a:t>IBD</a:t>
            </a:r>
            <a:endParaRPr lang="en-AU" sz="1200" dirty="0"/>
          </a:p>
          <a:p>
            <a:r>
              <a:rPr lang="en-AU" sz="1200" dirty="0">
                <a:sym typeface="Webdings"/>
              </a:rPr>
              <a:t></a:t>
            </a:r>
            <a:r>
              <a:rPr lang="en-AU" sz="1200" dirty="0"/>
              <a:t>  </a:t>
            </a:r>
            <a:r>
              <a:rPr lang="en-AU" sz="1200" dirty="0" smtClean="0"/>
              <a:t>  Complementary </a:t>
            </a:r>
            <a:r>
              <a:rPr lang="en-AU" sz="1200" dirty="0"/>
              <a:t>therapies </a:t>
            </a:r>
          </a:p>
          <a:p>
            <a:pPr marL="285750" indent="-285750">
              <a:buFont typeface="Webdings"/>
              <a:buChar char="c"/>
            </a:pPr>
            <a:r>
              <a:rPr lang="en-AU" sz="1200" dirty="0" smtClean="0"/>
              <a:t>Impact </a:t>
            </a:r>
            <a:r>
              <a:rPr lang="en-AU" sz="1200" dirty="0"/>
              <a:t>of </a:t>
            </a:r>
            <a:r>
              <a:rPr lang="en-AU" sz="1200" dirty="0" smtClean="0"/>
              <a:t>smoking</a:t>
            </a:r>
          </a:p>
          <a:p>
            <a:pPr marL="285750" indent="-285750">
              <a:buFont typeface="Webdings"/>
              <a:buChar char="c"/>
            </a:pPr>
            <a:r>
              <a:rPr lang="en-AU" sz="1200" dirty="0" smtClean="0"/>
              <a:t>Support services</a:t>
            </a:r>
            <a:endParaRPr lang="en-AU" sz="1200" dirty="0"/>
          </a:p>
          <a:p>
            <a:pPr marL="285750" indent="-285750">
              <a:buFont typeface="Webdings"/>
              <a:buChar char="c"/>
            </a:pPr>
            <a:r>
              <a:rPr lang="en-AU" sz="1200" dirty="0" smtClean="0"/>
              <a:t>Sexual difficulties</a:t>
            </a:r>
          </a:p>
          <a:p>
            <a:pPr marL="285750" indent="-285750">
              <a:buFont typeface="Webdings"/>
              <a:buChar char="c"/>
            </a:pPr>
            <a:r>
              <a:rPr lang="en-AU" sz="1200" dirty="0" smtClean="0"/>
              <a:t>Conception and pregnancy</a:t>
            </a:r>
          </a:p>
          <a:p>
            <a:pPr marL="285750" indent="-285750">
              <a:buFont typeface="Webdings"/>
              <a:buChar char="c"/>
            </a:pPr>
            <a:r>
              <a:rPr lang="en-AU" sz="1200" dirty="0"/>
              <a:t>Stoma management</a:t>
            </a:r>
          </a:p>
          <a:p>
            <a:pPr marL="285750" indent="-285750">
              <a:buFont typeface="Webdings"/>
              <a:buChar char="c"/>
            </a:pPr>
            <a:r>
              <a:rPr lang="en-AU" sz="1200" dirty="0" smtClean="0"/>
              <a:t>Other IBD-related issues</a:t>
            </a:r>
          </a:p>
          <a:p>
            <a:pPr marL="285750" indent="-285750">
              <a:buFont typeface="Webdings"/>
              <a:buChar char="c"/>
            </a:pPr>
            <a:r>
              <a:rPr lang="en-AU" sz="1200" dirty="0" smtClean="0"/>
              <a:t>Other</a:t>
            </a:r>
            <a:r>
              <a:rPr lang="en-AU" sz="1200" dirty="0"/>
              <a:t>: </a:t>
            </a:r>
            <a:r>
              <a:rPr lang="en-AU" sz="1200" dirty="0" smtClean="0"/>
              <a:t> </a:t>
            </a:r>
            <a:r>
              <a:rPr lang="en-AU" sz="1200" dirty="0" smtClean="0">
                <a:solidFill>
                  <a:schemeClr val="accent1"/>
                </a:solidFill>
              </a:rPr>
              <a:t>HAVE A TEXT BOX</a:t>
            </a:r>
            <a:endParaRPr lang="en-AU" sz="1200" dirty="0">
              <a:solidFill>
                <a:schemeClr val="accent1"/>
              </a:solidFill>
            </a:endParaRPr>
          </a:p>
        </p:txBody>
      </p:sp>
      <p:sp>
        <p:nvSpPr>
          <p:cNvPr id="6" name="Rectangle 5"/>
          <p:cNvSpPr/>
          <p:nvPr/>
        </p:nvSpPr>
        <p:spPr>
          <a:xfrm>
            <a:off x="2130138" y="1268760"/>
            <a:ext cx="4876814" cy="646331"/>
          </a:xfrm>
          <a:prstGeom prst="rect">
            <a:avLst/>
          </a:prstGeom>
        </p:spPr>
        <p:txBody>
          <a:bodyPr wrap="square">
            <a:spAutoFit/>
          </a:bodyPr>
          <a:lstStyle/>
          <a:p>
            <a:pPr algn="ctr"/>
            <a:r>
              <a:rPr lang="en-AU" b="1" dirty="0" smtClean="0">
                <a:solidFill>
                  <a:schemeClr val="tx2"/>
                </a:solidFill>
                <a:latin typeface="Arial" charset="0"/>
                <a:ea typeface="SimSun" pitchFamily="2" charset="-122"/>
              </a:rPr>
              <a:t>What would you like to discuss in today’s session with your gastroenterologist?</a:t>
            </a:r>
            <a:endParaRPr lang="en-AU" dirty="0"/>
          </a:p>
        </p:txBody>
      </p:sp>
      <p:pic>
        <p:nvPicPr>
          <p:cNvPr id="7"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Tree>
    <p:extLst>
      <p:ext uri="{BB962C8B-B14F-4D97-AF65-F5344CB8AC3E}">
        <p14:creationId xmlns:p14="http://schemas.microsoft.com/office/powerpoint/2010/main" val="1676894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130138" y="1268760"/>
            <a:ext cx="4876814" cy="369332"/>
          </a:xfrm>
          <a:prstGeom prst="rect">
            <a:avLst/>
          </a:prstGeom>
        </p:spPr>
        <p:txBody>
          <a:bodyPr wrap="square">
            <a:spAutoFit/>
          </a:bodyPr>
          <a:lstStyle/>
          <a:p>
            <a:pPr algn="ctr"/>
            <a:r>
              <a:rPr lang="en-AU" b="1" dirty="0" smtClean="0">
                <a:solidFill>
                  <a:schemeClr val="tx2"/>
                </a:solidFill>
                <a:latin typeface="Arial" charset="0"/>
                <a:ea typeface="SimSun" pitchFamily="2" charset="-122"/>
              </a:rPr>
              <a:t>Any other comments/feedback?</a:t>
            </a:r>
            <a:endParaRPr lang="en-AU" dirty="0"/>
          </a:p>
        </p:txBody>
      </p:sp>
      <p:pic>
        <p:nvPicPr>
          <p:cNvPr id="7"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
        <p:nvSpPr>
          <p:cNvPr id="9" name="TextBox 8"/>
          <p:cNvSpPr txBox="1"/>
          <p:nvPr/>
        </p:nvSpPr>
        <p:spPr>
          <a:xfrm>
            <a:off x="1682440" y="2060848"/>
            <a:ext cx="5688632" cy="553998"/>
          </a:xfrm>
          <a:prstGeom prst="rect">
            <a:avLst/>
          </a:prstGeom>
          <a:solidFill>
            <a:schemeClr val="bg2"/>
          </a:solidFill>
          <a:ln>
            <a:solidFill>
              <a:schemeClr val="tx2"/>
            </a:solidFill>
          </a:ln>
        </p:spPr>
        <p:txBody>
          <a:bodyPr wrap="square" rtlCol="0">
            <a:spAutoFit/>
          </a:bodyPr>
          <a:lstStyle/>
          <a:p>
            <a:pPr>
              <a:defRPr/>
            </a:pPr>
            <a:r>
              <a:rPr lang="en-AU" sz="1200" dirty="0">
                <a:solidFill>
                  <a:srgbClr val="000000"/>
                </a:solidFill>
                <a:latin typeface="Calibri" pitchFamily="34" charset="0"/>
                <a:ea typeface="Calibri" pitchFamily="34" charset="0"/>
                <a:cs typeface="Calibri" pitchFamily="34" charset="0"/>
              </a:rPr>
              <a:t>TEXT </a:t>
            </a:r>
            <a:r>
              <a:rPr lang="en-AU" sz="1200" dirty="0" smtClean="0">
                <a:solidFill>
                  <a:srgbClr val="000000"/>
                </a:solidFill>
                <a:latin typeface="Calibri" pitchFamily="34" charset="0"/>
                <a:ea typeface="Calibri" pitchFamily="34" charset="0"/>
                <a:cs typeface="Calibri" pitchFamily="34" charset="0"/>
              </a:rPr>
              <a:t>BOX</a:t>
            </a:r>
          </a:p>
          <a:p>
            <a:pPr>
              <a:defRPr/>
            </a:pPr>
            <a:endParaRPr lang="en-US" altLang="en-US" dirty="0">
              <a:solidFill>
                <a:schemeClr val="accent2">
                  <a:lumMod val="75000"/>
                </a:schemeClr>
              </a:solidFill>
              <a:latin typeface="Calibri" pitchFamily="34" charset="0"/>
              <a:sym typeface="Calibri" pitchFamily="34" charset="0"/>
            </a:endParaRPr>
          </a:p>
        </p:txBody>
      </p:sp>
      <p:pic>
        <p:nvPicPr>
          <p:cNvPr id="10"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82437" y="5052609"/>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700808" y="4941168"/>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Tree>
    <p:extLst>
      <p:ext uri="{BB962C8B-B14F-4D97-AF65-F5344CB8AC3E}">
        <p14:creationId xmlns:p14="http://schemas.microsoft.com/office/powerpoint/2010/main" val="945437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AU" dirty="0" smtClean="0"/>
              <a:t>12. Responses to past goals</a:t>
            </a:r>
            <a:endParaRPr lang="en-AU" dirty="0"/>
          </a:p>
        </p:txBody>
      </p:sp>
    </p:spTree>
    <p:extLst>
      <p:ext uri="{BB962C8B-B14F-4D97-AF65-F5344CB8AC3E}">
        <p14:creationId xmlns:p14="http://schemas.microsoft.com/office/powerpoint/2010/main" val="2777777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3626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130138" y="1268760"/>
            <a:ext cx="4876814" cy="369332"/>
          </a:xfrm>
          <a:prstGeom prst="rect">
            <a:avLst/>
          </a:prstGeom>
        </p:spPr>
        <p:txBody>
          <a:bodyPr wrap="square">
            <a:spAutoFit/>
          </a:bodyPr>
          <a:lstStyle/>
          <a:p>
            <a:pPr algn="ctr"/>
            <a:r>
              <a:rPr lang="en-AU" b="1" dirty="0" smtClean="0">
                <a:solidFill>
                  <a:schemeClr val="tx2"/>
                </a:solidFill>
                <a:latin typeface="Arial" charset="0"/>
                <a:ea typeface="SimSun" pitchFamily="2" charset="-122"/>
              </a:rPr>
              <a:t>How did you go at meeting your goals?</a:t>
            </a:r>
            <a:endParaRPr lang="en-AU" dirty="0"/>
          </a:p>
        </p:txBody>
      </p:sp>
      <p:sp>
        <p:nvSpPr>
          <p:cNvPr id="7" name="Rectangle 6"/>
          <p:cNvSpPr/>
          <p:nvPr/>
        </p:nvSpPr>
        <p:spPr>
          <a:xfrm>
            <a:off x="1477751" y="2449033"/>
            <a:ext cx="920317" cy="369332"/>
          </a:xfrm>
          <a:prstGeom prst="rect">
            <a:avLst/>
          </a:prstGeom>
        </p:spPr>
        <p:txBody>
          <a:bodyPr wrap="none">
            <a:spAutoFit/>
          </a:bodyPr>
          <a:lstStyle/>
          <a:p>
            <a:r>
              <a:rPr lang="en-AU" dirty="0" smtClean="0">
                <a:sym typeface="Webdings"/>
              </a:rPr>
              <a:t>1</a:t>
            </a:r>
            <a:r>
              <a:rPr lang="en-AU" baseline="30000" dirty="0" smtClean="0">
                <a:sym typeface="Webdings"/>
              </a:rPr>
              <a:t>st</a:t>
            </a:r>
            <a:r>
              <a:rPr lang="en-AU" dirty="0" smtClean="0">
                <a:sym typeface="Webdings"/>
              </a:rPr>
              <a:t> goal:</a:t>
            </a:r>
            <a:endParaRPr lang="en-AU" dirty="0"/>
          </a:p>
        </p:txBody>
      </p:sp>
      <p:sp>
        <p:nvSpPr>
          <p:cNvPr id="8" name="Rectangle 7"/>
          <p:cNvSpPr/>
          <p:nvPr/>
        </p:nvSpPr>
        <p:spPr>
          <a:xfrm>
            <a:off x="1486123" y="4512522"/>
            <a:ext cx="940770" cy="369332"/>
          </a:xfrm>
          <a:prstGeom prst="rect">
            <a:avLst/>
          </a:prstGeom>
        </p:spPr>
        <p:txBody>
          <a:bodyPr wrap="none">
            <a:spAutoFit/>
          </a:bodyPr>
          <a:lstStyle/>
          <a:p>
            <a:r>
              <a:rPr lang="en-AU" dirty="0" smtClean="0">
                <a:sym typeface="Webdings"/>
              </a:rPr>
              <a:t>3</a:t>
            </a:r>
            <a:r>
              <a:rPr lang="en-AU" baseline="30000" dirty="0" smtClean="0">
                <a:sym typeface="Webdings"/>
              </a:rPr>
              <a:t>rd</a:t>
            </a:r>
            <a:r>
              <a:rPr lang="en-AU" dirty="0" smtClean="0">
                <a:sym typeface="Webdings"/>
              </a:rPr>
              <a:t> goal:</a:t>
            </a:r>
            <a:endParaRPr lang="en-AU" dirty="0"/>
          </a:p>
        </p:txBody>
      </p:sp>
      <p:sp>
        <p:nvSpPr>
          <p:cNvPr id="9" name="Rectangle 8"/>
          <p:cNvSpPr/>
          <p:nvPr/>
        </p:nvSpPr>
        <p:spPr>
          <a:xfrm>
            <a:off x="2800639" y="2449033"/>
            <a:ext cx="3750129" cy="369332"/>
          </a:xfrm>
          <a:prstGeom prst="rect">
            <a:avLst/>
          </a:prstGeom>
        </p:spPr>
        <p:txBody>
          <a:bodyPr wrap="none">
            <a:spAutoFit/>
          </a:bodyPr>
          <a:lstStyle/>
          <a:p>
            <a:r>
              <a:rPr lang="en-AU" dirty="0"/>
              <a:t>DROPBOX General area &gt; Specific goal</a:t>
            </a:r>
          </a:p>
        </p:txBody>
      </p:sp>
      <p:sp>
        <p:nvSpPr>
          <p:cNvPr id="10" name="Rectangle 9"/>
          <p:cNvSpPr/>
          <p:nvPr/>
        </p:nvSpPr>
        <p:spPr>
          <a:xfrm>
            <a:off x="2802734" y="3486208"/>
            <a:ext cx="3750129" cy="369332"/>
          </a:xfrm>
          <a:prstGeom prst="rect">
            <a:avLst/>
          </a:prstGeom>
        </p:spPr>
        <p:txBody>
          <a:bodyPr wrap="none">
            <a:spAutoFit/>
          </a:bodyPr>
          <a:lstStyle/>
          <a:p>
            <a:r>
              <a:rPr lang="en-AU" dirty="0"/>
              <a:t>DROPBOX General area &gt; Specific goal</a:t>
            </a:r>
          </a:p>
        </p:txBody>
      </p:sp>
      <p:sp>
        <p:nvSpPr>
          <p:cNvPr id="11" name="Rectangle 10"/>
          <p:cNvSpPr/>
          <p:nvPr/>
        </p:nvSpPr>
        <p:spPr>
          <a:xfrm>
            <a:off x="2800637" y="4502501"/>
            <a:ext cx="3750129" cy="369332"/>
          </a:xfrm>
          <a:prstGeom prst="rect">
            <a:avLst/>
          </a:prstGeom>
        </p:spPr>
        <p:txBody>
          <a:bodyPr wrap="none">
            <a:spAutoFit/>
          </a:bodyPr>
          <a:lstStyle/>
          <a:p>
            <a:r>
              <a:rPr lang="en-AU" dirty="0"/>
              <a:t>DROPBOX General area &gt; Specific goal</a:t>
            </a:r>
          </a:p>
        </p:txBody>
      </p:sp>
      <p:grpSp>
        <p:nvGrpSpPr>
          <p:cNvPr id="12" name="Group 11"/>
          <p:cNvGrpSpPr/>
          <p:nvPr/>
        </p:nvGrpSpPr>
        <p:grpSpPr>
          <a:xfrm>
            <a:off x="1503871" y="2867867"/>
            <a:ext cx="6136919" cy="461665"/>
            <a:chOff x="1501776" y="3127754"/>
            <a:chExt cx="6136919" cy="461665"/>
          </a:xfrm>
        </p:grpSpPr>
        <p:grpSp>
          <p:nvGrpSpPr>
            <p:cNvPr id="13" name="Group 12"/>
            <p:cNvGrpSpPr/>
            <p:nvPr/>
          </p:nvGrpSpPr>
          <p:grpSpPr>
            <a:xfrm>
              <a:off x="3229968" y="3193665"/>
              <a:ext cx="4408727" cy="369332"/>
              <a:chOff x="1187624" y="2304294"/>
              <a:chExt cx="6593174" cy="806503"/>
            </a:xfrm>
          </p:grpSpPr>
          <p:sp>
            <p:nvSpPr>
              <p:cNvPr id="15" name="Rectangle 14"/>
              <p:cNvSpPr/>
              <p:nvPr/>
            </p:nvSpPr>
            <p:spPr>
              <a:xfrm>
                <a:off x="6660231" y="2304294"/>
                <a:ext cx="1120567" cy="806503"/>
              </a:xfrm>
              <a:prstGeom prst="rect">
                <a:avLst/>
              </a:prstGeom>
            </p:spPr>
            <p:txBody>
              <a:bodyPr wrap="square">
                <a:spAutoFit/>
              </a:bodyPr>
              <a:lstStyle/>
              <a:p>
                <a:pPr algn="ctr"/>
                <a:r>
                  <a:rPr lang="en-AU" sz="900" dirty="0" smtClean="0"/>
                  <a:t>Complete  success</a:t>
                </a:r>
                <a:endParaRPr lang="en-AU" sz="900" dirty="0"/>
              </a:p>
            </p:txBody>
          </p:sp>
          <p:sp>
            <p:nvSpPr>
              <p:cNvPr id="16" name="Rectangle 15"/>
              <p:cNvSpPr/>
              <p:nvPr/>
            </p:nvSpPr>
            <p:spPr>
              <a:xfrm>
                <a:off x="1187624" y="2304294"/>
                <a:ext cx="1080120" cy="504063"/>
              </a:xfrm>
              <a:prstGeom prst="rect">
                <a:avLst/>
              </a:prstGeom>
            </p:spPr>
            <p:txBody>
              <a:bodyPr wrap="square">
                <a:spAutoFit/>
              </a:bodyPr>
              <a:lstStyle/>
              <a:p>
                <a:pPr algn="ctr"/>
                <a:r>
                  <a:rPr lang="en-AU" sz="900" dirty="0" smtClean="0"/>
                  <a:t>No change</a:t>
                </a:r>
                <a:endParaRPr lang="en-AU" sz="900" dirty="0"/>
              </a:p>
            </p:txBody>
          </p:sp>
          <p:cxnSp>
            <p:nvCxnSpPr>
              <p:cNvPr id="17" name="Straight Connector 16"/>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14" name="Rectangle 13"/>
            <p:cNvSpPr/>
            <p:nvPr/>
          </p:nvSpPr>
          <p:spPr>
            <a:xfrm>
              <a:off x="1501776" y="3127754"/>
              <a:ext cx="1728192" cy="461665"/>
            </a:xfrm>
            <a:prstGeom prst="rect">
              <a:avLst/>
            </a:prstGeom>
          </p:spPr>
          <p:txBody>
            <a:bodyPr wrap="square">
              <a:spAutoFit/>
            </a:bodyPr>
            <a:lstStyle/>
            <a:p>
              <a:r>
                <a:rPr lang="en-AU" sz="1200" dirty="0"/>
                <a:t>How did you go completing this goal? </a:t>
              </a:r>
            </a:p>
          </p:txBody>
        </p:sp>
      </p:grpSp>
      <p:grpSp>
        <p:nvGrpSpPr>
          <p:cNvPr id="19" name="Group 18"/>
          <p:cNvGrpSpPr/>
          <p:nvPr/>
        </p:nvGrpSpPr>
        <p:grpSpPr>
          <a:xfrm>
            <a:off x="1505968" y="3890698"/>
            <a:ext cx="6136919" cy="461665"/>
            <a:chOff x="1501776" y="3127754"/>
            <a:chExt cx="6136919" cy="461665"/>
          </a:xfrm>
        </p:grpSpPr>
        <p:grpSp>
          <p:nvGrpSpPr>
            <p:cNvPr id="20" name="Group 19"/>
            <p:cNvGrpSpPr/>
            <p:nvPr/>
          </p:nvGrpSpPr>
          <p:grpSpPr>
            <a:xfrm>
              <a:off x="3229968" y="3193665"/>
              <a:ext cx="4408727" cy="369332"/>
              <a:chOff x="1187624" y="2304294"/>
              <a:chExt cx="6593174" cy="806503"/>
            </a:xfrm>
          </p:grpSpPr>
          <p:sp>
            <p:nvSpPr>
              <p:cNvPr id="22" name="Rectangle 21"/>
              <p:cNvSpPr/>
              <p:nvPr/>
            </p:nvSpPr>
            <p:spPr>
              <a:xfrm>
                <a:off x="6660231" y="2304294"/>
                <a:ext cx="1120567" cy="806503"/>
              </a:xfrm>
              <a:prstGeom prst="rect">
                <a:avLst/>
              </a:prstGeom>
            </p:spPr>
            <p:txBody>
              <a:bodyPr wrap="square">
                <a:spAutoFit/>
              </a:bodyPr>
              <a:lstStyle/>
              <a:p>
                <a:pPr algn="ctr"/>
                <a:r>
                  <a:rPr lang="en-AU" sz="900" dirty="0" smtClean="0"/>
                  <a:t>Complete  success</a:t>
                </a:r>
                <a:endParaRPr lang="en-AU" sz="900" dirty="0"/>
              </a:p>
            </p:txBody>
          </p:sp>
          <p:sp>
            <p:nvSpPr>
              <p:cNvPr id="23" name="Rectangle 22"/>
              <p:cNvSpPr/>
              <p:nvPr/>
            </p:nvSpPr>
            <p:spPr>
              <a:xfrm>
                <a:off x="1187624" y="2304294"/>
                <a:ext cx="1080120" cy="504063"/>
              </a:xfrm>
              <a:prstGeom prst="rect">
                <a:avLst/>
              </a:prstGeom>
            </p:spPr>
            <p:txBody>
              <a:bodyPr wrap="square">
                <a:spAutoFit/>
              </a:bodyPr>
              <a:lstStyle/>
              <a:p>
                <a:pPr algn="ctr"/>
                <a:r>
                  <a:rPr lang="en-AU" sz="900" dirty="0" smtClean="0"/>
                  <a:t>No change</a:t>
                </a:r>
                <a:endParaRPr lang="en-AU" sz="900" dirty="0"/>
              </a:p>
            </p:txBody>
          </p:sp>
          <p:cxnSp>
            <p:nvCxnSpPr>
              <p:cNvPr id="24" name="Straight Connector 23"/>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21" name="Rectangle 20"/>
            <p:cNvSpPr/>
            <p:nvPr/>
          </p:nvSpPr>
          <p:spPr>
            <a:xfrm>
              <a:off x="1501776" y="3127754"/>
              <a:ext cx="1728192" cy="461665"/>
            </a:xfrm>
            <a:prstGeom prst="rect">
              <a:avLst/>
            </a:prstGeom>
          </p:spPr>
          <p:txBody>
            <a:bodyPr wrap="square">
              <a:spAutoFit/>
            </a:bodyPr>
            <a:lstStyle/>
            <a:p>
              <a:r>
                <a:rPr lang="en-AU" sz="1200" dirty="0" smtClean="0"/>
                <a:t>How did you go completing this goal? </a:t>
              </a:r>
              <a:endParaRPr lang="en-AU" sz="1200" dirty="0"/>
            </a:p>
          </p:txBody>
        </p:sp>
      </p:grpSp>
      <p:grpSp>
        <p:nvGrpSpPr>
          <p:cNvPr id="26" name="Group 25"/>
          <p:cNvGrpSpPr/>
          <p:nvPr/>
        </p:nvGrpSpPr>
        <p:grpSpPr>
          <a:xfrm>
            <a:off x="1562797" y="4881854"/>
            <a:ext cx="6230392" cy="461665"/>
            <a:chOff x="1408303" y="3127754"/>
            <a:chExt cx="6230392" cy="461665"/>
          </a:xfrm>
        </p:grpSpPr>
        <p:grpSp>
          <p:nvGrpSpPr>
            <p:cNvPr id="27" name="Group 26"/>
            <p:cNvGrpSpPr/>
            <p:nvPr/>
          </p:nvGrpSpPr>
          <p:grpSpPr>
            <a:xfrm>
              <a:off x="3229968" y="3193665"/>
              <a:ext cx="4408727" cy="369332"/>
              <a:chOff x="1187624" y="2304294"/>
              <a:chExt cx="6593174" cy="806503"/>
            </a:xfrm>
          </p:grpSpPr>
          <p:sp>
            <p:nvSpPr>
              <p:cNvPr id="29" name="Rectangle 28"/>
              <p:cNvSpPr/>
              <p:nvPr/>
            </p:nvSpPr>
            <p:spPr>
              <a:xfrm>
                <a:off x="6660231" y="2304294"/>
                <a:ext cx="1120567" cy="806503"/>
              </a:xfrm>
              <a:prstGeom prst="rect">
                <a:avLst/>
              </a:prstGeom>
            </p:spPr>
            <p:txBody>
              <a:bodyPr wrap="square">
                <a:spAutoFit/>
              </a:bodyPr>
              <a:lstStyle/>
              <a:p>
                <a:pPr algn="ctr"/>
                <a:r>
                  <a:rPr lang="en-AU" sz="900" dirty="0" smtClean="0"/>
                  <a:t>Complete  success</a:t>
                </a:r>
                <a:endParaRPr lang="en-AU" sz="900" dirty="0"/>
              </a:p>
            </p:txBody>
          </p:sp>
          <p:sp>
            <p:nvSpPr>
              <p:cNvPr id="30" name="Rectangle 29"/>
              <p:cNvSpPr/>
              <p:nvPr/>
            </p:nvSpPr>
            <p:spPr>
              <a:xfrm>
                <a:off x="1187624" y="2304294"/>
                <a:ext cx="1080120" cy="504063"/>
              </a:xfrm>
              <a:prstGeom prst="rect">
                <a:avLst/>
              </a:prstGeom>
            </p:spPr>
            <p:txBody>
              <a:bodyPr wrap="square">
                <a:spAutoFit/>
              </a:bodyPr>
              <a:lstStyle/>
              <a:p>
                <a:pPr algn="ctr"/>
                <a:r>
                  <a:rPr lang="en-AU" sz="900" dirty="0" smtClean="0"/>
                  <a:t>No change</a:t>
                </a:r>
                <a:endParaRPr lang="en-AU" sz="900" dirty="0"/>
              </a:p>
            </p:txBody>
          </p:sp>
          <p:cxnSp>
            <p:nvCxnSpPr>
              <p:cNvPr id="31" name="Straight Connector 30"/>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28" name="Rectangle 27"/>
            <p:cNvSpPr/>
            <p:nvPr/>
          </p:nvSpPr>
          <p:spPr>
            <a:xfrm>
              <a:off x="1408303" y="3127754"/>
              <a:ext cx="1728192" cy="461665"/>
            </a:xfrm>
            <a:prstGeom prst="rect">
              <a:avLst/>
            </a:prstGeom>
          </p:spPr>
          <p:txBody>
            <a:bodyPr wrap="square">
              <a:spAutoFit/>
            </a:bodyPr>
            <a:lstStyle/>
            <a:p>
              <a:r>
                <a:rPr lang="en-AU" sz="1200" dirty="0"/>
                <a:t>How did you go completing this goal? </a:t>
              </a:r>
            </a:p>
          </p:txBody>
        </p:sp>
      </p:grpSp>
      <p:sp>
        <p:nvSpPr>
          <p:cNvPr id="33" name="Rectangle 4"/>
          <p:cNvSpPr>
            <a:spLocks noChangeArrowheads="1"/>
          </p:cNvSpPr>
          <p:nvPr/>
        </p:nvSpPr>
        <p:spPr bwMode="auto">
          <a:xfrm>
            <a:off x="1562797" y="1867457"/>
            <a:ext cx="57066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lang="en-AU" altLang="en-US" sz="1400" dirty="0"/>
              <a:t>Since the last visit to the clinic, </a:t>
            </a:r>
            <a:r>
              <a:rPr lang="en-AU" altLang="en-US" sz="1400" dirty="0" smtClean="0"/>
              <a:t>how did you go working towards your goals?</a:t>
            </a:r>
            <a:endParaRPr kumimoji="0" lang="en-AU"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5"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1067" y="5667143"/>
            <a:ext cx="550092" cy="55009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9906620" y="5528700"/>
            <a:ext cx="1891107" cy="2031325"/>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
        <p:nvSpPr>
          <p:cNvPr id="38" name="TextBox 37"/>
          <p:cNvSpPr txBox="1"/>
          <p:nvPr/>
        </p:nvSpPr>
        <p:spPr>
          <a:xfrm>
            <a:off x="-2529148" y="5186456"/>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37" name="Rectangle 36"/>
          <p:cNvSpPr/>
          <p:nvPr/>
        </p:nvSpPr>
        <p:spPr>
          <a:xfrm>
            <a:off x="1517290" y="3491007"/>
            <a:ext cx="970137" cy="369332"/>
          </a:xfrm>
          <a:prstGeom prst="rect">
            <a:avLst/>
          </a:prstGeom>
        </p:spPr>
        <p:txBody>
          <a:bodyPr wrap="none">
            <a:spAutoFit/>
          </a:bodyPr>
          <a:lstStyle/>
          <a:p>
            <a:r>
              <a:rPr lang="en-AU" dirty="0" smtClean="0">
                <a:sym typeface="Webdings"/>
              </a:rPr>
              <a:t>2</a:t>
            </a:r>
            <a:r>
              <a:rPr lang="en-AU" baseline="30000" dirty="0" smtClean="0">
                <a:sym typeface="Webdings"/>
              </a:rPr>
              <a:t>nd</a:t>
            </a:r>
            <a:r>
              <a:rPr lang="en-AU" dirty="0" smtClean="0">
                <a:sym typeface="Webdings"/>
              </a:rPr>
              <a:t> goal:</a:t>
            </a:r>
            <a:endParaRPr lang="en-AU" dirty="0"/>
          </a:p>
        </p:txBody>
      </p:sp>
      <p:sp>
        <p:nvSpPr>
          <p:cNvPr id="39" name="TextBox 38"/>
          <p:cNvSpPr txBox="1"/>
          <p:nvPr/>
        </p:nvSpPr>
        <p:spPr>
          <a:xfrm>
            <a:off x="9468544" y="1867457"/>
            <a:ext cx="2520280" cy="1200329"/>
          </a:xfrm>
          <a:prstGeom prst="rect">
            <a:avLst/>
          </a:prstGeom>
          <a:solidFill>
            <a:srgbClr val="FFFF00"/>
          </a:solidFill>
          <a:ln>
            <a:solidFill>
              <a:schemeClr val="accent2">
                <a:lumMod val="75000"/>
              </a:schemeClr>
            </a:solidFill>
          </a:ln>
        </p:spPr>
        <p:txBody>
          <a:bodyPr wrap="square" rtlCol="0">
            <a:spAutoFit/>
          </a:bodyPr>
          <a:lstStyle/>
          <a:p>
            <a:r>
              <a:rPr lang="en-AU" dirty="0" smtClean="0"/>
              <a:t>DROPBOX: Users will first select general area and then a specific goal - SEE ATTACHED excel sheet</a:t>
            </a:r>
            <a:endParaRPr lang="en-AU" dirty="0"/>
          </a:p>
        </p:txBody>
      </p:sp>
    </p:spTree>
    <p:extLst>
      <p:ext uri="{BB962C8B-B14F-4D97-AF65-F5344CB8AC3E}">
        <p14:creationId xmlns:p14="http://schemas.microsoft.com/office/powerpoint/2010/main" val="3523608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pPr lvl="0"/>
            <a:r>
              <a:rPr lang="en-AU" dirty="0" smtClean="0"/>
              <a:t>13. Setting goals to better</a:t>
            </a:r>
            <a:br>
              <a:rPr lang="en-AU" dirty="0" smtClean="0"/>
            </a:br>
            <a:r>
              <a:rPr lang="en-AU" dirty="0" smtClean="0"/>
              <a:t> manage my IBD</a:t>
            </a:r>
            <a:endParaRPr lang="en-AU" dirty="0"/>
          </a:p>
        </p:txBody>
      </p:sp>
    </p:spTree>
    <p:extLst>
      <p:ext uri="{BB962C8B-B14F-4D97-AF65-F5344CB8AC3E}">
        <p14:creationId xmlns:p14="http://schemas.microsoft.com/office/powerpoint/2010/main" val="1413727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70" y="-828085"/>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871700" y="1309410"/>
            <a:ext cx="5328591" cy="369332"/>
          </a:xfrm>
          <a:prstGeom prst="rect">
            <a:avLst/>
          </a:prstGeom>
        </p:spPr>
        <p:txBody>
          <a:bodyPr wrap="square">
            <a:spAutoFit/>
          </a:bodyPr>
          <a:lstStyle/>
          <a:p>
            <a:pPr algn="ctr"/>
            <a:r>
              <a:rPr lang="en-AU" b="1" dirty="0" smtClean="0">
                <a:solidFill>
                  <a:schemeClr val="tx2"/>
                </a:solidFill>
                <a:latin typeface="Arial" charset="0"/>
                <a:ea typeface="SimSun" pitchFamily="2" charset="-122"/>
              </a:rPr>
              <a:t>What goals would you like to achieve</a:t>
            </a:r>
            <a:endParaRPr lang="en-AU" dirty="0"/>
          </a:p>
        </p:txBody>
      </p:sp>
      <p:sp>
        <p:nvSpPr>
          <p:cNvPr id="2" name="Rectangle 1"/>
          <p:cNvSpPr/>
          <p:nvPr/>
        </p:nvSpPr>
        <p:spPr>
          <a:xfrm>
            <a:off x="1573312" y="1772816"/>
            <a:ext cx="5976664" cy="3785652"/>
          </a:xfrm>
          <a:prstGeom prst="rect">
            <a:avLst/>
          </a:prstGeom>
        </p:spPr>
        <p:txBody>
          <a:bodyPr wrap="square">
            <a:spAutoFit/>
          </a:bodyPr>
          <a:lstStyle/>
          <a:p>
            <a:pPr algn="just"/>
            <a:r>
              <a:rPr lang="en-AU" sz="1600" dirty="0" smtClean="0">
                <a:solidFill>
                  <a:srgbClr val="FF0000"/>
                </a:solidFill>
                <a:sym typeface="Webdings"/>
              </a:rPr>
              <a:t>In this section, we would like you to identify up to 3 goals in relation to your IBD that you would like to achieve between now and your next appointment.</a:t>
            </a:r>
          </a:p>
          <a:p>
            <a:pPr algn="just"/>
            <a:endParaRPr lang="en-AU" sz="1600" dirty="0">
              <a:sym typeface="Webdings"/>
            </a:endParaRPr>
          </a:p>
          <a:p>
            <a:pPr algn="just"/>
            <a:r>
              <a:rPr lang="en-AU" sz="1600" dirty="0" smtClean="0">
                <a:sym typeface="Webdings"/>
              </a:rPr>
              <a:t>When thinking about setting goals, it is important to ensure that they are specific (e.g., I will engage in more relaxation each day</a:t>
            </a:r>
            <a:r>
              <a:rPr lang="en-AU" sz="1600" dirty="0">
                <a:sym typeface="Webdings"/>
              </a:rPr>
              <a:t>), measurable (e.g., </a:t>
            </a:r>
            <a:r>
              <a:rPr lang="en-AU" sz="1600" dirty="0" smtClean="0">
                <a:sym typeface="Webdings"/>
              </a:rPr>
              <a:t>I will spent 10 minutes per day listening to a relaxation track while engaging in slow relaxed breathing), achievable (I will engage in this relaxation as soon as I get into bed to sleep), realistic (I have time to do this and it is not too difficult to do) and timely (I can achieve this every day for the next two weeks and then re-evaluate). </a:t>
            </a:r>
          </a:p>
          <a:p>
            <a:pPr algn="just"/>
            <a:endParaRPr lang="en-AU" sz="1600" dirty="0" smtClean="0">
              <a:sym typeface="Webdings"/>
            </a:endParaRPr>
          </a:p>
          <a:p>
            <a:pPr algn="just"/>
            <a:r>
              <a:rPr lang="en-AU" sz="1600" dirty="0" smtClean="0">
                <a:sym typeface="Webdings"/>
              </a:rPr>
              <a:t>It is important that you discuss these goals with your gastroenterologist so they can help you to meet them.</a:t>
            </a:r>
            <a:endParaRPr lang="en-AU" sz="1600" dirty="0">
              <a:sym typeface="Webdings"/>
            </a:endParaRPr>
          </a:p>
        </p:txBody>
      </p:sp>
      <p:pic>
        <p:nvPicPr>
          <p:cNvPr id="7"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Tree>
    <p:extLst>
      <p:ext uri="{BB962C8B-B14F-4D97-AF65-F5344CB8AC3E}">
        <p14:creationId xmlns:p14="http://schemas.microsoft.com/office/powerpoint/2010/main" val="181322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3238" y="460197"/>
            <a:ext cx="8229600" cy="1143000"/>
          </a:xfrm>
          <a:prstGeom prst="rect">
            <a:avLst/>
          </a:prstGeom>
          <a:solidFill>
            <a:srgbClr val="FFFF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dirty="0" smtClean="0"/>
              <a:t>V2.0 </a:t>
            </a:r>
            <a:r>
              <a:rPr lang="en-AU" dirty="0" smtClean="0"/>
              <a:t>changes made</a:t>
            </a:r>
            <a:endParaRPr lang="en-AU" dirty="0"/>
          </a:p>
        </p:txBody>
      </p:sp>
      <p:sp>
        <p:nvSpPr>
          <p:cNvPr id="4" name="Rectangle 3"/>
          <p:cNvSpPr>
            <a:spLocks noChangeArrowheads="1"/>
          </p:cNvSpPr>
          <p:nvPr/>
        </p:nvSpPr>
        <p:spPr bwMode="auto">
          <a:xfrm>
            <a:off x="467544" y="1772816"/>
            <a:ext cx="8229600" cy="646331"/>
          </a:xfrm>
          <a:prstGeom prst="rect">
            <a:avLst/>
          </a:prstGeom>
          <a:solidFill>
            <a:srgbClr val="FFFF00"/>
          </a:solidFill>
          <a:ln>
            <a:noFill/>
          </a:ln>
          <a:extLst/>
        </p:spPr>
        <p:txBody>
          <a:bodyPr wrap="square">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marL="342900" indent="-342900">
              <a:spcBef>
                <a:spcPct val="0"/>
              </a:spcBef>
            </a:pPr>
            <a:r>
              <a:rPr lang="en-AU" altLang="en-US" sz="1200" dirty="0" smtClean="0">
                <a:solidFill>
                  <a:srgbClr val="FF0000"/>
                </a:solidFill>
                <a:latin typeface="Arial" charset="0"/>
              </a:rPr>
              <a:t>All changes in </a:t>
            </a:r>
            <a:r>
              <a:rPr lang="en-AU" altLang="en-US" sz="1200" dirty="0" smtClean="0">
                <a:solidFill>
                  <a:srgbClr val="7030A0"/>
                </a:solidFill>
                <a:latin typeface="Arial" charset="0"/>
              </a:rPr>
              <a:t>PURPLE </a:t>
            </a:r>
            <a:r>
              <a:rPr lang="en-AU" altLang="en-US" sz="1200" dirty="0" smtClean="0">
                <a:solidFill>
                  <a:srgbClr val="FF0000"/>
                </a:solidFill>
                <a:latin typeface="Arial" charset="0"/>
              </a:rPr>
              <a:t> </a:t>
            </a:r>
            <a:r>
              <a:rPr lang="en-AU" altLang="en-US" sz="1200" dirty="0" smtClean="0">
                <a:solidFill>
                  <a:srgbClr val="FF0000"/>
                </a:solidFill>
                <a:latin typeface="Arial" charset="0"/>
              </a:rPr>
              <a:t>throughout document</a:t>
            </a:r>
          </a:p>
          <a:p>
            <a:pPr marL="342900" lvl="1" indent="-342900">
              <a:spcBef>
                <a:spcPct val="0"/>
              </a:spcBef>
              <a:buFont typeface="Arial" charset="0"/>
              <a:buChar char="•"/>
            </a:pPr>
            <a:r>
              <a:rPr lang="en-AU" altLang="en-US" sz="1200" dirty="0" smtClean="0">
                <a:latin typeface="Arial" charset="0"/>
              </a:rPr>
              <a:t>Patient ID slide – added “</a:t>
            </a:r>
            <a:r>
              <a:rPr lang="en-AU" altLang="en-US" sz="1200" dirty="0">
                <a:solidFill>
                  <a:srgbClr val="FF0000"/>
                </a:solidFill>
                <a:latin typeface="Arial" charset="0"/>
              </a:rPr>
              <a:t>Site: DROPBOX </a:t>
            </a:r>
            <a:r>
              <a:rPr lang="en-AU" altLang="en-US" sz="1200" dirty="0" smtClean="0">
                <a:solidFill>
                  <a:srgbClr val="FF0000"/>
                </a:solidFill>
                <a:latin typeface="Arial" charset="0"/>
              </a:rPr>
              <a:t>1-20”  (OPTIONAL RESPONSE) question</a:t>
            </a:r>
          </a:p>
          <a:p>
            <a:pPr marL="342900" lvl="1" indent="-342900">
              <a:spcBef>
                <a:spcPct val="0"/>
              </a:spcBef>
              <a:buFont typeface="Arial" charset="0"/>
              <a:buChar char="•"/>
            </a:pPr>
            <a:r>
              <a:rPr lang="en-AU" altLang="en-US" sz="1200" dirty="0" smtClean="0">
                <a:solidFill>
                  <a:srgbClr val="FF0000"/>
                </a:solidFill>
                <a:latin typeface="Arial" charset="0"/>
              </a:rPr>
              <a:t>Corrected questions in IBD activity section. Added a further STOMA question</a:t>
            </a:r>
            <a:endParaRPr lang="en-AU" altLang="en-US" sz="1200" dirty="0">
              <a:latin typeface="Arial" charset="0"/>
            </a:endParaRPr>
          </a:p>
        </p:txBody>
      </p:sp>
    </p:spTree>
    <p:extLst>
      <p:ext uri="{BB962C8B-B14F-4D97-AF65-F5344CB8AC3E}">
        <p14:creationId xmlns:p14="http://schemas.microsoft.com/office/powerpoint/2010/main" val="31657794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0"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871700" y="1309410"/>
            <a:ext cx="5328591" cy="369332"/>
          </a:xfrm>
          <a:prstGeom prst="rect">
            <a:avLst/>
          </a:prstGeom>
        </p:spPr>
        <p:txBody>
          <a:bodyPr wrap="square">
            <a:spAutoFit/>
          </a:bodyPr>
          <a:lstStyle/>
          <a:p>
            <a:pPr algn="ctr"/>
            <a:r>
              <a:rPr lang="en-AU" b="1" dirty="0" smtClean="0">
                <a:solidFill>
                  <a:schemeClr val="tx2"/>
                </a:solidFill>
                <a:latin typeface="Arial" charset="0"/>
                <a:ea typeface="SimSun" pitchFamily="2" charset="-122"/>
              </a:rPr>
              <a:t>Goal setting:</a:t>
            </a:r>
            <a:endParaRPr lang="en-AU" dirty="0"/>
          </a:p>
        </p:txBody>
      </p:sp>
      <p:sp>
        <p:nvSpPr>
          <p:cNvPr id="2" name="Rectangle 1"/>
          <p:cNvSpPr/>
          <p:nvPr/>
        </p:nvSpPr>
        <p:spPr>
          <a:xfrm>
            <a:off x="1396006" y="1844824"/>
            <a:ext cx="5912297" cy="646331"/>
          </a:xfrm>
          <a:prstGeom prst="rect">
            <a:avLst/>
          </a:prstGeom>
        </p:spPr>
        <p:txBody>
          <a:bodyPr wrap="square">
            <a:spAutoFit/>
          </a:bodyPr>
          <a:lstStyle/>
          <a:p>
            <a:r>
              <a:rPr lang="en-AU" dirty="0">
                <a:sym typeface="Webdings"/>
              </a:rPr>
              <a:t>I would like to set the following goals to attain between now and my next session:</a:t>
            </a:r>
          </a:p>
        </p:txBody>
      </p:sp>
      <p:sp>
        <p:nvSpPr>
          <p:cNvPr id="3" name="Rectangle 2"/>
          <p:cNvSpPr/>
          <p:nvPr/>
        </p:nvSpPr>
        <p:spPr>
          <a:xfrm>
            <a:off x="1475656" y="2708920"/>
            <a:ext cx="920317" cy="369332"/>
          </a:xfrm>
          <a:prstGeom prst="rect">
            <a:avLst/>
          </a:prstGeom>
        </p:spPr>
        <p:txBody>
          <a:bodyPr wrap="none">
            <a:spAutoFit/>
          </a:bodyPr>
          <a:lstStyle/>
          <a:p>
            <a:r>
              <a:rPr lang="en-AU" dirty="0" smtClean="0">
                <a:sym typeface="Webdings"/>
              </a:rPr>
              <a:t>1</a:t>
            </a:r>
            <a:r>
              <a:rPr lang="en-AU" baseline="30000" dirty="0" smtClean="0">
                <a:sym typeface="Webdings"/>
              </a:rPr>
              <a:t>st</a:t>
            </a:r>
            <a:r>
              <a:rPr lang="en-AU" dirty="0" smtClean="0">
                <a:sym typeface="Webdings"/>
              </a:rPr>
              <a:t> goal:</a:t>
            </a:r>
            <a:endParaRPr lang="en-AU" dirty="0"/>
          </a:p>
        </p:txBody>
      </p:sp>
      <p:sp>
        <p:nvSpPr>
          <p:cNvPr id="7" name="Rectangle 6"/>
          <p:cNvSpPr/>
          <p:nvPr/>
        </p:nvSpPr>
        <p:spPr>
          <a:xfrm>
            <a:off x="1503873" y="3746095"/>
            <a:ext cx="970137" cy="369332"/>
          </a:xfrm>
          <a:prstGeom prst="rect">
            <a:avLst/>
          </a:prstGeom>
        </p:spPr>
        <p:txBody>
          <a:bodyPr wrap="none">
            <a:spAutoFit/>
          </a:bodyPr>
          <a:lstStyle/>
          <a:p>
            <a:r>
              <a:rPr lang="en-AU" dirty="0" smtClean="0">
                <a:sym typeface="Webdings"/>
              </a:rPr>
              <a:t>2</a:t>
            </a:r>
            <a:r>
              <a:rPr lang="en-AU" baseline="30000" dirty="0" smtClean="0">
                <a:sym typeface="Webdings"/>
              </a:rPr>
              <a:t>nd</a:t>
            </a:r>
            <a:r>
              <a:rPr lang="en-AU" dirty="0" smtClean="0">
                <a:sym typeface="Webdings"/>
              </a:rPr>
              <a:t> goal:</a:t>
            </a:r>
            <a:endParaRPr lang="en-AU" dirty="0"/>
          </a:p>
        </p:txBody>
      </p:sp>
      <p:sp>
        <p:nvSpPr>
          <p:cNvPr id="8" name="Rectangle 7"/>
          <p:cNvSpPr/>
          <p:nvPr/>
        </p:nvSpPr>
        <p:spPr>
          <a:xfrm>
            <a:off x="1484028" y="4772409"/>
            <a:ext cx="940770" cy="369332"/>
          </a:xfrm>
          <a:prstGeom prst="rect">
            <a:avLst/>
          </a:prstGeom>
        </p:spPr>
        <p:txBody>
          <a:bodyPr wrap="none">
            <a:spAutoFit/>
          </a:bodyPr>
          <a:lstStyle/>
          <a:p>
            <a:r>
              <a:rPr lang="en-AU" dirty="0" smtClean="0">
                <a:sym typeface="Webdings"/>
              </a:rPr>
              <a:t>3</a:t>
            </a:r>
            <a:r>
              <a:rPr lang="en-AU" baseline="30000" dirty="0" smtClean="0">
                <a:sym typeface="Webdings"/>
              </a:rPr>
              <a:t>rd</a:t>
            </a:r>
            <a:r>
              <a:rPr lang="en-AU" dirty="0" smtClean="0">
                <a:sym typeface="Webdings"/>
              </a:rPr>
              <a:t> goal:</a:t>
            </a:r>
            <a:endParaRPr lang="en-AU" dirty="0"/>
          </a:p>
        </p:txBody>
      </p:sp>
      <p:sp>
        <p:nvSpPr>
          <p:cNvPr id="9" name="Rectangle 8"/>
          <p:cNvSpPr/>
          <p:nvPr/>
        </p:nvSpPr>
        <p:spPr>
          <a:xfrm>
            <a:off x="2798544" y="2708920"/>
            <a:ext cx="3750129" cy="369332"/>
          </a:xfrm>
          <a:prstGeom prst="rect">
            <a:avLst/>
          </a:prstGeom>
        </p:spPr>
        <p:txBody>
          <a:bodyPr wrap="none">
            <a:spAutoFit/>
          </a:bodyPr>
          <a:lstStyle/>
          <a:p>
            <a:r>
              <a:rPr lang="en-AU" dirty="0"/>
              <a:t>DROPBOX </a:t>
            </a:r>
            <a:r>
              <a:rPr lang="en-AU" dirty="0" smtClean="0"/>
              <a:t>General area &gt; Specific goal</a:t>
            </a:r>
            <a:endParaRPr lang="en-AU" dirty="0"/>
          </a:p>
        </p:txBody>
      </p:sp>
      <p:sp>
        <p:nvSpPr>
          <p:cNvPr id="11" name="Rectangle 10"/>
          <p:cNvSpPr/>
          <p:nvPr/>
        </p:nvSpPr>
        <p:spPr>
          <a:xfrm>
            <a:off x="2800639" y="3746095"/>
            <a:ext cx="3750129" cy="369332"/>
          </a:xfrm>
          <a:prstGeom prst="rect">
            <a:avLst/>
          </a:prstGeom>
        </p:spPr>
        <p:txBody>
          <a:bodyPr wrap="none">
            <a:spAutoFit/>
          </a:bodyPr>
          <a:lstStyle/>
          <a:p>
            <a:r>
              <a:rPr lang="en-AU" dirty="0"/>
              <a:t>DROPBOX General area &gt; Specific goal</a:t>
            </a:r>
          </a:p>
        </p:txBody>
      </p:sp>
      <p:sp>
        <p:nvSpPr>
          <p:cNvPr id="12" name="Rectangle 11"/>
          <p:cNvSpPr/>
          <p:nvPr/>
        </p:nvSpPr>
        <p:spPr>
          <a:xfrm>
            <a:off x="2798542" y="4762388"/>
            <a:ext cx="3750129" cy="369332"/>
          </a:xfrm>
          <a:prstGeom prst="rect">
            <a:avLst/>
          </a:prstGeom>
        </p:spPr>
        <p:txBody>
          <a:bodyPr wrap="none">
            <a:spAutoFit/>
          </a:bodyPr>
          <a:lstStyle/>
          <a:p>
            <a:r>
              <a:rPr lang="en-AU" dirty="0"/>
              <a:t>DROPBOX General area &gt; Specific goal</a:t>
            </a:r>
          </a:p>
        </p:txBody>
      </p:sp>
      <p:grpSp>
        <p:nvGrpSpPr>
          <p:cNvPr id="21" name="Group 20"/>
          <p:cNvGrpSpPr/>
          <p:nvPr/>
        </p:nvGrpSpPr>
        <p:grpSpPr>
          <a:xfrm>
            <a:off x="1501776" y="3127754"/>
            <a:ext cx="6136919" cy="461665"/>
            <a:chOff x="1501776" y="3127754"/>
            <a:chExt cx="6136919" cy="461665"/>
          </a:xfrm>
        </p:grpSpPr>
        <p:grpSp>
          <p:nvGrpSpPr>
            <p:cNvPr id="13" name="Group 12"/>
            <p:cNvGrpSpPr/>
            <p:nvPr/>
          </p:nvGrpSpPr>
          <p:grpSpPr>
            <a:xfrm>
              <a:off x="3229968" y="3193667"/>
              <a:ext cx="4408727" cy="369332"/>
              <a:chOff x="1187624" y="2304294"/>
              <a:chExt cx="6593174" cy="806502"/>
            </a:xfrm>
          </p:grpSpPr>
          <p:sp>
            <p:nvSpPr>
              <p:cNvPr id="14" name="Rectangle 13"/>
              <p:cNvSpPr/>
              <p:nvPr/>
            </p:nvSpPr>
            <p:spPr>
              <a:xfrm>
                <a:off x="6660231" y="2304294"/>
                <a:ext cx="1120567" cy="806502"/>
              </a:xfrm>
              <a:prstGeom prst="rect">
                <a:avLst/>
              </a:prstGeom>
            </p:spPr>
            <p:txBody>
              <a:bodyPr wrap="square">
                <a:spAutoFit/>
              </a:bodyPr>
              <a:lstStyle/>
              <a:p>
                <a:pPr algn="ctr"/>
                <a:r>
                  <a:rPr lang="en-AU" sz="900" dirty="0" smtClean="0"/>
                  <a:t>Complete  confidence</a:t>
                </a:r>
                <a:endParaRPr lang="en-AU" sz="900" dirty="0"/>
              </a:p>
            </p:txBody>
          </p:sp>
          <p:sp>
            <p:nvSpPr>
              <p:cNvPr id="15" name="Rectangle 14"/>
              <p:cNvSpPr/>
              <p:nvPr/>
            </p:nvSpPr>
            <p:spPr>
              <a:xfrm>
                <a:off x="1187624" y="2304294"/>
                <a:ext cx="1080120" cy="806502"/>
              </a:xfrm>
              <a:prstGeom prst="rect">
                <a:avLst/>
              </a:prstGeom>
            </p:spPr>
            <p:txBody>
              <a:bodyPr wrap="square">
                <a:spAutoFit/>
              </a:bodyPr>
              <a:lstStyle/>
              <a:p>
                <a:pPr algn="ctr"/>
                <a:r>
                  <a:rPr lang="en-AU" sz="900" dirty="0" smtClean="0"/>
                  <a:t>No confidence</a:t>
                </a:r>
                <a:endParaRPr lang="en-AU" sz="900" dirty="0"/>
              </a:p>
            </p:txBody>
          </p:sp>
          <p:cxnSp>
            <p:nvCxnSpPr>
              <p:cNvPr id="16" name="Straight Connector 15"/>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20" name="Rectangle 19"/>
            <p:cNvSpPr/>
            <p:nvPr/>
          </p:nvSpPr>
          <p:spPr>
            <a:xfrm>
              <a:off x="1501776" y="3127754"/>
              <a:ext cx="1728192" cy="461665"/>
            </a:xfrm>
            <a:prstGeom prst="rect">
              <a:avLst/>
            </a:prstGeom>
          </p:spPr>
          <p:txBody>
            <a:bodyPr wrap="square">
              <a:spAutoFit/>
            </a:bodyPr>
            <a:lstStyle/>
            <a:p>
              <a:r>
                <a:rPr lang="en-AU" sz="1200" dirty="0" smtClean="0"/>
                <a:t>How confident are you at completing this goal? </a:t>
              </a:r>
              <a:endParaRPr lang="en-AU" sz="1200" dirty="0"/>
            </a:p>
          </p:txBody>
        </p:sp>
      </p:grpSp>
      <p:grpSp>
        <p:nvGrpSpPr>
          <p:cNvPr id="22" name="Group 21"/>
          <p:cNvGrpSpPr/>
          <p:nvPr/>
        </p:nvGrpSpPr>
        <p:grpSpPr>
          <a:xfrm>
            <a:off x="1503873" y="4150585"/>
            <a:ext cx="6136919" cy="461665"/>
            <a:chOff x="1501776" y="3127754"/>
            <a:chExt cx="6136919" cy="461665"/>
          </a:xfrm>
        </p:grpSpPr>
        <p:grpSp>
          <p:nvGrpSpPr>
            <p:cNvPr id="23" name="Group 22"/>
            <p:cNvGrpSpPr/>
            <p:nvPr/>
          </p:nvGrpSpPr>
          <p:grpSpPr>
            <a:xfrm>
              <a:off x="3229968" y="3193667"/>
              <a:ext cx="4408727" cy="369332"/>
              <a:chOff x="1187624" y="2304294"/>
              <a:chExt cx="6593174" cy="806502"/>
            </a:xfrm>
          </p:grpSpPr>
          <p:sp>
            <p:nvSpPr>
              <p:cNvPr id="25" name="Rectangle 24"/>
              <p:cNvSpPr/>
              <p:nvPr/>
            </p:nvSpPr>
            <p:spPr>
              <a:xfrm>
                <a:off x="6660231" y="2304294"/>
                <a:ext cx="1120567" cy="806502"/>
              </a:xfrm>
              <a:prstGeom prst="rect">
                <a:avLst/>
              </a:prstGeom>
            </p:spPr>
            <p:txBody>
              <a:bodyPr wrap="square">
                <a:spAutoFit/>
              </a:bodyPr>
              <a:lstStyle/>
              <a:p>
                <a:pPr algn="ctr"/>
                <a:r>
                  <a:rPr lang="en-AU" sz="900" dirty="0" smtClean="0"/>
                  <a:t>Complete  confidence</a:t>
                </a:r>
                <a:endParaRPr lang="en-AU" sz="900" dirty="0"/>
              </a:p>
            </p:txBody>
          </p:sp>
          <p:sp>
            <p:nvSpPr>
              <p:cNvPr id="26" name="Rectangle 25"/>
              <p:cNvSpPr/>
              <p:nvPr/>
            </p:nvSpPr>
            <p:spPr>
              <a:xfrm>
                <a:off x="1187624" y="2304294"/>
                <a:ext cx="1080120" cy="806502"/>
              </a:xfrm>
              <a:prstGeom prst="rect">
                <a:avLst/>
              </a:prstGeom>
            </p:spPr>
            <p:txBody>
              <a:bodyPr wrap="square">
                <a:spAutoFit/>
              </a:bodyPr>
              <a:lstStyle/>
              <a:p>
                <a:pPr algn="ctr"/>
                <a:r>
                  <a:rPr lang="en-AU" sz="900" dirty="0" smtClean="0"/>
                  <a:t>No confidence</a:t>
                </a:r>
                <a:endParaRPr lang="en-AU" sz="900" dirty="0"/>
              </a:p>
            </p:txBody>
          </p:sp>
          <p:cxnSp>
            <p:nvCxnSpPr>
              <p:cNvPr id="27" name="Straight Connector 26"/>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24" name="Rectangle 23"/>
            <p:cNvSpPr/>
            <p:nvPr/>
          </p:nvSpPr>
          <p:spPr>
            <a:xfrm>
              <a:off x="1501776" y="3127754"/>
              <a:ext cx="1728192" cy="461665"/>
            </a:xfrm>
            <a:prstGeom prst="rect">
              <a:avLst/>
            </a:prstGeom>
          </p:spPr>
          <p:txBody>
            <a:bodyPr wrap="square">
              <a:spAutoFit/>
            </a:bodyPr>
            <a:lstStyle/>
            <a:p>
              <a:r>
                <a:rPr lang="en-AU" sz="1200" dirty="0" smtClean="0"/>
                <a:t>How confident are you at completing this goal? </a:t>
              </a:r>
              <a:endParaRPr lang="en-AU" sz="1200" dirty="0"/>
            </a:p>
          </p:txBody>
        </p:sp>
      </p:grpSp>
      <p:grpSp>
        <p:nvGrpSpPr>
          <p:cNvPr id="29" name="Group 28"/>
          <p:cNvGrpSpPr/>
          <p:nvPr/>
        </p:nvGrpSpPr>
        <p:grpSpPr>
          <a:xfrm>
            <a:off x="1560702" y="5141741"/>
            <a:ext cx="6230392" cy="461665"/>
            <a:chOff x="1408303" y="3127754"/>
            <a:chExt cx="6230392" cy="461665"/>
          </a:xfrm>
        </p:grpSpPr>
        <p:grpSp>
          <p:nvGrpSpPr>
            <p:cNvPr id="30" name="Group 29"/>
            <p:cNvGrpSpPr/>
            <p:nvPr/>
          </p:nvGrpSpPr>
          <p:grpSpPr>
            <a:xfrm>
              <a:off x="3229968" y="3193667"/>
              <a:ext cx="4408727" cy="369332"/>
              <a:chOff x="1187624" y="2304294"/>
              <a:chExt cx="6593174" cy="806502"/>
            </a:xfrm>
          </p:grpSpPr>
          <p:sp>
            <p:nvSpPr>
              <p:cNvPr id="32" name="Rectangle 31"/>
              <p:cNvSpPr/>
              <p:nvPr/>
            </p:nvSpPr>
            <p:spPr>
              <a:xfrm>
                <a:off x="6660231" y="2304294"/>
                <a:ext cx="1120567" cy="806502"/>
              </a:xfrm>
              <a:prstGeom prst="rect">
                <a:avLst/>
              </a:prstGeom>
            </p:spPr>
            <p:txBody>
              <a:bodyPr wrap="square">
                <a:spAutoFit/>
              </a:bodyPr>
              <a:lstStyle/>
              <a:p>
                <a:pPr algn="ctr"/>
                <a:r>
                  <a:rPr lang="en-AU" sz="900" dirty="0" smtClean="0"/>
                  <a:t>Complete  confidence</a:t>
                </a:r>
                <a:endParaRPr lang="en-AU" sz="900" dirty="0"/>
              </a:p>
            </p:txBody>
          </p:sp>
          <p:sp>
            <p:nvSpPr>
              <p:cNvPr id="33" name="Rectangle 32"/>
              <p:cNvSpPr/>
              <p:nvPr/>
            </p:nvSpPr>
            <p:spPr>
              <a:xfrm>
                <a:off x="1187624" y="2304294"/>
                <a:ext cx="1080120" cy="806502"/>
              </a:xfrm>
              <a:prstGeom prst="rect">
                <a:avLst/>
              </a:prstGeom>
            </p:spPr>
            <p:txBody>
              <a:bodyPr wrap="square">
                <a:spAutoFit/>
              </a:bodyPr>
              <a:lstStyle/>
              <a:p>
                <a:pPr algn="ctr"/>
                <a:r>
                  <a:rPr lang="en-AU" sz="900" dirty="0" smtClean="0"/>
                  <a:t>No confidence</a:t>
                </a:r>
                <a:endParaRPr lang="en-AU" sz="900" dirty="0"/>
              </a:p>
            </p:txBody>
          </p:sp>
          <p:cxnSp>
            <p:nvCxnSpPr>
              <p:cNvPr id="34" name="Straight Connector 33"/>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31" name="Rectangle 30"/>
            <p:cNvSpPr/>
            <p:nvPr/>
          </p:nvSpPr>
          <p:spPr>
            <a:xfrm>
              <a:off x="1408303" y="3127754"/>
              <a:ext cx="1728192" cy="461665"/>
            </a:xfrm>
            <a:prstGeom prst="rect">
              <a:avLst/>
            </a:prstGeom>
          </p:spPr>
          <p:txBody>
            <a:bodyPr wrap="square">
              <a:spAutoFit/>
            </a:bodyPr>
            <a:lstStyle/>
            <a:p>
              <a:r>
                <a:rPr lang="en-AU" sz="1200" dirty="0" smtClean="0"/>
                <a:t>How confident are you at completing this goal? </a:t>
              </a:r>
              <a:endParaRPr lang="en-AU" sz="1200" dirty="0"/>
            </a:p>
          </p:txBody>
        </p:sp>
      </p:grpSp>
      <p:pic>
        <p:nvPicPr>
          <p:cNvPr id="36"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6443" y="550378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9636902" y="512119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40"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00237" y="550378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2613471" y="5261705"/>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38" name="TextBox 37"/>
          <p:cNvSpPr txBox="1"/>
          <p:nvPr/>
        </p:nvSpPr>
        <p:spPr>
          <a:xfrm>
            <a:off x="9468544" y="1867457"/>
            <a:ext cx="2520280" cy="1200329"/>
          </a:xfrm>
          <a:prstGeom prst="rect">
            <a:avLst/>
          </a:prstGeom>
          <a:solidFill>
            <a:srgbClr val="FFFF00"/>
          </a:solidFill>
          <a:ln>
            <a:solidFill>
              <a:schemeClr val="accent2">
                <a:lumMod val="75000"/>
              </a:schemeClr>
            </a:solidFill>
          </a:ln>
        </p:spPr>
        <p:txBody>
          <a:bodyPr wrap="square" rtlCol="0">
            <a:spAutoFit/>
          </a:bodyPr>
          <a:lstStyle/>
          <a:p>
            <a:r>
              <a:rPr lang="en-AU" dirty="0" smtClean="0"/>
              <a:t>DROPBOX: Users will first select general area and then a specific goal - SEE ATTACHED excel sheet</a:t>
            </a:r>
            <a:endParaRPr lang="en-AU" dirty="0"/>
          </a:p>
        </p:txBody>
      </p:sp>
    </p:spTree>
    <p:extLst>
      <p:ext uri="{BB962C8B-B14F-4D97-AF65-F5344CB8AC3E}">
        <p14:creationId xmlns:p14="http://schemas.microsoft.com/office/powerpoint/2010/main" val="2603537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34282"/>
          </a:xfrm>
        </p:spPr>
        <p:txBody>
          <a:bodyPr>
            <a:normAutofit fontScale="90000"/>
          </a:bodyPr>
          <a:lstStyle/>
          <a:p>
            <a:pPr lvl="0"/>
            <a:r>
              <a:rPr lang="en-AU" dirty="0" smtClean="0"/>
              <a:t>14. </a:t>
            </a:r>
            <a:r>
              <a:rPr lang="en-AU" dirty="0"/>
              <a:t>Identifying problems/barriers I’m currently facing in relation to managing my </a:t>
            </a:r>
            <a:r>
              <a:rPr lang="en-AU" dirty="0" smtClean="0"/>
              <a:t>IBD</a:t>
            </a:r>
            <a:r>
              <a:rPr lang="en-AU" dirty="0"/>
              <a:t/>
            </a:r>
            <a:br>
              <a:rPr lang="en-AU" dirty="0"/>
            </a:br>
            <a:endParaRPr lang="en-AU" dirty="0"/>
          </a:p>
        </p:txBody>
      </p:sp>
    </p:spTree>
    <p:extLst>
      <p:ext uri="{BB962C8B-B14F-4D97-AF65-F5344CB8AC3E}">
        <p14:creationId xmlns:p14="http://schemas.microsoft.com/office/powerpoint/2010/main" val="3610469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871700" y="1309410"/>
            <a:ext cx="5328591" cy="646331"/>
          </a:xfrm>
          <a:prstGeom prst="rect">
            <a:avLst/>
          </a:prstGeom>
        </p:spPr>
        <p:txBody>
          <a:bodyPr wrap="square">
            <a:spAutoFit/>
          </a:bodyPr>
          <a:lstStyle/>
          <a:p>
            <a:pPr algn="ctr"/>
            <a:r>
              <a:rPr lang="en-AU" b="1" dirty="0" smtClean="0">
                <a:solidFill>
                  <a:schemeClr val="tx2"/>
                </a:solidFill>
                <a:latin typeface="Arial" charset="0"/>
                <a:ea typeface="SimSun" pitchFamily="2" charset="-122"/>
              </a:rPr>
              <a:t>What problems/barriers do you find reduces your ability to manage your IBD?</a:t>
            </a:r>
            <a:endParaRPr lang="en-AU" dirty="0"/>
          </a:p>
        </p:txBody>
      </p:sp>
      <p:sp>
        <p:nvSpPr>
          <p:cNvPr id="8" name="Rectangle 7"/>
          <p:cNvSpPr/>
          <p:nvPr/>
        </p:nvSpPr>
        <p:spPr>
          <a:xfrm>
            <a:off x="1547664" y="2492896"/>
            <a:ext cx="5976664" cy="1754326"/>
          </a:xfrm>
          <a:prstGeom prst="rect">
            <a:avLst/>
          </a:prstGeom>
        </p:spPr>
        <p:txBody>
          <a:bodyPr wrap="square">
            <a:spAutoFit/>
          </a:bodyPr>
          <a:lstStyle/>
          <a:p>
            <a:pPr algn="just"/>
            <a:r>
              <a:rPr lang="en-AU" dirty="0" smtClean="0">
                <a:sym typeface="Webdings"/>
              </a:rPr>
              <a:t>In this section, we would like you to identify up to 3 problems/barriers in relation to managing your IBD.</a:t>
            </a:r>
          </a:p>
          <a:p>
            <a:pPr algn="just"/>
            <a:endParaRPr lang="en-AU" dirty="0">
              <a:sym typeface="Webdings"/>
            </a:endParaRPr>
          </a:p>
          <a:p>
            <a:pPr algn="just"/>
            <a:r>
              <a:rPr lang="en-AU" dirty="0" smtClean="0">
                <a:sym typeface="Webdings"/>
              </a:rPr>
              <a:t>It is important that you discuss these </a:t>
            </a:r>
            <a:r>
              <a:rPr lang="en-AU" dirty="0">
                <a:sym typeface="Webdings"/>
              </a:rPr>
              <a:t>problems/barriers</a:t>
            </a:r>
            <a:r>
              <a:rPr lang="en-AU" dirty="0" smtClean="0">
                <a:sym typeface="Webdings"/>
              </a:rPr>
              <a:t> with your gastroenterologist so they can help you to overcome them.</a:t>
            </a:r>
            <a:endParaRPr lang="en-AU" dirty="0">
              <a:sym typeface="Webdings"/>
            </a:endParaRPr>
          </a:p>
        </p:txBody>
      </p:sp>
      <p:pic>
        <p:nvPicPr>
          <p:cNvPr id="5"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324528" y="4765118"/>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spTree>
    <p:extLst>
      <p:ext uri="{BB962C8B-B14F-4D97-AF65-F5344CB8AC3E}">
        <p14:creationId xmlns:p14="http://schemas.microsoft.com/office/powerpoint/2010/main" val="2376673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871699" y="1139786"/>
            <a:ext cx="5328591" cy="646331"/>
          </a:xfrm>
          <a:prstGeom prst="rect">
            <a:avLst/>
          </a:prstGeom>
        </p:spPr>
        <p:txBody>
          <a:bodyPr wrap="square">
            <a:spAutoFit/>
          </a:bodyPr>
          <a:lstStyle/>
          <a:p>
            <a:pPr algn="ctr"/>
            <a:r>
              <a:rPr lang="en-AU" b="1" dirty="0" smtClean="0">
                <a:solidFill>
                  <a:schemeClr val="tx2"/>
                </a:solidFill>
                <a:latin typeface="Arial" charset="0"/>
                <a:ea typeface="SimSun" pitchFamily="2" charset="-122"/>
              </a:rPr>
              <a:t>Problems/barriers I’m </a:t>
            </a:r>
            <a:r>
              <a:rPr lang="en-AU" b="1" dirty="0">
                <a:solidFill>
                  <a:schemeClr val="tx2"/>
                </a:solidFill>
                <a:latin typeface="Arial" charset="0"/>
                <a:ea typeface="SimSun" pitchFamily="2" charset="-122"/>
              </a:rPr>
              <a:t>currently facing in relation to managing my IBD?</a:t>
            </a:r>
          </a:p>
        </p:txBody>
      </p:sp>
      <p:sp>
        <p:nvSpPr>
          <p:cNvPr id="6" name="Rectangle 5"/>
          <p:cNvSpPr/>
          <p:nvPr/>
        </p:nvSpPr>
        <p:spPr>
          <a:xfrm>
            <a:off x="1403772" y="2188568"/>
            <a:ext cx="1944092" cy="338554"/>
          </a:xfrm>
          <a:prstGeom prst="rect">
            <a:avLst/>
          </a:prstGeom>
        </p:spPr>
        <p:txBody>
          <a:bodyPr wrap="square">
            <a:spAutoFit/>
          </a:bodyPr>
          <a:lstStyle/>
          <a:p>
            <a:r>
              <a:rPr lang="en-AU" sz="1600" dirty="0" smtClean="0"/>
              <a:t>1</a:t>
            </a:r>
            <a:r>
              <a:rPr lang="en-AU" sz="1600" baseline="30000" dirty="0" smtClean="0"/>
              <a:t>st</a:t>
            </a:r>
            <a:r>
              <a:rPr lang="en-AU" sz="1600" dirty="0" smtClean="0"/>
              <a:t> problem/barrier:</a:t>
            </a:r>
          </a:p>
        </p:txBody>
      </p:sp>
      <p:sp>
        <p:nvSpPr>
          <p:cNvPr id="2" name="Rectangle 1"/>
          <p:cNvSpPr/>
          <p:nvPr/>
        </p:nvSpPr>
        <p:spPr>
          <a:xfrm>
            <a:off x="9828584" y="1703918"/>
            <a:ext cx="4572000" cy="3231654"/>
          </a:xfrm>
          <a:prstGeom prst="rect">
            <a:avLst/>
          </a:prstGeom>
        </p:spPr>
        <p:txBody>
          <a:bodyPr>
            <a:spAutoFit/>
          </a:bodyPr>
          <a:lstStyle/>
          <a:p>
            <a:r>
              <a:rPr lang="en-AU" sz="1200" dirty="0" smtClean="0"/>
              <a:t>DROPBOX OPTIONS:</a:t>
            </a:r>
            <a:endParaRPr lang="en-AU" sz="1200" dirty="0"/>
          </a:p>
          <a:p>
            <a:pPr marL="285750" indent="-285750">
              <a:buFont typeface="Webdings" pitchFamily="18" charset="2"/>
              <a:buChar char="c"/>
            </a:pPr>
            <a:r>
              <a:rPr lang="en-AU" sz="1200" dirty="0"/>
              <a:t>None (SKIPS REMAINING </a:t>
            </a:r>
            <a:r>
              <a:rPr lang="en-AU" sz="1200" dirty="0" smtClean="0"/>
              <a:t>problem/barrier </a:t>
            </a:r>
            <a:r>
              <a:rPr lang="en-AU" sz="1200" dirty="0"/>
              <a:t>questions)</a:t>
            </a:r>
          </a:p>
          <a:p>
            <a:pPr marL="285750" indent="-285750">
              <a:buFont typeface="Webdings" pitchFamily="18" charset="2"/>
              <a:buChar char="c"/>
            </a:pPr>
            <a:r>
              <a:rPr lang="en-AU" sz="1200" dirty="0"/>
              <a:t>Pain</a:t>
            </a:r>
          </a:p>
          <a:p>
            <a:pPr marL="285750" indent="-285750">
              <a:buFont typeface="Webdings" pitchFamily="18" charset="2"/>
              <a:buChar char="c"/>
            </a:pPr>
            <a:r>
              <a:rPr lang="en-AU" sz="1200" dirty="0"/>
              <a:t>Fatigue/tiredness</a:t>
            </a:r>
          </a:p>
          <a:p>
            <a:pPr marL="285750" indent="-285750">
              <a:buFont typeface="Webdings" pitchFamily="18" charset="2"/>
              <a:buChar char="c"/>
            </a:pPr>
            <a:r>
              <a:rPr lang="en-AU" sz="1200" dirty="0"/>
              <a:t>Psychological distress</a:t>
            </a:r>
          </a:p>
          <a:p>
            <a:pPr marL="285750" indent="-285750">
              <a:buFont typeface="Webdings" pitchFamily="18" charset="2"/>
              <a:buChar char="c"/>
            </a:pPr>
            <a:r>
              <a:rPr lang="en-AU" sz="1200" dirty="0"/>
              <a:t>Poor diet</a:t>
            </a:r>
          </a:p>
          <a:p>
            <a:pPr marL="285750" indent="-285750">
              <a:buFont typeface="Webdings" pitchFamily="18" charset="2"/>
              <a:buChar char="c"/>
            </a:pPr>
            <a:r>
              <a:rPr lang="en-AU" sz="1200" dirty="0"/>
              <a:t>Smoking</a:t>
            </a:r>
          </a:p>
          <a:p>
            <a:pPr marL="285750" indent="-285750">
              <a:buFont typeface="Webdings" pitchFamily="18" charset="2"/>
              <a:buChar char="c"/>
            </a:pPr>
            <a:r>
              <a:rPr lang="en-AU" sz="1200" dirty="0"/>
              <a:t>Forget to take medications</a:t>
            </a:r>
          </a:p>
          <a:p>
            <a:pPr marL="285750" indent="-285750">
              <a:buFont typeface="Webdings" pitchFamily="18" charset="2"/>
              <a:buChar char="c"/>
            </a:pPr>
            <a:r>
              <a:rPr lang="en-AU" sz="1200" dirty="0"/>
              <a:t>Alcohol/drugs</a:t>
            </a:r>
          </a:p>
          <a:p>
            <a:pPr marL="285750" indent="-285750">
              <a:buFont typeface="Webdings" pitchFamily="18" charset="2"/>
              <a:buChar char="c"/>
            </a:pPr>
            <a:r>
              <a:rPr lang="en-AU" sz="1200" dirty="0"/>
              <a:t>Concentration </a:t>
            </a:r>
            <a:r>
              <a:rPr lang="en-AU" sz="1200" dirty="0" smtClean="0"/>
              <a:t>problems</a:t>
            </a:r>
          </a:p>
          <a:p>
            <a:pPr marL="285750" indent="-285750">
              <a:buFont typeface="Webdings" pitchFamily="18" charset="2"/>
              <a:buChar char="c"/>
            </a:pPr>
            <a:r>
              <a:rPr lang="en-AU" sz="1200" dirty="0" smtClean="0"/>
              <a:t>Forgetfulness</a:t>
            </a:r>
            <a:endParaRPr lang="en-AU" sz="1200" dirty="0"/>
          </a:p>
          <a:p>
            <a:pPr marL="285750" indent="-285750">
              <a:buFont typeface="Webdings" pitchFamily="18" charset="2"/>
              <a:buChar char="c"/>
            </a:pPr>
            <a:r>
              <a:rPr lang="en-AU" sz="1200" dirty="0"/>
              <a:t>Lack of peer support</a:t>
            </a:r>
          </a:p>
          <a:p>
            <a:pPr marL="285750" indent="-285750">
              <a:buFont typeface="Webdings" pitchFamily="18" charset="2"/>
              <a:buChar char="c"/>
            </a:pPr>
            <a:r>
              <a:rPr lang="en-AU" sz="1200" dirty="0"/>
              <a:t>Financial problems</a:t>
            </a:r>
          </a:p>
          <a:p>
            <a:pPr marL="285750" indent="-285750">
              <a:buFont typeface="Webdings" pitchFamily="18" charset="2"/>
              <a:buChar char="c"/>
            </a:pPr>
            <a:r>
              <a:rPr lang="en-AU" sz="1200" dirty="0"/>
              <a:t>Difficulty moving</a:t>
            </a:r>
          </a:p>
          <a:p>
            <a:pPr marL="285750" indent="-285750">
              <a:buFont typeface="Webdings" pitchFamily="18" charset="2"/>
              <a:buChar char="c"/>
            </a:pPr>
            <a:r>
              <a:rPr lang="en-AU" sz="1200" dirty="0" smtClean="0"/>
              <a:t>Work</a:t>
            </a:r>
            <a:endParaRPr lang="en-AU" sz="1200" dirty="0"/>
          </a:p>
          <a:p>
            <a:pPr marL="285750" indent="-285750">
              <a:buFont typeface="Webdings" pitchFamily="18" charset="2"/>
              <a:buChar char="c"/>
            </a:pPr>
            <a:r>
              <a:rPr lang="en-AU" sz="1200" dirty="0" smtClean="0"/>
              <a:t>Family</a:t>
            </a:r>
            <a:endParaRPr lang="en-AU" sz="1200" dirty="0"/>
          </a:p>
          <a:p>
            <a:pPr marL="285750" indent="-285750">
              <a:buFont typeface="Webdings" pitchFamily="18" charset="2"/>
              <a:buChar char="c"/>
            </a:pPr>
            <a:r>
              <a:rPr lang="en-AU" sz="1200" dirty="0"/>
              <a:t>Other: </a:t>
            </a:r>
            <a:r>
              <a:rPr lang="en-AU" sz="1200" dirty="0">
                <a:solidFill>
                  <a:srgbClr val="FF0000"/>
                </a:solidFill>
              </a:rPr>
              <a:t>HAVE A TEXT BOX</a:t>
            </a:r>
            <a:endParaRPr lang="en-AU" sz="1200" dirty="0"/>
          </a:p>
        </p:txBody>
      </p:sp>
      <p:sp>
        <p:nvSpPr>
          <p:cNvPr id="7" name="Rectangle 6"/>
          <p:cNvSpPr/>
          <p:nvPr/>
        </p:nvSpPr>
        <p:spPr>
          <a:xfrm>
            <a:off x="1415480" y="3226777"/>
            <a:ext cx="1944092" cy="338554"/>
          </a:xfrm>
          <a:prstGeom prst="rect">
            <a:avLst/>
          </a:prstGeom>
        </p:spPr>
        <p:txBody>
          <a:bodyPr wrap="square">
            <a:spAutoFit/>
          </a:bodyPr>
          <a:lstStyle/>
          <a:p>
            <a:r>
              <a:rPr lang="en-AU" sz="1600" dirty="0" smtClean="0"/>
              <a:t>2</a:t>
            </a:r>
            <a:r>
              <a:rPr lang="en-AU" sz="1600" baseline="30000" dirty="0" smtClean="0"/>
              <a:t>nd</a:t>
            </a:r>
            <a:r>
              <a:rPr lang="en-AU" sz="1600" dirty="0" smtClean="0"/>
              <a:t> problem/barrier:</a:t>
            </a:r>
          </a:p>
        </p:txBody>
      </p:sp>
      <p:sp>
        <p:nvSpPr>
          <p:cNvPr id="8" name="Rectangle 7"/>
          <p:cNvSpPr/>
          <p:nvPr/>
        </p:nvSpPr>
        <p:spPr>
          <a:xfrm>
            <a:off x="1403772" y="4437112"/>
            <a:ext cx="1944092" cy="338554"/>
          </a:xfrm>
          <a:prstGeom prst="rect">
            <a:avLst/>
          </a:prstGeom>
        </p:spPr>
        <p:txBody>
          <a:bodyPr wrap="square">
            <a:spAutoFit/>
          </a:bodyPr>
          <a:lstStyle/>
          <a:p>
            <a:r>
              <a:rPr lang="en-AU" sz="1600" dirty="0" smtClean="0"/>
              <a:t>3</a:t>
            </a:r>
            <a:r>
              <a:rPr lang="en-AU" sz="1600" baseline="30000" dirty="0" smtClean="0"/>
              <a:t>rd</a:t>
            </a:r>
            <a:r>
              <a:rPr lang="en-AU" sz="1600" dirty="0" smtClean="0"/>
              <a:t> problem/barrier:</a:t>
            </a:r>
          </a:p>
        </p:txBody>
      </p:sp>
      <p:pic>
        <p:nvPicPr>
          <p:cNvPr id="9"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8933" y="5567748"/>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299392" y="5185165"/>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11"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34496" y="5491208"/>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579212" y="5249131"/>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sp>
        <p:nvSpPr>
          <p:cNvPr id="39" name="Rectangle 38"/>
          <p:cNvSpPr/>
          <p:nvPr/>
        </p:nvSpPr>
        <p:spPr>
          <a:xfrm>
            <a:off x="3247240" y="2174310"/>
            <a:ext cx="2073709" cy="369332"/>
          </a:xfrm>
          <a:prstGeom prst="rect">
            <a:avLst/>
          </a:prstGeom>
        </p:spPr>
        <p:txBody>
          <a:bodyPr wrap="none">
            <a:spAutoFit/>
          </a:bodyPr>
          <a:lstStyle/>
          <a:p>
            <a:r>
              <a:rPr lang="en-AU" dirty="0"/>
              <a:t>DROPBOX </a:t>
            </a:r>
            <a:r>
              <a:rPr lang="en-AU" dirty="0" smtClean="0"/>
              <a:t>OPTIONS</a:t>
            </a:r>
            <a:endParaRPr lang="en-AU" dirty="0"/>
          </a:p>
        </p:txBody>
      </p:sp>
      <p:grpSp>
        <p:nvGrpSpPr>
          <p:cNvPr id="40" name="Group 39"/>
          <p:cNvGrpSpPr/>
          <p:nvPr/>
        </p:nvGrpSpPr>
        <p:grpSpPr>
          <a:xfrm>
            <a:off x="1501776" y="2554654"/>
            <a:ext cx="6136919" cy="646331"/>
            <a:chOff x="1501776" y="3127754"/>
            <a:chExt cx="6136919" cy="646331"/>
          </a:xfrm>
        </p:grpSpPr>
        <p:grpSp>
          <p:nvGrpSpPr>
            <p:cNvPr id="41" name="Group 40"/>
            <p:cNvGrpSpPr/>
            <p:nvPr/>
          </p:nvGrpSpPr>
          <p:grpSpPr>
            <a:xfrm>
              <a:off x="3229968" y="3193667"/>
              <a:ext cx="4408727" cy="369332"/>
              <a:chOff x="1187624" y="2304294"/>
              <a:chExt cx="6593174" cy="806502"/>
            </a:xfrm>
          </p:grpSpPr>
          <p:sp>
            <p:nvSpPr>
              <p:cNvPr id="43" name="Rectangle 42"/>
              <p:cNvSpPr/>
              <p:nvPr/>
            </p:nvSpPr>
            <p:spPr>
              <a:xfrm>
                <a:off x="6660231" y="2304294"/>
                <a:ext cx="1120567" cy="806502"/>
              </a:xfrm>
              <a:prstGeom prst="rect">
                <a:avLst/>
              </a:prstGeom>
            </p:spPr>
            <p:txBody>
              <a:bodyPr wrap="square">
                <a:spAutoFit/>
              </a:bodyPr>
              <a:lstStyle/>
              <a:p>
                <a:pPr algn="ctr"/>
                <a:r>
                  <a:rPr lang="en-AU" sz="900" dirty="0" smtClean="0"/>
                  <a:t>Extreme impact</a:t>
                </a:r>
                <a:endParaRPr lang="en-AU" sz="900" dirty="0"/>
              </a:p>
            </p:txBody>
          </p:sp>
          <p:sp>
            <p:nvSpPr>
              <p:cNvPr id="44" name="Rectangle 43"/>
              <p:cNvSpPr/>
              <p:nvPr/>
            </p:nvSpPr>
            <p:spPr>
              <a:xfrm>
                <a:off x="1187624" y="2304294"/>
                <a:ext cx="1080120" cy="504063"/>
              </a:xfrm>
              <a:prstGeom prst="rect">
                <a:avLst/>
              </a:prstGeom>
            </p:spPr>
            <p:txBody>
              <a:bodyPr wrap="square">
                <a:spAutoFit/>
              </a:bodyPr>
              <a:lstStyle/>
              <a:p>
                <a:pPr algn="ctr"/>
                <a:r>
                  <a:rPr lang="en-AU" sz="900" dirty="0" smtClean="0"/>
                  <a:t>No impact</a:t>
                </a:r>
                <a:endParaRPr lang="en-AU" sz="900" dirty="0"/>
              </a:p>
            </p:txBody>
          </p:sp>
          <p:cxnSp>
            <p:nvCxnSpPr>
              <p:cNvPr id="45" name="Straight Connector 44"/>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42" name="Rectangle 41"/>
            <p:cNvSpPr/>
            <p:nvPr/>
          </p:nvSpPr>
          <p:spPr>
            <a:xfrm>
              <a:off x="1501776" y="3127754"/>
              <a:ext cx="1728192" cy="646331"/>
            </a:xfrm>
            <a:prstGeom prst="rect">
              <a:avLst/>
            </a:prstGeom>
          </p:spPr>
          <p:txBody>
            <a:bodyPr wrap="square">
              <a:spAutoFit/>
            </a:bodyPr>
            <a:lstStyle/>
            <a:p>
              <a:r>
                <a:rPr lang="en-AU" sz="1200" dirty="0" smtClean="0"/>
                <a:t>How much impact does this problem/barrier  have in your life? </a:t>
              </a:r>
              <a:endParaRPr lang="en-AU" sz="1200" dirty="0"/>
            </a:p>
          </p:txBody>
        </p:sp>
      </p:grpSp>
      <p:grpSp>
        <p:nvGrpSpPr>
          <p:cNvPr id="47" name="Group 46"/>
          <p:cNvGrpSpPr/>
          <p:nvPr/>
        </p:nvGrpSpPr>
        <p:grpSpPr>
          <a:xfrm>
            <a:off x="1519536" y="3565331"/>
            <a:ext cx="6136919" cy="646331"/>
            <a:chOff x="1501776" y="3127754"/>
            <a:chExt cx="6136919" cy="646331"/>
          </a:xfrm>
        </p:grpSpPr>
        <p:grpSp>
          <p:nvGrpSpPr>
            <p:cNvPr id="48" name="Group 47"/>
            <p:cNvGrpSpPr/>
            <p:nvPr/>
          </p:nvGrpSpPr>
          <p:grpSpPr>
            <a:xfrm>
              <a:off x="3229968" y="3193667"/>
              <a:ext cx="4408727" cy="369332"/>
              <a:chOff x="1187624" y="2304294"/>
              <a:chExt cx="6593174" cy="806502"/>
            </a:xfrm>
          </p:grpSpPr>
          <p:sp>
            <p:nvSpPr>
              <p:cNvPr id="50" name="Rectangle 49"/>
              <p:cNvSpPr/>
              <p:nvPr/>
            </p:nvSpPr>
            <p:spPr>
              <a:xfrm>
                <a:off x="6660231" y="2304294"/>
                <a:ext cx="1120567" cy="806502"/>
              </a:xfrm>
              <a:prstGeom prst="rect">
                <a:avLst/>
              </a:prstGeom>
            </p:spPr>
            <p:txBody>
              <a:bodyPr wrap="square">
                <a:spAutoFit/>
              </a:bodyPr>
              <a:lstStyle/>
              <a:p>
                <a:pPr algn="ctr"/>
                <a:r>
                  <a:rPr lang="en-AU" sz="900" dirty="0" smtClean="0"/>
                  <a:t>Extreme impact</a:t>
                </a:r>
                <a:endParaRPr lang="en-AU" sz="900" dirty="0"/>
              </a:p>
            </p:txBody>
          </p:sp>
          <p:sp>
            <p:nvSpPr>
              <p:cNvPr id="51" name="Rectangle 50"/>
              <p:cNvSpPr/>
              <p:nvPr/>
            </p:nvSpPr>
            <p:spPr>
              <a:xfrm>
                <a:off x="1187624" y="2304294"/>
                <a:ext cx="1080120" cy="504063"/>
              </a:xfrm>
              <a:prstGeom prst="rect">
                <a:avLst/>
              </a:prstGeom>
            </p:spPr>
            <p:txBody>
              <a:bodyPr wrap="square">
                <a:spAutoFit/>
              </a:bodyPr>
              <a:lstStyle/>
              <a:p>
                <a:pPr algn="ctr"/>
                <a:r>
                  <a:rPr lang="en-AU" sz="900" dirty="0" smtClean="0"/>
                  <a:t>No impact</a:t>
                </a:r>
                <a:endParaRPr lang="en-AU" sz="900" dirty="0"/>
              </a:p>
            </p:txBody>
          </p:sp>
          <p:cxnSp>
            <p:nvCxnSpPr>
              <p:cNvPr id="52" name="Straight Connector 51"/>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49" name="Rectangle 48"/>
            <p:cNvSpPr/>
            <p:nvPr/>
          </p:nvSpPr>
          <p:spPr>
            <a:xfrm>
              <a:off x="1501776" y="3127754"/>
              <a:ext cx="1728192" cy="646331"/>
            </a:xfrm>
            <a:prstGeom prst="rect">
              <a:avLst/>
            </a:prstGeom>
          </p:spPr>
          <p:txBody>
            <a:bodyPr wrap="square">
              <a:spAutoFit/>
            </a:bodyPr>
            <a:lstStyle/>
            <a:p>
              <a:r>
                <a:rPr lang="en-AU" sz="1200" dirty="0" smtClean="0"/>
                <a:t>How much impact does this problem/barrier have in your life? </a:t>
              </a:r>
              <a:endParaRPr lang="en-AU" sz="1200" dirty="0"/>
            </a:p>
          </p:txBody>
        </p:sp>
      </p:grpSp>
      <p:grpSp>
        <p:nvGrpSpPr>
          <p:cNvPr id="54" name="Group 53"/>
          <p:cNvGrpSpPr/>
          <p:nvPr/>
        </p:nvGrpSpPr>
        <p:grpSpPr>
          <a:xfrm>
            <a:off x="1523430" y="4823906"/>
            <a:ext cx="6267665" cy="646331"/>
            <a:chOff x="1371030" y="3118209"/>
            <a:chExt cx="6267665" cy="646331"/>
          </a:xfrm>
        </p:grpSpPr>
        <p:grpSp>
          <p:nvGrpSpPr>
            <p:cNvPr id="55" name="Group 54"/>
            <p:cNvGrpSpPr/>
            <p:nvPr/>
          </p:nvGrpSpPr>
          <p:grpSpPr>
            <a:xfrm>
              <a:off x="3229968" y="3193667"/>
              <a:ext cx="4408727" cy="369332"/>
              <a:chOff x="1187624" y="2304294"/>
              <a:chExt cx="6593174" cy="806502"/>
            </a:xfrm>
          </p:grpSpPr>
          <p:sp>
            <p:nvSpPr>
              <p:cNvPr id="57" name="Rectangle 56"/>
              <p:cNvSpPr/>
              <p:nvPr/>
            </p:nvSpPr>
            <p:spPr>
              <a:xfrm>
                <a:off x="6660231" y="2304294"/>
                <a:ext cx="1120567" cy="806502"/>
              </a:xfrm>
              <a:prstGeom prst="rect">
                <a:avLst/>
              </a:prstGeom>
            </p:spPr>
            <p:txBody>
              <a:bodyPr wrap="square">
                <a:spAutoFit/>
              </a:bodyPr>
              <a:lstStyle/>
              <a:p>
                <a:pPr algn="ctr"/>
                <a:r>
                  <a:rPr lang="en-AU" sz="900" dirty="0" smtClean="0"/>
                  <a:t>Extreme impact</a:t>
                </a:r>
                <a:endParaRPr lang="en-AU" sz="900" dirty="0"/>
              </a:p>
            </p:txBody>
          </p:sp>
          <p:sp>
            <p:nvSpPr>
              <p:cNvPr id="58" name="Rectangle 57"/>
              <p:cNvSpPr/>
              <p:nvPr/>
            </p:nvSpPr>
            <p:spPr>
              <a:xfrm>
                <a:off x="1187624" y="2304294"/>
                <a:ext cx="1080120" cy="504063"/>
              </a:xfrm>
              <a:prstGeom prst="rect">
                <a:avLst/>
              </a:prstGeom>
            </p:spPr>
            <p:txBody>
              <a:bodyPr wrap="square">
                <a:spAutoFit/>
              </a:bodyPr>
              <a:lstStyle/>
              <a:p>
                <a:pPr algn="ctr"/>
                <a:r>
                  <a:rPr lang="en-AU" sz="900" dirty="0" smtClean="0"/>
                  <a:t>No impact</a:t>
                </a:r>
                <a:endParaRPr lang="en-AU" sz="900" dirty="0"/>
              </a:p>
            </p:txBody>
          </p:sp>
          <p:cxnSp>
            <p:nvCxnSpPr>
              <p:cNvPr id="59" name="Straight Connector 58"/>
              <p:cNvCxnSpPr/>
              <p:nvPr/>
            </p:nvCxnSpPr>
            <p:spPr>
              <a:xfrm>
                <a:off x="2267744" y="2610376"/>
                <a:ext cx="4392488" cy="13695"/>
              </a:xfrm>
              <a:prstGeom prst="line">
                <a:avLst/>
              </a:prstGeom>
              <a:ln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4346736" y="2564904"/>
                <a:ext cx="360040" cy="144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a:p>
            </p:txBody>
          </p:sp>
        </p:grpSp>
        <p:sp>
          <p:nvSpPr>
            <p:cNvPr id="56" name="Rectangle 55"/>
            <p:cNvSpPr/>
            <p:nvPr/>
          </p:nvSpPr>
          <p:spPr>
            <a:xfrm>
              <a:off x="1371030" y="3118209"/>
              <a:ext cx="1728192" cy="646331"/>
            </a:xfrm>
            <a:prstGeom prst="rect">
              <a:avLst/>
            </a:prstGeom>
          </p:spPr>
          <p:txBody>
            <a:bodyPr wrap="square">
              <a:spAutoFit/>
            </a:bodyPr>
            <a:lstStyle/>
            <a:p>
              <a:r>
                <a:rPr lang="en-AU" sz="1200" dirty="0" smtClean="0"/>
                <a:t>How much impact does this problem/barrier have in your life? </a:t>
              </a:r>
              <a:endParaRPr lang="en-AU" sz="1200" dirty="0"/>
            </a:p>
          </p:txBody>
        </p:sp>
      </p:grpSp>
      <p:sp>
        <p:nvSpPr>
          <p:cNvPr id="61" name="Rectangle 60"/>
          <p:cNvSpPr/>
          <p:nvPr/>
        </p:nvSpPr>
        <p:spPr>
          <a:xfrm>
            <a:off x="3247240" y="3195999"/>
            <a:ext cx="2073709" cy="369332"/>
          </a:xfrm>
          <a:prstGeom prst="rect">
            <a:avLst/>
          </a:prstGeom>
        </p:spPr>
        <p:txBody>
          <a:bodyPr wrap="none">
            <a:spAutoFit/>
          </a:bodyPr>
          <a:lstStyle/>
          <a:p>
            <a:r>
              <a:rPr lang="en-AU" dirty="0"/>
              <a:t>DROPBOX </a:t>
            </a:r>
            <a:r>
              <a:rPr lang="en-AU" dirty="0" smtClean="0"/>
              <a:t>OPTIONS</a:t>
            </a:r>
            <a:endParaRPr lang="en-AU" dirty="0"/>
          </a:p>
        </p:txBody>
      </p:sp>
      <p:sp>
        <p:nvSpPr>
          <p:cNvPr id="62" name="Rectangle 61"/>
          <p:cNvSpPr/>
          <p:nvPr/>
        </p:nvSpPr>
        <p:spPr>
          <a:xfrm>
            <a:off x="3235036" y="4421723"/>
            <a:ext cx="2073709" cy="369332"/>
          </a:xfrm>
          <a:prstGeom prst="rect">
            <a:avLst/>
          </a:prstGeom>
        </p:spPr>
        <p:txBody>
          <a:bodyPr wrap="none">
            <a:spAutoFit/>
          </a:bodyPr>
          <a:lstStyle/>
          <a:p>
            <a:r>
              <a:rPr lang="en-AU" dirty="0"/>
              <a:t>DROPBOX </a:t>
            </a:r>
            <a:r>
              <a:rPr lang="en-AU" dirty="0" smtClean="0"/>
              <a:t>OPTIONS</a:t>
            </a:r>
            <a:endParaRPr lang="en-AU" dirty="0"/>
          </a:p>
        </p:txBody>
      </p:sp>
    </p:spTree>
    <p:extLst>
      <p:ext uri="{BB962C8B-B14F-4D97-AF65-F5344CB8AC3E}">
        <p14:creationId xmlns:p14="http://schemas.microsoft.com/office/powerpoint/2010/main" val="33316918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62"/>
          </a:xfrm>
        </p:spPr>
        <p:txBody>
          <a:bodyPr>
            <a:normAutofit fontScale="90000"/>
          </a:bodyPr>
          <a:lstStyle/>
          <a:p>
            <a:pPr lvl="0"/>
            <a:r>
              <a:rPr lang="en-AU" dirty="0" smtClean="0"/>
              <a:t>15. </a:t>
            </a:r>
            <a:r>
              <a:rPr lang="en-AU" dirty="0"/>
              <a:t>Program evaluation </a:t>
            </a:r>
            <a:r>
              <a:rPr lang="en-AU" dirty="0" smtClean="0"/>
              <a:t/>
            </a:r>
            <a:br>
              <a:rPr lang="en-AU" dirty="0" smtClean="0"/>
            </a:br>
            <a:r>
              <a:rPr lang="en-AU" dirty="0" smtClean="0"/>
              <a:t>(</a:t>
            </a:r>
            <a:r>
              <a:rPr lang="en-AU" dirty="0"/>
              <a:t>patient feedback</a:t>
            </a:r>
            <a:r>
              <a:rPr lang="en-AU" dirty="0" smtClean="0"/>
              <a:t>)</a:t>
            </a:r>
            <a:endParaRPr lang="en-AU" dirty="0"/>
          </a:p>
        </p:txBody>
      </p:sp>
    </p:spTree>
    <p:extLst>
      <p:ext uri="{BB962C8B-B14F-4D97-AF65-F5344CB8AC3E}">
        <p14:creationId xmlns:p14="http://schemas.microsoft.com/office/powerpoint/2010/main" val="3177537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45636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24528" y="507377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graphicFrame>
        <p:nvGraphicFramePr>
          <p:cNvPr id="4" name="Table 10"/>
          <p:cNvGraphicFramePr>
            <a:graphicFrameLocks noGrp="1"/>
          </p:cNvGraphicFramePr>
          <p:nvPr/>
        </p:nvGraphicFramePr>
        <p:xfrm>
          <a:off x="1682750" y="2163763"/>
          <a:ext cx="5291138" cy="858895"/>
        </p:xfrm>
        <a:graphic>
          <a:graphicData uri="http://schemas.openxmlformats.org/drawingml/2006/table">
            <a:tbl>
              <a:tblPr/>
              <a:tblGrid>
                <a:gridCol w="868363"/>
                <a:gridCol w="400050"/>
                <a:gridCol w="476250"/>
                <a:gridCol w="474662"/>
                <a:gridCol w="493713"/>
                <a:gridCol w="444500"/>
                <a:gridCol w="495300"/>
                <a:gridCol w="423862"/>
                <a:gridCol w="387350"/>
                <a:gridCol w="827088"/>
              </a:tblGrid>
              <a:tr h="371215">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1</a:t>
                      </a:r>
                      <a:endParaRPr kumimoji="0" lang="en-US" altLang="zh-CN" sz="1200" b="1" i="0" u="none" strike="noStrike" cap="none" normalizeH="0" baseline="0" dirty="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2</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3</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4</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5</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6</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7</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8</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9</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10</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487622">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Not at all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1" i="0" u="none" strike="noStrike" cap="none" normalizeH="0" baseline="0" smtClean="0">
                          <a:ln>
                            <a:noFill/>
                          </a:ln>
                          <a:solidFill>
                            <a:srgbClr val="FFFFFF"/>
                          </a:solidFill>
                          <a:effectLst/>
                          <a:latin typeface="Calibri" pitchFamily="34" charset="0"/>
                          <a:ea typeface="MS Gothic" pitchFamily="49" charset="-128"/>
                          <a:sym typeface="Calibri" pitchFamily="34" charset="0"/>
                        </a:rPr>
                        <a:t>☐ </a:t>
                      </a:r>
                      <a:endParaRPr kumimoji="0" lang="en-US" altLang="en-US"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dirty="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dirty="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Extremely easy</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 </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r>
            </a:tbl>
          </a:graphicData>
        </a:graphic>
      </p:graphicFrame>
      <p:sp>
        <p:nvSpPr>
          <p:cNvPr id="5" name="Rectangle 1"/>
          <p:cNvSpPr>
            <a:spLocks noChangeArrowheads="1"/>
          </p:cNvSpPr>
          <p:nvPr/>
        </p:nvSpPr>
        <p:spPr bwMode="auto">
          <a:xfrm>
            <a:off x="1560513" y="1831975"/>
            <a:ext cx="593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eaLnBrk="1" hangingPunct="1">
              <a:spcBef>
                <a:spcPct val="0"/>
              </a:spcBef>
              <a:buFontTx/>
              <a:buNone/>
            </a:pPr>
            <a:r>
              <a:rPr lang="en-US" altLang="zh-CN" sz="1400" dirty="0" smtClean="0">
                <a:solidFill>
                  <a:srgbClr val="000000"/>
                </a:solidFill>
                <a:latin typeface="Arial" charset="0"/>
                <a:sym typeface="Arial" charset="0"/>
              </a:rPr>
              <a:t>How </a:t>
            </a:r>
            <a:r>
              <a:rPr lang="en-US" altLang="zh-CN" sz="1400" dirty="0">
                <a:solidFill>
                  <a:srgbClr val="000000"/>
                </a:solidFill>
                <a:latin typeface="Arial" charset="0"/>
                <a:sym typeface="Arial" charset="0"/>
              </a:rPr>
              <a:t>easy was it to use this tablet-based program?</a:t>
            </a:r>
          </a:p>
        </p:txBody>
      </p:sp>
      <p:graphicFrame>
        <p:nvGraphicFramePr>
          <p:cNvPr id="6" name="Table 5"/>
          <p:cNvGraphicFramePr>
            <a:graphicFrameLocks noGrp="1"/>
          </p:cNvGraphicFramePr>
          <p:nvPr>
            <p:extLst>
              <p:ext uri="{D42A27DB-BD31-4B8C-83A1-F6EECF244321}">
                <p14:modId xmlns:p14="http://schemas.microsoft.com/office/powerpoint/2010/main" val="1672305068"/>
              </p:ext>
            </p:extLst>
          </p:nvPr>
        </p:nvGraphicFramePr>
        <p:xfrm>
          <a:off x="1659635" y="3782672"/>
          <a:ext cx="5292725" cy="860425"/>
        </p:xfrm>
        <a:graphic>
          <a:graphicData uri="http://schemas.openxmlformats.org/drawingml/2006/table">
            <a:tbl>
              <a:tblPr/>
              <a:tblGrid>
                <a:gridCol w="868362"/>
                <a:gridCol w="400050"/>
                <a:gridCol w="476250"/>
                <a:gridCol w="474663"/>
                <a:gridCol w="495300"/>
                <a:gridCol w="444500"/>
                <a:gridCol w="495300"/>
                <a:gridCol w="423862"/>
                <a:gridCol w="387350"/>
                <a:gridCol w="827088"/>
              </a:tblGrid>
              <a:tr h="371475">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1</a:t>
                      </a:r>
                      <a:endParaRPr kumimoji="0" lang="en-US" altLang="zh-CN" sz="1200" b="1" i="0" u="none" strike="noStrike" cap="none" normalizeH="0" baseline="0" dirty="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2</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3</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4</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5</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6</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7</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8</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9</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10</a:t>
                      </a:r>
                      <a:endParaRPr kumimoji="0" lang="en-US" altLang="zh-CN" sz="1200" b="1" i="0" u="none" strike="noStrike" cap="none" normalizeH="0" baseline="0" dirty="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488950">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Not at all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1" i="0" u="none" strike="noStrike" cap="none" normalizeH="0" baseline="0" smtClean="0">
                          <a:ln>
                            <a:noFill/>
                          </a:ln>
                          <a:solidFill>
                            <a:srgbClr val="FFFFFF"/>
                          </a:solidFill>
                          <a:effectLst/>
                          <a:latin typeface="Calibri" pitchFamily="34" charset="0"/>
                          <a:ea typeface="MS Gothic" pitchFamily="49" charset="-128"/>
                          <a:sym typeface="Calibri" pitchFamily="34" charset="0"/>
                        </a:rPr>
                        <a:t>☐ </a:t>
                      </a:r>
                      <a:endParaRPr kumimoji="0" lang="en-US" altLang="en-US"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0" i="0" u="none" strike="noStrike" cap="none" normalizeH="0" baseline="0" dirty="0" smtClean="0">
                          <a:ln>
                            <a:noFill/>
                          </a:ln>
                          <a:solidFill>
                            <a:srgbClr val="000000"/>
                          </a:solidFill>
                          <a:effectLst/>
                          <a:latin typeface="Calibri" pitchFamily="34" charset="0"/>
                          <a:ea typeface="MS PGothic" pitchFamily="34" charset="-128"/>
                          <a:sym typeface="MS PGothic" pitchFamily="34" charset="-128"/>
                        </a:rPr>
                        <a:t>Extremely helpful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dirty="0" smtClean="0">
                          <a:ln>
                            <a:noFill/>
                          </a:ln>
                          <a:solidFill>
                            <a:srgbClr val="000000"/>
                          </a:solidFill>
                          <a:effectLst/>
                          <a:latin typeface="Calibri" pitchFamily="34" charset="0"/>
                          <a:ea typeface="MS Gothic" pitchFamily="49" charset="-128"/>
                          <a:sym typeface="Calibri" pitchFamily="34" charset="0"/>
                        </a:rPr>
                        <a:t>☐ </a:t>
                      </a:r>
                      <a:endParaRPr kumimoji="0" lang="en-US" altLang="en-US" sz="12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r>
            </a:tbl>
          </a:graphicData>
        </a:graphic>
      </p:graphicFrame>
      <p:sp>
        <p:nvSpPr>
          <p:cNvPr id="7" name="Rectangle 11"/>
          <p:cNvSpPr>
            <a:spLocks noChangeArrowheads="1"/>
          </p:cNvSpPr>
          <p:nvPr/>
        </p:nvSpPr>
        <p:spPr bwMode="auto">
          <a:xfrm>
            <a:off x="1574329" y="3412359"/>
            <a:ext cx="612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spcBef>
                <a:spcPct val="0"/>
              </a:spcBef>
              <a:buNone/>
            </a:pPr>
            <a:r>
              <a:rPr lang="en-US" altLang="zh-CN" sz="1400" dirty="0">
                <a:solidFill>
                  <a:srgbClr val="000000"/>
                </a:solidFill>
                <a:latin typeface="Arial" charset="0"/>
                <a:sym typeface="Arial" charset="0"/>
              </a:rPr>
              <a:t>How </a:t>
            </a:r>
            <a:r>
              <a:rPr lang="en-US" altLang="zh-CN" sz="1400" dirty="0" smtClean="0">
                <a:solidFill>
                  <a:srgbClr val="000000"/>
                </a:solidFill>
                <a:latin typeface="Arial" charset="0"/>
                <a:sym typeface="Arial" charset="0"/>
              </a:rPr>
              <a:t>helpful was </a:t>
            </a:r>
            <a:r>
              <a:rPr lang="en-US" altLang="zh-CN" sz="1400" dirty="0">
                <a:solidFill>
                  <a:srgbClr val="000000"/>
                </a:solidFill>
                <a:latin typeface="Arial" charset="0"/>
                <a:sym typeface="Arial" charset="0"/>
              </a:rPr>
              <a:t>it to use this tablet-based program?</a:t>
            </a:r>
          </a:p>
        </p:txBody>
      </p:sp>
      <p:sp>
        <p:nvSpPr>
          <p:cNvPr id="13" name="Rectangle 12"/>
          <p:cNvSpPr/>
          <p:nvPr/>
        </p:nvSpPr>
        <p:spPr>
          <a:xfrm>
            <a:off x="3779912" y="1268760"/>
            <a:ext cx="1249060" cy="369332"/>
          </a:xfrm>
          <a:prstGeom prst="rect">
            <a:avLst/>
          </a:prstGeom>
        </p:spPr>
        <p:txBody>
          <a:bodyPr wrap="none">
            <a:spAutoFit/>
          </a:bodyPr>
          <a:lstStyle/>
          <a:p>
            <a:r>
              <a:rPr lang="en-AU" b="1" dirty="0" smtClean="0">
                <a:solidFill>
                  <a:schemeClr val="tx2"/>
                </a:solidFill>
                <a:latin typeface="Arial" charset="0"/>
                <a:ea typeface="SimSun" pitchFamily="2" charset="-122"/>
              </a:rPr>
              <a:t>Feedback</a:t>
            </a:r>
            <a:endParaRPr lang="en-AU" dirty="0"/>
          </a:p>
        </p:txBody>
      </p:sp>
      <p:sp>
        <p:nvSpPr>
          <p:cNvPr id="14" name="TextBox 13"/>
          <p:cNvSpPr txBox="1"/>
          <p:nvPr/>
        </p:nvSpPr>
        <p:spPr>
          <a:xfrm>
            <a:off x="9442052" y="2139950"/>
            <a:ext cx="2448272" cy="923330"/>
          </a:xfrm>
          <a:prstGeom prst="rect">
            <a:avLst/>
          </a:prstGeom>
          <a:solidFill>
            <a:srgbClr val="FFFF00"/>
          </a:solidFill>
        </p:spPr>
        <p:txBody>
          <a:bodyPr wrap="square" rtlCol="0">
            <a:spAutoFit/>
          </a:bodyPr>
          <a:lstStyle/>
          <a:p>
            <a:r>
              <a:rPr lang="en-AU" dirty="0" smtClean="0"/>
              <a:t>Use the 7-point scale you used in the previous tablet version</a:t>
            </a:r>
            <a:endParaRPr lang="en-AU" dirty="0"/>
          </a:p>
        </p:txBody>
      </p:sp>
    </p:spTree>
    <p:extLst>
      <p:ext uri="{BB962C8B-B14F-4D97-AF65-F5344CB8AC3E}">
        <p14:creationId xmlns:p14="http://schemas.microsoft.com/office/powerpoint/2010/main" val="40399288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C:\Users\Simon\AppData\Local\Microsoft\Windows\Temporary Internet Files\Content.IE5\RXIIGMY7\Play-or-Start-Button-Circular-Icon-2033-mediu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9" y="5456362"/>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24528" y="5073779"/>
            <a:ext cx="2448272" cy="1477328"/>
          </a:xfrm>
          <a:prstGeom prst="rect">
            <a:avLst/>
          </a:prstGeom>
          <a:solidFill>
            <a:srgbClr val="FFFF00"/>
          </a:solidFill>
        </p:spPr>
        <p:txBody>
          <a:bodyPr wrap="square" rtlCol="0">
            <a:spAutoFit/>
          </a:bodyPr>
          <a:lstStyle/>
          <a:p>
            <a:r>
              <a:rPr lang="en-AU" dirty="0"/>
              <a:t>Click on this button results in the user going to the next screen; only after all information has been entered</a:t>
            </a:r>
          </a:p>
        </p:txBody>
      </p:sp>
      <p:pic>
        <p:nvPicPr>
          <p:cNvPr id="11"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37982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554076" y="5137745"/>
            <a:ext cx="2448272" cy="1477328"/>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the previous screen OR to the start of the current module</a:t>
            </a:r>
            <a:endParaRPr lang="en-AU" dirty="0"/>
          </a:p>
        </p:txBody>
      </p:sp>
      <p:graphicFrame>
        <p:nvGraphicFramePr>
          <p:cNvPr id="4" name="Table 10"/>
          <p:cNvGraphicFramePr>
            <a:graphicFrameLocks noGrp="1"/>
          </p:cNvGraphicFramePr>
          <p:nvPr>
            <p:extLst>
              <p:ext uri="{D42A27DB-BD31-4B8C-83A1-F6EECF244321}">
                <p14:modId xmlns:p14="http://schemas.microsoft.com/office/powerpoint/2010/main" val="3709717062"/>
              </p:ext>
            </p:extLst>
          </p:nvPr>
        </p:nvGraphicFramePr>
        <p:xfrm>
          <a:off x="1659635" y="2553522"/>
          <a:ext cx="5444433" cy="858837"/>
        </p:xfrm>
        <a:graphic>
          <a:graphicData uri="http://schemas.openxmlformats.org/drawingml/2006/table">
            <a:tbl>
              <a:tblPr/>
              <a:tblGrid>
                <a:gridCol w="893521"/>
                <a:gridCol w="411640"/>
                <a:gridCol w="490048"/>
                <a:gridCol w="488414"/>
                <a:gridCol w="508017"/>
                <a:gridCol w="457378"/>
                <a:gridCol w="509650"/>
                <a:gridCol w="436142"/>
                <a:gridCol w="398572"/>
                <a:gridCol w="851051"/>
              </a:tblGrid>
              <a:tr h="371215">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1</a:t>
                      </a:r>
                      <a:endParaRPr kumimoji="0" lang="en-US" altLang="zh-CN" sz="1200" b="1" i="0" u="none" strike="noStrike" cap="none" normalizeH="0" baseline="0" dirty="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2</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3</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4</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5</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6</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7</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8</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9</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10</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487622">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Not at all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1" i="0" u="none" strike="noStrike" cap="none" normalizeH="0" baseline="0" dirty="0" smtClean="0">
                          <a:ln>
                            <a:noFill/>
                          </a:ln>
                          <a:solidFill>
                            <a:srgbClr val="FFFFFF"/>
                          </a:solidFill>
                          <a:effectLst/>
                          <a:latin typeface="Calibri" pitchFamily="34" charset="0"/>
                          <a:ea typeface="MS Gothic" pitchFamily="49" charset="-128"/>
                          <a:sym typeface="Calibri" pitchFamily="34" charset="0"/>
                        </a:rPr>
                        <a:t>☐ </a:t>
                      </a:r>
                      <a:endParaRPr kumimoji="0" lang="en-US" altLang="en-US" sz="1200" b="1" i="0" u="none" strike="noStrike" cap="none" normalizeH="0" baseline="0" dirty="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0" i="0" u="none" strike="noStrike" cap="none" normalizeH="0" baseline="0" dirty="0" smtClean="0">
                          <a:ln>
                            <a:noFill/>
                          </a:ln>
                          <a:solidFill>
                            <a:srgbClr val="000000"/>
                          </a:solidFill>
                          <a:effectLst/>
                          <a:latin typeface="Calibri" pitchFamily="34" charset="0"/>
                          <a:ea typeface="MS PGothic" pitchFamily="34" charset="-128"/>
                          <a:sym typeface="MS PGothic" pitchFamily="34" charset="-128"/>
                        </a:rPr>
                        <a:t>Very much so</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dirty="0" smtClean="0">
                          <a:ln>
                            <a:noFill/>
                          </a:ln>
                          <a:solidFill>
                            <a:srgbClr val="000000"/>
                          </a:solidFill>
                          <a:effectLst/>
                          <a:latin typeface="Calibri" pitchFamily="34" charset="0"/>
                          <a:ea typeface="MS Gothic" pitchFamily="49" charset="-128"/>
                          <a:sym typeface="Calibri" pitchFamily="34" charset="0"/>
                        </a:rPr>
                        <a:t>☐ </a:t>
                      </a:r>
                      <a:endParaRPr kumimoji="0" lang="en-US" altLang="en-US" sz="12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580" marR="68580"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r>
            </a:tbl>
          </a:graphicData>
        </a:graphic>
      </p:graphicFrame>
      <p:sp>
        <p:nvSpPr>
          <p:cNvPr id="5" name="Rectangle 1"/>
          <p:cNvSpPr>
            <a:spLocks noChangeArrowheads="1"/>
          </p:cNvSpPr>
          <p:nvPr/>
        </p:nvSpPr>
        <p:spPr bwMode="auto">
          <a:xfrm>
            <a:off x="1560513" y="1831975"/>
            <a:ext cx="5930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spcBef>
                <a:spcPct val="0"/>
              </a:spcBef>
              <a:buNone/>
            </a:pPr>
            <a:r>
              <a:rPr lang="en-US" altLang="zh-CN" sz="1400" dirty="0" smtClean="0">
                <a:solidFill>
                  <a:srgbClr val="000000"/>
                </a:solidFill>
                <a:latin typeface="Arial" charset="0"/>
                <a:sym typeface="Arial" charset="0"/>
              </a:rPr>
              <a:t>Do you feel the information collected in this </a:t>
            </a:r>
            <a:r>
              <a:rPr lang="en-US" altLang="zh-CN" sz="1400" dirty="0">
                <a:solidFill>
                  <a:srgbClr val="000000"/>
                </a:solidFill>
                <a:latin typeface="Arial" charset="0"/>
                <a:sym typeface="Arial" charset="0"/>
              </a:rPr>
              <a:t>tablet-based </a:t>
            </a:r>
            <a:r>
              <a:rPr lang="en-US" altLang="zh-CN" sz="1400" dirty="0" smtClean="0">
                <a:solidFill>
                  <a:srgbClr val="000000"/>
                </a:solidFill>
                <a:latin typeface="Arial" charset="0"/>
                <a:sym typeface="Arial" charset="0"/>
              </a:rPr>
              <a:t>program will help you and your gastroenterologist better manage your IBD in a collaborative way? </a:t>
            </a:r>
            <a:endParaRPr lang="en-US" altLang="zh-CN" sz="1400" dirty="0">
              <a:solidFill>
                <a:srgbClr val="000000"/>
              </a:solidFill>
              <a:latin typeface="Arial" charset="0"/>
              <a:sym typeface="Arial" charset="0"/>
            </a:endParaRPr>
          </a:p>
          <a:p>
            <a:pPr>
              <a:spcBef>
                <a:spcPct val="0"/>
              </a:spcBef>
              <a:buNone/>
            </a:pPr>
            <a:r>
              <a:rPr lang="en-US" altLang="zh-CN" sz="1400" dirty="0" smtClean="0">
                <a:solidFill>
                  <a:srgbClr val="000000"/>
                </a:solidFill>
                <a:latin typeface="Arial" charset="0"/>
                <a:sym typeface="Arial" charset="0"/>
              </a:rPr>
              <a:t> </a:t>
            </a:r>
            <a:endParaRPr lang="en-US" altLang="zh-CN" sz="1400" dirty="0">
              <a:solidFill>
                <a:srgbClr val="000000"/>
              </a:solidFill>
              <a:latin typeface="Arial" charset="0"/>
              <a:sym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69615963"/>
              </p:ext>
            </p:extLst>
          </p:nvPr>
        </p:nvGraphicFramePr>
        <p:xfrm>
          <a:off x="1636520" y="4172431"/>
          <a:ext cx="5292725" cy="860425"/>
        </p:xfrm>
        <a:graphic>
          <a:graphicData uri="http://schemas.openxmlformats.org/drawingml/2006/table">
            <a:tbl>
              <a:tblPr/>
              <a:tblGrid>
                <a:gridCol w="868362"/>
                <a:gridCol w="400050"/>
                <a:gridCol w="476250"/>
                <a:gridCol w="474663"/>
                <a:gridCol w="495300"/>
                <a:gridCol w="444500"/>
                <a:gridCol w="495300"/>
                <a:gridCol w="423862"/>
                <a:gridCol w="387350"/>
                <a:gridCol w="827088"/>
              </a:tblGrid>
              <a:tr h="371475">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1</a:t>
                      </a:r>
                      <a:endParaRPr kumimoji="0" lang="en-US" altLang="zh-CN" sz="1200" b="1" i="0" u="none" strike="noStrike" cap="none" normalizeH="0" baseline="0" dirty="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2</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3</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4</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5</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6</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7</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8</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9</a:t>
                      </a:r>
                      <a:endParaRPr kumimoji="0" lang="en-US" altLang="zh-CN"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zh-CN" sz="10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10</a:t>
                      </a:r>
                      <a:endParaRPr kumimoji="0" lang="en-US" altLang="zh-CN" sz="1200" b="1" i="0" u="none" strike="noStrike" cap="none" normalizeH="0" baseline="0" dirty="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488950">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Not at all</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1" i="0" u="none" strike="noStrike" cap="none" normalizeH="0" baseline="0" smtClean="0">
                          <a:ln>
                            <a:noFill/>
                          </a:ln>
                          <a:solidFill>
                            <a:srgbClr val="FFFFFF"/>
                          </a:solidFill>
                          <a:effectLst/>
                          <a:latin typeface="Calibri" pitchFamily="34" charset="0"/>
                          <a:ea typeface="MS Gothic" pitchFamily="49" charset="-128"/>
                          <a:sym typeface="Calibri" pitchFamily="34" charset="0"/>
                        </a:rPr>
                        <a:t>☐ </a:t>
                      </a:r>
                      <a:endParaRPr kumimoji="0" lang="en-US" altLang="en-US" sz="1200" b="1" i="0" u="none" strike="noStrike" cap="none" normalizeH="0" baseline="0" smtClean="0">
                        <a:ln>
                          <a:noFill/>
                        </a:ln>
                        <a:solidFill>
                          <a:srgbClr val="FFFFFF"/>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charset="0"/>
                        <a:buNone/>
                        <a:tabLst/>
                      </a:pPr>
                      <a:endPar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endParaRPr>
                    </a:p>
                    <a:p>
                      <a:pPr marL="0" marR="0" lvl="0" indent="0" algn="l"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smtClean="0">
                          <a:ln>
                            <a:noFill/>
                          </a:ln>
                          <a:solidFill>
                            <a:srgbClr val="000000"/>
                          </a:solidFill>
                          <a:effectLst/>
                          <a:latin typeface="Calibri" pitchFamily="34" charset="0"/>
                          <a:ea typeface="MS Gothic" pitchFamily="49" charset="-128"/>
                          <a:sym typeface="Calibri" pitchFamily="34" charset="0"/>
                        </a:rPr>
                        <a:t>☐</a:t>
                      </a:r>
                      <a:endParaRPr kumimoji="0" lang="en-US"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c>
                  <a:txBody>
                    <a:bodyPr/>
                    <a:lstStyle>
                      <a:lvl1pPr>
                        <a:spcBef>
                          <a:spcPct val="20000"/>
                        </a:spcBef>
                        <a:buFont typeface="Arial" charset="0"/>
                        <a:defRPr sz="28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defRPr sz="24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defRPr sz="20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defRPr>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defRPr>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defRPr>
                          <a:solidFill>
                            <a:schemeClr val="tx1"/>
                          </a:solidFill>
                          <a:latin typeface="Calibri" pitchFamily="34" charset="0"/>
                          <a:ea typeface="SimSun" pitchFamily="2" charset="-122"/>
                          <a:sym typeface="Calibri" pitchFamily="34" charset="0"/>
                        </a:defRPr>
                      </a:lvl9pPr>
                    </a:lstStyle>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000" b="0" i="0" u="none" strike="noStrike" cap="none" normalizeH="0" baseline="0" dirty="0" smtClean="0">
                          <a:ln>
                            <a:noFill/>
                          </a:ln>
                          <a:solidFill>
                            <a:srgbClr val="000000"/>
                          </a:solidFill>
                          <a:effectLst/>
                          <a:latin typeface="Calibri" pitchFamily="34" charset="0"/>
                          <a:ea typeface="MS PGothic" pitchFamily="34" charset="-128"/>
                          <a:sym typeface="MS PGothic" pitchFamily="34" charset="-128"/>
                        </a:rPr>
                        <a:t>Extremely willing</a:t>
                      </a:r>
                    </a:p>
                    <a:p>
                      <a:pPr marL="0" marR="0" lvl="0" indent="0" algn="ctr" defTabSz="457200" rtl="0" eaLnBrk="1" fontAlgn="base" latinLnBrk="0" hangingPunct="1">
                        <a:lnSpc>
                          <a:spcPct val="100000"/>
                        </a:lnSpc>
                        <a:spcBef>
                          <a:spcPct val="0"/>
                        </a:spcBef>
                        <a:spcAft>
                          <a:spcPct val="0"/>
                        </a:spcAft>
                        <a:buClrTx/>
                        <a:buSzTx/>
                        <a:buFont typeface="Arial" charset="0"/>
                        <a:buNone/>
                        <a:tabLst/>
                      </a:pPr>
                      <a:r>
                        <a:rPr kumimoji="0" lang="en-US" altLang="en-US" sz="1200" b="0" i="0" u="none" strike="noStrike" cap="none" normalizeH="0" baseline="0" dirty="0" smtClean="0">
                          <a:ln>
                            <a:noFill/>
                          </a:ln>
                          <a:solidFill>
                            <a:srgbClr val="000000"/>
                          </a:solidFill>
                          <a:effectLst/>
                          <a:latin typeface="Calibri" pitchFamily="34" charset="0"/>
                          <a:ea typeface="MS Gothic" pitchFamily="49" charset="-128"/>
                          <a:sym typeface="Calibri" pitchFamily="34" charset="0"/>
                        </a:rPr>
                        <a:t>☐ </a:t>
                      </a:r>
                      <a:endParaRPr kumimoji="0" lang="en-US" altLang="en-US" sz="12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sym typeface="Times New Roman" pitchFamily="18" charset="0"/>
                      </a:endParaRPr>
                    </a:p>
                  </a:txBody>
                  <a:tcPr marL="68601" marR="68601" marT="0" marB="0"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FD8E7"/>
                    </a:solidFill>
                  </a:tcPr>
                </a:tc>
              </a:tr>
            </a:tbl>
          </a:graphicData>
        </a:graphic>
      </p:graphicFrame>
      <p:sp>
        <p:nvSpPr>
          <p:cNvPr id="7" name="Rectangle 11"/>
          <p:cNvSpPr>
            <a:spLocks noChangeArrowheads="1"/>
          </p:cNvSpPr>
          <p:nvPr/>
        </p:nvSpPr>
        <p:spPr bwMode="auto">
          <a:xfrm>
            <a:off x="1560513" y="3583426"/>
            <a:ext cx="612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spcBef>
                <a:spcPct val="0"/>
              </a:spcBef>
              <a:buNone/>
            </a:pPr>
            <a:r>
              <a:rPr lang="en-US" altLang="zh-CN" sz="1400" dirty="0">
                <a:solidFill>
                  <a:srgbClr val="000000"/>
                </a:solidFill>
                <a:latin typeface="Arial" charset="0"/>
                <a:sym typeface="Arial" charset="0"/>
              </a:rPr>
              <a:t>Do you feel more motivated to manage your IBD after completing this tablet-based program? </a:t>
            </a:r>
          </a:p>
        </p:txBody>
      </p:sp>
      <p:sp>
        <p:nvSpPr>
          <p:cNvPr id="13" name="Rectangle 12"/>
          <p:cNvSpPr/>
          <p:nvPr/>
        </p:nvSpPr>
        <p:spPr>
          <a:xfrm>
            <a:off x="3251029" y="1292920"/>
            <a:ext cx="2569934" cy="369332"/>
          </a:xfrm>
          <a:prstGeom prst="rect">
            <a:avLst/>
          </a:prstGeom>
        </p:spPr>
        <p:txBody>
          <a:bodyPr wrap="none">
            <a:spAutoFit/>
          </a:bodyPr>
          <a:lstStyle/>
          <a:p>
            <a:r>
              <a:rPr lang="en-AU" b="1" dirty="0" smtClean="0">
                <a:solidFill>
                  <a:schemeClr val="tx2"/>
                </a:solidFill>
                <a:latin typeface="Arial" charset="0"/>
                <a:ea typeface="SimSun" pitchFamily="2" charset="-122"/>
              </a:rPr>
              <a:t>Feedback (continued)</a:t>
            </a:r>
            <a:endParaRPr lang="en-AU" dirty="0"/>
          </a:p>
        </p:txBody>
      </p:sp>
      <p:sp>
        <p:nvSpPr>
          <p:cNvPr id="14" name="TextBox 13"/>
          <p:cNvSpPr txBox="1"/>
          <p:nvPr/>
        </p:nvSpPr>
        <p:spPr>
          <a:xfrm>
            <a:off x="9442052" y="2139950"/>
            <a:ext cx="2448272" cy="923330"/>
          </a:xfrm>
          <a:prstGeom prst="rect">
            <a:avLst/>
          </a:prstGeom>
          <a:solidFill>
            <a:srgbClr val="FFFF00"/>
          </a:solidFill>
        </p:spPr>
        <p:txBody>
          <a:bodyPr wrap="square" rtlCol="0">
            <a:spAutoFit/>
          </a:bodyPr>
          <a:lstStyle/>
          <a:p>
            <a:r>
              <a:rPr lang="en-AU" dirty="0" smtClean="0"/>
              <a:t>Use the 7-point scale you used in the previous tablet version</a:t>
            </a:r>
            <a:endParaRPr lang="en-AU" dirty="0"/>
          </a:p>
        </p:txBody>
      </p:sp>
    </p:spTree>
    <p:extLst>
      <p:ext uri="{BB962C8B-B14F-4D97-AF65-F5344CB8AC3E}">
        <p14:creationId xmlns:p14="http://schemas.microsoft.com/office/powerpoint/2010/main" val="40724384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7"/>
          <p:cNvSpPr>
            <a:spLocks noChangeArrowheads="1"/>
          </p:cNvSpPr>
          <p:nvPr/>
        </p:nvSpPr>
        <p:spPr bwMode="auto">
          <a:xfrm>
            <a:off x="2347913" y="1943100"/>
            <a:ext cx="449738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eaLnBrk="1" hangingPunct="1">
              <a:spcBef>
                <a:spcPct val="0"/>
              </a:spcBef>
              <a:buFontTx/>
              <a:buNone/>
            </a:pPr>
            <a:r>
              <a:rPr lang="en-US" altLang="en-US" sz="2800">
                <a:solidFill>
                  <a:schemeClr val="tx2"/>
                </a:solidFill>
              </a:rPr>
              <a:t>Thank you for your responses and feedback</a:t>
            </a:r>
          </a:p>
          <a:p>
            <a:pPr algn="ctr" eaLnBrk="1" hangingPunct="1">
              <a:spcBef>
                <a:spcPct val="0"/>
              </a:spcBef>
              <a:buFontTx/>
              <a:buNone/>
            </a:pPr>
            <a:endParaRPr lang="en-US" altLang="en-US" sz="2800">
              <a:solidFill>
                <a:schemeClr val="tx2"/>
              </a:solidFill>
            </a:endParaRPr>
          </a:p>
          <a:p>
            <a:pPr algn="ctr" eaLnBrk="1" hangingPunct="1">
              <a:spcBef>
                <a:spcPct val="0"/>
              </a:spcBef>
              <a:buFontTx/>
              <a:buNone/>
            </a:pPr>
            <a:r>
              <a:rPr lang="en-US" altLang="en-US" sz="1800" i="1">
                <a:solidFill>
                  <a:schemeClr val="tx2"/>
                </a:solidFill>
              </a:rPr>
              <a:t>Please return this tablet to reception</a:t>
            </a:r>
          </a:p>
          <a:p>
            <a:pPr algn="ctr" eaLnBrk="1" hangingPunct="1">
              <a:spcBef>
                <a:spcPct val="0"/>
              </a:spcBef>
              <a:buFontTx/>
              <a:buNone/>
            </a:pPr>
            <a:endParaRPr lang="en-US" altLang="en-US" sz="1800">
              <a:solidFill>
                <a:schemeClr val="tx2"/>
              </a:solidFill>
            </a:endParaRPr>
          </a:p>
          <a:p>
            <a:pPr algn="ctr" eaLnBrk="1" hangingPunct="1">
              <a:spcBef>
                <a:spcPct val="0"/>
              </a:spcBef>
              <a:buFontTx/>
              <a:buNone/>
            </a:pPr>
            <a:endParaRPr lang="en-US" altLang="en-US" sz="1800">
              <a:solidFill>
                <a:schemeClr val="tx2"/>
              </a:solidFill>
            </a:endParaRPr>
          </a:p>
        </p:txBody>
      </p:sp>
      <p:sp>
        <p:nvSpPr>
          <p:cNvPr id="16388" name="Text Box 4"/>
          <p:cNvSpPr txBox="1">
            <a:spLocks noChangeArrowheads="1"/>
          </p:cNvSpPr>
          <p:nvPr/>
        </p:nvSpPr>
        <p:spPr bwMode="auto">
          <a:xfrm>
            <a:off x="2732088" y="4335463"/>
            <a:ext cx="3587750" cy="830262"/>
          </a:xfrm>
          <a:prstGeom prst="rect">
            <a:avLst/>
          </a:prstGeom>
          <a:solidFill>
            <a:schemeClr val="tx2">
              <a:lumMod val="40000"/>
              <a:lumOff val="60000"/>
            </a:schemeClr>
          </a:solidFill>
          <a:ln>
            <a:noFill/>
          </a:ln>
          <a:effec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eaLnBrk="1" hangingPunct="1">
              <a:spcBef>
                <a:spcPct val="0"/>
              </a:spcBef>
              <a:buFontTx/>
              <a:buNone/>
              <a:defRPr/>
            </a:pPr>
            <a:r>
              <a:rPr lang="en-AU" altLang="en-US" sz="2400" dirty="0" smtClean="0">
                <a:solidFill>
                  <a:schemeClr val="tx2">
                    <a:lumMod val="75000"/>
                  </a:schemeClr>
                </a:solidFill>
                <a:latin typeface="Arial" charset="0"/>
              </a:rPr>
              <a:t>Touch here to go </a:t>
            </a:r>
          </a:p>
          <a:p>
            <a:pPr algn="ctr" eaLnBrk="1" hangingPunct="1">
              <a:spcBef>
                <a:spcPct val="0"/>
              </a:spcBef>
              <a:buFontTx/>
              <a:buNone/>
              <a:defRPr/>
            </a:pPr>
            <a:r>
              <a:rPr lang="en-AU" altLang="en-US" sz="2400" dirty="0" smtClean="0">
                <a:solidFill>
                  <a:schemeClr val="tx2">
                    <a:lumMod val="75000"/>
                  </a:schemeClr>
                </a:solidFill>
                <a:latin typeface="Arial" charset="0"/>
              </a:rPr>
              <a:t>back to start screen</a:t>
            </a:r>
            <a:endParaRPr lang="en-US" altLang="en-US" sz="2400" dirty="0" smtClean="0">
              <a:solidFill>
                <a:schemeClr val="tx2">
                  <a:lumMod val="75000"/>
                </a:schemeClr>
              </a:solidFill>
              <a:latin typeface="Arial" charset="0"/>
            </a:endParaRPr>
          </a:p>
        </p:txBody>
      </p:sp>
    </p:spTree>
    <p:extLst>
      <p:ext uri="{BB962C8B-B14F-4D97-AF65-F5344CB8AC3E}">
        <p14:creationId xmlns:p14="http://schemas.microsoft.com/office/powerpoint/2010/main" val="2283338754"/>
      </p:ext>
    </p:extLst>
  </p:cSld>
  <p:clrMapOvr>
    <a:masterClrMapping/>
  </p:clrMapOvr>
  <p:transition spd="slow"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AU" dirty="0" smtClean="0"/>
              <a:t>Settings – Selection of modules</a:t>
            </a:r>
            <a:endParaRPr lang="en-AU" dirty="0"/>
          </a:p>
        </p:txBody>
      </p:sp>
    </p:spTree>
    <p:extLst>
      <p:ext uri="{BB962C8B-B14F-4D97-AF65-F5344CB8AC3E}">
        <p14:creationId xmlns:p14="http://schemas.microsoft.com/office/powerpoint/2010/main" val="18257393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692696"/>
            <a:ext cx="8229600" cy="1143000"/>
          </a:xfrm>
        </p:spPr>
        <p:txBody>
          <a:bodyPr/>
          <a:lstStyle/>
          <a:p>
            <a:r>
              <a:rPr lang="en-AU" dirty="0" smtClean="0"/>
              <a:t>Settings</a:t>
            </a:r>
            <a:endParaRPr lang="en-AU" dirty="0"/>
          </a:p>
        </p:txBody>
      </p:sp>
      <p:sp>
        <p:nvSpPr>
          <p:cNvPr id="2" name="Rectangle 1"/>
          <p:cNvSpPr/>
          <p:nvPr/>
        </p:nvSpPr>
        <p:spPr>
          <a:xfrm>
            <a:off x="539552" y="2489230"/>
            <a:ext cx="8225200" cy="523220"/>
          </a:xfrm>
          <a:prstGeom prst="rect">
            <a:avLst/>
          </a:prstGeom>
        </p:spPr>
        <p:txBody>
          <a:bodyPr wrap="none">
            <a:spAutoFit/>
          </a:bodyPr>
          <a:lstStyle/>
          <a:p>
            <a:pPr lvl="0"/>
            <a:r>
              <a:rPr lang="en-AU" sz="2800" dirty="0" smtClean="0">
                <a:solidFill>
                  <a:srgbClr val="FF0000"/>
                </a:solidFill>
                <a:sym typeface="Webdings"/>
              </a:rPr>
              <a:t>Include current options developed for the previous app</a:t>
            </a:r>
            <a:endParaRPr lang="en-AU" sz="2800" dirty="0">
              <a:solidFill>
                <a:srgbClr val="FF0000"/>
              </a:solidFill>
              <a:sym typeface="Webdings"/>
            </a:endParaRPr>
          </a:p>
        </p:txBody>
      </p:sp>
    </p:spTree>
    <p:extLst>
      <p:ext uri="{BB962C8B-B14F-4D97-AF65-F5344CB8AC3E}">
        <p14:creationId xmlns:p14="http://schemas.microsoft.com/office/powerpoint/2010/main" val="305402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2"/>
          <p:cNvSpPr>
            <a:spLocks noGrp="1"/>
          </p:cNvSpPr>
          <p:nvPr>
            <p:ph type="dt" sz="quarter" idx="10"/>
          </p:nvPr>
        </p:nvSpPr>
        <p:spPr>
          <a:noFill/>
        </p:spPr>
        <p:txBody>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spcBef>
                <a:spcPct val="0"/>
              </a:spcBef>
              <a:buFontTx/>
              <a:buNone/>
            </a:pPr>
            <a:fld id="{4C06B78B-6006-4F1F-B737-C5E7FD9E32CA}" type="datetime1">
              <a:rPr lang="en-US" altLang="en-US" sz="1200" smtClean="0">
                <a:solidFill>
                  <a:srgbClr val="898989"/>
                </a:solidFill>
                <a:latin typeface="Arial" charset="0"/>
              </a:rPr>
              <a:pPr>
                <a:spcBef>
                  <a:spcPct val="0"/>
                </a:spcBef>
                <a:buFontTx/>
                <a:buNone/>
              </a:pPr>
              <a:t>1/26/2015</a:t>
            </a:fld>
            <a:endParaRPr lang="en-US" altLang="en-US" sz="1800" dirty="0" smtClean="0">
              <a:latin typeface="Arial" charset="0"/>
            </a:endParaRPr>
          </a:p>
        </p:txBody>
      </p:sp>
      <p:sp>
        <p:nvSpPr>
          <p:cNvPr id="2051" name="Rectangle 4"/>
          <p:cNvSpPr>
            <a:spLocks noChangeArrowheads="1"/>
          </p:cNvSpPr>
          <p:nvPr/>
        </p:nvSpPr>
        <p:spPr bwMode="auto">
          <a:xfrm>
            <a:off x="225425" y="1306513"/>
            <a:ext cx="835501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SimSun" pitchFamily="2" charset="-122"/>
                <a:sym typeface="Calibri" pitchFamily="34" charset="0"/>
              </a:defRPr>
            </a:lvl1pPr>
            <a:lvl2pPr marL="742950" indent="-285750">
              <a:spcBef>
                <a:spcPct val="20000"/>
              </a:spcBef>
              <a:buFont typeface="Arial" charset="0"/>
              <a:buChar char="–"/>
              <a:defRPr sz="2800">
                <a:solidFill>
                  <a:schemeClr val="tx1"/>
                </a:solidFill>
                <a:latin typeface="Calibri" pitchFamily="34" charset="0"/>
                <a:ea typeface="SimSun" pitchFamily="2"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SimSun" pitchFamily="2" charset="-122"/>
                <a:sym typeface="Calibri" pitchFamily="34" charset="0"/>
              </a:defRPr>
            </a:lvl3pPr>
            <a:lvl4pPr marL="16002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4pPr>
            <a:lvl5pPr marL="2057400" indent="-228600">
              <a:spcBef>
                <a:spcPct val="20000"/>
              </a:spcBef>
              <a:buFont typeface="Arial" charset="0"/>
              <a:buChar char="»"/>
              <a:defRPr sz="2000">
                <a:solidFill>
                  <a:schemeClr val="tx1"/>
                </a:solidFill>
                <a:latin typeface="Calibri" pitchFamily="34" charset="0"/>
                <a:ea typeface="SimSun" pitchFamily="2" charset="-122"/>
                <a:sym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SimSun" pitchFamily="2" charset="-122"/>
                <a:sym typeface="Calibri" pitchFamily="34" charset="0"/>
              </a:defRPr>
            </a:lvl9pPr>
          </a:lstStyle>
          <a:p>
            <a:pPr algn="ctr">
              <a:spcBef>
                <a:spcPct val="0"/>
              </a:spcBef>
              <a:buNone/>
            </a:pPr>
            <a:r>
              <a:rPr lang="en-AU" altLang="en-US" sz="1800" b="1" dirty="0">
                <a:solidFill>
                  <a:schemeClr val="tx2">
                    <a:lumMod val="50000"/>
                  </a:schemeClr>
                </a:solidFill>
                <a:latin typeface="Arial" charset="0"/>
              </a:rPr>
              <a:t>Background</a:t>
            </a:r>
            <a:r>
              <a:rPr lang="en-AU" altLang="en-US" sz="1800" b="1" dirty="0" smtClean="0">
                <a:solidFill>
                  <a:schemeClr val="tx2">
                    <a:lumMod val="50000"/>
                  </a:schemeClr>
                </a:solidFill>
                <a:latin typeface="Arial" charset="0"/>
              </a:rPr>
              <a:t>:</a:t>
            </a:r>
          </a:p>
          <a:p>
            <a:pPr algn="ctr">
              <a:spcBef>
                <a:spcPct val="0"/>
              </a:spcBef>
              <a:buNone/>
            </a:pPr>
            <a:endParaRPr lang="en-AU" altLang="en-US" sz="1800" b="1" dirty="0">
              <a:solidFill>
                <a:schemeClr val="tx2">
                  <a:lumMod val="50000"/>
                </a:schemeClr>
              </a:solidFill>
              <a:latin typeface="Arial" charset="0"/>
            </a:endParaRPr>
          </a:p>
          <a:p>
            <a:pPr algn="just">
              <a:spcBef>
                <a:spcPct val="0"/>
              </a:spcBef>
              <a:buNone/>
            </a:pPr>
            <a:r>
              <a:rPr lang="en-AU" altLang="en-US" sz="1800" dirty="0" smtClean="0">
                <a:solidFill>
                  <a:schemeClr val="tx2">
                    <a:lumMod val="50000"/>
                  </a:schemeClr>
                </a:solidFill>
                <a:latin typeface="Arial" charset="0"/>
              </a:rPr>
              <a:t>Individuals with IBD will </a:t>
            </a:r>
            <a:r>
              <a:rPr lang="en-AU" altLang="en-US" sz="1800" dirty="0">
                <a:solidFill>
                  <a:schemeClr val="tx2">
                    <a:lumMod val="50000"/>
                  </a:schemeClr>
                </a:solidFill>
                <a:latin typeface="Arial" charset="0"/>
              </a:rPr>
              <a:t>complete </a:t>
            </a:r>
            <a:r>
              <a:rPr lang="en-AU" altLang="en-US" sz="1800" dirty="0" smtClean="0">
                <a:solidFill>
                  <a:schemeClr val="tx2">
                    <a:lumMod val="50000"/>
                  </a:schemeClr>
                </a:solidFill>
                <a:latin typeface="Arial" charset="0"/>
              </a:rPr>
              <a:t>a series of modules via the android application, preselected by me/staff while </a:t>
            </a:r>
            <a:r>
              <a:rPr lang="en-AU" altLang="en-US" sz="1800" dirty="0">
                <a:solidFill>
                  <a:schemeClr val="tx2">
                    <a:lumMod val="50000"/>
                  </a:schemeClr>
                </a:solidFill>
                <a:latin typeface="Arial" charset="0"/>
              </a:rPr>
              <a:t>waiting to see their gastroenterologist. Participants must complete every question, and if any questions are left unanswered, the program will identify the questions which remain unanswered in order to prompt completion</a:t>
            </a:r>
            <a:r>
              <a:rPr lang="en-AU" altLang="en-US" sz="1800" dirty="0" smtClean="0">
                <a:solidFill>
                  <a:schemeClr val="tx2">
                    <a:lumMod val="50000"/>
                  </a:schemeClr>
                </a:solidFill>
                <a:latin typeface="Arial" charset="0"/>
              </a:rPr>
              <a:t>.</a:t>
            </a:r>
          </a:p>
          <a:p>
            <a:pPr algn="just">
              <a:spcBef>
                <a:spcPct val="0"/>
              </a:spcBef>
              <a:buNone/>
            </a:pPr>
            <a:endParaRPr lang="en-AU" altLang="en-US" sz="1800" dirty="0" smtClean="0">
              <a:solidFill>
                <a:schemeClr val="tx2">
                  <a:lumMod val="50000"/>
                </a:schemeClr>
              </a:solidFill>
              <a:latin typeface="Arial" charset="0"/>
            </a:endParaRPr>
          </a:p>
          <a:p>
            <a:pPr algn="just">
              <a:spcBef>
                <a:spcPct val="0"/>
              </a:spcBef>
              <a:buNone/>
            </a:pPr>
            <a:r>
              <a:rPr lang="en-AU" altLang="en-US" sz="1800" dirty="0" smtClean="0">
                <a:solidFill>
                  <a:schemeClr val="tx2">
                    <a:lumMod val="50000"/>
                  </a:schemeClr>
                </a:solidFill>
                <a:latin typeface="Arial" charset="0"/>
              </a:rPr>
              <a:t>All participants’ data will be stored on the SD or USB card where the program was initiated. Data will be stored in sequential tabular form that can be imported into excel. Each participant’s dataset will be added to the larger dataset sequentially. Date and time of data collection for each participant will also be recorded. As per the previous app, colour of questions change once completed.</a:t>
            </a:r>
          </a:p>
          <a:p>
            <a:pPr algn="just">
              <a:spcBef>
                <a:spcPct val="0"/>
              </a:spcBef>
              <a:buNone/>
            </a:pPr>
            <a:endParaRPr lang="en-AU" altLang="en-US" sz="1800" dirty="0">
              <a:solidFill>
                <a:schemeClr val="tx2">
                  <a:lumMod val="50000"/>
                </a:schemeClr>
              </a:solidFill>
              <a:latin typeface="Arial" charset="0"/>
            </a:endParaRPr>
          </a:p>
          <a:p>
            <a:pPr algn="just">
              <a:spcBef>
                <a:spcPct val="0"/>
              </a:spcBef>
              <a:buNone/>
            </a:pPr>
            <a:r>
              <a:rPr lang="en-AU" altLang="en-US" sz="1800" dirty="0" smtClean="0">
                <a:solidFill>
                  <a:schemeClr val="tx2">
                    <a:lumMod val="50000"/>
                  </a:schemeClr>
                </a:solidFill>
                <a:latin typeface="Arial" charset="0"/>
              </a:rPr>
              <a:t>All data to be printed out in a report, except when </a:t>
            </a:r>
            <a:r>
              <a:rPr lang="en-AU" altLang="en-US" sz="1800" dirty="0" smtClean="0">
                <a:latin typeface="Arial" charset="0"/>
              </a:rPr>
              <a:t>modules are not </a:t>
            </a:r>
            <a:r>
              <a:rPr lang="en-AU" altLang="en-US" sz="1800" dirty="0">
                <a:latin typeface="Arial" charset="0"/>
              </a:rPr>
              <a:t>assessed </a:t>
            </a:r>
            <a:r>
              <a:rPr lang="en-AU" altLang="en-US" sz="1800" dirty="0" smtClean="0">
                <a:latin typeface="Arial" charset="0"/>
              </a:rPr>
              <a:t>– then they are removed </a:t>
            </a:r>
            <a:r>
              <a:rPr lang="en-AU" altLang="en-US" sz="1800" dirty="0">
                <a:latin typeface="Arial" charset="0"/>
              </a:rPr>
              <a:t>from printed report OR says “</a:t>
            </a:r>
            <a:r>
              <a:rPr lang="en-AU" altLang="en-US" sz="1800" dirty="0">
                <a:solidFill>
                  <a:srgbClr val="FF0000"/>
                </a:solidFill>
                <a:latin typeface="Arial" charset="0"/>
              </a:rPr>
              <a:t>Not assessed</a:t>
            </a:r>
            <a:r>
              <a:rPr lang="en-AU" altLang="en-US" sz="1800" dirty="0" smtClean="0">
                <a:solidFill>
                  <a:srgbClr val="FF0000"/>
                </a:solidFill>
                <a:latin typeface="Arial" charset="0"/>
              </a:rPr>
              <a:t>” (would prefer removed from report.</a:t>
            </a:r>
            <a:endParaRPr lang="en-AU" altLang="en-US" sz="1800" dirty="0">
              <a:latin typeface="Arial" charset="0"/>
            </a:endParaRPr>
          </a:p>
          <a:p>
            <a:pPr algn="just" eaLnBrk="1" hangingPunct="1">
              <a:spcBef>
                <a:spcPct val="0"/>
              </a:spcBef>
              <a:buFontTx/>
              <a:buNone/>
            </a:pPr>
            <a:endParaRPr lang="en-AU" altLang="en-US" sz="1800" dirty="0">
              <a:solidFill>
                <a:schemeClr val="tx2">
                  <a:lumMod val="50000"/>
                </a:schemeClr>
              </a:solidFill>
              <a:latin typeface="Arial" charset="0"/>
            </a:endParaRPr>
          </a:p>
        </p:txBody>
      </p:sp>
    </p:spTree>
    <p:extLst>
      <p:ext uri="{BB962C8B-B14F-4D97-AF65-F5344CB8AC3E}">
        <p14:creationId xmlns:p14="http://schemas.microsoft.com/office/powerpoint/2010/main" val="31843814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515619" y="1094870"/>
            <a:ext cx="6257056" cy="4925144"/>
          </a:xfrm>
        </p:spPr>
        <p:txBody>
          <a:bodyPr>
            <a:noAutofit/>
          </a:bodyPr>
          <a:lstStyle/>
          <a:p>
            <a:pPr marL="0" indent="0">
              <a:buNone/>
            </a:pPr>
            <a:r>
              <a:rPr lang="en-US" altLang="en-US" sz="1400" b="1" dirty="0">
                <a:solidFill>
                  <a:schemeClr val="tx2"/>
                </a:solidFill>
                <a:latin typeface="Arial" charset="0"/>
                <a:ea typeface="SimSun" pitchFamily="2" charset="-122"/>
                <a:sym typeface="Calibri" pitchFamily="34" charset="0"/>
              </a:rPr>
              <a:t>What pre-set programs would you like to run?</a:t>
            </a:r>
          </a:p>
          <a:p>
            <a:pPr marL="0" indent="0">
              <a:buNone/>
            </a:pPr>
            <a:r>
              <a:rPr lang="en-US" altLang="en-US" sz="1400" dirty="0" smtClean="0">
                <a:latin typeface="+mj-lt"/>
                <a:ea typeface="MS Gothic" pitchFamily="49" charset="-128"/>
                <a:sym typeface="Calibri" pitchFamily="34" charset="0"/>
              </a:rPr>
              <a:t>☐ </a:t>
            </a:r>
            <a:r>
              <a:rPr lang="en-AU" sz="1400" b="1" dirty="0" smtClean="0">
                <a:latin typeface="+mj-lt"/>
                <a:ea typeface="SimSun" pitchFamily="2" charset="-122"/>
              </a:rPr>
              <a:t>Run all modules</a:t>
            </a:r>
          </a:p>
          <a:p>
            <a:pPr marL="0" indent="0">
              <a:buNone/>
            </a:pPr>
            <a:r>
              <a:rPr lang="en-US" altLang="en-US" sz="1400" dirty="0">
                <a:ea typeface="MS Gothic" pitchFamily="49" charset="-128"/>
                <a:sym typeface="Calibri" pitchFamily="34" charset="0"/>
              </a:rPr>
              <a:t>☐ </a:t>
            </a:r>
            <a:r>
              <a:rPr lang="en-AU" sz="1400" b="1" dirty="0">
                <a:ea typeface="SimSun" pitchFamily="2" charset="-122"/>
              </a:rPr>
              <a:t>Patient ID, Disease activity, Medications, </a:t>
            </a:r>
            <a:r>
              <a:rPr lang="en-AU" sz="1400" b="1" dirty="0" smtClean="0">
                <a:ea typeface="SimSun" pitchFamily="2" charset="-122"/>
              </a:rPr>
              <a:t>and Pain symptoms</a:t>
            </a:r>
            <a:endParaRPr lang="en-AU" sz="1400" b="1" dirty="0">
              <a:ea typeface="SimSun" pitchFamily="2" charset="-122"/>
            </a:endParaRPr>
          </a:p>
          <a:p>
            <a:pPr marL="0" indent="0">
              <a:buNone/>
            </a:pPr>
            <a:r>
              <a:rPr lang="en-US" altLang="en-US" sz="1400" dirty="0" smtClean="0">
                <a:latin typeface="+mj-lt"/>
                <a:ea typeface="MS Gothic" pitchFamily="49" charset="-128"/>
                <a:sym typeface="Calibri" pitchFamily="34" charset="0"/>
              </a:rPr>
              <a:t>☐ </a:t>
            </a:r>
            <a:r>
              <a:rPr lang="en-AU" sz="1400" b="1" dirty="0" smtClean="0">
                <a:latin typeface="+mj-lt"/>
                <a:ea typeface="SimSun" pitchFamily="2" charset="-122"/>
              </a:rPr>
              <a:t>Patient </a:t>
            </a:r>
            <a:r>
              <a:rPr lang="en-AU" sz="1400" b="1" dirty="0">
                <a:latin typeface="+mj-lt"/>
                <a:ea typeface="SimSun" pitchFamily="2" charset="-122"/>
              </a:rPr>
              <a:t>ID, Disease activity, Medications, Pain symptoms, and </a:t>
            </a:r>
            <a:r>
              <a:rPr lang="en-AU" sz="1400" b="1" dirty="0" smtClean="0">
                <a:latin typeface="+mj-lt"/>
                <a:ea typeface="SimSun" pitchFamily="2" charset="-122"/>
              </a:rPr>
              <a:t>Mental </a:t>
            </a:r>
            <a:r>
              <a:rPr lang="en-AU" sz="1400" b="1" dirty="0">
                <a:latin typeface="+mj-lt"/>
                <a:ea typeface="SimSun" pitchFamily="2" charset="-122"/>
              </a:rPr>
              <a:t>health status </a:t>
            </a:r>
            <a:r>
              <a:rPr lang="en-AU" sz="1400" b="1" dirty="0" smtClean="0">
                <a:latin typeface="+mj-lt"/>
                <a:ea typeface="SimSun" pitchFamily="2" charset="-122"/>
              </a:rPr>
              <a:t>(with </a:t>
            </a:r>
            <a:r>
              <a:rPr lang="en-AU" sz="1400" b="1" dirty="0">
                <a:latin typeface="+mj-lt"/>
                <a:ea typeface="SimSun" pitchFamily="2" charset="-122"/>
              </a:rPr>
              <a:t>feedback) </a:t>
            </a:r>
            <a:r>
              <a:rPr lang="en-AU" sz="1400" b="1" dirty="0" smtClean="0">
                <a:solidFill>
                  <a:schemeClr val="tx2">
                    <a:lumMod val="75000"/>
                  </a:schemeClr>
                </a:solidFill>
                <a:latin typeface="+mj-lt"/>
                <a:ea typeface="SimSun" pitchFamily="2" charset="-122"/>
              </a:rPr>
              <a:t>CHOOSE THIS OPTION IF YOU WISH TO USE A BRIEF REPORT</a:t>
            </a:r>
            <a:endParaRPr lang="en-AU" sz="1400" b="1" dirty="0">
              <a:solidFill>
                <a:schemeClr val="tx2">
                  <a:lumMod val="75000"/>
                </a:schemeClr>
              </a:solidFill>
              <a:latin typeface="+mj-lt"/>
              <a:ea typeface="SimSun" pitchFamily="2" charset="-122"/>
            </a:endParaRPr>
          </a:p>
          <a:p>
            <a:pPr marL="0" indent="0">
              <a:buNone/>
            </a:pPr>
            <a:r>
              <a:rPr lang="en-US" altLang="en-US" sz="1400" dirty="0">
                <a:latin typeface="+mj-lt"/>
                <a:ea typeface="MS Gothic" pitchFamily="49" charset="-128"/>
                <a:sym typeface="Calibri" pitchFamily="34" charset="0"/>
              </a:rPr>
              <a:t>☐ </a:t>
            </a:r>
            <a:r>
              <a:rPr lang="en-AU" sz="1400" b="1" dirty="0" smtClean="0">
                <a:latin typeface="+mj-lt"/>
                <a:ea typeface="SimSun" pitchFamily="2" charset="-122"/>
              </a:rPr>
              <a:t>Patient </a:t>
            </a:r>
            <a:r>
              <a:rPr lang="en-AU" sz="1400" b="1" dirty="0">
                <a:latin typeface="+mj-lt"/>
                <a:ea typeface="SimSun" pitchFamily="2" charset="-122"/>
              </a:rPr>
              <a:t>ID, Disease activity, Medications, Medication adherence, Pain symptoms, Mental health status </a:t>
            </a:r>
            <a:r>
              <a:rPr lang="en-AU" sz="1400" b="1" dirty="0" smtClean="0">
                <a:latin typeface="+mj-lt"/>
                <a:ea typeface="SimSun" pitchFamily="2" charset="-122"/>
              </a:rPr>
              <a:t>(with </a:t>
            </a:r>
            <a:r>
              <a:rPr lang="en-AU" sz="1400" b="1" dirty="0">
                <a:latin typeface="+mj-lt"/>
                <a:ea typeface="SimSun" pitchFamily="2" charset="-122"/>
              </a:rPr>
              <a:t>feedback), and </a:t>
            </a:r>
            <a:r>
              <a:rPr lang="en-AU" sz="1400" b="1" dirty="0" smtClean="0">
                <a:latin typeface="+mj-lt"/>
                <a:ea typeface="SimSun" pitchFamily="2" charset="-122"/>
              </a:rPr>
              <a:t>Patient </a:t>
            </a:r>
            <a:r>
              <a:rPr lang="en-AU" sz="1400" b="1" dirty="0">
                <a:latin typeface="+mj-lt"/>
                <a:ea typeface="SimSun" pitchFamily="2" charset="-122"/>
              </a:rPr>
              <a:t>questions/concerns</a:t>
            </a:r>
          </a:p>
          <a:p>
            <a:pPr marL="0" indent="0">
              <a:buNone/>
            </a:pPr>
            <a:r>
              <a:rPr lang="en-US" altLang="en-US" sz="1400" dirty="0">
                <a:latin typeface="+mj-lt"/>
                <a:ea typeface="MS Gothic" pitchFamily="49" charset="-128"/>
                <a:sym typeface="Calibri" pitchFamily="34" charset="0"/>
              </a:rPr>
              <a:t>☐ </a:t>
            </a:r>
            <a:r>
              <a:rPr lang="en-AU" sz="1400" b="1" dirty="0" smtClean="0">
                <a:latin typeface="+mj-lt"/>
                <a:ea typeface="SimSun" pitchFamily="2" charset="-122"/>
              </a:rPr>
              <a:t>Demographic </a:t>
            </a:r>
            <a:r>
              <a:rPr lang="en-AU" sz="1400" b="1" dirty="0">
                <a:latin typeface="+mj-lt"/>
                <a:ea typeface="SimSun" pitchFamily="2" charset="-122"/>
              </a:rPr>
              <a:t>details, Disease activity, Medications, Medication adherence, Pain symptoms, Mental health status </a:t>
            </a:r>
            <a:r>
              <a:rPr lang="en-AU" sz="1400" b="1" dirty="0" smtClean="0">
                <a:latin typeface="+mj-lt"/>
                <a:ea typeface="SimSun" pitchFamily="2" charset="-122"/>
              </a:rPr>
              <a:t>(with </a:t>
            </a:r>
            <a:r>
              <a:rPr lang="en-AU" sz="1400" b="1" dirty="0">
                <a:latin typeface="+mj-lt"/>
                <a:ea typeface="SimSun" pitchFamily="2" charset="-122"/>
              </a:rPr>
              <a:t>feedback), and </a:t>
            </a:r>
            <a:r>
              <a:rPr lang="en-AU" sz="1400" b="1" dirty="0" smtClean="0">
                <a:latin typeface="+mj-lt"/>
                <a:ea typeface="SimSun" pitchFamily="2" charset="-122"/>
              </a:rPr>
              <a:t>Patient </a:t>
            </a:r>
            <a:r>
              <a:rPr lang="en-AU" sz="1400" b="1" dirty="0">
                <a:latin typeface="+mj-lt"/>
                <a:ea typeface="SimSun" pitchFamily="2" charset="-122"/>
              </a:rPr>
              <a:t>questions/concerns</a:t>
            </a:r>
          </a:p>
          <a:p>
            <a:pPr marL="0" indent="0">
              <a:buNone/>
            </a:pPr>
            <a:r>
              <a:rPr lang="en-US" altLang="en-US" sz="1400" dirty="0">
                <a:latin typeface="+mj-lt"/>
                <a:ea typeface="MS Gothic" pitchFamily="49" charset="-128"/>
                <a:sym typeface="Calibri" pitchFamily="34" charset="0"/>
              </a:rPr>
              <a:t>☐ </a:t>
            </a:r>
            <a:r>
              <a:rPr lang="en-AU" sz="1400" b="1" dirty="0" smtClean="0">
                <a:latin typeface="+mj-lt"/>
                <a:ea typeface="SimSun" pitchFamily="2" charset="-122"/>
              </a:rPr>
              <a:t>Patient </a:t>
            </a:r>
            <a:r>
              <a:rPr lang="en-AU" sz="1400" b="1" dirty="0">
                <a:latin typeface="+mj-lt"/>
                <a:ea typeface="SimSun" pitchFamily="2" charset="-122"/>
              </a:rPr>
              <a:t>ID, Disease activity, Medications, Medication adherence, Pain symptoms, Mental health status </a:t>
            </a:r>
            <a:r>
              <a:rPr lang="en-AU" sz="1400" b="1" dirty="0" smtClean="0">
                <a:latin typeface="+mj-lt"/>
                <a:ea typeface="SimSun" pitchFamily="2" charset="-122"/>
              </a:rPr>
              <a:t>(with </a:t>
            </a:r>
            <a:r>
              <a:rPr lang="en-AU" sz="1400" b="1" dirty="0">
                <a:latin typeface="+mj-lt"/>
                <a:ea typeface="SimSun" pitchFamily="2" charset="-122"/>
              </a:rPr>
              <a:t>feedback), Diet, Patience confidence, Patient questions/concerns, Responses to past goals, Setting goals to better manage my IBD, and </a:t>
            </a:r>
            <a:r>
              <a:rPr lang="en-AU" sz="1400" b="1" dirty="0" smtClean="0">
                <a:latin typeface="+mj-lt"/>
                <a:ea typeface="SimSun" pitchFamily="2" charset="-122"/>
              </a:rPr>
              <a:t>Setting </a:t>
            </a:r>
            <a:r>
              <a:rPr lang="en-AU" sz="1400" b="1" dirty="0">
                <a:latin typeface="+mj-lt"/>
                <a:ea typeface="SimSun" pitchFamily="2" charset="-122"/>
              </a:rPr>
              <a:t>problems/barriers I’m currently facing in relation to managing my IBD</a:t>
            </a:r>
          </a:p>
          <a:p>
            <a:pPr marL="0" indent="0">
              <a:buNone/>
            </a:pPr>
            <a:r>
              <a:rPr lang="en-US" altLang="en-US" sz="1400" dirty="0">
                <a:latin typeface="+mj-lt"/>
                <a:ea typeface="MS Gothic" pitchFamily="49" charset="-128"/>
                <a:sym typeface="Calibri" pitchFamily="34" charset="0"/>
              </a:rPr>
              <a:t>☐ </a:t>
            </a:r>
            <a:r>
              <a:rPr lang="en-AU" sz="1400" b="1" dirty="0" smtClean="0">
                <a:latin typeface="+mj-lt"/>
                <a:ea typeface="SimSun" pitchFamily="2" charset="-122"/>
              </a:rPr>
              <a:t>All </a:t>
            </a:r>
            <a:r>
              <a:rPr lang="en-AU" sz="1400" b="1" dirty="0">
                <a:latin typeface="+mj-lt"/>
                <a:ea typeface="SimSun" pitchFamily="2" charset="-122"/>
              </a:rPr>
              <a:t>modules </a:t>
            </a:r>
            <a:r>
              <a:rPr lang="en-AU" sz="1400" b="1" dirty="0" smtClean="0">
                <a:latin typeface="+mj-lt"/>
                <a:ea typeface="SimSun" pitchFamily="2" charset="-122"/>
              </a:rPr>
              <a:t>except </a:t>
            </a:r>
            <a:r>
              <a:rPr lang="en-AU" sz="1400" b="1" dirty="0">
                <a:latin typeface="+mj-lt"/>
                <a:ea typeface="SimSun" pitchFamily="2" charset="-122"/>
              </a:rPr>
              <a:t>program evaluation (patient feedback) and M</a:t>
            </a:r>
            <a:r>
              <a:rPr lang="en-AU" sz="1400" b="1" dirty="0" smtClean="0">
                <a:latin typeface="+mj-lt"/>
                <a:ea typeface="SimSun" pitchFamily="2" charset="-122"/>
              </a:rPr>
              <a:t>ental </a:t>
            </a:r>
            <a:r>
              <a:rPr lang="en-AU" sz="1400" b="1" dirty="0">
                <a:latin typeface="+mj-lt"/>
                <a:ea typeface="SimSun" pitchFamily="2" charset="-122"/>
              </a:rPr>
              <a:t>health status (patient feedback)</a:t>
            </a:r>
          </a:p>
          <a:p>
            <a:pPr marL="0" indent="0">
              <a:buNone/>
            </a:pPr>
            <a:r>
              <a:rPr lang="en-US" altLang="en-US" sz="1400" dirty="0">
                <a:latin typeface="+mj-lt"/>
                <a:ea typeface="MS Gothic" pitchFamily="49" charset="-128"/>
                <a:sym typeface="Calibri" pitchFamily="34" charset="0"/>
              </a:rPr>
              <a:t>☐ </a:t>
            </a:r>
            <a:r>
              <a:rPr lang="en-AU" sz="1400" b="1" dirty="0" smtClean="0">
                <a:latin typeface="+mj-lt"/>
                <a:ea typeface="SimSun" pitchFamily="2" charset="-122"/>
              </a:rPr>
              <a:t>Demographic </a:t>
            </a:r>
            <a:r>
              <a:rPr lang="en-AU" sz="1400" b="1" dirty="0">
                <a:latin typeface="+mj-lt"/>
                <a:ea typeface="SimSun" pitchFamily="2" charset="-122"/>
              </a:rPr>
              <a:t>details, Mental health status </a:t>
            </a:r>
            <a:r>
              <a:rPr lang="en-AU" sz="1400" b="1" dirty="0" smtClean="0">
                <a:latin typeface="+mj-lt"/>
                <a:ea typeface="SimSun" pitchFamily="2" charset="-122"/>
              </a:rPr>
              <a:t>(with </a:t>
            </a:r>
            <a:r>
              <a:rPr lang="en-AU" sz="1400" b="1" dirty="0">
                <a:latin typeface="+mj-lt"/>
                <a:ea typeface="SimSun" pitchFamily="2" charset="-122"/>
              </a:rPr>
              <a:t>feedback), and </a:t>
            </a:r>
            <a:r>
              <a:rPr lang="en-AU" sz="1400" b="1" dirty="0" smtClean="0">
                <a:latin typeface="+mj-lt"/>
                <a:ea typeface="SimSun" pitchFamily="2" charset="-122"/>
              </a:rPr>
              <a:t>Mental </a:t>
            </a:r>
            <a:r>
              <a:rPr lang="en-AU" sz="1400" b="1" dirty="0">
                <a:latin typeface="+mj-lt"/>
                <a:ea typeface="SimSun" pitchFamily="2" charset="-122"/>
              </a:rPr>
              <a:t>health status (patient feedback)</a:t>
            </a:r>
          </a:p>
          <a:p>
            <a:pPr marL="0" lvl="0" indent="0">
              <a:buNone/>
            </a:pPr>
            <a:r>
              <a:rPr lang="en-US" altLang="en-US" sz="1400" dirty="0">
                <a:latin typeface="+mj-lt"/>
                <a:ea typeface="MS Gothic" pitchFamily="49" charset="-128"/>
                <a:sym typeface="Calibri" pitchFamily="34" charset="0"/>
              </a:rPr>
              <a:t>☐ </a:t>
            </a:r>
            <a:r>
              <a:rPr lang="en-AU" sz="1400" b="1" dirty="0" smtClean="0">
                <a:latin typeface="+mj-lt"/>
                <a:ea typeface="SimSun" pitchFamily="2" charset="-122"/>
              </a:rPr>
              <a:t>Custom (go to next slide)</a:t>
            </a:r>
            <a:endParaRPr lang="en-AU" sz="1400" b="1" dirty="0">
              <a:latin typeface="+mj-lt"/>
              <a:ea typeface="SimSun" pitchFamily="2" charset="-122"/>
            </a:endParaRPr>
          </a:p>
          <a:p>
            <a:pPr marL="0" lvl="0" indent="0">
              <a:buNone/>
            </a:pPr>
            <a:endParaRPr lang="en-AU" sz="1200" dirty="0"/>
          </a:p>
        </p:txBody>
      </p:sp>
      <p:pic>
        <p:nvPicPr>
          <p:cNvPr id="11" name="Picture 3" descr="C:\Users\Simon\AppData\Local\Microsoft\Windows\Temporary Internet Files\Content.IE5\RXIIGMY7\Play-or-Start-Button-Circular-Icon-2033-medium[1].png"/>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115616" y="5661927"/>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698092" y="5419850"/>
            <a:ext cx="2448272" cy="1200329"/>
          </a:xfrm>
          <a:prstGeom prst="rect">
            <a:avLst/>
          </a:prstGeom>
          <a:solidFill>
            <a:srgbClr val="FFFF00"/>
          </a:solidFill>
        </p:spPr>
        <p:txBody>
          <a:bodyPr wrap="square" rtlCol="0">
            <a:spAutoFit/>
          </a:bodyPr>
          <a:lstStyle/>
          <a:p>
            <a:r>
              <a:rPr lang="en-AU" dirty="0"/>
              <a:t>Click on this button results in the user going back to home setting screen.</a:t>
            </a:r>
          </a:p>
        </p:txBody>
      </p:sp>
      <p:sp>
        <p:nvSpPr>
          <p:cNvPr id="9" name="TextBox 8"/>
          <p:cNvSpPr txBox="1"/>
          <p:nvPr/>
        </p:nvSpPr>
        <p:spPr>
          <a:xfrm>
            <a:off x="9425184" y="1894707"/>
            <a:ext cx="2347616" cy="646331"/>
          </a:xfrm>
          <a:prstGeom prst="rect">
            <a:avLst/>
          </a:prstGeom>
          <a:solidFill>
            <a:srgbClr val="FFFF00"/>
          </a:solidFill>
        </p:spPr>
        <p:txBody>
          <a:bodyPr wrap="square" rtlCol="0">
            <a:spAutoFit/>
          </a:bodyPr>
          <a:lstStyle/>
          <a:p>
            <a:r>
              <a:rPr lang="en-AU" dirty="0" smtClean="0"/>
              <a:t>Use tick boxes rather than a </a:t>
            </a:r>
            <a:r>
              <a:rPr lang="en-AU" dirty="0" err="1" smtClean="0"/>
              <a:t>dropbox</a:t>
            </a:r>
            <a:endParaRPr lang="en-AU" dirty="0"/>
          </a:p>
        </p:txBody>
      </p:sp>
    </p:spTree>
    <p:extLst>
      <p:ext uri="{BB962C8B-B14F-4D97-AF65-F5344CB8AC3E}">
        <p14:creationId xmlns:p14="http://schemas.microsoft.com/office/powerpoint/2010/main" val="34171994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 y="-811433"/>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515619" y="1282484"/>
            <a:ext cx="6257056" cy="4737529"/>
          </a:xfrm>
        </p:spPr>
        <p:txBody>
          <a:bodyPr>
            <a:noAutofit/>
          </a:bodyPr>
          <a:lstStyle/>
          <a:p>
            <a:pPr marL="0" lvl="0" indent="0">
              <a:buNone/>
            </a:pPr>
            <a:r>
              <a:rPr lang="en-AU" sz="1400" b="1" dirty="0" smtClean="0">
                <a:solidFill>
                  <a:schemeClr val="tx2"/>
                </a:solidFill>
                <a:latin typeface="Arial" charset="0"/>
                <a:ea typeface="SimSun" pitchFamily="2" charset="-122"/>
              </a:rPr>
              <a:t>Custom: please identify number order of modules </a:t>
            </a:r>
            <a:r>
              <a:rPr lang="en-AU" sz="1400" b="1" dirty="0">
                <a:solidFill>
                  <a:schemeClr val="tx2"/>
                </a:solidFill>
                <a:latin typeface="Arial" charset="0"/>
                <a:ea typeface="SimSun" pitchFamily="2" charset="-122"/>
              </a:rPr>
              <a:t>you wish to run:</a:t>
            </a:r>
          </a:p>
          <a:p>
            <a:pPr marL="0" lvl="0" indent="0">
              <a:buNone/>
            </a:pPr>
            <a:r>
              <a:rPr lang="en-AU" sz="1200" dirty="0" smtClean="0">
                <a:solidFill>
                  <a:schemeClr val="tx2">
                    <a:lumMod val="75000"/>
                  </a:schemeClr>
                </a:solidFill>
                <a:sym typeface="Webdings"/>
              </a:rPr>
              <a:t>Drop box (0-15)</a:t>
            </a:r>
            <a:r>
              <a:rPr lang="en-AU" sz="1200" dirty="0" smtClean="0">
                <a:solidFill>
                  <a:schemeClr val="tx2">
                    <a:lumMod val="75000"/>
                  </a:schemeClr>
                </a:solidFill>
              </a:rPr>
              <a:t> Patient </a:t>
            </a:r>
            <a:r>
              <a:rPr lang="en-AU" sz="1200" dirty="0">
                <a:solidFill>
                  <a:schemeClr val="tx2">
                    <a:lumMod val="75000"/>
                  </a:schemeClr>
                </a:solidFill>
              </a:rPr>
              <a:t>ID </a:t>
            </a:r>
            <a:endParaRPr lang="en-AU" sz="1000" dirty="0">
              <a:solidFill>
                <a:schemeClr val="tx2">
                  <a:lumMod val="75000"/>
                </a:schemeClr>
              </a:solidFill>
            </a:endParaRPr>
          </a:p>
          <a:p>
            <a:pPr marL="0" lv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 </a:t>
            </a:r>
            <a:r>
              <a:rPr lang="en-AU" sz="1200" dirty="0" smtClean="0">
                <a:solidFill>
                  <a:schemeClr val="tx2">
                    <a:lumMod val="75000"/>
                  </a:schemeClr>
                </a:solidFill>
              </a:rPr>
              <a:t>Demographic </a:t>
            </a:r>
            <a:r>
              <a:rPr lang="en-AU" sz="1200" dirty="0">
                <a:solidFill>
                  <a:schemeClr val="tx2">
                    <a:lumMod val="75000"/>
                  </a:schemeClr>
                </a:solidFill>
              </a:rPr>
              <a:t>details</a:t>
            </a:r>
            <a:endParaRPr lang="en-AU" sz="1000" dirty="0">
              <a:solidFill>
                <a:schemeClr val="tx2">
                  <a:lumMod val="75000"/>
                </a:schemeClr>
              </a:solidFill>
            </a:endParaRPr>
          </a:p>
          <a:p>
            <a:pPr marL="0" lv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 </a:t>
            </a:r>
            <a:r>
              <a:rPr lang="en-AU" sz="1200" dirty="0" smtClean="0">
                <a:solidFill>
                  <a:schemeClr val="tx2">
                    <a:lumMod val="75000"/>
                  </a:schemeClr>
                </a:solidFill>
              </a:rPr>
              <a:t>Disease </a:t>
            </a:r>
            <a:r>
              <a:rPr lang="en-AU" sz="1200" dirty="0">
                <a:solidFill>
                  <a:schemeClr val="tx2">
                    <a:lumMod val="75000"/>
                  </a:schemeClr>
                </a:solidFill>
              </a:rPr>
              <a:t>activity</a:t>
            </a:r>
            <a:endParaRPr lang="en-AU" sz="1000" dirty="0">
              <a:solidFill>
                <a:schemeClr val="tx2">
                  <a:lumMod val="75000"/>
                </a:schemeClr>
              </a:solidFill>
            </a:endParaRPr>
          </a:p>
          <a:p>
            <a:pPr marL="0" lv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 </a:t>
            </a:r>
            <a:r>
              <a:rPr lang="en-AU" sz="1200" dirty="0" smtClean="0">
                <a:solidFill>
                  <a:schemeClr val="tx2">
                    <a:lumMod val="75000"/>
                  </a:schemeClr>
                </a:solidFill>
              </a:rPr>
              <a:t>Medications</a:t>
            </a:r>
            <a:endParaRPr lang="en-AU" sz="1000" dirty="0">
              <a:solidFill>
                <a:schemeClr val="tx2">
                  <a:lumMod val="75000"/>
                </a:schemeClr>
              </a:solidFill>
            </a:endParaRPr>
          </a:p>
          <a:p>
            <a:pPr mar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 </a:t>
            </a:r>
            <a:r>
              <a:rPr lang="en-AU" sz="1200" dirty="0" smtClean="0">
                <a:solidFill>
                  <a:schemeClr val="tx2">
                    <a:lumMod val="75000"/>
                  </a:schemeClr>
                </a:solidFill>
              </a:rPr>
              <a:t>Medication adherence</a:t>
            </a:r>
            <a:endParaRPr lang="en-AU" sz="1000" dirty="0" smtClean="0">
              <a:solidFill>
                <a:schemeClr val="tx2">
                  <a:lumMod val="75000"/>
                </a:schemeClr>
              </a:solidFill>
            </a:endParaRPr>
          </a:p>
          <a:p>
            <a:pPr marL="0" lv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a:t>
            </a:r>
            <a:r>
              <a:rPr lang="en-AU" sz="1200" dirty="0" smtClean="0">
                <a:solidFill>
                  <a:schemeClr val="tx2">
                    <a:lumMod val="75000"/>
                  </a:schemeClr>
                </a:solidFill>
              </a:rPr>
              <a:t> Pain symptoms</a:t>
            </a:r>
            <a:endParaRPr lang="en-AU" sz="1000" dirty="0">
              <a:solidFill>
                <a:schemeClr val="tx2">
                  <a:lumMod val="75000"/>
                </a:schemeClr>
              </a:solidFill>
            </a:endParaRPr>
          </a:p>
          <a:p>
            <a:pPr marL="0" lv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 </a:t>
            </a:r>
            <a:r>
              <a:rPr lang="en-AU" sz="1200" dirty="0" smtClean="0">
                <a:solidFill>
                  <a:schemeClr val="tx2">
                    <a:lumMod val="75000"/>
                  </a:schemeClr>
                </a:solidFill>
              </a:rPr>
              <a:t>Mental </a:t>
            </a:r>
            <a:r>
              <a:rPr lang="en-AU" sz="1200" dirty="0">
                <a:solidFill>
                  <a:schemeClr val="tx2">
                    <a:lumMod val="75000"/>
                  </a:schemeClr>
                </a:solidFill>
              </a:rPr>
              <a:t>health status </a:t>
            </a:r>
            <a:endParaRPr lang="en-AU" sz="1200" dirty="0" smtClean="0">
              <a:solidFill>
                <a:schemeClr val="tx2">
                  <a:lumMod val="75000"/>
                </a:schemeClr>
              </a:solidFill>
            </a:endParaRPr>
          </a:p>
          <a:p>
            <a:pPr lvl="1">
              <a:buFont typeface="Webdings" pitchFamily="18" charset="2"/>
              <a:buChar char="c"/>
            </a:pPr>
            <a:r>
              <a:rPr lang="en-AU" sz="1100" dirty="0" smtClean="0">
                <a:solidFill>
                  <a:schemeClr val="tx2">
                    <a:lumMod val="75000"/>
                  </a:schemeClr>
                </a:solidFill>
              </a:rPr>
              <a:t>With feedback</a:t>
            </a:r>
          </a:p>
          <a:p>
            <a:pPr lvl="1">
              <a:buFont typeface="Webdings" pitchFamily="18" charset="2"/>
              <a:buChar char="c"/>
            </a:pPr>
            <a:r>
              <a:rPr lang="en-AU" sz="1100" dirty="0" smtClean="0">
                <a:solidFill>
                  <a:srgbClr val="7030A0"/>
                </a:solidFill>
              </a:rPr>
              <a:t>Without </a:t>
            </a:r>
            <a:r>
              <a:rPr lang="en-AU" sz="1100" dirty="0" smtClean="0">
                <a:solidFill>
                  <a:schemeClr val="tx2">
                    <a:lumMod val="75000"/>
                  </a:schemeClr>
                </a:solidFill>
              </a:rPr>
              <a:t>feedback</a:t>
            </a:r>
            <a:endParaRPr lang="en-AU" sz="1100" dirty="0">
              <a:solidFill>
                <a:schemeClr val="tx2">
                  <a:lumMod val="75000"/>
                </a:schemeClr>
              </a:solidFill>
            </a:endParaRPr>
          </a:p>
          <a:p>
            <a:pPr mar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 </a:t>
            </a:r>
            <a:r>
              <a:rPr lang="en-AU" sz="1200" dirty="0">
                <a:solidFill>
                  <a:schemeClr val="tx2">
                    <a:lumMod val="75000"/>
                  </a:schemeClr>
                </a:solidFill>
              </a:rPr>
              <a:t>Mental health status </a:t>
            </a:r>
            <a:r>
              <a:rPr lang="en-AU" sz="1200" dirty="0" smtClean="0">
                <a:solidFill>
                  <a:schemeClr val="tx2">
                    <a:lumMod val="75000"/>
                  </a:schemeClr>
                </a:solidFill>
              </a:rPr>
              <a:t>(patient feedback)</a:t>
            </a:r>
            <a:endParaRPr lang="en-AU" sz="1200" dirty="0">
              <a:solidFill>
                <a:schemeClr val="tx2">
                  <a:lumMod val="75000"/>
                </a:schemeClr>
              </a:solidFill>
            </a:endParaRPr>
          </a:p>
          <a:p>
            <a:pPr marL="0" lvl="0" indent="0">
              <a:buNone/>
            </a:pPr>
            <a:r>
              <a:rPr lang="en-AU" sz="1200" dirty="0" smtClean="0">
                <a:solidFill>
                  <a:schemeClr val="tx2">
                    <a:lumMod val="75000"/>
                  </a:schemeClr>
                </a:solidFill>
                <a:sym typeface="Webdings"/>
              </a:rPr>
              <a:t>Drop </a:t>
            </a:r>
            <a:r>
              <a:rPr lang="en-AU" sz="1200" dirty="0">
                <a:solidFill>
                  <a:schemeClr val="tx2">
                    <a:lumMod val="75000"/>
                  </a:schemeClr>
                </a:solidFill>
                <a:sym typeface="Webdings"/>
              </a:rPr>
              <a:t>box </a:t>
            </a:r>
            <a:r>
              <a:rPr lang="en-AU" sz="1200" dirty="0" smtClean="0">
                <a:solidFill>
                  <a:schemeClr val="tx2">
                    <a:lumMod val="75000"/>
                  </a:schemeClr>
                </a:solidFill>
                <a:sym typeface="Webdings"/>
              </a:rPr>
              <a:t>(0-15) </a:t>
            </a:r>
            <a:r>
              <a:rPr lang="en-AU" sz="1200" dirty="0" smtClean="0">
                <a:solidFill>
                  <a:schemeClr val="tx2">
                    <a:lumMod val="75000"/>
                  </a:schemeClr>
                </a:solidFill>
              </a:rPr>
              <a:t>Diet</a:t>
            </a:r>
            <a:endParaRPr lang="en-AU" sz="1000" dirty="0">
              <a:solidFill>
                <a:schemeClr val="tx2">
                  <a:lumMod val="75000"/>
                </a:schemeClr>
              </a:solidFill>
            </a:endParaRPr>
          </a:p>
          <a:p>
            <a:pPr mar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a:t>
            </a:r>
            <a:r>
              <a:rPr lang="en-AU" sz="1200" dirty="0" smtClean="0">
                <a:solidFill>
                  <a:schemeClr val="tx2">
                    <a:lumMod val="75000"/>
                  </a:schemeClr>
                </a:solidFill>
              </a:rPr>
              <a:t> Patience confidence</a:t>
            </a:r>
            <a:endParaRPr lang="en-AU" sz="1000" dirty="0" smtClean="0">
              <a:solidFill>
                <a:schemeClr val="tx2">
                  <a:lumMod val="75000"/>
                </a:schemeClr>
              </a:solidFill>
            </a:endParaRPr>
          </a:p>
          <a:p>
            <a:pPr marL="0" lvl="0" indent="0">
              <a:buNone/>
            </a:pPr>
            <a:r>
              <a:rPr lang="en-AU" sz="1200" dirty="0">
                <a:solidFill>
                  <a:schemeClr val="tx2">
                    <a:lumMod val="75000"/>
                  </a:schemeClr>
                </a:solidFill>
                <a:sym typeface="Webdings"/>
              </a:rPr>
              <a:t>Drop box (</a:t>
            </a:r>
            <a:r>
              <a:rPr lang="en-AU" sz="1200" dirty="0" smtClean="0">
                <a:solidFill>
                  <a:schemeClr val="tx2">
                    <a:lumMod val="75000"/>
                  </a:schemeClr>
                </a:solidFill>
                <a:sym typeface="Webdings"/>
              </a:rPr>
              <a:t>0-15)</a:t>
            </a:r>
            <a:r>
              <a:rPr lang="en-AU" sz="1200" dirty="0" smtClean="0">
                <a:solidFill>
                  <a:schemeClr val="tx2">
                    <a:lumMod val="75000"/>
                  </a:schemeClr>
                </a:solidFill>
              </a:rPr>
              <a:t> Patient </a:t>
            </a:r>
            <a:r>
              <a:rPr lang="en-AU" sz="1200" dirty="0">
                <a:solidFill>
                  <a:schemeClr val="tx2">
                    <a:lumMod val="75000"/>
                  </a:schemeClr>
                </a:solidFill>
              </a:rPr>
              <a:t>questions/concerns</a:t>
            </a:r>
            <a:endParaRPr lang="en-AU" sz="1200" dirty="0" smtClean="0">
              <a:solidFill>
                <a:schemeClr val="tx2">
                  <a:lumMod val="75000"/>
                </a:schemeClr>
              </a:solidFill>
              <a:sym typeface="Webdings"/>
            </a:endParaRPr>
          </a:p>
          <a:p>
            <a:pPr marL="0" lvl="0" indent="0">
              <a:buNone/>
            </a:pPr>
            <a:r>
              <a:rPr lang="en-AU" sz="1200" dirty="0" smtClean="0">
                <a:solidFill>
                  <a:schemeClr val="tx2">
                    <a:lumMod val="75000"/>
                  </a:schemeClr>
                </a:solidFill>
                <a:sym typeface="Webdings"/>
              </a:rPr>
              <a:t>Drop </a:t>
            </a:r>
            <a:r>
              <a:rPr lang="en-AU" sz="1200" dirty="0">
                <a:solidFill>
                  <a:schemeClr val="tx2">
                    <a:lumMod val="75000"/>
                  </a:schemeClr>
                </a:solidFill>
                <a:sym typeface="Webdings"/>
              </a:rPr>
              <a:t>box (</a:t>
            </a:r>
            <a:r>
              <a:rPr lang="en-AU" sz="1200" dirty="0" smtClean="0">
                <a:solidFill>
                  <a:schemeClr val="tx2">
                    <a:lumMod val="75000"/>
                  </a:schemeClr>
                </a:solidFill>
                <a:sym typeface="Webdings"/>
              </a:rPr>
              <a:t>0-15)</a:t>
            </a:r>
            <a:r>
              <a:rPr lang="en-AU" sz="1200" dirty="0" smtClean="0">
                <a:solidFill>
                  <a:schemeClr val="tx2">
                    <a:lumMod val="75000"/>
                  </a:schemeClr>
                </a:solidFill>
              </a:rPr>
              <a:t> Responses </a:t>
            </a:r>
            <a:r>
              <a:rPr lang="en-AU" sz="1200" dirty="0">
                <a:solidFill>
                  <a:schemeClr val="tx2">
                    <a:lumMod val="75000"/>
                  </a:schemeClr>
                </a:solidFill>
              </a:rPr>
              <a:t>to past goals</a:t>
            </a:r>
            <a:endParaRPr lang="en-AU" sz="1200" dirty="0" smtClean="0">
              <a:solidFill>
                <a:schemeClr val="tx2">
                  <a:lumMod val="75000"/>
                </a:schemeClr>
              </a:solidFill>
            </a:endParaRPr>
          </a:p>
          <a:p>
            <a:pPr marL="0" lvl="0" indent="0">
              <a:buNone/>
            </a:pPr>
            <a:r>
              <a:rPr lang="en-AU" sz="1200" dirty="0" smtClean="0">
                <a:solidFill>
                  <a:schemeClr val="tx2">
                    <a:lumMod val="75000"/>
                  </a:schemeClr>
                </a:solidFill>
                <a:sym typeface="Webdings"/>
              </a:rPr>
              <a:t>Drop </a:t>
            </a:r>
            <a:r>
              <a:rPr lang="en-AU" sz="1200" dirty="0">
                <a:solidFill>
                  <a:schemeClr val="tx2">
                    <a:lumMod val="75000"/>
                  </a:schemeClr>
                </a:solidFill>
                <a:sym typeface="Webdings"/>
              </a:rPr>
              <a:t>box </a:t>
            </a:r>
            <a:r>
              <a:rPr lang="en-AU" sz="1200" dirty="0" smtClean="0">
                <a:solidFill>
                  <a:schemeClr val="tx2">
                    <a:lumMod val="75000"/>
                  </a:schemeClr>
                </a:solidFill>
                <a:sym typeface="Webdings"/>
              </a:rPr>
              <a:t>(0-15) </a:t>
            </a:r>
            <a:r>
              <a:rPr lang="en-AU" sz="1200" dirty="0">
                <a:solidFill>
                  <a:schemeClr val="tx2">
                    <a:lumMod val="75000"/>
                  </a:schemeClr>
                </a:solidFill>
              </a:rPr>
              <a:t>Setting goals to </a:t>
            </a:r>
            <a:r>
              <a:rPr lang="en-AU" sz="1200" dirty="0" smtClean="0">
                <a:solidFill>
                  <a:schemeClr val="tx2">
                    <a:lumMod val="75000"/>
                  </a:schemeClr>
                </a:solidFill>
              </a:rPr>
              <a:t>better manage </a:t>
            </a:r>
            <a:r>
              <a:rPr lang="en-AU" sz="1200" dirty="0">
                <a:solidFill>
                  <a:schemeClr val="tx2">
                    <a:lumMod val="75000"/>
                  </a:schemeClr>
                </a:solidFill>
              </a:rPr>
              <a:t>my </a:t>
            </a:r>
            <a:r>
              <a:rPr lang="en-AU" sz="1200" dirty="0" smtClean="0">
                <a:solidFill>
                  <a:schemeClr val="tx2">
                    <a:lumMod val="75000"/>
                  </a:schemeClr>
                </a:solidFill>
              </a:rPr>
              <a:t>IBD</a:t>
            </a:r>
          </a:p>
          <a:p>
            <a:pPr marL="0" lvl="0" indent="0">
              <a:buNone/>
            </a:pPr>
            <a:r>
              <a:rPr lang="en-AU" sz="1200" dirty="0" smtClean="0">
                <a:solidFill>
                  <a:schemeClr val="tx2">
                    <a:lumMod val="75000"/>
                  </a:schemeClr>
                </a:solidFill>
                <a:sym typeface="Webdings"/>
              </a:rPr>
              <a:t>Drop </a:t>
            </a:r>
            <a:r>
              <a:rPr lang="en-AU" sz="1200" dirty="0">
                <a:solidFill>
                  <a:schemeClr val="tx2">
                    <a:lumMod val="75000"/>
                  </a:schemeClr>
                </a:solidFill>
                <a:sym typeface="Webdings"/>
              </a:rPr>
              <a:t>box (</a:t>
            </a:r>
            <a:r>
              <a:rPr lang="en-AU" sz="1200" dirty="0" smtClean="0">
                <a:solidFill>
                  <a:schemeClr val="tx2">
                    <a:lumMod val="75000"/>
                  </a:schemeClr>
                </a:solidFill>
                <a:sym typeface="Webdings"/>
              </a:rPr>
              <a:t>0-15) </a:t>
            </a:r>
            <a:r>
              <a:rPr lang="en-AU" sz="1200" dirty="0" smtClean="0">
                <a:solidFill>
                  <a:schemeClr val="tx2">
                    <a:lumMod val="75000"/>
                  </a:schemeClr>
                </a:solidFill>
              </a:rPr>
              <a:t>Setting </a:t>
            </a:r>
            <a:r>
              <a:rPr lang="en-AU" sz="1200" dirty="0">
                <a:solidFill>
                  <a:schemeClr val="tx2">
                    <a:lumMod val="75000"/>
                  </a:schemeClr>
                </a:solidFill>
              </a:rPr>
              <a:t>Problems/barriers I’m currently facing in relation to managing my IBD</a:t>
            </a:r>
            <a:r>
              <a:rPr lang="en-AU" sz="1200" dirty="0" smtClean="0">
                <a:solidFill>
                  <a:schemeClr val="tx2">
                    <a:lumMod val="75000"/>
                  </a:schemeClr>
                </a:solidFill>
              </a:rPr>
              <a:t>?</a:t>
            </a:r>
          </a:p>
          <a:p>
            <a:pPr marL="0" lvl="0" indent="0">
              <a:buNone/>
            </a:pPr>
            <a:r>
              <a:rPr lang="en-AU" sz="1200" dirty="0">
                <a:solidFill>
                  <a:schemeClr val="tx2">
                    <a:lumMod val="75000"/>
                  </a:schemeClr>
                </a:solidFill>
                <a:sym typeface="Webdings"/>
              </a:rPr>
              <a:t>Drop box (0-15) Program evaluation </a:t>
            </a:r>
            <a:r>
              <a:rPr lang="en-AU" sz="1200" dirty="0">
                <a:solidFill>
                  <a:schemeClr val="tx2">
                    <a:lumMod val="75000"/>
                  </a:schemeClr>
                </a:solidFill>
              </a:rPr>
              <a:t>(patient feedback)</a:t>
            </a:r>
          </a:p>
          <a:p>
            <a:pPr marL="0" lvl="0" indent="0">
              <a:buNone/>
            </a:pPr>
            <a:endParaRPr lang="en-AU" sz="1200" dirty="0"/>
          </a:p>
        </p:txBody>
      </p:sp>
      <p:sp>
        <p:nvSpPr>
          <p:cNvPr id="4" name="TextBox 3"/>
          <p:cNvSpPr txBox="1"/>
          <p:nvPr/>
        </p:nvSpPr>
        <p:spPr>
          <a:xfrm>
            <a:off x="9487048" y="2691535"/>
            <a:ext cx="3124324" cy="379414"/>
          </a:xfrm>
          <a:prstGeom prst="rect">
            <a:avLst/>
          </a:prstGeom>
          <a:solidFill>
            <a:srgbClr val="FFFF00"/>
          </a:solidFill>
          <a:ln>
            <a:solidFill>
              <a:srgbClr val="FF0000"/>
            </a:solidFill>
          </a:ln>
        </p:spPr>
        <p:txBody>
          <a:bodyPr wrap="square" rtlCol="0">
            <a:spAutoFit/>
          </a:bodyPr>
          <a:lstStyle/>
          <a:p>
            <a:r>
              <a:rPr lang="en-AU" dirty="0" smtClean="0">
                <a:solidFill>
                  <a:srgbClr val="FF0000"/>
                </a:solidFill>
              </a:rPr>
              <a:t>NOTE: “0” = do not run/include</a:t>
            </a:r>
            <a:endParaRPr lang="en-AU" dirty="0">
              <a:solidFill>
                <a:srgbClr val="FF0000"/>
              </a:solidFill>
            </a:endParaRPr>
          </a:p>
        </p:txBody>
      </p:sp>
      <p:sp>
        <p:nvSpPr>
          <p:cNvPr id="6" name="TextBox 5"/>
          <p:cNvSpPr txBox="1"/>
          <p:nvPr/>
        </p:nvSpPr>
        <p:spPr>
          <a:xfrm>
            <a:off x="9468544" y="1282485"/>
            <a:ext cx="2448272" cy="1200329"/>
          </a:xfrm>
          <a:prstGeom prst="rect">
            <a:avLst/>
          </a:prstGeom>
          <a:solidFill>
            <a:srgbClr val="FFFF00"/>
          </a:solidFill>
        </p:spPr>
        <p:txBody>
          <a:bodyPr wrap="square" rtlCol="0">
            <a:spAutoFit/>
          </a:bodyPr>
          <a:lstStyle/>
          <a:p>
            <a:r>
              <a:rPr lang="en-AU" dirty="0"/>
              <a:t>Click on this button results </a:t>
            </a:r>
            <a:r>
              <a:rPr lang="en-AU" dirty="0" smtClean="0"/>
              <a:t>all previous rankings being reset to “0”</a:t>
            </a:r>
            <a:endParaRPr lang="en-AU" dirty="0"/>
          </a:p>
        </p:txBody>
      </p:sp>
      <p:pic>
        <p:nvPicPr>
          <p:cNvPr id="2051" name="Picture 3" descr="C:\Users\Simon\AppData\Local\Microsoft\Windows\Temporary Internet Files\Content.IE5\5T1LNQL2\rese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3179" y="2094853"/>
            <a:ext cx="936104" cy="7759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imon\AppData\Local\Microsoft\Windows\Temporary Internet Files\Content.IE5\RXIIGMY7\Play-or-Start-Button-Circular-Icon-2033-medium[1].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115616" y="5661927"/>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698092" y="5419850"/>
            <a:ext cx="2448272" cy="1200329"/>
          </a:xfrm>
          <a:prstGeom prst="rect">
            <a:avLst/>
          </a:prstGeom>
          <a:solidFill>
            <a:srgbClr val="FFFF00"/>
          </a:solidFill>
        </p:spPr>
        <p:txBody>
          <a:bodyPr wrap="square" rtlCol="0">
            <a:spAutoFit/>
          </a:bodyPr>
          <a:lstStyle/>
          <a:p>
            <a:r>
              <a:rPr lang="en-AU" dirty="0"/>
              <a:t>Click on this button results in the user going back to home setting screen.</a:t>
            </a:r>
          </a:p>
        </p:txBody>
      </p:sp>
    </p:spTree>
    <p:extLst>
      <p:ext uri="{BB962C8B-B14F-4D97-AF65-F5344CB8AC3E}">
        <p14:creationId xmlns:p14="http://schemas.microsoft.com/office/powerpoint/2010/main" val="5626665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1956" y="836712"/>
            <a:ext cx="8229600" cy="1143000"/>
          </a:xfrm>
        </p:spPr>
        <p:txBody>
          <a:bodyPr>
            <a:normAutofit/>
          </a:bodyPr>
          <a:lstStyle/>
          <a:p>
            <a:r>
              <a:rPr lang="en-AU" sz="2800" dirty="0">
                <a:solidFill>
                  <a:schemeClr val="tx2"/>
                </a:solidFill>
              </a:rPr>
              <a:t>Settings – </a:t>
            </a:r>
            <a:r>
              <a:rPr lang="en-AU" sz="2800" dirty="0" smtClean="0">
                <a:solidFill>
                  <a:schemeClr val="tx2"/>
                </a:solidFill>
              </a:rPr>
              <a:t>Where do you want to print to?</a:t>
            </a:r>
            <a:endParaRPr lang="en-AU" sz="2800" dirty="0">
              <a:solidFill>
                <a:schemeClr val="tx2"/>
              </a:solidFill>
            </a:endParaRPr>
          </a:p>
        </p:txBody>
      </p:sp>
      <p:sp>
        <p:nvSpPr>
          <p:cNvPr id="3" name="Content Placeholder 2"/>
          <p:cNvSpPr>
            <a:spLocks noGrp="1"/>
          </p:cNvSpPr>
          <p:nvPr>
            <p:ph idx="1"/>
          </p:nvPr>
        </p:nvSpPr>
        <p:spPr>
          <a:xfrm>
            <a:off x="1403648" y="1844824"/>
            <a:ext cx="8229600" cy="4353347"/>
          </a:xfrm>
        </p:spPr>
        <p:txBody>
          <a:bodyPr>
            <a:normAutofit/>
          </a:bodyPr>
          <a:lstStyle/>
          <a:p>
            <a:pPr marL="0" lvl="0" indent="0">
              <a:buNone/>
            </a:pPr>
            <a:r>
              <a:rPr lang="en-AU" sz="1800" dirty="0" smtClean="0">
                <a:latin typeface="Arial" charset="0"/>
                <a:ea typeface="SimSun" pitchFamily="2" charset="-122"/>
              </a:rPr>
              <a:t>Which printer would you like to print to?</a:t>
            </a:r>
            <a:endParaRPr lang="en-AU" sz="1800" dirty="0">
              <a:latin typeface="Arial" charset="0"/>
              <a:ea typeface="SimSun" pitchFamily="2" charset="-122"/>
            </a:endParaRPr>
          </a:p>
          <a:p>
            <a:pPr lvl="0">
              <a:buFont typeface="Webdings" pitchFamily="18" charset="2"/>
              <a:buChar char="c"/>
            </a:pPr>
            <a:r>
              <a:rPr lang="en-AU" sz="2000" dirty="0" smtClean="0">
                <a:sym typeface="Webdings"/>
              </a:rPr>
              <a:t>Google cloud printer</a:t>
            </a:r>
          </a:p>
          <a:p>
            <a:pPr lvl="0">
              <a:buFont typeface="Webdings" pitchFamily="18" charset="2"/>
              <a:buChar char="c"/>
            </a:pPr>
            <a:r>
              <a:rPr lang="en-AU" sz="2000" dirty="0" smtClean="0"/>
              <a:t>Local printer</a:t>
            </a:r>
          </a:p>
          <a:p>
            <a:pPr lvl="0">
              <a:buFont typeface="Webdings" pitchFamily="18" charset="2"/>
              <a:buChar char="c"/>
            </a:pPr>
            <a:endParaRPr lang="en-AU" sz="2000" dirty="0"/>
          </a:p>
          <a:p>
            <a:pPr lvl="0">
              <a:buFont typeface="Webdings" pitchFamily="18" charset="2"/>
              <a:buChar char="c"/>
            </a:pPr>
            <a:endParaRPr lang="en-AU" sz="2000" dirty="0"/>
          </a:p>
        </p:txBody>
      </p:sp>
      <p:pic>
        <p:nvPicPr>
          <p:cNvPr id="6" name="Picture 3" descr="C:\Users\Simon\AppData\Local\Microsoft\Windows\Temporary Internet Files\Content.IE5\RXIIGMY7\Play-or-Start-Button-Circular-Icon-2033-medium[1].png"/>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259632" y="5071161"/>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54076" y="4829084"/>
            <a:ext cx="2448272" cy="1200329"/>
          </a:xfrm>
          <a:prstGeom prst="rect">
            <a:avLst/>
          </a:prstGeom>
          <a:solidFill>
            <a:srgbClr val="FFFF00"/>
          </a:solidFill>
        </p:spPr>
        <p:txBody>
          <a:bodyPr wrap="square" rtlCol="0">
            <a:spAutoFit/>
          </a:bodyPr>
          <a:lstStyle/>
          <a:p>
            <a:r>
              <a:rPr lang="en-AU" dirty="0"/>
              <a:t>Click on this button results in the user going back to home setting screen.</a:t>
            </a:r>
          </a:p>
        </p:txBody>
      </p:sp>
    </p:spTree>
    <p:extLst>
      <p:ext uri="{BB962C8B-B14F-4D97-AF65-F5344CB8AC3E}">
        <p14:creationId xmlns:p14="http://schemas.microsoft.com/office/powerpoint/2010/main" val="2614965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1956" y="908720"/>
            <a:ext cx="8229600" cy="1143000"/>
          </a:xfrm>
        </p:spPr>
        <p:txBody>
          <a:bodyPr>
            <a:normAutofit/>
          </a:bodyPr>
          <a:lstStyle/>
          <a:p>
            <a:pPr lvl="0"/>
            <a:r>
              <a:rPr lang="en-AU" sz="2800" dirty="0">
                <a:solidFill>
                  <a:schemeClr val="tx2"/>
                </a:solidFill>
              </a:rPr>
              <a:t>Settings – What would you like to print?</a:t>
            </a:r>
          </a:p>
        </p:txBody>
      </p:sp>
      <p:sp>
        <p:nvSpPr>
          <p:cNvPr id="3" name="Content Placeholder 2"/>
          <p:cNvSpPr>
            <a:spLocks noGrp="1"/>
          </p:cNvSpPr>
          <p:nvPr>
            <p:ph idx="1"/>
          </p:nvPr>
        </p:nvSpPr>
        <p:spPr>
          <a:xfrm>
            <a:off x="1574428" y="1820083"/>
            <a:ext cx="6165924" cy="3609166"/>
          </a:xfrm>
        </p:spPr>
        <p:txBody>
          <a:bodyPr>
            <a:normAutofit lnSpcReduction="10000"/>
          </a:bodyPr>
          <a:lstStyle/>
          <a:p>
            <a:pPr marL="0" lvl="0" indent="0">
              <a:buNone/>
            </a:pPr>
            <a:r>
              <a:rPr lang="en-AU" sz="1600" dirty="0" smtClean="0">
                <a:latin typeface="Arial" charset="0"/>
                <a:ea typeface="SimSun" pitchFamily="2" charset="-122"/>
              </a:rPr>
              <a:t>What would you like to print? </a:t>
            </a:r>
          </a:p>
          <a:p>
            <a:pPr>
              <a:buFont typeface="Webdings" pitchFamily="18" charset="2"/>
              <a:buChar char="c"/>
            </a:pPr>
            <a:r>
              <a:rPr lang="en-AU" sz="1800" dirty="0" smtClean="0">
                <a:sym typeface="Webdings"/>
              </a:rPr>
              <a:t>BRIEF report (Incl. Patient ID, demographics, IBD status, medications, mental health status only)</a:t>
            </a:r>
            <a:endParaRPr lang="en-AU" sz="1800" dirty="0">
              <a:sym typeface="Webdings"/>
            </a:endParaRPr>
          </a:p>
          <a:p>
            <a:pPr lvl="0">
              <a:buFont typeface="Webdings" pitchFamily="18" charset="2"/>
              <a:buChar char="c"/>
            </a:pPr>
            <a:r>
              <a:rPr lang="en-AU" sz="1800" dirty="0" smtClean="0">
                <a:sym typeface="Webdings"/>
              </a:rPr>
              <a:t>BRIEF report </a:t>
            </a:r>
            <a:r>
              <a:rPr lang="en-AU" sz="1800" dirty="0">
                <a:sym typeface="Webdings"/>
              </a:rPr>
              <a:t>with </a:t>
            </a:r>
            <a:r>
              <a:rPr lang="en-AU" sz="1800" dirty="0"/>
              <a:t>patient empowerment form </a:t>
            </a:r>
            <a:endParaRPr lang="en-AU" sz="1800" dirty="0">
              <a:sym typeface="Webdings"/>
            </a:endParaRPr>
          </a:p>
          <a:p>
            <a:pPr lvl="0">
              <a:buFont typeface="Webdings" pitchFamily="18" charset="2"/>
              <a:buChar char="c"/>
            </a:pPr>
            <a:r>
              <a:rPr lang="en-AU" sz="1800" dirty="0">
                <a:sym typeface="Webdings"/>
              </a:rPr>
              <a:t>BRIEF </a:t>
            </a:r>
            <a:r>
              <a:rPr lang="en-AU" sz="1800" dirty="0" smtClean="0">
                <a:sym typeface="Webdings"/>
              </a:rPr>
              <a:t>report </a:t>
            </a:r>
            <a:r>
              <a:rPr lang="en-AU" sz="1800" dirty="0">
                <a:sym typeface="Webdings"/>
              </a:rPr>
              <a:t>with </a:t>
            </a:r>
            <a:r>
              <a:rPr lang="en-AU" sz="1800" dirty="0"/>
              <a:t>IBDclinic.org.au flyer </a:t>
            </a:r>
          </a:p>
          <a:p>
            <a:pPr>
              <a:buFont typeface="Webdings" pitchFamily="18" charset="2"/>
              <a:buChar char="c"/>
            </a:pPr>
            <a:r>
              <a:rPr lang="en-AU" sz="1800" dirty="0">
                <a:sym typeface="Webdings"/>
              </a:rPr>
              <a:t>BRIEF </a:t>
            </a:r>
            <a:r>
              <a:rPr lang="en-AU" sz="1800" dirty="0" smtClean="0">
                <a:sym typeface="Webdings"/>
              </a:rPr>
              <a:t>report </a:t>
            </a:r>
            <a:r>
              <a:rPr lang="en-AU" sz="1800" dirty="0">
                <a:sym typeface="Webdings"/>
              </a:rPr>
              <a:t>with </a:t>
            </a:r>
            <a:r>
              <a:rPr lang="en-AU" sz="1800" dirty="0"/>
              <a:t>IBDclinic.org.au flyer and patient empowerment form </a:t>
            </a:r>
            <a:endParaRPr lang="en-AU" sz="1800" dirty="0" smtClean="0"/>
          </a:p>
          <a:p>
            <a:pPr lvl="0">
              <a:buFont typeface="Webdings" pitchFamily="18" charset="2"/>
              <a:buChar char="c"/>
            </a:pPr>
            <a:r>
              <a:rPr lang="en-AU" sz="1800" dirty="0">
                <a:sym typeface="Webdings"/>
              </a:rPr>
              <a:t>FULL </a:t>
            </a:r>
            <a:r>
              <a:rPr lang="en-AU" sz="1800" dirty="0" smtClean="0">
                <a:sym typeface="Webdings"/>
              </a:rPr>
              <a:t>report (all information collected)</a:t>
            </a:r>
            <a:endParaRPr lang="en-AU" sz="1800" dirty="0">
              <a:sym typeface="Webdings"/>
            </a:endParaRPr>
          </a:p>
          <a:p>
            <a:pPr lvl="0">
              <a:buFont typeface="Webdings" pitchFamily="18" charset="2"/>
              <a:buChar char="c"/>
            </a:pPr>
            <a:r>
              <a:rPr lang="en-AU" sz="1800" dirty="0">
                <a:sym typeface="Webdings"/>
              </a:rPr>
              <a:t>FULL report with </a:t>
            </a:r>
            <a:r>
              <a:rPr lang="en-AU" sz="1800" dirty="0"/>
              <a:t>patient empowerment form </a:t>
            </a:r>
            <a:endParaRPr lang="en-AU" sz="1800" dirty="0">
              <a:sym typeface="Webdings"/>
            </a:endParaRPr>
          </a:p>
          <a:p>
            <a:pPr lvl="0">
              <a:buFont typeface="Webdings" pitchFamily="18" charset="2"/>
              <a:buChar char="c"/>
            </a:pPr>
            <a:r>
              <a:rPr lang="en-AU" sz="1800" dirty="0">
                <a:sym typeface="Webdings"/>
              </a:rPr>
              <a:t>FULL report with </a:t>
            </a:r>
            <a:r>
              <a:rPr lang="en-AU" sz="1800" dirty="0"/>
              <a:t>IBDclinic.org.au flyer </a:t>
            </a:r>
          </a:p>
          <a:p>
            <a:pPr>
              <a:buFont typeface="Webdings" pitchFamily="18" charset="2"/>
              <a:buChar char="c"/>
            </a:pPr>
            <a:r>
              <a:rPr lang="en-AU" sz="1800" dirty="0">
                <a:sym typeface="Webdings"/>
              </a:rPr>
              <a:t>FULL report with </a:t>
            </a:r>
            <a:r>
              <a:rPr lang="en-AU" sz="1800" dirty="0"/>
              <a:t>IBDclinic.org.au flyer and patient empowerment form </a:t>
            </a:r>
          </a:p>
          <a:p>
            <a:pPr>
              <a:buFont typeface="Webdings" pitchFamily="18" charset="2"/>
              <a:buChar char="c"/>
            </a:pPr>
            <a:endParaRPr lang="en-AU" sz="1800" dirty="0"/>
          </a:p>
          <a:p>
            <a:pPr>
              <a:buFont typeface="Webdings" pitchFamily="18" charset="2"/>
              <a:buChar char="c"/>
            </a:pPr>
            <a:endParaRPr lang="en-AU" sz="1800" dirty="0">
              <a:sym typeface="Webdings"/>
            </a:endParaRPr>
          </a:p>
          <a:p>
            <a:pPr lvl="0">
              <a:buFont typeface="Webdings" pitchFamily="18" charset="2"/>
              <a:buChar char="c"/>
            </a:pPr>
            <a:endParaRPr lang="en-AU" sz="1800" dirty="0"/>
          </a:p>
          <a:p>
            <a:pPr lvl="0">
              <a:buFont typeface="Webdings" pitchFamily="18" charset="2"/>
              <a:buChar char="c"/>
            </a:pPr>
            <a:endParaRPr lang="en-AU" sz="1800" dirty="0"/>
          </a:p>
        </p:txBody>
      </p:sp>
      <p:sp>
        <p:nvSpPr>
          <p:cNvPr id="5" name="Rectangle 4"/>
          <p:cNvSpPr/>
          <p:nvPr/>
        </p:nvSpPr>
        <p:spPr>
          <a:xfrm>
            <a:off x="9322433" y="1006577"/>
            <a:ext cx="5169771" cy="2246769"/>
          </a:xfrm>
          <a:prstGeom prst="rect">
            <a:avLst/>
          </a:prstGeom>
          <a:solidFill>
            <a:srgbClr val="FFFF00"/>
          </a:solidFill>
        </p:spPr>
        <p:txBody>
          <a:bodyPr wrap="square">
            <a:spAutoFit/>
          </a:bodyPr>
          <a:lstStyle/>
          <a:p>
            <a:r>
              <a:rPr lang="en-AU" sz="2000" b="1" dirty="0" smtClean="0">
                <a:solidFill>
                  <a:srgbClr val="FF0000"/>
                </a:solidFill>
              </a:rPr>
              <a:t>Choosing brief report with use the brief report doc, while full report will use FULL report doc; will use docs even if information missing. Missing information will be identified in the printed docs  as “details not reported”</a:t>
            </a:r>
            <a:endParaRPr lang="en-AU" sz="2000" b="1" dirty="0">
              <a:solidFill>
                <a:srgbClr val="FF0000"/>
              </a:solidFill>
            </a:endParaRPr>
          </a:p>
          <a:p>
            <a:endParaRPr lang="en-AU" sz="2000" b="1" dirty="0" smtClean="0">
              <a:solidFill>
                <a:srgbClr val="FF0000"/>
              </a:solidFill>
            </a:endParaRPr>
          </a:p>
          <a:p>
            <a:r>
              <a:rPr lang="en-AU" sz="2000" b="1" dirty="0" smtClean="0">
                <a:solidFill>
                  <a:srgbClr val="FF0000"/>
                </a:solidFill>
              </a:rPr>
              <a:t>SEE ATTACHED docs</a:t>
            </a:r>
            <a:endParaRPr lang="en-AU" sz="2000" b="1" dirty="0">
              <a:solidFill>
                <a:srgbClr val="FF0000"/>
              </a:solidFill>
            </a:endParaRPr>
          </a:p>
        </p:txBody>
      </p:sp>
      <p:pic>
        <p:nvPicPr>
          <p:cNvPr id="6" name="Picture 3" descr="C:\Users\Simon\AppData\Local\Microsoft\Windows\Temporary Internet Files\Content.IE5\RXIIGMY7\Play-or-Start-Button-Circular-Icon-2033-medium[1].png"/>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492938" y="5673332"/>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54076" y="4829084"/>
            <a:ext cx="2448272" cy="1200329"/>
          </a:xfrm>
          <a:prstGeom prst="rect">
            <a:avLst/>
          </a:prstGeom>
          <a:solidFill>
            <a:srgbClr val="FFFF00"/>
          </a:solidFill>
        </p:spPr>
        <p:txBody>
          <a:bodyPr wrap="square" rtlCol="0">
            <a:spAutoFit/>
          </a:bodyPr>
          <a:lstStyle/>
          <a:p>
            <a:r>
              <a:rPr lang="en-AU" dirty="0"/>
              <a:t>Click on this button results in the user going back to home setting screen.</a:t>
            </a:r>
          </a:p>
        </p:txBody>
      </p:sp>
      <p:sp>
        <p:nvSpPr>
          <p:cNvPr id="9" name="Rectangle 8"/>
          <p:cNvSpPr/>
          <p:nvPr/>
        </p:nvSpPr>
        <p:spPr>
          <a:xfrm>
            <a:off x="9468544" y="5196278"/>
            <a:ext cx="3600400" cy="954107"/>
          </a:xfrm>
          <a:prstGeom prst="rect">
            <a:avLst/>
          </a:prstGeom>
          <a:solidFill>
            <a:srgbClr val="FFFF00"/>
          </a:solidFill>
        </p:spPr>
        <p:txBody>
          <a:bodyPr wrap="square">
            <a:spAutoFit/>
          </a:bodyPr>
          <a:lstStyle/>
          <a:p>
            <a:r>
              <a:rPr lang="en-AU" sz="2800" b="1" dirty="0" smtClean="0">
                <a:solidFill>
                  <a:srgbClr val="FF0000"/>
                </a:solidFill>
              </a:rPr>
              <a:t>User then given option to choose which user</a:t>
            </a:r>
            <a:endParaRPr lang="en-AU" sz="2800" b="1" dirty="0">
              <a:solidFill>
                <a:srgbClr val="FF0000"/>
              </a:solidFill>
            </a:endParaRPr>
          </a:p>
        </p:txBody>
      </p:sp>
      <p:sp>
        <p:nvSpPr>
          <p:cNvPr id="11" name="TextBox 10"/>
          <p:cNvSpPr txBox="1"/>
          <p:nvPr/>
        </p:nvSpPr>
        <p:spPr>
          <a:xfrm>
            <a:off x="5796136" y="5106082"/>
            <a:ext cx="1728192" cy="646331"/>
          </a:xfrm>
          <a:prstGeom prst="rect">
            <a:avLst/>
          </a:prstGeom>
          <a:solidFill>
            <a:schemeClr val="accent4">
              <a:lumMod val="60000"/>
              <a:lumOff val="40000"/>
            </a:schemeClr>
          </a:solidFill>
        </p:spPr>
        <p:txBody>
          <a:bodyPr wrap="square" rtlCol="0">
            <a:spAutoFit/>
          </a:bodyPr>
          <a:lstStyle/>
          <a:p>
            <a:pPr algn="ctr"/>
            <a:r>
              <a:rPr lang="en-AU" dirty="0" smtClean="0">
                <a:solidFill>
                  <a:schemeClr val="tx2"/>
                </a:solidFill>
              </a:rPr>
              <a:t>CHOOSE USER RESPONSE</a:t>
            </a:r>
            <a:endParaRPr lang="en-AU" dirty="0">
              <a:solidFill>
                <a:schemeClr val="tx2"/>
              </a:solidFill>
            </a:endParaRPr>
          </a:p>
        </p:txBody>
      </p:sp>
    </p:spTree>
    <p:extLst>
      <p:ext uri="{BB962C8B-B14F-4D97-AF65-F5344CB8AC3E}">
        <p14:creationId xmlns:p14="http://schemas.microsoft.com/office/powerpoint/2010/main" val="3845135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0506" y="950972"/>
            <a:ext cx="8229600" cy="1143000"/>
          </a:xfrm>
        </p:spPr>
        <p:txBody>
          <a:bodyPr>
            <a:normAutofit/>
          </a:bodyPr>
          <a:lstStyle/>
          <a:p>
            <a:r>
              <a:rPr lang="en-AU" sz="2800" dirty="0" smtClean="0">
                <a:solidFill>
                  <a:schemeClr val="tx2"/>
                </a:solidFill>
              </a:rPr>
              <a:t>Settings – Separate printing options</a:t>
            </a:r>
            <a:endParaRPr lang="en-AU" sz="2800" dirty="0">
              <a:solidFill>
                <a:schemeClr val="tx2"/>
              </a:solidFill>
            </a:endParaRPr>
          </a:p>
        </p:txBody>
      </p:sp>
      <p:sp>
        <p:nvSpPr>
          <p:cNvPr id="3" name="Content Placeholder 2"/>
          <p:cNvSpPr>
            <a:spLocks noGrp="1"/>
          </p:cNvSpPr>
          <p:nvPr>
            <p:ph idx="1"/>
          </p:nvPr>
        </p:nvSpPr>
        <p:spPr>
          <a:xfrm>
            <a:off x="1607290" y="1996527"/>
            <a:ext cx="5688632" cy="3129211"/>
          </a:xfrm>
        </p:spPr>
        <p:txBody>
          <a:bodyPr>
            <a:normAutofit lnSpcReduction="10000"/>
          </a:bodyPr>
          <a:lstStyle/>
          <a:p>
            <a:pPr marL="0" lvl="0" indent="0">
              <a:buNone/>
            </a:pPr>
            <a:r>
              <a:rPr lang="en-AU" sz="1800" dirty="0" smtClean="0">
                <a:latin typeface="Arial" charset="0"/>
                <a:ea typeface="SimSun" pitchFamily="2" charset="-122"/>
              </a:rPr>
              <a:t>Print off patient empowerment PDF?</a:t>
            </a:r>
            <a:endParaRPr lang="en-AU" sz="1800" dirty="0">
              <a:latin typeface="Arial" charset="0"/>
              <a:ea typeface="SimSun" pitchFamily="2" charset="-122"/>
            </a:endParaRPr>
          </a:p>
          <a:p>
            <a:pPr lvl="0">
              <a:buFont typeface="Webdings" pitchFamily="18" charset="2"/>
              <a:buChar char="c"/>
            </a:pPr>
            <a:r>
              <a:rPr lang="en-AU" sz="2000" dirty="0">
                <a:sym typeface="Webdings"/>
              </a:rPr>
              <a:t>Yes</a:t>
            </a:r>
          </a:p>
          <a:p>
            <a:pPr lvl="0">
              <a:buFont typeface="Webdings" pitchFamily="18" charset="2"/>
              <a:buChar char="c"/>
            </a:pPr>
            <a:r>
              <a:rPr lang="en-AU" sz="2000" dirty="0" smtClean="0"/>
              <a:t>No</a:t>
            </a:r>
            <a:endParaRPr lang="en-AU" sz="2000" dirty="0"/>
          </a:p>
          <a:p>
            <a:pPr lvl="0">
              <a:buFont typeface="Webdings" pitchFamily="18" charset="2"/>
              <a:buChar char="c"/>
            </a:pPr>
            <a:endParaRPr lang="en-AU" sz="2000" dirty="0"/>
          </a:p>
          <a:p>
            <a:pPr marL="0" indent="0">
              <a:buNone/>
            </a:pPr>
            <a:endParaRPr lang="en-AU" sz="1800" dirty="0" smtClean="0">
              <a:latin typeface="Arial" charset="0"/>
              <a:ea typeface="SimSun" pitchFamily="2" charset="-122"/>
            </a:endParaRPr>
          </a:p>
          <a:p>
            <a:pPr marL="0" indent="0">
              <a:buNone/>
            </a:pPr>
            <a:endParaRPr lang="en-AU" sz="1800" dirty="0">
              <a:latin typeface="Arial" charset="0"/>
              <a:ea typeface="SimSun" pitchFamily="2" charset="-122"/>
            </a:endParaRPr>
          </a:p>
          <a:p>
            <a:pPr marL="0" indent="0">
              <a:buNone/>
            </a:pPr>
            <a:r>
              <a:rPr lang="en-AU" sz="1800" dirty="0" smtClean="0">
                <a:latin typeface="Arial" charset="0"/>
                <a:ea typeface="SimSun" pitchFamily="2" charset="-122"/>
              </a:rPr>
              <a:t>Print </a:t>
            </a:r>
            <a:r>
              <a:rPr lang="en-AU" sz="1800" dirty="0">
                <a:latin typeface="Arial" charset="0"/>
                <a:ea typeface="SimSun" pitchFamily="2" charset="-122"/>
              </a:rPr>
              <a:t>off </a:t>
            </a:r>
            <a:r>
              <a:rPr lang="en-AU" sz="1800" dirty="0" smtClean="0">
                <a:latin typeface="Arial" charset="0"/>
                <a:ea typeface="SimSun" pitchFamily="2" charset="-122"/>
              </a:rPr>
              <a:t>IBDclinic.org.au flyer?</a:t>
            </a:r>
            <a:endParaRPr lang="en-AU" sz="1800" dirty="0">
              <a:latin typeface="Arial" charset="0"/>
              <a:ea typeface="SimSun" pitchFamily="2" charset="-122"/>
            </a:endParaRPr>
          </a:p>
          <a:p>
            <a:pPr>
              <a:buFont typeface="Webdings" pitchFamily="18" charset="2"/>
              <a:buChar char="c"/>
            </a:pPr>
            <a:r>
              <a:rPr lang="en-AU" sz="2000" dirty="0">
                <a:sym typeface="Webdings"/>
              </a:rPr>
              <a:t>Yes</a:t>
            </a:r>
          </a:p>
          <a:p>
            <a:pPr>
              <a:buFont typeface="Webdings" pitchFamily="18" charset="2"/>
              <a:buChar char="c"/>
            </a:pPr>
            <a:r>
              <a:rPr lang="en-AU" sz="2000" dirty="0" smtClean="0"/>
              <a:t>No</a:t>
            </a:r>
            <a:endParaRPr lang="en-AU" sz="2000" dirty="0"/>
          </a:p>
          <a:p>
            <a:pPr lvl="0">
              <a:buFont typeface="Webdings" pitchFamily="18" charset="2"/>
              <a:buChar char="c"/>
            </a:pPr>
            <a:endParaRPr lang="en-AU" sz="2000" dirty="0"/>
          </a:p>
        </p:txBody>
      </p:sp>
      <p:sp>
        <p:nvSpPr>
          <p:cNvPr id="4" name="Rectangle 3"/>
          <p:cNvSpPr/>
          <p:nvPr/>
        </p:nvSpPr>
        <p:spPr>
          <a:xfrm>
            <a:off x="2483768" y="2419302"/>
            <a:ext cx="3406702" cy="584775"/>
          </a:xfrm>
          <a:prstGeom prst="rect">
            <a:avLst/>
          </a:prstGeom>
        </p:spPr>
        <p:txBody>
          <a:bodyPr wrap="none">
            <a:spAutoFit/>
          </a:bodyPr>
          <a:lstStyle/>
          <a:p>
            <a:r>
              <a:rPr lang="en-AU" sz="3200" b="1" dirty="0" smtClean="0">
                <a:solidFill>
                  <a:srgbClr val="FF0000"/>
                </a:solidFill>
              </a:rPr>
              <a:t>SEE ATTACHED PDF</a:t>
            </a:r>
            <a:endParaRPr lang="en-AU" sz="3200" b="1" dirty="0">
              <a:solidFill>
                <a:srgbClr val="FF0000"/>
              </a:solidFill>
            </a:endParaRPr>
          </a:p>
        </p:txBody>
      </p:sp>
      <p:sp>
        <p:nvSpPr>
          <p:cNvPr id="5" name="Rectangle 4"/>
          <p:cNvSpPr/>
          <p:nvPr/>
        </p:nvSpPr>
        <p:spPr>
          <a:xfrm>
            <a:off x="2517867" y="4244309"/>
            <a:ext cx="3406702" cy="584775"/>
          </a:xfrm>
          <a:prstGeom prst="rect">
            <a:avLst/>
          </a:prstGeom>
        </p:spPr>
        <p:txBody>
          <a:bodyPr wrap="none">
            <a:spAutoFit/>
          </a:bodyPr>
          <a:lstStyle/>
          <a:p>
            <a:r>
              <a:rPr lang="en-AU" sz="3200" b="1" dirty="0" smtClean="0">
                <a:solidFill>
                  <a:srgbClr val="FF0000"/>
                </a:solidFill>
              </a:rPr>
              <a:t>SEE ATTACHED PDF</a:t>
            </a:r>
            <a:endParaRPr lang="en-AU" sz="3200" b="1" dirty="0">
              <a:solidFill>
                <a:srgbClr val="FF0000"/>
              </a:solidFill>
            </a:endParaRPr>
          </a:p>
        </p:txBody>
      </p:sp>
      <p:pic>
        <p:nvPicPr>
          <p:cNvPr id="6" name="Picture 3" descr="C:\Users\Simon\AppData\Local\Microsoft\Windows\Temporary Internet Files\Content.IE5\RXIIGMY7\Play-or-Start-Button-Circular-Icon-2033-medium[1].png"/>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331640" y="5073167"/>
            <a:ext cx="800006" cy="71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54076" y="4829084"/>
            <a:ext cx="2448272" cy="1200329"/>
          </a:xfrm>
          <a:prstGeom prst="rect">
            <a:avLst/>
          </a:prstGeom>
          <a:solidFill>
            <a:srgbClr val="FFFF00"/>
          </a:solidFill>
        </p:spPr>
        <p:txBody>
          <a:bodyPr wrap="square" rtlCol="0">
            <a:spAutoFit/>
          </a:bodyPr>
          <a:lstStyle/>
          <a:p>
            <a:r>
              <a:rPr lang="en-AU" dirty="0"/>
              <a:t>Click on this button results in the user going </a:t>
            </a:r>
            <a:r>
              <a:rPr lang="en-AU" dirty="0" smtClean="0"/>
              <a:t>back to home setting screen.</a:t>
            </a:r>
            <a:endParaRPr lang="en-AU" dirty="0"/>
          </a:p>
        </p:txBody>
      </p:sp>
      <p:sp>
        <p:nvSpPr>
          <p:cNvPr id="9" name="TextBox 8"/>
          <p:cNvSpPr txBox="1"/>
          <p:nvPr/>
        </p:nvSpPr>
        <p:spPr>
          <a:xfrm>
            <a:off x="6300192" y="5304000"/>
            <a:ext cx="1080120" cy="369332"/>
          </a:xfrm>
          <a:prstGeom prst="rect">
            <a:avLst/>
          </a:prstGeom>
          <a:solidFill>
            <a:schemeClr val="accent4">
              <a:lumMod val="60000"/>
              <a:lumOff val="40000"/>
            </a:schemeClr>
          </a:solidFill>
        </p:spPr>
        <p:txBody>
          <a:bodyPr wrap="square" rtlCol="0">
            <a:spAutoFit/>
          </a:bodyPr>
          <a:lstStyle/>
          <a:p>
            <a:pPr algn="ctr"/>
            <a:r>
              <a:rPr lang="en-AU" dirty="0" smtClean="0">
                <a:solidFill>
                  <a:schemeClr val="tx2"/>
                </a:solidFill>
              </a:rPr>
              <a:t>PRINT</a:t>
            </a:r>
            <a:endParaRPr lang="en-AU" dirty="0">
              <a:solidFill>
                <a:schemeClr val="tx2"/>
              </a:solidFill>
            </a:endParaRPr>
          </a:p>
        </p:txBody>
      </p:sp>
    </p:spTree>
    <p:extLst>
      <p:ext uri="{BB962C8B-B14F-4D97-AF65-F5344CB8AC3E}">
        <p14:creationId xmlns:p14="http://schemas.microsoft.com/office/powerpoint/2010/main" val="302398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Modules</a:t>
            </a:r>
            <a:endParaRPr lang="en-AU" dirty="0"/>
          </a:p>
        </p:txBody>
      </p:sp>
      <p:sp>
        <p:nvSpPr>
          <p:cNvPr id="3" name="Content Placeholder 2"/>
          <p:cNvSpPr>
            <a:spLocks noGrp="1"/>
          </p:cNvSpPr>
          <p:nvPr>
            <p:ph idx="1"/>
          </p:nvPr>
        </p:nvSpPr>
        <p:spPr>
          <a:xfrm>
            <a:off x="395536" y="1340768"/>
            <a:ext cx="8229600" cy="4925144"/>
          </a:xfrm>
        </p:spPr>
        <p:txBody>
          <a:bodyPr>
            <a:normAutofit fontScale="47500" lnSpcReduction="20000"/>
          </a:bodyPr>
          <a:lstStyle/>
          <a:p>
            <a:pPr marL="514350" indent="-514350">
              <a:buFont typeface="+mj-lt"/>
              <a:buAutoNum type="arabicPeriod"/>
            </a:pPr>
            <a:r>
              <a:rPr lang="en-AU" dirty="0" smtClean="0"/>
              <a:t>Patient ID </a:t>
            </a:r>
          </a:p>
          <a:p>
            <a:pPr marL="514350" indent="-514350">
              <a:buFont typeface="+mj-lt"/>
              <a:buAutoNum type="arabicPeriod"/>
            </a:pPr>
            <a:r>
              <a:rPr lang="en-AU" dirty="0" smtClean="0"/>
              <a:t>Demographic details  </a:t>
            </a:r>
          </a:p>
          <a:p>
            <a:pPr marL="514350" indent="-514350">
              <a:buFont typeface="+mj-lt"/>
              <a:buAutoNum type="arabicPeriod"/>
            </a:pPr>
            <a:r>
              <a:rPr lang="en-AU" dirty="0" smtClean="0"/>
              <a:t>Disease activity  </a:t>
            </a:r>
          </a:p>
          <a:p>
            <a:pPr marL="514350" indent="-514350">
              <a:buFont typeface="+mj-lt"/>
              <a:buAutoNum type="arabicPeriod"/>
            </a:pPr>
            <a:r>
              <a:rPr lang="en-AU" dirty="0" smtClean="0"/>
              <a:t>Medications  </a:t>
            </a:r>
          </a:p>
          <a:p>
            <a:pPr marL="514350" indent="-514350">
              <a:buFont typeface="+mj-lt"/>
              <a:buAutoNum type="arabicPeriod"/>
            </a:pPr>
            <a:r>
              <a:rPr lang="en-AU" dirty="0" smtClean="0"/>
              <a:t>Medication adherence  </a:t>
            </a:r>
          </a:p>
          <a:p>
            <a:pPr marL="514350" indent="-514350">
              <a:buFont typeface="+mj-lt"/>
              <a:buAutoNum type="arabicPeriod"/>
            </a:pPr>
            <a:r>
              <a:rPr lang="en-AU" dirty="0" smtClean="0"/>
              <a:t>Pain symptoms  </a:t>
            </a:r>
          </a:p>
          <a:p>
            <a:pPr marL="914400" lvl="1" indent="-514350"/>
            <a:r>
              <a:rPr lang="en-AU" dirty="0" smtClean="0"/>
              <a:t>Body image; patient able to identify where pain is and give a VAS rating (severity), pain duration and form</a:t>
            </a:r>
          </a:p>
          <a:p>
            <a:pPr marL="514350" indent="-514350">
              <a:buFont typeface="+mj-lt"/>
              <a:buAutoNum type="arabicPeriod"/>
            </a:pPr>
            <a:r>
              <a:rPr lang="en-AU" dirty="0" smtClean="0"/>
              <a:t>Mental </a:t>
            </a:r>
            <a:r>
              <a:rPr lang="en-AU" dirty="0"/>
              <a:t>health status </a:t>
            </a:r>
            <a:endParaRPr lang="en-AU" dirty="0" smtClean="0"/>
          </a:p>
          <a:p>
            <a:pPr marL="914400" lvl="1" indent="-514350"/>
            <a:r>
              <a:rPr lang="en-AU" dirty="0" smtClean="0"/>
              <a:t>VAS stress, anxiety, depression, fatigue sleep, sleep (hours), </a:t>
            </a:r>
          </a:p>
          <a:p>
            <a:pPr marL="914400" lvl="1" indent="-514350"/>
            <a:r>
              <a:rPr lang="en-AU" dirty="0" smtClean="0"/>
              <a:t>Includes K10 (with feedback)</a:t>
            </a:r>
          </a:p>
          <a:p>
            <a:pPr marL="514350" indent="-514350">
              <a:buFont typeface="+mj-lt"/>
              <a:buAutoNum type="arabicPeriod"/>
            </a:pPr>
            <a:r>
              <a:rPr lang="en-AU" dirty="0"/>
              <a:t>Mental health status </a:t>
            </a:r>
            <a:r>
              <a:rPr lang="en-AU" dirty="0" smtClean="0"/>
              <a:t>(patient feedback)</a:t>
            </a:r>
            <a:endParaRPr lang="en-AU" dirty="0"/>
          </a:p>
          <a:p>
            <a:pPr marL="514350" indent="-514350">
              <a:buFont typeface="+mj-lt"/>
              <a:buAutoNum type="arabicPeriod"/>
            </a:pPr>
            <a:r>
              <a:rPr lang="en-AU" dirty="0" smtClean="0"/>
              <a:t>Diet  </a:t>
            </a:r>
          </a:p>
          <a:p>
            <a:pPr marL="514350" indent="-514350">
              <a:buFont typeface="+mj-lt"/>
              <a:buAutoNum type="arabicPeriod"/>
            </a:pPr>
            <a:r>
              <a:rPr lang="en-AU" dirty="0" smtClean="0"/>
              <a:t>Patient confidence  </a:t>
            </a:r>
          </a:p>
          <a:p>
            <a:pPr marL="514350" indent="-514350">
              <a:buFont typeface="+mj-lt"/>
              <a:buAutoNum type="arabicPeriod"/>
            </a:pPr>
            <a:r>
              <a:rPr lang="en-AU" dirty="0" smtClean="0"/>
              <a:t>Patient questions/concerns</a:t>
            </a:r>
          </a:p>
          <a:p>
            <a:pPr marL="514350" lvl="0" indent="-514350">
              <a:buFont typeface="+mj-lt"/>
              <a:buAutoNum type="arabicPeriod"/>
            </a:pPr>
            <a:r>
              <a:rPr lang="en-AU" dirty="0"/>
              <a:t>Responses to past </a:t>
            </a:r>
            <a:r>
              <a:rPr lang="en-AU" dirty="0" smtClean="0"/>
              <a:t>goals</a:t>
            </a:r>
          </a:p>
          <a:p>
            <a:pPr marL="514350" lvl="0" indent="-514350">
              <a:buFont typeface="+mj-lt"/>
              <a:buAutoNum type="arabicPeriod"/>
            </a:pPr>
            <a:r>
              <a:rPr lang="en-AU" dirty="0" smtClean="0"/>
              <a:t>Setting </a:t>
            </a:r>
            <a:r>
              <a:rPr lang="en-AU" dirty="0"/>
              <a:t>goals to better manage my IBD</a:t>
            </a:r>
          </a:p>
          <a:p>
            <a:pPr marL="514350" lvl="0" indent="-514350">
              <a:buFont typeface="+mj-lt"/>
              <a:buAutoNum type="arabicPeriod"/>
            </a:pPr>
            <a:r>
              <a:rPr lang="en-AU" dirty="0" smtClean="0"/>
              <a:t>Identifying </a:t>
            </a:r>
            <a:r>
              <a:rPr lang="en-AU" dirty="0"/>
              <a:t>problems/barriers I’m currently facing in relation to managing my </a:t>
            </a:r>
            <a:r>
              <a:rPr lang="en-AU" dirty="0" smtClean="0"/>
              <a:t>IBD</a:t>
            </a:r>
          </a:p>
          <a:p>
            <a:pPr marL="514350" lvl="0" indent="-514350">
              <a:buFont typeface="+mj-lt"/>
              <a:buAutoNum type="arabicPeriod"/>
            </a:pPr>
            <a:r>
              <a:rPr lang="en-AU" dirty="0" smtClean="0">
                <a:sym typeface="Webdings"/>
              </a:rPr>
              <a:t>Program evaluation </a:t>
            </a:r>
            <a:r>
              <a:rPr lang="en-AU" dirty="0"/>
              <a:t>(patient feedback)</a:t>
            </a:r>
          </a:p>
        </p:txBody>
      </p:sp>
    </p:spTree>
    <p:extLst>
      <p:ext uri="{BB962C8B-B14F-4D97-AF65-F5344CB8AC3E}">
        <p14:creationId xmlns:p14="http://schemas.microsoft.com/office/powerpoint/2010/main" val="279668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pad-template-hori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88988"/>
            <a:ext cx="9234488" cy="839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noChangeArrowheads="1"/>
          </p:cNvSpPr>
          <p:nvPr/>
        </p:nvSpPr>
        <p:spPr>
          <a:xfrm>
            <a:off x="1760128" y="1196752"/>
            <a:ext cx="5533256" cy="1204912"/>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3600" dirty="0" smtClean="0">
                <a:solidFill>
                  <a:schemeClr val="tx2">
                    <a:lumMod val="75000"/>
                  </a:schemeClr>
                </a:solidFill>
              </a:rPr>
              <a:t>IBD Patient </a:t>
            </a:r>
            <a:r>
              <a:rPr lang="en-US" altLang="zh-CN" sz="3600" dirty="0">
                <a:solidFill>
                  <a:schemeClr val="tx2">
                    <a:lumMod val="75000"/>
                  </a:schemeClr>
                </a:solidFill>
              </a:rPr>
              <a:t>Assessment </a:t>
            </a:r>
            <a:r>
              <a:rPr lang="en-US" altLang="zh-CN" sz="3600" dirty="0" smtClean="0">
                <a:solidFill>
                  <a:schemeClr val="tx2">
                    <a:lumMod val="75000"/>
                  </a:schemeClr>
                </a:solidFill>
              </a:rPr>
              <a:t>and Empowerment Program (</a:t>
            </a:r>
            <a:r>
              <a:rPr lang="en-US" altLang="zh-CN" sz="3600" dirty="0" err="1" smtClean="0">
                <a:solidFill>
                  <a:schemeClr val="tx2">
                    <a:lumMod val="75000"/>
                  </a:schemeClr>
                </a:solidFill>
              </a:rPr>
              <a:t>iPAEP</a:t>
            </a:r>
            <a:r>
              <a:rPr lang="en-US" altLang="zh-CN" sz="3600" dirty="0" smtClean="0">
                <a:solidFill>
                  <a:schemeClr val="tx2">
                    <a:lumMod val="75000"/>
                  </a:schemeClr>
                </a:solidFill>
              </a:rPr>
              <a:t>)</a:t>
            </a:r>
          </a:p>
        </p:txBody>
      </p:sp>
      <p:pic>
        <p:nvPicPr>
          <p:cNvPr id="1026" name="Picture 2" descr="C:\Users\Simon\AppData\Local\Microsoft\Windows\Temporary Internet Files\Content.IE5\7YBEGH7T\PC-white-gea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662" y="5165353"/>
            <a:ext cx="722338" cy="7613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imon\AppData\Local\Microsoft\Windows\Temporary Internet Files\Content.IE5\RXIIGMY7\Play-or-Start-Button-Circular-Icon-2033-medium[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069" y="5147701"/>
            <a:ext cx="712162" cy="7121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67384" y="4765118"/>
            <a:ext cx="2448272" cy="1477328"/>
          </a:xfrm>
          <a:prstGeom prst="rect">
            <a:avLst/>
          </a:prstGeom>
          <a:solidFill>
            <a:srgbClr val="FFFF00"/>
          </a:solidFill>
        </p:spPr>
        <p:txBody>
          <a:bodyPr wrap="square" rtlCol="0">
            <a:spAutoFit/>
          </a:bodyPr>
          <a:lstStyle/>
          <a:p>
            <a:r>
              <a:rPr lang="en-AU" dirty="0" smtClean="0"/>
              <a:t>Click on this button results in the user having to enter a password to get to the settings section</a:t>
            </a:r>
            <a:endParaRPr lang="en-AU" dirty="0"/>
          </a:p>
        </p:txBody>
      </p:sp>
      <p:sp>
        <p:nvSpPr>
          <p:cNvPr id="8" name="TextBox 7"/>
          <p:cNvSpPr txBox="1"/>
          <p:nvPr/>
        </p:nvSpPr>
        <p:spPr>
          <a:xfrm>
            <a:off x="9324528" y="4765118"/>
            <a:ext cx="2448272" cy="923330"/>
          </a:xfrm>
          <a:prstGeom prst="rect">
            <a:avLst/>
          </a:prstGeom>
          <a:solidFill>
            <a:srgbClr val="FFFF00"/>
          </a:solidFill>
        </p:spPr>
        <p:txBody>
          <a:bodyPr wrap="square" rtlCol="0">
            <a:spAutoFit/>
          </a:bodyPr>
          <a:lstStyle/>
          <a:p>
            <a:r>
              <a:rPr lang="en-AU" dirty="0" smtClean="0"/>
              <a:t>Click on this button results in the user going to the next screen</a:t>
            </a:r>
            <a:endParaRPr lang="en-AU" dirty="0"/>
          </a:p>
        </p:txBody>
      </p:sp>
      <p:sp>
        <p:nvSpPr>
          <p:cNvPr id="3" name="Rectangle 2"/>
          <p:cNvSpPr/>
          <p:nvPr/>
        </p:nvSpPr>
        <p:spPr>
          <a:xfrm>
            <a:off x="3488169" y="5272949"/>
            <a:ext cx="2526653" cy="461665"/>
          </a:xfrm>
          <a:prstGeom prst="rect">
            <a:avLst/>
          </a:prstGeom>
        </p:spPr>
        <p:txBody>
          <a:bodyPr wrap="none">
            <a:spAutoFit/>
          </a:bodyPr>
          <a:lstStyle/>
          <a:p>
            <a:pPr algn="ctr"/>
            <a:r>
              <a:rPr lang="en-AU" altLang="en-US" sz="1200" dirty="0" smtClean="0">
                <a:solidFill>
                  <a:srgbClr val="17375E"/>
                </a:solidFill>
                <a:latin typeface="Arial" pitchFamily="34" charset="0"/>
              </a:rPr>
              <a:t>Program designed and developed </a:t>
            </a:r>
          </a:p>
          <a:p>
            <a:pPr algn="ctr"/>
            <a:r>
              <a:rPr lang="en-AU" altLang="en-US" sz="1200" dirty="0" smtClean="0">
                <a:solidFill>
                  <a:srgbClr val="17375E"/>
                </a:solidFill>
                <a:latin typeface="Arial" pitchFamily="34" charset="0"/>
              </a:rPr>
              <a:t>by </a:t>
            </a:r>
            <a:r>
              <a:rPr lang="en-AU" altLang="en-US" sz="1200" dirty="0" err="1" smtClean="0">
                <a:solidFill>
                  <a:srgbClr val="17375E"/>
                </a:solidFill>
                <a:latin typeface="Arial" pitchFamily="34" charset="0"/>
              </a:rPr>
              <a:t>MindOverGut</a:t>
            </a:r>
            <a:r>
              <a:rPr lang="en-AU" altLang="en-US" sz="1200" dirty="0" smtClean="0">
                <a:solidFill>
                  <a:srgbClr val="17375E"/>
                </a:solidFill>
                <a:latin typeface="Arial" pitchFamily="34" charset="0"/>
              </a:rPr>
              <a:t>© 2014</a:t>
            </a:r>
            <a:endParaRPr lang="en-AU" sz="1200" dirty="0"/>
          </a:p>
        </p:txBody>
      </p:sp>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7212" y="2452464"/>
            <a:ext cx="1584176" cy="250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570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TotalTime>
  <Words>7111</Words>
  <Application>Microsoft Office PowerPoint</Application>
  <PresentationFormat>On-screen Show (4:3)</PresentationFormat>
  <Paragraphs>1035</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IBD Patient Assessment and Empowerment Program (iPAEPS)</vt:lpstr>
      <vt:lpstr>V1.4 changes made</vt:lpstr>
      <vt:lpstr>PowerPoint Presentation</vt:lpstr>
      <vt:lpstr>PowerPoint Presentation</vt:lpstr>
      <vt:lpstr>PowerPoint Presentation</vt:lpstr>
      <vt:lpstr>PowerPoint Presentation</vt:lpstr>
      <vt:lpstr>PowerPoint Presentation</vt:lpstr>
      <vt:lpstr>Modules</vt:lpstr>
      <vt:lpstr>PowerPoint Presentation</vt:lpstr>
      <vt:lpstr>1. Patient ID </vt:lpstr>
      <vt:lpstr>PowerPoint Presentation</vt:lpstr>
      <vt:lpstr>PowerPoint Presentation</vt:lpstr>
      <vt:lpstr>2. Demographic details</vt:lpstr>
      <vt:lpstr>PowerPoint Presentation</vt:lpstr>
      <vt:lpstr>3. IBD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Medications</vt:lpstr>
      <vt:lpstr>PowerPoint Presentation</vt:lpstr>
      <vt:lpstr>5. Medication adherence</vt:lpstr>
      <vt:lpstr>PowerPoint Presentation</vt:lpstr>
      <vt:lpstr>6. Pain symptoms</vt:lpstr>
      <vt:lpstr>PowerPoint Presentation</vt:lpstr>
      <vt:lpstr>PowerPoint Presentation</vt:lpstr>
      <vt:lpstr>PowerPoint Presentation</vt:lpstr>
      <vt:lpstr>PowerPoint Presentation</vt:lpstr>
      <vt:lpstr>7. Mental health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Mental health status  (patient feedback)</vt:lpstr>
      <vt:lpstr>PowerPoint Presentation</vt:lpstr>
      <vt:lpstr>PowerPoint Presentation</vt:lpstr>
      <vt:lpstr>9. Diet</vt:lpstr>
      <vt:lpstr>Your diet</vt:lpstr>
      <vt:lpstr>Your diet (continued)</vt:lpstr>
      <vt:lpstr>10. Patient confidence</vt:lpstr>
      <vt:lpstr>PowerPoint Presentation</vt:lpstr>
      <vt:lpstr>11. Patient questions/concerns</vt:lpstr>
      <vt:lpstr>PowerPoint Presentation</vt:lpstr>
      <vt:lpstr>PowerPoint Presentation</vt:lpstr>
      <vt:lpstr>12. Responses to past goals</vt:lpstr>
      <vt:lpstr>PowerPoint Presentation</vt:lpstr>
      <vt:lpstr>13. Setting goals to better  manage my IBD</vt:lpstr>
      <vt:lpstr>PowerPoint Presentation</vt:lpstr>
      <vt:lpstr>PowerPoint Presentation</vt:lpstr>
      <vt:lpstr>14. Identifying problems/barriers I’m currently facing in relation to managing my IBD </vt:lpstr>
      <vt:lpstr>PowerPoint Presentation</vt:lpstr>
      <vt:lpstr>PowerPoint Presentation</vt:lpstr>
      <vt:lpstr>15. Program evaluation  (patient feedback)</vt:lpstr>
      <vt:lpstr>PowerPoint Presentation</vt:lpstr>
      <vt:lpstr>PowerPoint Presentation</vt:lpstr>
      <vt:lpstr>PowerPoint Presentation</vt:lpstr>
      <vt:lpstr>Settings – Selection of modules</vt:lpstr>
      <vt:lpstr>Settings</vt:lpstr>
      <vt:lpstr>PowerPoint Presentation</vt:lpstr>
      <vt:lpstr>PowerPoint Presentation</vt:lpstr>
      <vt:lpstr>Settings – Where do you want to print to?</vt:lpstr>
      <vt:lpstr>Settings – What would you like to print?</vt:lpstr>
      <vt:lpstr>Settings – Separate printing options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empowerment  app</dc:title>
  <dc:creator>Simon</dc:creator>
  <cp:lastModifiedBy>Simon</cp:lastModifiedBy>
  <cp:revision>211</cp:revision>
  <dcterms:created xsi:type="dcterms:W3CDTF">2014-12-22T00:33:38Z</dcterms:created>
  <dcterms:modified xsi:type="dcterms:W3CDTF">2015-01-26T11:30:39Z</dcterms:modified>
</cp:coreProperties>
</file>