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[Rimsha Shihabudheen]</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0" name="Google Shape;130;p23"/>
          <p:cNvSpPr txBox="1"/>
          <p:nvPr/>
        </p:nvSpPr>
        <p:spPr>
          <a:xfrm>
            <a:off x="260900" y="1017725"/>
            <a:ext cx="8659200" cy="3748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Roboto Light"/>
              <a:buChar char="●"/>
            </a:pPr>
            <a:r>
              <a:rPr b="1" i="1" lang="en" sz="1917">
                <a:solidFill>
                  <a:schemeClr val="dk1"/>
                </a:solidFill>
                <a:latin typeface="Roboto"/>
                <a:ea typeface="Roboto"/>
                <a:cs typeface="Roboto"/>
                <a:sym typeface="Roboto"/>
              </a:rPr>
              <a:t>Top 5 pick-up locations for bikes:</a:t>
            </a:r>
            <a:r>
              <a:rPr i="1" lang="en" sz="1917">
                <a:solidFill>
                  <a:schemeClr val="dk1"/>
                </a:solidFill>
                <a:latin typeface="Roboto Light"/>
                <a:ea typeface="Roboto Light"/>
                <a:cs typeface="Roboto Light"/>
                <a:sym typeface="Roboto Light"/>
              </a:rPr>
              <a:t> </a:t>
            </a:r>
            <a:br>
              <a:rPr i="1" lang="en" sz="1800">
                <a:solidFill>
                  <a:schemeClr val="dk1"/>
                </a:solidFill>
                <a:latin typeface="Roboto Light"/>
                <a:ea typeface="Roboto Light"/>
                <a:cs typeface="Roboto Light"/>
                <a:sym typeface="Roboto Light"/>
              </a:rPr>
            </a:br>
            <a:endParaRPr i="1" sz="1800">
              <a:solidFill>
                <a:schemeClr val="dk1"/>
              </a:solidFill>
              <a:latin typeface="Roboto Light"/>
              <a:ea typeface="Roboto Light"/>
              <a:cs typeface="Roboto Light"/>
              <a:sym typeface="Roboto Light"/>
            </a:endParaRPr>
          </a:p>
          <a:p>
            <a:pPr indent="-317500" lvl="1" marL="914400" rtl="0" algn="l">
              <a:lnSpc>
                <a:spcPct val="115000"/>
              </a:lnSpc>
              <a:spcBef>
                <a:spcPts val="0"/>
              </a:spcBef>
              <a:spcAft>
                <a:spcPts val="0"/>
              </a:spcAft>
              <a:buClr>
                <a:schemeClr val="dk1"/>
              </a:buClr>
              <a:buSzPts val="1400"/>
              <a:buFont typeface="Roboto Light"/>
              <a:buChar char="○"/>
            </a:pPr>
            <a:r>
              <a:rPr i="1" lang="en" sz="1658">
                <a:solidFill>
                  <a:schemeClr val="dk1"/>
                </a:solidFill>
                <a:latin typeface="Roboto Light"/>
                <a:ea typeface="Roboto Light"/>
                <a:cs typeface="Roboto Light"/>
                <a:sym typeface="Roboto Light"/>
              </a:rPr>
              <a:t>Grove St Path, Exchange Place, Sip Ave, Hamilton Park, &amp; Morris Canal</a:t>
            </a:r>
            <a:br>
              <a:rPr i="1" lang="en">
                <a:solidFill>
                  <a:schemeClr val="dk1"/>
                </a:solidFill>
                <a:latin typeface="Roboto Light"/>
                <a:ea typeface="Roboto Light"/>
                <a:cs typeface="Roboto Light"/>
                <a:sym typeface="Roboto Light"/>
              </a:rPr>
            </a:br>
            <a:endParaRPr i="1">
              <a:solidFill>
                <a:schemeClr val="dk1"/>
              </a:solidFill>
              <a:latin typeface="Roboto Light"/>
              <a:ea typeface="Roboto Light"/>
              <a:cs typeface="Roboto Light"/>
              <a:sym typeface="Roboto Light"/>
            </a:endParaRPr>
          </a:p>
          <a:p>
            <a:pPr indent="-342900" lvl="0" marL="457200" rtl="0" algn="l">
              <a:lnSpc>
                <a:spcPct val="115000"/>
              </a:lnSpc>
              <a:spcBef>
                <a:spcPts val="0"/>
              </a:spcBef>
              <a:spcAft>
                <a:spcPts val="0"/>
              </a:spcAft>
              <a:buClr>
                <a:schemeClr val="dk1"/>
              </a:buClr>
              <a:buSzPts val="1800"/>
              <a:buFont typeface="Roboto Light"/>
              <a:buChar char="●"/>
            </a:pPr>
            <a:r>
              <a:rPr b="1" i="1" lang="en" sz="1929">
                <a:solidFill>
                  <a:schemeClr val="dk1"/>
                </a:solidFill>
                <a:latin typeface="Roboto"/>
                <a:ea typeface="Roboto"/>
                <a:cs typeface="Roboto"/>
                <a:sym typeface="Roboto"/>
              </a:rPr>
              <a:t>Customer base: </a:t>
            </a:r>
            <a:endParaRPr b="1" i="1" sz="1800">
              <a:solidFill>
                <a:schemeClr val="dk1"/>
              </a:solidFill>
              <a:latin typeface="Roboto"/>
              <a:ea typeface="Roboto"/>
              <a:cs typeface="Roboto"/>
              <a:sym typeface="Roboto"/>
            </a:endParaRPr>
          </a:p>
          <a:p>
            <a:pPr indent="-333886" lvl="1" marL="914400" rtl="0" algn="l">
              <a:lnSpc>
                <a:spcPct val="115000"/>
              </a:lnSpc>
              <a:spcBef>
                <a:spcPts val="0"/>
              </a:spcBef>
              <a:spcAft>
                <a:spcPts val="0"/>
              </a:spcAft>
              <a:buClr>
                <a:schemeClr val="dk1"/>
              </a:buClr>
              <a:buSzPts val="1658"/>
              <a:buFont typeface="Roboto Light"/>
              <a:buChar char="○"/>
            </a:pPr>
            <a:r>
              <a:rPr i="1" lang="en" sz="1658">
                <a:solidFill>
                  <a:schemeClr val="dk1"/>
                </a:solidFill>
                <a:latin typeface="Roboto Light"/>
                <a:ea typeface="Roboto Light"/>
                <a:cs typeface="Roboto Light"/>
                <a:sym typeface="Roboto Light"/>
              </a:rPr>
              <a:t>Mostly long-term subscribers who are more active during the week</a:t>
            </a:r>
            <a:endParaRPr i="1" sz="1658">
              <a:solidFill>
                <a:schemeClr val="dk1"/>
              </a:solidFill>
              <a:latin typeface="Roboto Light"/>
              <a:ea typeface="Roboto Light"/>
              <a:cs typeface="Roboto Light"/>
              <a:sym typeface="Roboto Light"/>
            </a:endParaRPr>
          </a:p>
          <a:p>
            <a:pPr indent="-317500" lvl="1" marL="914400" rtl="0" algn="l">
              <a:lnSpc>
                <a:spcPct val="115000"/>
              </a:lnSpc>
              <a:spcBef>
                <a:spcPts val="0"/>
              </a:spcBef>
              <a:spcAft>
                <a:spcPts val="0"/>
              </a:spcAft>
              <a:buClr>
                <a:schemeClr val="dk1"/>
              </a:buClr>
              <a:buSzPts val="1400"/>
              <a:buFont typeface="Roboto Light"/>
              <a:buChar char="○"/>
            </a:pPr>
            <a:r>
              <a:rPr i="1" lang="en" sz="1658">
                <a:solidFill>
                  <a:schemeClr val="dk1"/>
                </a:solidFill>
                <a:latin typeface="Roboto Light"/>
                <a:ea typeface="Roboto Light"/>
                <a:cs typeface="Roboto Light"/>
                <a:sym typeface="Roboto Light"/>
              </a:rPr>
              <a:t>One-time users more active at weekends</a:t>
            </a:r>
            <a:endParaRPr i="1" sz="1658">
              <a:solidFill>
                <a:schemeClr val="dk1"/>
              </a:solidFill>
              <a:latin typeface="Roboto Light"/>
              <a:ea typeface="Roboto Light"/>
              <a:cs typeface="Roboto Light"/>
              <a:sym typeface="Roboto Light"/>
            </a:endParaRPr>
          </a:p>
          <a:p>
            <a:pPr indent="-317500" lvl="1" marL="914400" rtl="0" algn="l">
              <a:lnSpc>
                <a:spcPct val="115000"/>
              </a:lnSpc>
              <a:spcBef>
                <a:spcPts val="0"/>
              </a:spcBef>
              <a:spcAft>
                <a:spcPts val="0"/>
              </a:spcAft>
              <a:buClr>
                <a:schemeClr val="dk1"/>
              </a:buClr>
              <a:buSzPts val="1400"/>
              <a:buFont typeface="Roboto Light"/>
              <a:buChar char="○"/>
            </a:pPr>
            <a:r>
              <a:rPr i="1" lang="en" sz="1685">
                <a:solidFill>
                  <a:schemeClr val="dk1"/>
                </a:solidFill>
                <a:latin typeface="Roboto Light"/>
                <a:ea typeface="Roboto Light"/>
                <a:cs typeface="Roboto Light"/>
                <a:sym typeface="Roboto Light"/>
              </a:rPr>
              <a:t>Most bikes rented by 35-44 year olds</a:t>
            </a:r>
            <a:br>
              <a:rPr b="1" i="1" lang="en">
                <a:solidFill>
                  <a:schemeClr val="dk1"/>
                </a:solidFill>
                <a:latin typeface="Roboto"/>
                <a:ea typeface="Roboto"/>
                <a:cs typeface="Roboto"/>
                <a:sym typeface="Roboto"/>
              </a:rPr>
            </a:br>
            <a:endParaRPr i="1">
              <a:solidFill>
                <a:schemeClr val="dk1"/>
              </a:solidFill>
              <a:latin typeface="Roboto Light"/>
              <a:ea typeface="Roboto Light"/>
              <a:cs typeface="Roboto Light"/>
              <a:sym typeface="Roboto Light"/>
            </a:endParaRPr>
          </a:p>
          <a:p>
            <a:pPr indent="-351093" lvl="0" marL="457200" rtl="0" algn="l">
              <a:lnSpc>
                <a:spcPct val="115000"/>
              </a:lnSpc>
              <a:spcBef>
                <a:spcPts val="0"/>
              </a:spcBef>
              <a:spcAft>
                <a:spcPts val="0"/>
              </a:spcAft>
              <a:buClr>
                <a:schemeClr val="dk1"/>
              </a:buClr>
              <a:buSzPts val="1929"/>
              <a:buFont typeface="Roboto Light"/>
              <a:buChar char="●"/>
            </a:pPr>
            <a:r>
              <a:rPr i="1" lang="en" sz="1929">
                <a:solidFill>
                  <a:schemeClr val="dk1"/>
                </a:solidFill>
                <a:latin typeface="Roboto Light"/>
                <a:ea typeface="Roboto Light"/>
                <a:cs typeface="Roboto Light"/>
                <a:sym typeface="Roboto Light"/>
              </a:rPr>
              <a:t> </a:t>
            </a:r>
            <a:r>
              <a:rPr b="1" i="1" lang="en" sz="1929">
                <a:solidFill>
                  <a:schemeClr val="dk1"/>
                </a:solidFill>
                <a:latin typeface="Roboto"/>
                <a:ea typeface="Roboto"/>
                <a:cs typeface="Roboto"/>
                <a:sym typeface="Roboto"/>
              </a:rPr>
              <a:t>Citi Bike customer behavior:</a:t>
            </a:r>
            <a:endParaRPr b="1" i="1" sz="1929">
              <a:solidFill>
                <a:schemeClr val="dk1"/>
              </a:solidFill>
              <a:latin typeface="Roboto"/>
              <a:ea typeface="Roboto"/>
              <a:cs typeface="Roboto"/>
              <a:sym typeface="Roboto"/>
            </a:endParaRPr>
          </a:p>
          <a:p>
            <a:pPr indent="-333886" lvl="1" marL="914400" rtl="0" algn="l">
              <a:lnSpc>
                <a:spcPct val="115000"/>
              </a:lnSpc>
              <a:spcBef>
                <a:spcPts val="0"/>
              </a:spcBef>
              <a:spcAft>
                <a:spcPts val="0"/>
              </a:spcAft>
              <a:buClr>
                <a:schemeClr val="dk1"/>
              </a:buClr>
              <a:buSzPts val="1658"/>
              <a:buFont typeface="Roboto Light"/>
              <a:buChar char="○"/>
            </a:pPr>
            <a:r>
              <a:rPr i="1" lang="en" sz="1658">
                <a:solidFill>
                  <a:schemeClr val="dk1"/>
                </a:solidFill>
                <a:latin typeface="Roboto Light"/>
                <a:ea typeface="Roboto Light"/>
                <a:cs typeface="Roboto Light"/>
                <a:sym typeface="Roboto Light"/>
              </a:rPr>
              <a:t>75+ year olds take longest average trips, but rent the least bikes </a:t>
            </a:r>
            <a:endParaRPr i="1" sz="1658">
              <a:solidFill>
                <a:schemeClr val="dk1"/>
              </a:solidFill>
              <a:latin typeface="Roboto Light"/>
              <a:ea typeface="Roboto Light"/>
              <a:cs typeface="Roboto Light"/>
              <a:sym typeface="Roboto Light"/>
            </a:endParaRPr>
          </a:p>
          <a:p>
            <a:pPr indent="-333886" lvl="1" marL="914400" rtl="0" algn="l">
              <a:lnSpc>
                <a:spcPct val="115000"/>
              </a:lnSpc>
              <a:spcBef>
                <a:spcPts val="0"/>
              </a:spcBef>
              <a:spcAft>
                <a:spcPts val="0"/>
              </a:spcAft>
              <a:buClr>
                <a:schemeClr val="dk1"/>
              </a:buClr>
              <a:buSzPts val="1658"/>
              <a:buFont typeface="Roboto Light"/>
              <a:buChar char="○"/>
            </a:pPr>
            <a:r>
              <a:rPr i="1" lang="en" sz="1658">
                <a:solidFill>
                  <a:schemeClr val="dk1"/>
                </a:solidFill>
                <a:latin typeface="Roboto Light"/>
                <a:ea typeface="Roboto Light"/>
                <a:cs typeface="Roboto Light"/>
                <a:sym typeface="Roboto Light"/>
              </a:rPr>
              <a:t>65-74 and 25-34 year olds take the shortest trips on average</a:t>
            </a:r>
            <a:endParaRPr i="1" sz="1658">
              <a:solidFill>
                <a:schemeClr val="dk1"/>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1" name="Google Shape;141;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r>
              <a:rPr i="1" lang="en"/>
              <a:t>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564600" y="1152475"/>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p:cNvPicPr preferRelativeResize="0"/>
          <p:nvPr/>
        </p:nvPicPr>
        <p:blipFill>
          <a:blip r:embed="rId3">
            <a:alphaModFix/>
          </a:blip>
          <a:stretch>
            <a:fillRect/>
          </a:stretch>
        </p:blipFill>
        <p:spPr>
          <a:xfrm>
            <a:off x="625200" y="1152475"/>
            <a:ext cx="7114901" cy="32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95" name="Google Shape;95;p18"/>
          <p:cNvPicPr preferRelativeResize="0"/>
          <p:nvPr/>
        </p:nvPicPr>
        <p:blipFill>
          <a:blip r:embed="rId3">
            <a:alphaModFix/>
          </a:blip>
          <a:stretch>
            <a:fillRect/>
          </a:stretch>
        </p:blipFill>
        <p:spPr>
          <a:xfrm>
            <a:off x="932200" y="1432325"/>
            <a:ext cx="5391150" cy="3333750"/>
          </a:xfrm>
          <a:prstGeom prst="rect">
            <a:avLst/>
          </a:prstGeom>
          <a:noFill/>
          <a:ln>
            <a:noFill/>
          </a:ln>
        </p:spPr>
      </p:pic>
      <p:sp>
        <p:nvSpPr>
          <p:cNvPr id="96" name="Google Shape;96;p18"/>
          <p:cNvSpPr txBox="1"/>
          <p:nvPr/>
        </p:nvSpPr>
        <p:spPr>
          <a:xfrm>
            <a:off x="6460425" y="1515725"/>
            <a:ext cx="2371800" cy="26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75+ year olds take the longest trips (on average)</a:t>
            </a:r>
            <a:endParaRPr i="1" sz="18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65-74 and 25-34 year olds take the shortest trips (on average)</a:t>
            </a:r>
            <a:endParaRPr i="1" sz="18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2" name="Google Shape;102;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3" name="Google Shape;103;p19"/>
          <p:cNvPicPr preferRelativeResize="0"/>
          <p:nvPr/>
        </p:nvPicPr>
        <p:blipFill>
          <a:blip r:embed="rId3">
            <a:alphaModFix/>
          </a:blip>
          <a:stretch>
            <a:fillRect/>
          </a:stretch>
        </p:blipFill>
        <p:spPr>
          <a:xfrm>
            <a:off x="844875" y="1067413"/>
            <a:ext cx="5715000" cy="3533775"/>
          </a:xfrm>
          <a:prstGeom prst="rect">
            <a:avLst/>
          </a:prstGeom>
          <a:noFill/>
          <a:ln>
            <a:noFill/>
          </a:ln>
        </p:spPr>
      </p:pic>
      <p:sp>
        <p:nvSpPr>
          <p:cNvPr id="104" name="Google Shape;104;p19"/>
          <p:cNvSpPr txBox="1"/>
          <p:nvPr/>
        </p:nvSpPr>
        <p:spPr>
          <a:xfrm>
            <a:off x="6895275" y="1267250"/>
            <a:ext cx="20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105" name="Google Shape;105;p19"/>
          <p:cNvSpPr txBox="1"/>
          <p:nvPr/>
        </p:nvSpPr>
        <p:spPr>
          <a:xfrm>
            <a:off x="6758600" y="1067425"/>
            <a:ext cx="2000400" cy="34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35-44 year olds rent the most bikes</a:t>
            </a:r>
            <a:br>
              <a:rPr i="1" lang="en" sz="1800">
                <a:solidFill>
                  <a:schemeClr val="dk1"/>
                </a:solidFill>
                <a:latin typeface="Roboto Light"/>
                <a:ea typeface="Roboto Light"/>
                <a:cs typeface="Roboto Light"/>
                <a:sym typeface="Roboto Light"/>
              </a:rPr>
            </a:br>
            <a:endParaRPr i="1" sz="18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75+ and 18-24 year olds rent the least bikes</a:t>
            </a:r>
            <a:endParaRPr i="1" sz="1800">
              <a:solidFill>
                <a:schemeClr val="dk1"/>
              </a:solidFill>
              <a:latin typeface="Roboto Light"/>
              <a:ea typeface="Roboto Light"/>
              <a:cs typeface="Roboto Light"/>
              <a:sym typeface="Roboto Light"/>
            </a:endParaRPr>
          </a:p>
          <a:p>
            <a:pPr indent="0" lvl="0" marL="914400" rtl="0" algn="l">
              <a:lnSpc>
                <a:spcPct val="115000"/>
              </a:lnSpc>
              <a:spcBef>
                <a:spcPts val="1200"/>
              </a:spcBef>
              <a:spcAft>
                <a:spcPts val="0"/>
              </a:spcAft>
              <a:buClr>
                <a:schemeClr val="dk1"/>
              </a:buClr>
              <a:buSzPts val="1100"/>
              <a:buFont typeface="Arial"/>
              <a:buNone/>
            </a:pPr>
            <a:r>
              <a:t/>
            </a:r>
            <a:endParaRPr i="1" sz="18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pic>
        <p:nvPicPr>
          <p:cNvPr id="111" name="Google Shape;111;p20"/>
          <p:cNvPicPr preferRelativeResize="0"/>
          <p:nvPr/>
        </p:nvPicPr>
        <p:blipFill>
          <a:blip r:embed="rId3">
            <a:alphaModFix/>
          </a:blip>
          <a:stretch>
            <a:fillRect/>
          </a:stretch>
        </p:blipFill>
        <p:spPr>
          <a:xfrm>
            <a:off x="599650" y="1406175"/>
            <a:ext cx="5715000" cy="3533775"/>
          </a:xfrm>
          <a:prstGeom prst="rect">
            <a:avLst/>
          </a:prstGeom>
          <a:noFill/>
          <a:ln>
            <a:noFill/>
          </a:ln>
        </p:spPr>
      </p:pic>
      <p:sp>
        <p:nvSpPr>
          <p:cNvPr id="112" name="Google Shape;112;p20"/>
          <p:cNvSpPr txBox="1"/>
          <p:nvPr/>
        </p:nvSpPr>
        <p:spPr>
          <a:xfrm>
            <a:off x="6434400" y="1406175"/>
            <a:ext cx="2397900" cy="31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600">
                <a:solidFill>
                  <a:schemeClr val="dk1"/>
                </a:solidFill>
                <a:latin typeface="Roboto Light"/>
                <a:ea typeface="Roboto Light"/>
                <a:cs typeface="Roboto Light"/>
                <a:sym typeface="Roboto Light"/>
              </a:rPr>
              <a:t>Citi Bike customer base is predominantly made up of long-term subscribers</a:t>
            </a:r>
            <a:endParaRPr i="1" sz="16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i="1" lang="en" sz="1600">
                <a:solidFill>
                  <a:schemeClr val="dk1"/>
                </a:solidFill>
                <a:latin typeface="Roboto Light"/>
                <a:ea typeface="Roboto Light"/>
                <a:cs typeface="Roboto Light"/>
                <a:sym typeface="Roboto Light"/>
              </a:rPr>
              <a:t>Subscribers are more active during the week</a:t>
            </a:r>
            <a:endParaRPr i="1" sz="16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i="1" lang="en" sz="1600">
                <a:solidFill>
                  <a:schemeClr val="dk1"/>
                </a:solidFill>
                <a:latin typeface="Roboto Light"/>
                <a:ea typeface="Roboto Light"/>
                <a:cs typeface="Roboto Light"/>
                <a:sym typeface="Roboto Light"/>
              </a:rPr>
              <a:t>One-time users are more active on weekends</a:t>
            </a:r>
            <a:endParaRPr i="1" sz="16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pic>
        <p:nvPicPr>
          <p:cNvPr id="118" name="Google Shape;118;p21"/>
          <p:cNvPicPr preferRelativeResize="0"/>
          <p:nvPr/>
        </p:nvPicPr>
        <p:blipFill>
          <a:blip r:embed="rId3">
            <a:alphaModFix/>
          </a:blip>
          <a:stretch>
            <a:fillRect/>
          </a:stretch>
        </p:blipFill>
        <p:spPr>
          <a:xfrm>
            <a:off x="649350" y="1170125"/>
            <a:ext cx="5715000" cy="3533775"/>
          </a:xfrm>
          <a:prstGeom prst="rect">
            <a:avLst/>
          </a:prstGeom>
          <a:noFill/>
          <a:ln>
            <a:noFill/>
          </a:ln>
        </p:spPr>
      </p:pic>
      <p:sp>
        <p:nvSpPr>
          <p:cNvPr id="119" name="Google Shape;119;p21"/>
          <p:cNvSpPr txBox="1"/>
          <p:nvPr/>
        </p:nvSpPr>
        <p:spPr>
          <a:xfrm>
            <a:off x="6696500" y="1254825"/>
            <a:ext cx="2012700" cy="19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No relationship between user age and trip duration</a:t>
            </a:r>
            <a:endParaRPr i="1" sz="1800">
              <a:solidFill>
                <a:schemeClr val="dk1"/>
              </a:solidFill>
              <a:latin typeface="Roboto Light"/>
              <a:ea typeface="Roboto Light"/>
              <a:cs typeface="Roboto Light"/>
              <a:sym typeface="Roboto Light"/>
            </a:endParaRPr>
          </a:p>
          <a:p>
            <a:pPr indent="0" lvl="0" marL="914400" rtl="0" algn="l">
              <a:lnSpc>
                <a:spcPct val="115000"/>
              </a:lnSpc>
              <a:spcBef>
                <a:spcPts val="1200"/>
              </a:spcBef>
              <a:spcAft>
                <a:spcPts val="0"/>
              </a:spcAft>
              <a:buClr>
                <a:schemeClr val="dk1"/>
              </a:buClr>
              <a:buSzPts val="1100"/>
              <a:buFont typeface="Arial"/>
              <a:buNone/>
            </a:pPr>
            <a:r>
              <a:t/>
            </a:r>
            <a:endParaRPr i="1" sz="18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