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86" r:id="rId2"/>
    <p:sldId id="259" r:id="rId3"/>
    <p:sldId id="261" r:id="rId4"/>
    <p:sldId id="257" r:id="rId5"/>
    <p:sldId id="264" r:id="rId6"/>
    <p:sldId id="262" r:id="rId7"/>
    <p:sldId id="263" r:id="rId8"/>
    <p:sldId id="265" r:id="rId9"/>
    <p:sldId id="303" r:id="rId10"/>
    <p:sldId id="328" r:id="rId11"/>
    <p:sldId id="302" r:id="rId12"/>
    <p:sldId id="304" r:id="rId13"/>
    <p:sldId id="305" r:id="rId14"/>
    <p:sldId id="306" r:id="rId15"/>
    <p:sldId id="266" r:id="rId16"/>
    <p:sldId id="307" r:id="rId17"/>
    <p:sldId id="308" r:id="rId18"/>
    <p:sldId id="267" r:id="rId19"/>
    <p:sldId id="290" r:id="rId20"/>
    <p:sldId id="270" r:id="rId21"/>
    <p:sldId id="291" r:id="rId22"/>
    <p:sldId id="292" r:id="rId23"/>
    <p:sldId id="293" r:id="rId24"/>
    <p:sldId id="294" r:id="rId25"/>
    <p:sldId id="295" r:id="rId26"/>
    <p:sldId id="309" r:id="rId27"/>
    <p:sldId id="310" r:id="rId28"/>
    <p:sldId id="319" r:id="rId29"/>
    <p:sldId id="327" r:id="rId30"/>
    <p:sldId id="320" r:id="rId31"/>
    <p:sldId id="321" r:id="rId32"/>
    <p:sldId id="322" r:id="rId33"/>
    <p:sldId id="323" r:id="rId34"/>
    <p:sldId id="32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CC"/>
    <a:srgbClr val="339966"/>
    <a:srgbClr val="0099CC"/>
    <a:srgbClr val="99CCFF"/>
    <a:srgbClr val="FECC82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47" autoAdjust="0"/>
  </p:normalViewPr>
  <p:slideViewPr>
    <p:cSldViewPr>
      <p:cViewPr varScale="1">
        <p:scale>
          <a:sx n="79" d="100"/>
          <a:sy n="79" d="100"/>
        </p:scale>
        <p:origin x="148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475EEBB-F8A8-4312-838C-EB9550AEBC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1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86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48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24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19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37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27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1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97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154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82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69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84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16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979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38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94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22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20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94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87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4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8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8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86400" cy="47625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117216E-4E11-4C6A-BFAB-BEF43F2BA82F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E25653FC-AC97-4FFD-B356-9389E72CB5F4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34E7D997-0037-4CAE-ADE9-B0841AA0474D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7B3755BF-D394-4F70-B75C-E9084BE378A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A9BF6642-CC95-4404-AEA6-5E3ABD1FD07E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8D98550F-EF34-40E7-9B13-8B71FD974384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318D1B29-349E-40EB-92A2-7A184B969FD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BCD95DAD-0842-4C42-89B0-68057A85C2CF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22C6F12A-B693-4246-BD13-A894BEE19500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C9EA8E87-20F1-4C58-80B6-BF8B839C60B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F29D4E2B-34A9-4970-83B5-1A9BC854C1E3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782690CA-86C9-4F9E-867D-E67F53109E70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99CC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99CC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07F36D11-BB2F-48FA-AA87-C0906B19464A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59" r:id="rId5"/>
    <p:sldLayoutId id="2147483664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David M. Kroenke and David J. Auer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Database Processing: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 smtClean="0">
                <a:solidFill>
                  <a:srgbClr val="B3B3B3"/>
                </a:solidFill>
                <a:latin typeface="Calibri" pitchFamily="34" charset="0"/>
                <a:cs typeface="Calibri" pitchFamily="34" charset="0"/>
              </a:rPr>
            </a:br>
            <a:endParaRPr 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124200" y="24384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339966"/>
                </a:solidFill>
                <a:latin typeface="Calibri" pitchFamily="34" charset="0"/>
                <a:cs typeface="Calibri" pitchFamily="34" charset="0"/>
              </a:rPr>
              <a:t>Chương</a:t>
            </a:r>
            <a:r>
              <a:rPr lang="en-US" sz="3600" b="1" dirty="0" smtClean="0">
                <a:solidFill>
                  <a:srgbClr val="339966"/>
                </a:solidFill>
                <a:latin typeface="Calibri" pitchFamily="34" charset="0"/>
                <a:cs typeface="Calibri" pitchFamily="34" charset="0"/>
              </a:rPr>
              <a:t> 1:</a:t>
            </a:r>
            <a:endParaRPr lang="en-US" sz="3600" b="1" dirty="0">
              <a:solidFill>
                <a:srgbClr val="339966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Tổng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quan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về</a:t>
            </a:r>
            <a:r>
              <a:rPr lang="en-US" sz="40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CSDL</a:t>
            </a:r>
            <a:endParaRPr lang="en-US" sz="40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" y="2459038"/>
            <a:ext cx="40655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 err="1"/>
              <a:t>Là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dữ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liệu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hiện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thời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được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lưu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trữ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trong</a:t>
            </a:r>
            <a:r>
              <a:rPr lang="en-US" altLang="en-US" sz="2500" dirty="0"/>
              <a:t> CSDL ở </a:t>
            </a:r>
            <a:r>
              <a:rPr lang="en-US" altLang="en-US" sz="2500" dirty="0" err="1"/>
              <a:t>một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thời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điểm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nào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đó</a:t>
            </a:r>
            <a:endParaRPr lang="en-US" altLang="en-US" sz="2500" dirty="0"/>
          </a:p>
          <a:p>
            <a:r>
              <a:rPr lang="en-US" altLang="en-US" sz="2500" dirty="0" err="1"/>
              <a:t>Còn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gọi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là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tình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trạng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của</a:t>
            </a:r>
            <a:r>
              <a:rPr lang="en-US" altLang="en-US" sz="2500" dirty="0"/>
              <a:t> CSDL</a:t>
            </a:r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(Instance)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472910" y="2971800"/>
            <a:ext cx="5699289" cy="1600200"/>
            <a:chOff x="672" y="2688"/>
            <a:chExt cx="3216" cy="960"/>
          </a:xfrm>
        </p:grpSpPr>
        <p:sp>
          <p:nvSpPr>
            <p:cNvPr id="7" name="Rectangle 119"/>
            <p:cNvSpPr>
              <a:spLocks noChangeArrowheads="1"/>
            </p:cNvSpPr>
            <p:nvPr/>
          </p:nvSpPr>
          <p:spPr bwMode="auto">
            <a:xfrm>
              <a:off x="1152" y="2688"/>
              <a:ext cx="2736" cy="96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120"/>
            <p:cNvSpPr txBox="1">
              <a:spLocks noChangeArrowheads="1"/>
            </p:cNvSpPr>
            <p:nvPr/>
          </p:nvSpPr>
          <p:spPr bwMode="auto">
            <a:xfrm>
              <a:off x="1152" y="2688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err="1"/>
                <a:t>TenMH</a:t>
              </a:r>
              <a:endParaRPr lang="en-US" altLang="en-US" sz="1400" dirty="0"/>
            </a:p>
          </p:txBody>
        </p:sp>
        <p:sp>
          <p:nvSpPr>
            <p:cNvPr id="9" name="Line 127"/>
            <p:cNvSpPr>
              <a:spLocks noChangeShapeType="1"/>
            </p:cNvSpPr>
            <p:nvPr/>
          </p:nvSpPr>
          <p:spPr bwMode="auto">
            <a:xfrm>
              <a:off x="1152" y="2888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28"/>
            <p:cNvSpPr txBox="1">
              <a:spLocks noChangeArrowheads="1"/>
            </p:cNvSpPr>
            <p:nvPr/>
          </p:nvSpPr>
          <p:spPr bwMode="auto">
            <a:xfrm>
              <a:off x="1152" y="2880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/>
                <a:t>Nhap mon tin hoc</a:t>
              </a: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152" y="3072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 dirty="0" err="1"/>
                <a:t>Cau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truc</a:t>
              </a:r>
              <a:r>
                <a:rPr lang="en-US" altLang="en-US" sz="1400" dirty="0"/>
                <a:t> du lieu</a:t>
              </a:r>
            </a:p>
          </p:txBody>
        </p:sp>
        <p:sp>
          <p:nvSpPr>
            <p:cNvPr id="12" name="Text Box 136"/>
            <p:cNvSpPr txBox="1">
              <a:spLocks noChangeArrowheads="1"/>
            </p:cNvSpPr>
            <p:nvPr/>
          </p:nvSpPr>
          <p:spPr bwMode="auto">
            <a:xfrm>
              <a:off x="672" y="2688"/>
              <a:ext cx="480" cy="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 dirty="0" err="1"/>
                <a:t>Mhoc</a:t>
              </a:r>
              <a:endParaRPr lang="en-US" altLang="en-US" sz="1400" b="1" dirty="0"/>
            </a:p>
          </p:txBody>
        </p:sp>
        <p:sp>
          <p:nvSpPr>
            <p:cNvPr id="13" name="Line 138"/>
            <p:cNvSpPr>
              <a:spLocks noChangeShapeType="1"/>
            </p:cNvSpPr>
            <p:nvPr/>
          </p:nvSpPr>
          <p:spPr bwMode="auto">
            <a:xfrm>
              <a:off x="2160" y="268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39"/>
            <p:cNvSpPr txBox="1">
              <a:spLocks noChangeArrowheads="1"/>
            </p:cNvSpPr>
            <p:nvPr/>
          </p:nvSpPr>
          <p:spPr bwMode="auto">
            <a:xfrm>
              <a:off x="1152" y="3264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 dirty="0" err="1"/>
                <a:t>Toan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roi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rac</a:t>
              </a:r>
              <a:endParaRPr lang="en-US" altLang="en-US" sz="1400" dirty="0"/>
            </a:p>
          </p:txBody>
        </p:sp>
        <p:sp>
          <p:nvSpPr>
            <p:cNvPr id="15" name="Text Box 140"/>
            <p:cNvSpPr txBox="1">
              <a:spLocks noChangeArrowheads="1"/>
            </p:cNvSpPr>
            <p:nvPr/>
          </p:nvSpPr>
          <p:spPr bwMode="auto">
            <a:xfrm>
              <a:off x="1152" y="3456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/>
                <a:t>Co so du lieu</a:t>
              </a:r>
            </a:p>
          </p:txBody>
        </p:sp>
        <p:sp>
          <p:nvSpPr>
            <p:cNvPr id="16" name="Text Box 141"/>
            <p:cNvSpPr txBox="1">
              <a:spLocks noChangeArrowheads="1"/>
            </p:cNvSpPr>
            <p:nvPr/>
          </p:nvSpPr>
          <p:spPr bwMode="auto">
            <a:xfrm>
              <a:off x="2160" y="268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MaMH</a:t>
              </a:r>
            </a:p>
          </p:txBody>
        </p:sp>
        <p:sp>
          <p:nvSpPr>
            <p:cNvPr id="17" name="Text Box 142"/>
            <p:cNvSpPr txBox="1">
              <a:spLocks noChangeArrowheads="1"/>
            </p:cNvSpPr>
            <p:nvPr/>
          </p:nvSpPr>
          <p:spPr bwMode="auto">
            <a:xfrm>
              <a:off x="2160" y="28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COSC1310</a:t>
              </a:r>
            </a:p>
          </p:txBody>
        </p:sp>
        <p:sp>
          <p:nvSpPr>
            <p:cNvPr id="18" name="Text Box 143"/>
            <p:cNvSpPr txBox="1">
              <a:spLocks noChangeArrowheads="1"/>
            </p:cNvSpPr>
            <p:nvPr/>
          </p:nvSpPr>
          <p:spPr bwMode="auto">
            <a:xfrm>
              <a:off x="2160" y="307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/>
                <a:t>COSC3320</a:t>
              </a:r>
            </a:p>
          </p:txBody>
        </p:sp>
        <p:sp>
          <p:nvSpPr>
            <p:cNvPr id="19" name="Text Box 144"/>
            <p:cNvSpPr txBox="1">
              <a:spLocks noChangeArrowheads="1"/>
            </p:cNvSpPr>
            <p:nvPr/>
          </p:nvSpPr>
          <p:spPr bwMode="auto">
            <a:xfrm>
              <a:off x="2160" y="326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MATH2410</a:t>
              </a:r>
            </a:p>
          </p:txBody>
        </p:sp>
        <p:sp>
          <p:nvSpPr>
            <p:cNvPr id="20" name="Text Box 145"/>
            <p:cNvSpPr txBox="1">
              <a:spLocks noChangeArrowheads="1"/>
            </p:cNvSpPr>
            <p:nvPr/>
          </p:nvSpPr>
          <p:spPr bwMode="auto">
            <a:xfrm>
              <a:off x="2160" y="345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COSC3380</a:t>
              </a:r>
            </a:p>
          </p:txBody>
        </p:sp>
        <p:sp>
          <p:nvSpPr>
            <p:cNvPr id="21" name="Line 146"/>
            <p:cNvSpPr>
              <a:spLocks noChangeShapeType="1"/>
            </p:cNvSpPr>
            <p:nvPr/>
          </p:nvSpPr>
          <p:spPr bwMode="auto">
            <a:xfrm>
              <a:off x="2832" y="268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147"/>
            <p:cNvSpPr txBox="1">
              <a:spLocks noChangeArrowheads="1"/>
            </p:cNvSpPr>
            <p:nvPr/>
          </p:nvSpPr>
          <p:spPr bwMode="auto">
            <a:xfrm>
              <a:off x="2832" y="2688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err="1"/>
                <a:t>TinChi</a:t>
              </a:r>
              <a:endParaRPr lang="en-US" altLang="en-US" sz="1400" dirty="0"/>
            </a:p>
          </p:txBody>
        </p:sp>
        <p:sp>
          <p:nvSpPr>
            <p:cNvPr id="23" name="Text Box 148"/>
            <p:cNvSpPr txBox="1">
              <a:spLocks noChangeArrowheads="1"/>
            </p:cNvSpPr>
            <p:nvPr/>
          </p:nvSpPr>
          <p:spPr bwMode="auto">
            <a:xfrm>
              <a:off x="3312" y="268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Khoa</a:t>
              </a:r>
            </a:p>
          </p:txBody>
        </p:sp>
        <p:sp>
          <p:nvSpPr>
            <p:cNvPr id="24" name="Line 149"/>
            <p:cNvSpPr>
              <a:spLocks noChangeShapeType="1"/>
            </p:cNvSpPr>
            <p:nvPr/>
          </p:nvSpPr>
          <p:spPr bwMode="auto">
            <a:xfrm>
              <a:off x="3312" y="268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0"/>
            <p:cNvSpPr txBox="1">
              <a:spLocks noChangeArrowheads="1"/>
            </p:cNvSpPr>
            <p:nvPr/>
          </p:nvSpPr>
          <p:spPr bwMode="auto">
            <a:xfrm>
              <a:off x="2832" y="28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26" name="Text Box 151"/>
            <p:cNvSpPr txBox="1">
              <a:spLocks noChangeArrowheads="1"/>
            </p:cNvSpPr>
            <p:nvPr/>
          </p:nvSpPr>
          <p:spPr bwMode="auto">
            <a:xfrm>
              <a:off x="2832" y="307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27" name="Text Box 152"/>
            <p:cNvSpPr txBox="1">
              <a:spLocks noChangeArrowheads="1"/>
            </p:cNvSpPr>
            <p:nvPr/>
          </p:nvSpPr>
          <p:spPr bwMode="auto">
            <a:xfrm>
              <a:off x="2832" y="32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28" name="Text Box 153"/>
            <p:cNvSpPr txBox="1">
              <a:spLocks noChangeArrowheads="1"/>
            </p:cNvSpPr>
            <p:nvPr/>
          </p:nvSpPr>
          <p:spPr bwMode="auto">
            <a:xfrm>
              <a:off x="2832" y="345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29" name="Text Box 154"/>
            <p:cNvSpPr txBox="1">
              <a:spLocks noChangeArrowheads="1"/>
            </p:cNvSpPr>
            <p:nvPr/>
          </p:nvSpPr>
          <p:spPr bwMode="auto">
            <a:xfrm>
              <a:off x="3312" y="28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CNTT</a:t>
              </a:r>
            </a:p>
          </p:txBody>
        </p:sp>
        <p:sp>
          <p:nvSpPr>
            <p:cNvPr id="30" name="Text Box 155"/>
            <p:cNvSpPr txBox="1">
              <a:spLocks noChangeArrowheads="1"/>
            </p:cNvSpPr>
            <p:nvPr/>
          </p:nvSpPr>
          <p:spPr bwMode="auto">
            <a:xfrm>
              <a:off x="3312" y="307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CNTT</a:t>
              </a:r>
            </a:p>
          </p:txBody>
        </p:sp>
        <p:sp>
          <p:nvSpPr>
            <p:cNvPr id="31" name="Text Box 156"/>
            <p:cNvSpPr txBox="1">
              <a:spLocks noChangeArrowheads="1"/>
            </p:cNvSpPr>
            <p:nvPr/>
          </p:nvSpPr>
          <p:spPr bwMode="auto">
            <a:xfrm>
              <a:off x="3312" y="326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TOAN</a:t>
              </a:r>
            </a:p>
          </p:txBody>
        </p:sp>
        <p:sp>
          <p:nvSpPr>
            <p:cNvPr id="32" name="Text Box 157"/>
            <p:cNvSpPr txBox="1">
              <a:spLocks noChangeArrowheads="1"/>
            </p:cNvSpPr>
            <p:nvPr/>
          </p:nvSpPr>
          <p:spPr bwMode="auto">
            <a:xfrm>
              <a:off x="3312" y="34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CNTT</a:t>
              </a:r>
            </a:p>
          </p:txBody>
        </p:sp>
      </p:grpSp>
      <p:grpSp>
        <p:nvGrpSpPr>
          <p:cNvPr id="33" name="Group 227"/>
          <p:cNvGrpSpPr>
            <a:grpSpLocks/>
          </p:cNvGrpSpPr>
          <p:nvPr/>
        </p:nvGrpSpPr>
        <p:grpSpPr bwMode="auto">
          <a:xfrm>
            <a:off x="5867400" y="2480506"/>
            <a:ext cx="2971800" cy="1752600"/>
            <a:chOff x="192" y="2976"/>
            <a:chExt cx="1872" cy="1104"/>
          </a:xfrm>
        </p:grpSpPr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672" y="2976"/>
              <a:ext cx="139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92"/>
            <p:cNvSpPr txBox="1">
              <a:spLocks noChangeArrowheads="1"/>
            </p:cNvSpPr>
            <p:nvPr/>
          </p:nvSpPr>
          <p:spPr bwMode="auto">
            <a:xfrm>
              <a:off x="672" y="297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MaSV</a:t>
              </a:r>
            </a:p>
          </p:txBody>
        </p:sp>
        <p:sp>
          <p:nvSpPr>
            <p:cNvPr id="36" name="Text Box 195"/>
            <p:cNvSpPr txBox="1">
              <a:spLocks noChangeArrowheads="1"/>
            </p:cNvSpPr>
            <p:nvPr/>
          </p:nvSpPr>
          <p:spPr bwMode="auto">
            <a:xfrm>
              <a:off x="1632" y="297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/>
                <a:t>Diem</a:t>
              </a:r>
            </a:p>
          </p:txBody>
        </p:sp>
        <p:sp>
          <p:nvSpPr>
            <p:cNvPr id="37" name="Line 200"/>
            <p:cNvSpPr>
              <a:spLocks noChangeShapeType="1"/>
            </p:cNvSpPr>
            <p:nvPr/>
          </p:nvSpPr>
          <p:spPr bwMode="auto">
            <a:xfrm>
              <a:off x="672" y="3176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201"/>
            <p:cNvSpPr txBox="1">
              <a:spLocks noChangeArrowheads="1"/>
            </p:cNvSpPr>
            <p:nvPr/>
          </p:nvSpPr>
          <p:spPr bwMode="auto">
            <a:xfrm>
              <a:off x="672" y="31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17</a:t>
              </a:r>
            </a:p>
          </p:txBody>
        </p:sp>
        <p:sp>
          <p:nvSpPr>
            <p:cNvPr id="39" name="Text Box 204"/>
            <p:cNvSpPr txBox="1">
              <a:spLocks noChangeArrowheads="1"/>
            </p:cNvSpPr>
            <p:nvPr/>
          </p:nvSpPr>
          <p:spPr bwMode="auto">
            <a:xfrm>
              <a:off x="1632" y="31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40" name="Text Box 205"/>
            <p:cNvSpPr txBox="1">
              <a:spLocks noChangeArrowheads="1"/>
            </p:cNvSpPr>
            <p:nvPr/>
          </p:nvSpPr>
          <p:spPr bwMode="auto">
            <a:xfrm>
              <a:off x="672" y="33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17</a:t>
              </a:r>
            </a:p>
          </p:txBody>
        </p:sp>
        <p:sp>
          <p:nvSpPr>
            <p:cNvPr id="41" name="Text Box 208"/>
            <p:cNvSpPr txBox="1">
              <a:spLocks noChangeArrowheads="1"/>
            </p:cNvSpPr>
            <p:nvPr/>
          </p:nvSpPr>
          <p:spPr bwMode="auto">
            <a:xfrm>
              <a:off x="1632" y="33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6</a:t>
              </a:r>
            </a:p>
          </p:txBody>
        </p:sp>
        <p:sp>
          <p:nvSpPr>
            <p:cNvPr id="42" name="Text Box 209"/>
            <p:cNvSpPr txBox="1">
              <a:spLocks noChangeArrowheads="1"/>
            </p:cNvSpPr>
            <p:nvPr/>
          </p:nvSpPr>
          <p:spPr bwMode="auto">
            <a:xfrm>
              <a:off x="192" y="2976"/>
              <a:ext cx="480" cy="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/>
                <a:t>KQua</a:t>
              </a:r>
            </a:p>
          </p:txBody>
        </p:sp>
        <p:sp>
          <p:nvSpPr>
            <p:cNvPr id="43" name="Text Box 210"/>
            <p:cNvSpPr txBox="1">
              <a:spLocks noChangeArrowheads="1"/>
            </p:cNvSpPr>
            <p:nvPr/>
          </p:nvSpPr>
          <p:spPr bwMode="auto">
            <a:xfrm>
              <a:off x="1104" y="297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err="1"/>
                <a:t>MaKH</a:t>
              </a:r>
              <a:endParaRPr lang="en-US" altLang="en-US" sz="1400" dirty="0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>
              <a:off x="1104" y="297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>
              <a:off x="1632" y="297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213"/>
            <p:cNvSpPr txBox="1">
              <a:spLocks noChangeArrowheads="1"/>
            </p:cNvSpPr>
            <p:nvPr/>
          </p:nvSpPr>
          <p:spPr bwMode="auto">
            <a:xfrm>
              <a:off x="672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47" name="Text Box 214"/>
            <p:cNvSpPr txBox="1">
              <a:spLocks noChangeArrowheads="1"/>
            </p:cNvSpPr>
            <p:nvPr/>
          </p:nvSpPr>
          <p:spPr bwMode="auto">
            <a:xfrm>
              <a:off x="672" y="360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48" name="Text Box 215"/>
            <p:cNvSpPr txBox="1">
              <a:spLocks noChangeArrowheads="1"/>
            </p:cNvSpPr>
            <p:nvPr/>
          </p:nvSpPr>
          <p:spPr bwMode="auto">
            <a:xfrm>
              <a:off x="672" y="374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49" name="Text Box 216"/>
            <p:cNvSpPr txBox="1">
              <a:spLocks noChangeArrowheads="1"/>
            </p:cNvSpPr>
            <p:nvPr/>
          </p:nvSpPr>
          <p:spPr bwMode="auto">
            <a:xfrm>
              <a:off x="672" y="38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50" name="Text Box 217"/>
            <p:cNvSpPr txBox="1">
              <a:spLocks noChangeArrowheads="1"/>
            </p:cNvSpPr>
            <p:nvPr/>
          </p:nvSpPr>
          <p:spPr bwMode="auto">
            <a:xfrm>
              <a:off x="1104" y="31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112</a:t>
              </a:r>
            </a:p>
          </p:txBody>
        </p:sp>
        <p:sp>
          <p:nvSpPr>
            <p:cNvPr id="51" name="Text Box 218"/>
            <p:cNvSpPr txBox="1">
              <a:spLocks noChangeArrowheads="1"/>
            </p:cNvSpPr>
            <p:nvPr/>
          </p:nvSpPr>
          <p:spPr bwMode="auto">
            <a:xfrm>
              <a:off x="1104" y="331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119</a:t>
              </a:r>
            </a:p>
          </p:txBody>
        </p:sp>
        <p:sp>
          <p:nvSpPr>
            <p:cNvPr id="52" name="Text Box 219"/>
            <p:cNvSpPr txBox="1">
              <a:spLocks noChangeArrowheads="1"/>
            </p:cNvSpPr>
            <p:nvPr/>
          </p:nvSpPr>
          <p:spPr bwMode="auto">
            <a:xfrm>
              <a:off x="1104" y="345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85</a:t>
              </a:r>
            </a:p>
          </p:txBody>
        </p:sp>
        <p:sp>
          <p:nvSpPr>
            <p:cNvPr id="53" name="Text Box 220"/>
            <p:cNvSpPr txBox="1">
              <a:spLocks noChangeArrowheads="1"/>
            </p:cNvSpPr>
            <p:nvPr/>
          </p:nvSpPr>
          <p:spPr bwMode="auto">
            <a:xfrm>
              <a:off x="1104" y="360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92</a:t>
              </a:r>
            </a:p>
          </p:txBody>
        </p:sp>
        <p:sp>
          <p:nvSpPr>
            <p:cNvPr id="54" name="Text Box 221"/>
            <p:cNvSpPr txBox="1">
              <a:spLocks noChangeArrowheads="1"/>
            </p:cNvSpPr>
            <p:nvPr/>
          </p:nvSpPr>
          <p:spPr bwMode="auto">
            <a:xfrm>
              <a:off x="1104" y="3744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102</a:t>
              </a:r>
            </a:p>
          </p:txBody>
        </p:sp>
        <p:sp>
          <p:nvSpPr>
            <p:cNvPr id="55" name="Text Box 222"/>
            <p:cNvSpPr txBox="1">
              <a:spLocks noChangeArrowheads="1"/>
            </p:cNvSpPr>
            <p:nvPr/>
          </p:nvSpPr>
          <p:spPr bwMode="auto">
            <a:xfrm>
              <a:off x="1104" y="38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135</a:t>
              </a:r>
            </a:p>
          </p:txBody>
        </p:sp>
        <p:sp>
          <p:nvSpPr>
            <p:cNvPr id="56" name="Text Box 223"/>
            <p:cNvSpPr txBox="1">
              <a:spLocks noChangeArrowheads="1"/>
            </p:cNvSpPr>
            <p:nvPr/>
          </p:nvSpPr>
          <p:spPr bwMode="auto">
            <a:xfrm>
              <a:off x="1632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10</a:t>
              </a:r>
            </a:p>
          </p:txBody>
        </p:sp>
        <p:sp>
          <p:nvSpPr>
            <p:cNvPr id="57" name="Text Box 224"/>
            <p:cNvSpPr txBox="1">
              <a:spLocks noChangeArrowheads="1"/>
            </p:cNvSpPr>
            <p:nvPr/>
          </p:nvSpPr>
          <p:spPr bwMode="auto">
            <a:xfrm>
              <a:off x="1632" y="360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9</a:t>
              </a:r>
            </a:p>
          </p:txBody>
        </p:sp>
        <p:sp>
          <p:nvSpPr>
            <p:cNvPr id="58" name="Text Box 225"/>
            <p:cNvSpPr txBox="1">
              <a:spLocks noChangeArrowheads="1"/>
            </p:cNvSpPr>
            <p:nvPr/>
          </p:nvSpPr>
          <p:spPr bwMode="auto">
            <a:xfrm>
              <a:off x="1632" y="374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59" name="Text Box 226"/>
            <p:cNvSpPr txBox="1">
              <a:spLocks noChangeArrowheads="1"/>
            </p:cNvSpPr>
            <p:nvPr/>
          </p:nvSpPr>
          <p:spPr bwMode="auto">
            <a:xfrm>
              <a:off x="1632" y="38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10</a:t>
              </a:r>
            </a:p>
          </p:txBody>
        </p:sp>
      </p:grpSp>
      <p:grpSp>
        <p:nvGrpSpPr>
          <p:cNvPr id="60" name="Group 159"/>
          <p:cNvGrpSpPr>
            <a:grpSpLocks/>
          </p:cNvGrpSpPr>
          <p:nvPr/>
        </p:nvGrpSpPr>
        <p:grpSpPr bwMode="auto">
          <a:xfrm>
            <a:off x="914400" y="4953000"/>
            <a:ext cx="3352800" cy="838200"/>
            <a:chOff x="672" y="1968"/>
            <a:chExt cx="2112" cy="528"/>
          </a:xfrm>
        </p:grpSpPr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1152" y="1968"/>
              <a:ext cx="1632" cy="52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1152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</a:t>
              </a:r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1488" y="19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MaSV</a:t>
              </a:r>
            </a:p>
          </p:txBody>
        </p:sp>
        <p:sp>
          <p:nvSpPr>
            <p:cNvPr id="64" name="Text Box 104"/>
            <p:cNvSpPr txBox="1">
              <a:spLocks noChangeArrowheads="1"/>
            </p:cNvSpPr>
            <p:nvPr/>
          </p:nvSpPr>
          <p:spPr bwMode="auto">
            <a:xfrm>
              <a:off x="1920" y="19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65" name="Text Box 105"/>
            <p:cNvSpPr txBox="1">
              <a:spLocks noChangeArrowheads="1"/>
            </p:cNvSpPr>
            <p:nvPr/>
          </p:nvSpPr>
          <p:spPr bwMode="auto">
            <a:xfrm>
              <a:off x="2352" y="196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Khoa</a:t>
              </a:r>
            </a:p>
          </p:txBody>
        </p:sp>
        <p:grpSp>
          <p:nvGrpSpPr>
            <p:cNvPr id="66" name="Group 137"/>
            <p:cNvGrpSpPr>
              <a:grpSpLocks/>
            </p:cNvGrpSpPr>
            <p:nvPr/>
          </p:nvGrpSpPr>
          <p:grpSpPr bwMode="auto">
            <a:xfrm>
              <a:off x="1488" y="1968"/>
              <a:ext cx="864" cy="528"/>
              <a:chOff x="1488" y="1968"/>
              <a:chExt cx="864" cy="576"/>
            </a:xfrm>
          </p:grpSpPr>
          <p:sp>
            <p:nvSpPr>
              <p:cNvPr id="77" name="Line 106"/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107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108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>
              <a:off x="1152" y="216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110"/>
            <p:cNvSpPr txBox="1">
              <a:spLocks noChangeArrowheads="1"/>
            </p:cNvSpPr>
            <p:nvPr/>
          </p:nvSpPr>
          <p:spPr bwMode="auto">
            <a:xfrm>
              <a:off x="1152" y="216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Son</a:t>
              </a:r>
            </a:p>
          </p:txBody>
        </p:sp>
        <p:sp>
          <p:nvSpPr>
            <p:cNvPr id="69" name="Text Box 111"/>
            <p:cNvSpPr txBox="1">
              <a:spLocks noChangeArrowheads="1"/>
            </p:cNvSpPr>
            <p:nvPr/>
          </p:nvSpPr>
          <p:spPr bwMode="auto">
            <a:xfrm>
              <a:off x="1488" y="216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17</a:t>
              </a:r>
            </a:p>
          </p:txBody>
        </p:sp>
        <p:sp>
          <p:nvSpPr>
            <p:cNvPr id="70" name="Text Box 112"/>
            <p:cNvSpPr txBox="1">
              <a:spLocks noChangeArrowheads="1"/>
            </p:cNvSpPr>
            <p:nvPr/>
          </p:nvSpPr>
          <p:spPr bwMode="auto">
            <a:xfrm>
              <a:off x="1920" y="216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</a:t>
              </a:r>
            </a:p>
          </p:txBody>
        </p:sp>
        <p:sp>
          <p:nvSpPr>
            <p:cNvPr id="71" name="Text Box 113"/>
            <p:cNvSpPr txBox="1">
              <a:spLocks noChangeArrowheads="1"/>
            </p:cNvSpPr>
            <p:nvPr/>
          </p:nvSpPr>
          <p:spPr bwMode="auto">
            <a:xfrm>
              <a:off x="2352" y="216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CNTT</a:t>
              </a:r>
            </a:p>
          </p:txBody>
        </p:sp>
        <p:sp>
          <p:nvSpPr>
            <p:cNvPr id="72" name="Text Box 114"/>
            <p:cNvSpPr txBox="1">
              <a:spLocks noChangeArrowheads="1"/>
            </p:cNvSpPr>
            <p:nvPr/>
          </p:nvSpPr>
          <p:spPr bwMode="auto">
            <a:xfrm>
              <a:off x="1152" y="2304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Bao</a:t>
              </a:r>
            </a:p>
          </p:txBody>
        </p:sp>
        <p:sp>
          <p:nvSpPr>
            <p:cNvPr id="73" name="Text Box 115"/>
            <p:cNvSpPr txBox="1">
              <a:spLocks noChangeArrowheads="1"/>
            </p:cNvSpPr>
            <p:nvPr/>
          </p:nvSpPr>
          <p:spPr bwMode="auto">
            <a:xfrm>
              <a:off x="1488" y="23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8</a:t>
              </a:r>
            </a:p>
          </p:txBody>
        </p:sp>
        <p:sp>
          <p:nvSpPr>
            <p:cNvPr id="74" name="Text Box 116"/>
            <p:cNvSpPr txBox="1">
              <a:spLocks noChangeArrowheads="1"/>
            </p:cNvSpPr>
            <p:nvPr/>
          </p:nvSpPr>
          <p:spPr bwMode="auto">
            <a:xfrm>
              <a:off x="1920" y="23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</a:t>
              </a:r>
            </a:p>
          </p:txBody>
        </p:sp>
        <p:sp>
          <p:nvSpPr>
            <p:cNvPr id="75" name="Text Box 117"/>
            <p:cNvSpPr txBox="1">
              <a:spLocks noChangeArrowheads="1"/>
            </p:cNvSpPr>
            <p:nvPr/>
          </p:nvSpPr>
          <p:spPr bwMode="auto">
            <a:xfrm>
              <a:off x="2352" y="23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CNTT</a:t>
              </a:r>
            </a:p>
          </p:txBody>
        </p:sp>
        <p:sp>
          <p:nvSpPr>
            <p:cNvPr id="76" name="Text Box 118"/>
            <p:cNvSpPr txBox="1">
              <a:spLocks noChangeArrowheads="1"/>
            </p:cNvSpPr>
            <p:nvPr/>
          </p:nvSpPr>
          <p:spPr bwMode="auto">
            <a:xfrm>
              <a:off x="672" y="1968"/>
              <a:ext cx="480" cy="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/>
                <a:t>SVien</a:t>
              </a:r>
            </a:p>
          </p:txBody>
        </p:sp>
      </p:grpSp>
      <p:grpSp>
        <p:nvGrpSpPr>
          <p:cNvPr id="80" name="Group 189"/>
          <p:cNvGrpSpPr>
            <a:grpSpLocks/>
          </p:cNvGrpSpPr>
          <p:nvPr/>
        </p:nvGrpSpPr>
        <p:grpSpPr bwMode="auto">
          <a:xfrm>
            <a:off x="4953000" y="4953000"/>
            <a:ext cx="3200400" cy="1066800"/>
            <a:chOff x="3504" y="2064"/>
            <a:chExt cx="2016" cy="672"/>
          </a:xfrm>
        </p:grpSpPr>
        <p:sp>
          <p:nvSpPr>
            <p:cNvPr id="81" name="Rectangle 161"/>
            <p:cNvSpPr>
              <a:spLocks noChangeArrowheads="1"/>
            </p:cNvSpPr>
            <p:nvPr/>
          </p:nvSpPr>
          <p:spPr bwMode="auto">
            <a:xfrm>
              <a:off x="3984" y="2064"/>
              <a:ext cx="1536" cy="67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MaMH</a:t>
              </a:r>
            </a:p>
          </p:txBody>
        </p:sp>
        <p:sp>
          <p:nvSpPr>
            <p:cNvPr id="83" name="Text Box 163"/>
            <p:cNvSpPr txBox="1">
              <a:spLocks noChangeArrowheads="1"/>
            </p:cNvSpPr>
            <p:nvPr/>
          </p:nvSpPr>
          <p:spPr bwMode="auto">
            <a:xfrm>
              <a:off x="4704" y="206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MaMH_Truoc</a:t>
              </a:r>
            </a:p>
          </p:txBody>
        </p:sp>
        <p:sp>
          <p:nvSpPr>
            <p:cNvPr id="84" name="Line 170"/>
            <p:cNvSpPr>
              <a:spLocks noChangeShapeType="1"/>
            </p:cNvSpPr>
            <p:nvPr/>
          </p:nvSpPr>
          <p:spPr bwMode="auto">
            <a:xfrm>
              <a:off x="3984" y="226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179"/>
            <p:cNvSpPr txBox="1">
              <a:spLocks noChangeArrowheads="1"/>
            </p:cNvSpPr>
            <p:nvPr/>
          </p:nvSpPr>
          <p:spPr bwMode="auto">
            <a:xfrm>
              <a:off x="3504" y="2064"/>
              <a:ext cx="480" cy="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1"/>
                <a:t>DKien</a:t>
              </a:r>
            </a:p>
          </p:txBody>
        </p:sp>
        <p:sp>
          <p:nvSpPr>
            <p:cNvPr id="86" name="Text Box 181"/>
            <p:cNvSpPr txBox="1">
              <a:spLocks noChangeArrowheads="1"/>
            </p:cNvSpPr>
            <p:nvPr/>
          </p:nvSpPr>
          <p:spPr bwMode="auto">
            <a:xfrm>
              <a:off x="3984" y="225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COSC3380</a:t>
              </a:r>
            </a:p>
          </p:txBody>
        </p:sp>
        <p:sp>
          <p:nvSpPr>
            <p:cNvPr id="87" name="Text Box 182"/>
            <p:cNvSpPr txBox="1">
              <a:spLocks noChangeArrowheads="1"/>
            </p:cNvSpPr>
            <p:nvPr/>
          </p:nvSpPr>
          <p:spPr bwMode="auto">
            <a:xfrm>
              <a:off x="4704" y="2256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COSC3320</a:t>
              </a:r>
            </a:p>
          </p:txBody>
        </p:sp>
        <p:sp>
          <p:nvSpPr>
            <p:cNvPr id="88" name="Text Box 183"/>
            <p:cNvSpPr txBox="1">
              <a:spLocks noChangeArrowheads="1"/>
            </p:cNvSpPr>
            <p:nvPr/>
          </p:nvSpPr>
          <p:spPr bwMode="auto">
            <a:xfrm>
              <a:off x="3984" y="240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COSC3380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4704" y="2400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MATH2410</a:t>
              </a:r>
            </a:p>
          </p:txBody>
        </p:sp>
        <p:sp>
          <p:nvSpPr>
            <p:cNvPr id="90" name="Text Box 185"/>
            <p:cNvSpPr txBox="1">
              <a:spLocks noChangeArrowheads="1"/>
            </p:cNvSpPr>
            <p:nvPr/>
          </p:nvSpPr>
          <p:spPr bwMode="auto">
            <a:xfrm>
              <a:off x="3984" y="25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COSC3320</a:t>
              </a:r>
            </a:p>
          </p:txBody>
        </p:sp>
        <p:sp>
          <p:nvSpPr>
            <p:cNvPr id="91" name="Text Box 186"/>
            <p:cNvSpPr txBox="1">
              <a:spLocks noChangeArrowheads="1"/>
            </p:cNvSpPr>
            <p:nvPr/>
          </p:nvSpPr>
          <p:spPr bwMode="auto">
            <a:xfrm>
              <a:off x="4704" y="254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COSC3380</a:t>
              </a:r>
            </a:p>
          </p:txBody>
        </p:sp>
        <p:sp>
          <p:nvSpPr>
            <p:cNvPr id="92" name="Line 188"/>
            <p:cNvSpPr>
              <a:spLocks noChangeShapeType="1"/>
            </p:cNvSpPr>
            <p:nvPr/>
          </p:nvSpPr>
          <p:spPr bwMode="auto">
            <a:xfrm>
              <a:off x="4704" y="206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Thông</a:t>
            </a:r>
            <a:r>
              <a:rPr lang="en-US" dirty="0" smtClean="0"/>
              <a:t> tin (Information)?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err="1" smtClean="0">
                <a:solidFill>
                  <a:srgbClr val="0099CC"/>
                </a:solidFill>
              </a:rPr>
              <a:t>Thông</a:t>
            </a:r>
            <a:r>
              <a:rPr lang="en-US" b="1" dirty="0" smtClean="0">
                <a:solidFill>
                  <a:srgbClr val="0099CC"/>
                </a:solidFill>
              </a:rPr>
              <a:t> tin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Là những gì mang lại sự hiểu biết cho con người về các sự vật, hiện tượng </a:t>
            </a:r>
            <a:endParaRPr lang="en-US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Được </a:t>
            </a:r>
            <a:r>
              <a:rPr lang="vi-VN" dirty="0"/>
              <a:t>quản lý trên máy tính thông qua các </a:t>
            </a:r>
            <a:r>
              <a:rPr lang="vi-VN" u="sng" dirty="0"/>
              <a:t>dữ liệu đã được xử lý</a:t>
            </a:r>
            <a:r>
              <a:rPr lang="vi-VN" dirty="0" smtClean="0"/>
              <a:t>.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Phân biệt giữa dữ liệu và thông tin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 </a:t>
            </a:r>
            <a:r>
              <a:rPr lang="vi-VN" dirty="0"/>
              <a:t>Dữ liệu thô như sau: </a:t>
            </a:r>
            <a:endParaRPr lang="en-US" dirty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Nguyễn </a:t>
            </a:r>
            <a:r>
              <a:rPr lang="vi-VN" dirty="0"/>
              <a:t>Văn Nam, 845102, 14/10/2002, 18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Từ </a:t>
            </a:r>
            <a:r>
              <a:rPr lang="vi-VN" dirty="0"/>
              <a:t>dữ liệu trên sau khi xử lý, sắp xếp ta có thông </a:t>
            </a:r>
            <a:r>
              <a:rPr lang="vi-VN" dirty="0" smtClean="0"/>
              <a:t>tin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Thủ </a:t>
            </a:r>
            <a:r>
              <a:rPr lang="vi-VN" dirty="0"/>
              <a:t>kho Nguyễn Văn Nam </a:t>
            </a:r>
            <a:endParaRPr lang="en-US" dirty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Xuất </a:t>
            </a:r>
            <a:r>
              <a:rPr lang="vi-VN" dirty="0"/>
              <a:t>mặt hàng có danh mục là 845102 </a:t>
            </a:r>
            <a:endParaRPr lang="en-US" dirty="0"/>
          </a:p>
          <a:p>
            <a:pPr lvl="3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Vào </a:t>
            </a:r>
            <a:r>
              <a:rPr lang="vi-VN" dirty="0"/>
              <a:t>ngày 14/10/2002 </a:t>
            </a:r>
            <a:endParaRPr lang="en-US" dirty="0"/>
          </a:p>
          <a:p>
            <a:pPr lvl="3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Số </a:t>
            </a:r>
            <a:r>
              <a:rPr lang="vi-VN" dirty="0"/>
              <a:t>lượng </a:t>
            </a:r>
            <a:r>
              <a:rPr lang="vi-VN" dirty="0" smtClean="0"/>
              <a:t>18</a:t>
            </a:r>
            <a:endParaRPr lang="vi-VN" dirty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8711F51-791C-453D-BDDD-D3F01A2D2A8A}" type="slidenum">
              <a:rPr lang="en-US">
                <a:latin typeface="Arial" charset="0"/>
                <a:cs typeface="Arial" charset="0"/>
              </a:rPr>
              <a:pPr/>
              <a:t>11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(Database)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 Là một tập hợp có tổ </a:t>
            </a:r>
            <a:r>
              <a:rPr lang="vi-VN" dirty="0" smtClean="0"/>
              <a:t>chức</a:t>
            </a:r>
            <a:r>
              <a:rPr lang="en-US" smtClean="0"/>
              <a:t> </a:t>
            </a:r>
            <a:r>
              <a:rPr lang="vi-VN" smtClean="0"/>
              <a:t>các </a:t>
            </a:r>
            <a:r>
              <a:rPr lang="vi-VN" dirty="0"/>
              <a:t>dữ liệu có liên quan luận lý (hoặc mối liên hệ chặt chẽ) với nhau </a:t>
            </a:r>
            <a:endParaRPr 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Được </a:t>
            </a:r>
            <a:r>
              <a:rPr lang="vi-VN" dirty="0"/>
              <a:t>lưu trữ trong máy tính và được dùng </a:t>
            </a:r>
            <a:r>
              <a:rPr lang="vi-VN" dirty="0" smtClean="0"/>
              <a:t>chung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 Ghi nhận dữ liệu liên lạc của 1 người </a:t>
            </a:r>
            <a:r>
              <a:rPr lang="vi-VN" dirty="0" smtClean="0"/>
              <a:t>gồm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 smtClean="0"/>
              <a:t>Tên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Lưu trong sổ địa chỉ hoặc file Excel, …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vi-VN" dirty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8711F51-791C-453D-BDDD-D3F01A2D2A8A}" type="slidenum">
              <a:rPr lang="en-US">
                <a:latin typeface="Arial" charset="0"/>
                <a:cs typeface="Arial" charset="0"/>
              </a:rPr>
              <a:pPr/>
              <a:t>12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(Database)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 CSDL được thiết kế, xây dựng cho phép người dùng có thể dễ dàng lưu trữ, thao tác và truy xuất dữ liệu.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 Ví dụ: Các CSDL về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Danh sách tên và địa chỉ nhân </a:t>
            </a:r>
            <a:r>
              <a:rPr lang="vi-VN" dirty="0" smtClean="0"/>
              <a:t>viên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/>
              <a:t>Danh mục sách, tạp chí, tài liệu của 1 thư viện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vi-VN" dirty="0" smtClean="0"/>
              <a:t>Danh </a:t>
            </a:r>
            <a:r>
              <a:rPr lang="vi-VN" dirty="0"/>
              <a:t>sách khách hàng 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8711F51-791C-453D-BDDD-D3F01A2D2A8A}" type="slidenum">
              <a:rPr lang="en-US">
                <a:latin typeface="Arial" charset="0"/>
                <a:cs typeface="Arial" charset="0"/>
              </a:rPr>
              <a:pPr/>
              <a:t>13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CSDL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B642726A-B46A-406F-A26E-8EAED9DBBEA8}" type="slidenum">
              <a:rPr lang="en-US">
                <a:latin typeface="Arial" charset="0"/>
                <a:cs typeface="Arial" charset="0"/>
              </a:rPr>
              <a:pPr/>
              <a:t>14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roup 5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6166"/>
              </p:ext>
            </p:extLst>
          </p:nvPr>
        </p:nvGraphicFramePr>
        <p:xfrm>
          <a:off x="487052" y="1716642"/>
          <a:ext cx="7749221" cy="1371600"/>
        </p:xfrm>
        <a:graphic>
          <a:graphicData uri="http://schemas.openxmlformats.org/drawingml/2006/table">
            <a:tbl>
              <a:tblPr/>
              <a:tblGrid>
                <a:gridCol w="1220787">
                  <a:extLst>
                    <a:ext uri="{9D8B030D-6E8A-4147-A177-3AD203B41FA5}">
                      <a16:colId xmlns:a16="http://schemas.microsoft.com/office/drawing/2014/main" val="248309383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814446847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129120691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378318945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81938042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44838714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69432939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26568508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NHANVIEN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HONV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TENLOT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TENNV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NGSINH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MA_NQL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89958"/>
                  </a:ext>
                </a:extLst>
              </a:tr>
              <a:tr h="2222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987987987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03/09/1969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987654321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091570"/>
                  </a:ext>
                </a:extLst>
              </a:tr>
              <a:tr h="1746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Nguyen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Thanh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333445555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12/08/1955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888665555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59003"/>
                  </a:ext>
                </a:extLst>
              </a:tr>
              <a:tr h="1746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Nguyen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666884444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09/15/1962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333445555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88984"/>
                  </a:ext>
                </a:extLst>
              </a:tr>
              <a:tr h="1746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Thanh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453453453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07/31/1972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333445555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529453"/>
                  </a:ext>
                </a:extLst>
              </a:tr>
            </a:tbl>
          </a:graphicData>
        </a:graphic>
      </p:graphicFrame>
      <p:graphicFrame>
        <p:nvGraphicFramePr>
          <p:cNvPr id="8" name="Group 5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68852"/>
              </p:ext>
            </p:extLst>
          </p:nvPr>
        </p:nvGraphicFramePr>
        <p:xfrm>
          <a:off x="501192" y="3902550"/>
          <a:ext cx="4424044" cy="1522096"/>
        </p:xfrm>
        <a:graphic>
          <a:graphicData uri="http://schemas.openxmlformats.org/drawingml/2006/table">
            <a:tbl>
              <a:tblPr/>
              <a:tblGrid>
                <a:gridCol w="655955">
                  <a:extLst>
                    <a:ext uri="{9D8B030D-6E8A-4147-A177-3AD203B41FA5}">
                      <a16:colId xmlns:a16="http://schemas.microsoft.com/office/drawing/2014/main" val="2806980748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81554754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4180602861"/>
                    </a:ext>
                  </a:extLst>
                </a:gridCol>
                <a:gridCol w="1111567">
                  <a:extLst>
                    <a:ext uri="{9D8B030D-6E8A-4147-A177-3AD203B41FA5}">
                      <a16:colId xmlns:a16="http://schemas.microsoft.com/office/drawing/2014/main" val="1785973229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5447488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DEAN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TENDA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DDIEM_DA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29078"/>
                  </a:ext>
                </a:extLst>
              </a:tr>
              <a:tr h="30321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San </a:t>
                      </a: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pham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VUNG TAU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217978"/>
                  </a:ext>
                </a:extLst>
              </a:tr>
              <a:tr h="2762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San pham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NHA TRANG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209607"/>
                  </a:ext>
                </a:extLst>
              </a:tr>
              <a:tr h="2746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San pham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TP HCM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12804"/>
                  </a:ext>
                </a:extLst>
              </a:tr>
              <a:tr h="2444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Tin hoc hoa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 NOI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831155"/>
                  </a:ext>
                </a:extLst>
              </a:tr>
            </a:tbl>
          </a:graphicData>
        </a:graphic>
      </p:graphicFrame>
      <p:graphicFrame>
        <p:nvGraphicFramePr>
          <p:cNvPr id="9" name="Group 5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9540"/>
              </p:ext>
            </p:extLst>
          </p:nvPr>
        </p:nvGraphicFramePr>
        <p:xfrm>
          <a:off x="4419600" y="3270804"/>
          <a:ext cx="3750939" cy="2318860"/>
        </p:xfrm>
        <a:graphic>
          <a:graphicData uri="http://schemas.openxmlformats.org/drawingml/2006/table">
            <a:tbl>
              <a:tblPr/>
              <a:tblGrid>
                <a:gridCol w="1113155">
                  <a:extLst>
                    <a:ext uri="{9D8B030D-6E8A-4147-A177-3AD203B41FA5}">
                      <a16:colId xmlns:a16="http://schemas.microsoft.com/office/drawing/2014/main" val="4192925575"/>
                    </a:ext>
                  </a:extLst>
                </a:gridCol>
                <a:gridCol w="1003617">
                  <a:extLst>
                    <a:ext uri="{9D8B030D-6E8A-4147-A177-3AD203B41FA5}">
                      <a16:colId xmlns:a16="http://schemas.microsoft.com/office/drawing/2014/main" val="1326866682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951855401"/>
                    </a:ext>
                  </a:extLst>
                </a:gridCol>
                <a:gridCol w="976624">
                  <a:extLst>
                    <a:ext uri="{9D8B030D-6E8A-4147-A177-3AD203B41FA5}">
                      <a16:colId xmlns:a16="http://schemas.microsoft.com/office/drawing/2014/main" val="2917358893"/>
                    </a:ext>
                  </a:extLst>
                </a:gridCol>
              </a:tblGrid>
              <a:tr h="46377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PHANCONG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MA_NVIEN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THOIGIAN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312"/>
                  </a:ext>
                </a:extLst>
              </a:tr>
              <a:tr h="46377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89798"/>
                  </a:ext>
                </a:extLst>
              </a:tr>
              <a:tr h="46377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923892"/>
                  </a:ext>
                </a:extLst>
              </a:tr>
              <a:tr h="46377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666884444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751898"/>
                  </a:ext>
                </a:extLst>
              </a:tr>
              <a:tr h="46377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453453453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1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CSDL</a:t>
            </a:r>
          </a:p>
        </p:txBody>
      </p:sp>
      <p:pic>
        <p:nvPicPr>
          <p:cNvPr id="31746" name="Picture 3" descr="C:\Users\Auer.WWU\Auer-Projects\Kroenke-Auer-Projects\Kroenke-Auer-DBP-e11\DBP-e11-Supplements\Images\Chapter01\Fig1-5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31963" y="1524000"/>
            <a:ext cx="5680075" cy="4602163"/>
          </a:xfrm>
        </p:spPr>
      </p:pic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B642726A-B46A-406F-A26E-8EAED9DBBEA8}" type="slidenum">
              <a:rPr lang="en-US">
                <a:latin typeface="Arial" charset="0"/>
                <a:cs typeface="Arial" charset="0"/>
              </a:rPr>
              <a:pPr/>
              <a:t>15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481138"/>
            <a:ext cx="3429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Metadata Tables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9A7D827-5872-460F-BCD4-9675831B0088}" type="slidenum">
              <a:rPr lang="en-US">
                <a:latin typeface="Arial" charset="0"/>
                <a:cs typeface="Arial" charset="0"/>
              </a:rPr>
              <a:pPr/>
              <a:t>16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Contents</a:t>
            </a:r>
          </a:p>
        </p:txBody>
      </p:sp>
      <p:pic>
        <p:nvPicPr>
          <p:cNvPr id="5427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300" y="1828800"/>
            <a:ext cx="72263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AD253F7D-9EB6-4426-856B-C318B301D480}" type="slidenum">
              <a:rPr lang="en-US">
                <a:latin typeface="Arial" charset="0"/>
                <a:cs typeface="Arial" charset="0"/>
              </a:rPr>
              <a:pPr/>
              <a:t>17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CSDL</a:t>
            </a:r>
          </a:p>
        </p:txBody>
      </p:sp>
      <p:pic>
        <p:nvPicPr>
          <p:cNvPr id="33794" name="Picture 4" descr="C:\Users\Auer.WWU\Auer-Projects\Kroenke-Auer-Projects\Kroenke-Auer-DBP-e11\DBP-e11-Supplements\Images\Chapter01\Fig1-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981200"/>
            <a:ext cx="6815138" cy="1971675"/>
          </a:xfrm>
        </p:spPr>
      </p:pic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7A5E8F8A-90E0-434E-A5CA-CC4FA318BACF}" type="slidenum">
              <a:rPr lang="en-US">
                <a:latin typeface="Arial" charset="0"/>
                <a:cs typeface="Arial" charset="0"/>
              </a:rPr>
              <a:pPr/>
              <a:t>18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smtClean="0"/>
              <a:t>CSDL - SQL</a:t>
            </a:r>
          </a:p>
        </p:txBody>
      </p:sp>
      <p:pic>
        <p:nvPicPr>
          <p:cNvPr id="35842" name="Picture 2" descr="C:\Users\Auer.WWU\Auer-Projects\Kroenke-Auer-Projects\Kroenke-Auer-DBP-e11\DBP-e11-Supplements\Images\Chapter01\Fig1-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2057400"/>
            <a:ext cx="6911975" cy="2705100"/>
          </a:xfrm>
        </p:spPr>
      </p:pic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8FAAD18A-56A4-4BC5-A55E-76CC574D4D37}" type="slidenum">
              <a:rPr lang="en-US">
                <a:latin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chương</a:t>
            </a:r>
            <a:endParaRPr lang="en-US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đặc</a:t>
            </a:r>
            <a:r>
              <a:rPr lang="en-US" sz="3000" dirty="0" smtClean="0"/>
              <a:t> </a:t>
            </a:r>
            <a:r>
              <a:rPr lang="en-US" sz="3000" dirty="0" err="1" smtClean="0"/>
              <a:t>điểm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CSDL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Khảo</a:t>
            </a:r>
            <a:r>
              <a:rPr lang="en-US" sz="3000" dirty="0" smtClean="0"/>
              <a:t> </a:t>
            </a:r>
            <a:r>
              <a:rPr lang="en-US" sz="3000" dirty="0" err="1" smtClean="0"/>
              <a:t>sát</a:t>
            </a:r>
            <a:r>
              <a:rPr lang="en-US" sz="3000" dirty="0" smtClean="0"/>
              <a:t>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ứng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CSDL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Bảng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mối</a:t>
            </a:r>
            <a:r>
              <a:rPr lang="en-US" sz="3000" dirty="0" smtClean="0"/>
              <a:t> </a:t>
            </a:r>
            <a:r>
              <a:rPr lang="en-US" sz="3000" dirty="0" err="1" smtClean="0"/>
              <a:t>quan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giữa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bảng</a:t>
            </a: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HQT CSDL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E8A59A89-2A23-42A5-A69C-3FBE41419A30}" type="slidenum">
              <a:rPr lang="en-US">
                <a:latin typeface="Arial" charset="0"/>
                <a:cs typeface="Arial" charset="0"/>
              </a:rPr>
              <a:pPr/>
              <a:t>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Applications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web.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HQT CSDL (Database Management System - DBMS)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99CC"/>
                </a:solidFill>
              </a:rPr>
              <a:t>SQL (Structured Query Language)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HQT </a:t>
            </a:r>
            <a:r>
              <a:rPr lang="en-US" dirty="0"/>
              <a:t>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Applications, the DBMS, and SQL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466B96AD-9464-41B9-8DFA-B3D2C1388828}" type="slidenum">
              <a:rPr lang="en-US">
                <a:latin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Ứng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CSDL</a:t>
            </a:r>
            <a:br>
              <a:rPr lang="en-US" sz="4000" dirty="0" smtClean="0"/>
            </a:br>
            <a:r>
              <a:rPr lang="en-US" sz="4000" dirty="0" smtClean="0"/>
              <a:t>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forms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logic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0D184C35-2BB2-420E-ABFA-EBCEDE37DA59}" type="slidenum">
              <a:rPr lang="en-US">
                <a:latin typeface="Arial" charset="0"/>
                <a:cs typeface="Arial" charset="0"/>
              </a:rPr>
              <a:pPr/>
              <a:t>21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4" y="1467839"/>
            <a:ext cx="7801904" cy="4777142"/>
          </a:xfrm>
          <a:prstGeom prst="rect">
            <a:avLst/>
          </a:prstGeom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Applications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Forms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03E134FC-6823-42A0-B121-AF80839D9CF5}" type="slidenum">
              <a:rPr lang="en-US">
                <a:latin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124200"/>
            <a:ext cx="8061968" cy="2511492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 Applications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Queries</a:t>
            </a:r>
          </a:p>
        </p:txBody>
      </p:sp>
      <p:sp>
        <p:nvSpPr>
          <p:cNvPr id="44035" name="TextBox 8"/>
          <p:cNvSpPr txBox="1">
            <a:spLocks noChangeArrowheads="1"/>
          </p:cNvSpPr>
          <p:nvPr/>
        </p:nvSpPr>
        <p:spPr bwMode="auto">
          <a:xfrm>
            <a:off x="914400" y="1981200"/>
            <a:ext cx="7086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	   LastName, FirstName, EmailAddress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     STUDENT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WHERE     StudentNumber &gt; 2;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240ACB9-E96A-457E-9E30-34872BA6C266}" type="slidenum">
              <a:rPr lang="en-US">
                <a:latin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3" y="1524000"/>
            <a:ext cx="8192000" cy="34480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Database</a:t>
            </a:r>
            <a:r>
              <a:rPr lang="en-US" sz="4000" dirty="0" smtClean="0">
                <a:cs typeface="Arial" charset="0"/>
              </a:rPr>
              <a:t>—</a:t>
            </a:r>
            <a:r>
              <a:rPr lang="en-US" sz="4000" dirty="0" smtClean="0"/>
              <a:t>Reports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EB1E6F72-2E85-45D7-BC7C-E19BC02EAADC}" type="slidenum">
              <a:rPr lang="en-US">
                <a:latin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HQT CSDL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63CB14CA-D406-446F-B279-05F978795D5F}" type="slidenum">
              <a:rPr lang="en-US">
                <a:latin typeface="Arial" charset="0"/>
                <a:cs typeface="Arial" charset="0"/>
              </a:rPr>
              <a:pPr/>
              <a:t>25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HQT </a:t>
            </a:r>
            <a:r>
              <a:rPr lang="en-US" dirty="0"/>
              <a:t>CSDL (Database Management System)</a:t>
            </a:r>
          </a:p>
          <a:p>
            <a:pPr lvl="1"/>
            <a:r>
              <a:rPr lang="vi-VN" dirty="0" smtClean="0"/>
              <a:t>Tập </a:t>
            </a:r>
            <a:r>
              <a:rPr lang="vi-VN" dirty="0"/>
              <a:t>hợp các chương trình cho phép người sử dụng tạo ra và duy trì CSDL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phép</a:t>
            </a:r>
            <a:endParaRPr lang="en-US" dirty="0" smtClean="0"/>
          </a:p>
          <a:p>
            <a:pPr lvl="1"/>
            <a:r>
              <a:rPr lang="vi-VN" dirty="0"/>
              <a:t> </a:t>
            </a:r>
            <a:r>
              <a:rPr lang="vi-VN" b="1" dirty="0"/>
              <a:t>Định nghĩa:</a:t>
            </a:r>
            <a:r>
              <a:rPr lang="vi-VN" dirty="0"/>
              <a:t> chỉ định kiểu dữ liệu, cấu trúc, ràng buộc của dữ lệu được lưu trữ trong CSDL </a:t>
            </a:r>
            <a:endParaRPr lang="en-US" dirty="0" smtClean="0"/>
          </a:p>
          <a:p>
            <a:pPr lvl="1"/>
            <a:r>
              <a:rPr lang="vi-VN" b="1" dirty="0" smtClean="0"/>
              <a:t>Xây </a:t>
            </a:r>
            <a:r>
              <a:rPr lang="vi-VN" b="1" dirty="0"/>
              <a:t>dựng:</a:t>
            </a:r>
            <a:r>
              <a:rPr lang="vi-VN" dirty="0"/>
              <a:t> lưu trữ trong bộ nhớ phụ </a:t>
            </a:r>
            <a:endParaRPr lang="en-US" dirty="0"/>
          </a:p>
          <a:p>
            <a:pPr lvl="1"/>
            <a:r>
              <a:rPr lang="vi-VN" b="1" dirty="0" smtClean="0"/>
              <a:t>Xử </a:t>
            </a:r>
            <a:r>
              <a:rPr lang="vi-VN" b="1" dirty="0"/>
              <a:t>lý:</a:t>
            </a:r>
            <a:r>
              <a:rPr lang="vi-VN" dirty="0"/>
              <a:t> các thao tác truy xuất, cập nhật và phát sinh báo cáo từ dữ liệu </a:t>
            </a:r>
            <a:endParaRPr lang="en-US" dirty="0"/>
          </a:p>
          <a:p>
            <a:pPr lvl="1"/>
            <a:r>
              <a:rPr lang="vi-VN" b="1" dirty="0" smtClean="0"/>
              <a:t>Chia </a:t>
            </a:r>
            <a:r>
              <a:rPr lang="vi-VN" b="1" dirty="0"/>
              <a:t>sẻ:</a:t>
            </a:r>
            <a:r>
              <a:rPr lang="vi-VN" dirty="0"/>
              <a:t> cho phép nhiều người dùng và các ứng dụng truy xuất cơ sở dữ liệu cùng lúc. </a:t>
            </a:r>
            <a:endParaRPr lang="en-US" dirty="0"/>
          </a:p>
          <a:p>
            <a:pPr lvl="1"/>
            <a:r>
              <a:rPr lang="vi-VN" b="1" dirty="0" smtClean="0"/>
              <a:t>Bảo </a:t>
            </a:r>
            <a:r>
              <a:rPr lang="vi-VN" b="1" dirty="0"/>
              <a:t>vệ:</a:t>
            </a:r>
            <a:r>
              <a:rPr lang="vi-VN" dirty="0"/>
              <a:t> đảm bảo an toàn hệ thống và an toàn bảo mật. </a:t>
            </a:r>
            <a:endParaRPr lang="en-US" dirty="0"/>
          </a:p>
          <a:p>
            <a:pPr lvl="1"/>
            <a:r>
              <a:rPr lang="vi-VN" b="1" dirty="0" smtClean="0"/>
              <a:t>Duy </a:t>
            </a:r>
            <a:r>
              <a:rPr lang="vi-VN" b="1" dirty="0"/>
              <a:t>trì:</a:t>
            </a:r>
            <a:r>
              <a:rPr lang="vi-VN" dirty="0"/>
              <a:t> dễ dàng phát triển hệ thống khi các nhu cầu thay đổi.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endParaRPr lang="en-US" altLang="en-US" dirty="0"/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endParaRPr lang="en-US" altLang="en-US" dirty="0"/>
          </a:p>
          <a:p>
            <a:pPr lvl="1"/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endParaRPr lang="en-US" altLang="en-US" dirty="0"/>
          </a:p>
          <a:p>
            <a:pPr lvl="1"/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endParaRPr lang="en-US" altLang="en-US" dirty="0"/>
          </a:p>
          <a:p>
            <a:pPr lvl="1"/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thấp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</a:t>
            </a:r>
            <a:r>
              <a:rPr lang="en-US" altLang="en-US" dirty="0" err="1"/>
              <a:t>tt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endParaRPr lang="en-US" altLang="en-US" dirty="0"/>
          </a:p>
          <a:p>
            <a:pPr lvl="1"/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gũi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endParaRPr lang="en-US" altLang="en-US" dirty="0"/>
          </a:p>
          <a:p>
            <a:pPr lvl="1"/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giàu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endParaRPr lang="en-US" altLang="en-US" dirty="0"/>
          </a:p>
          <a:p>
            <a:pPr lvl="1"/>
            <a:r>
              <a:rPr lang="en-US" altLang="en-US" dirty="0"/>
              <a:t>VD: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(ER),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…</a:t>
            </a:r>
          </a:p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endParaRPr lang="en-US" altLang="en-US" dirty="0"/>
          </a:p>
          <a:p>
            <a:pPr lvl="1"/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  <a:p>
            <a:pPr lvl="1"/>
            <a:r>
              <a:rPr lang="en-US" altLang="en-US" dirty="0"/>
              <a:t>VD: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,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,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endParaRPr lang="en-US" altLang="en-US" dirty="0"/>
          </a:p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thấp</a:t>
            </a:r>
            <a:r>
              <a:rPr lang="en-US" altLang="en-US" dirty="0"/>
              <a:t> (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chi </a:t>
            </a:r>
            <a:r>
              <a:rPr lang="en-US" altLang="en-US" dirty="0" err="1"/>
              <a:t>tiết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990943" y="2133600"/>
            <a:ext cx="7662863" cy="3070225"/>
            <a:chOff x="586" y="1248"/>
            <a:chExt cx="4827" cy="1934"/>
          </a:xfrm>
        </p:grpSpPr>
        <p:sp>
          <p:nvSpPr>
            <p:cNvPr id="7" name="Rectangle 83"/>
            <p:cNvSpPr>
              <a:spLocks noChangeArrowheads="1"/>
            </p:cNvSpPr>
            <p:nvPr/>
          </p:nvSpPr>
          <p:spPr bwMode="auto">
            <a:xfrm>
              <a:off x="1128" y="2075"/>
              <a:ext cx="729" cy="36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84"/>
            <p:cNvSpPr>
              <a:spLocks noChangeArrowheads="1"/>
            </p:cNvSpPr>
            <p:nvPr/>
          </p:nvSpPr>
          <p:spPr bwMode="auto">
            <a:xfrm>
              <a:off x="1359" y="2184"/>
              <a:ext cx="3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 err="1">
                  <a:solidFill>
                    <a:srgbClr val="000000"/>
                  </a:solidFill>
                  <a:cs typeface="Tahoma" panose="020B0604030504040204" pitchFamily="34" charset="0"/>
                </a:rPr>
                <a:t>SVien</a:t>
              </a:r>
              <a:endParaRPr lang="en-US" altLang="en-US" b="1" dirty="0">
                <a:cs typeface="Tahoma" panose="020B0604030504040204" pitchFamily="34" charset="0"/>
              </a:endParaRPr>
            </a:p>
          </p:txBody>
        </p:sp>
        <p:sp>
          <p:nvSpPr>
            <p:cNvPr id="9" name="Freeform 85"/>
            <p:cNvSpPr>
              <a:spLocks/>
            </p:cNvSpPr>
            <p:nvPr/>
          </p:nvSpPr>
          <p:spPr bwMode="auto">
            <a:xfrm>
              <a:off x="1083" y="1529"/>
              <a:ext cx="820" cy="273"/>
            </a:xfrm>
            <a:custGeom>
              <a:avLst/>
              <a:gdLst>
                <a:gd name="T0" fmla="*/ 0 w 820"/>
                <a:gd name="T1" fmla="*/ 137 h 273"/>
                <a:gd name="T2" fmla="*/ 409 w 820"/>
                <a:gd name="T3" fmla="*/ 0 h 273"/>
                <a:gd name="T4" fmla="*/ 820 w 820"/>
                <a:gd name="T5" fmla="*/ 137 h 273"/>
                <a:gd name="T6" fmla="*/ 409 w 820"/>
                <a:gd name="T7" fmla="*/ 273 h 273"/>
                <a:gd name="T8" fmla="*/ 0 w 820"/>
                <a:gd name="T9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273">
                  <a:moveTo>
                    <a:pt x="0" y="137"/>
                  </a:moveTo>
                  <a:lnTo>
                    <a:pt x="409" y="0"/>
                  </a:lnTo>
                  <a:lnTo>
                    <a:pt x="820" y="137"/>
                  </a:lnTo>
                  <a:lnTo>
                    <a:pt x="409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6"/>
            <p:cNvSpPr>
              <a:spLocks noChangeArrowheads="1"/>
            </p:cNvSpPr>
            <p:nvPr/>
          </p:nvSpPr>
          <p:spPr bwMode="auto">
            <a:xfrm>
              <a:off x="1432" y="1594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cs typeface="Tahoma" panose="020B0604030504040204" pitchFamily="34" charset="0"/>
                </a:rPr>
                <a:t>hoc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1" name="Line 87"/>
            <p:cNvSpPr>
              <a:spLocks noChangeShapeType="1"/>
            </p:cNvSpPr>
            <p:nvPr/>
          </p:nvSpPr>
          <p:spPr bwMode="auto">
            <a:xfrm>
              <a:off x="1492" y="1802"/>
              <a:ext cx="1" cy="2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88"/>
            <p:cNvSpPr>
              <a:spLocks noChangeArrowheads="1"/>
            </p:cNvSpPr>
            <p:nvPr/>
          </p:nvSpPr>
          <p:spPr bwMode="auto">
            <a:xfrm>
              <a:off x="2404" y="1485"/>
              <a:ext cx="729" cy="36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9"/>
            <p:cNvSpPr>
              <a:spLocks noChangeArrowheads="1"/>
            </p:cNvSpPr>
            <p:nvPr/>
          </p:nvSpPr>
          <p:spPr bwMode="auto">
            <a:xfrm>
              <a:off x="2611" y="1594"/>
              <a:ext cx="3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dirty="0" err="1">
                  <a:solidFill>
                    <a:srgbClr val="000000"/>
                  </a:solidFill>
                  <a:cs typeface="Tahoma" panose="020B0604030504040204" pitchFamily="34" charset="0"/>
                </a:rPr>
                <a:t>HPhan</a:t>
              </a:r>
              <a:endParaRPr lang="en-US" altLang="en-US" b="1" dirty="0">
                <a:cs typeface="Tahoma" panose="020B0604030504040204" pitchFamily="34" charset="0"/>
              </a:endParaRPr>
            </a:p>
          </p:txBody>
        </p:sp>
        <p:sp>
          <p:nvSpPr>
            <p:cNvPr id="14" name="Freeform 90"/>
            <p:cNvSpPr>
              <a:spLocks/>
            </p:cNvSpPr>
            <p:nvPr/>
          </p:nvSpPr>
          <p:spPr bwMode="auto">
            <a:xfrm>
              <a:off x="3680" y="1529"/>
              <a:ext cx="822" cy="273"/>
            </a:xfrm>
            <a:custGeom>
              <a:avLst/>
              <a:gdLst>
                <a:gd name="T0" fmla="*/ 0 w 822"/>
                <a:gd name="T1" fmla="*/ 137 h 273"/>
                <a:gd name="T2" fmla="*/ 411 w 822"/>
                <a:gd name="T3" fmla="*/ 0 h 273"/>
                <a:gd name="T4" fmla="*/ 822 w 822"/>
                <a:gd name="T5" fmla="*/ 137 h 273"/>
                <a:gd name="T6" fmla="*/ 411 w 822"/>
                <a:gd name="T7" fmla="*/ 273 h 273"/>
                <a:gd name="T8" fmla="*/ 0 w 822"/>
                <a:gd name="T9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73">
                  <a:moveTo>
                    <a:pt x="0" y="137"/>
                  </a:moveTo>
                  <a:lnTo>
                    <a:pt x="411" y="0"/>
                  </a:lnTo>
                  <a:lnTo>
                    <a:pt x="822" y="137"/>
                  </a:lnTo>
                  <a:lnTo>
                    <a:pt x="411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4041" y="159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cs typeface="Tahoma" panose="020B0604030504040204" pitchFamily="34" charset="0"/>
                </a:rPr>
                <a:t>mo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6" name="Rectangle 92"/>
            <p:cNvSpPr>
              <a:spLocks noChangeArrowheads="1"/>
            </p:cNvSpPr>
            <p:nvPr/>
          </p:nvSpPr>
          <p:spPr bwMode="auto">
            <a:xfrm>
              <a:off x="3726" y="2075"/>
              <a:ext cx="729" cy="36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3"/>
            <p:cNvSpPr>
              <a:spLocks noChangeArrowheads="1"/>
            </p:cNvSpPr>
            <p:nvPr/>
          </p:nvSpPr>
          <p:spPr bwMode="auto">
            <a:xfrm>
              <a:off x="3960" y="218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cs typeface="Tahoma" panose="020B0604030504040204" pitchFamily="34" charset="0"/>
                </a:rPr>
                <a:t>MHoc</a:t>
              </a:r>
              <a:endParaRPr lang="en-US" altLang="en-US" b="1">
                <a:cs typeface="Tahoma" panose="020B0604030504040204" pitchFamily="34" charset="0"/>
              </a:endParaRPr>
            </a:p>
          </p:txBody>
        </p:sp>
        <p:sp>
          <p:nvSpPr>
            <p:cNvPr id="18" name="Freeform 94"/>
            <p:cNvSpPr>
              <a:spLocks/>
            </p:cNvSpPr>
            <p:nvPr/>
          </p:nvSpPr>
          <p:spPr bwMode="auto">
            <a:xfrm>
              <a:off x="4593" y="2621"/>
              <a:ext cx="820" cy="273"/>
            </a:xfrm>
            <a:custGeom>
              <a:avLst/>
              <a:gdLst>
                <a:gd name="T0" fmla="*/ 0 w 820"/>
                <a:gd name="T1" fmla="*/ 137 h 273"/>
                <a:gd name="T2" fmla="*/ 409 w 820"/>
                <a:gd name="T3" fmla="*/ 0 h 273"/>
                <a:gd name="T4" fmla="*/ 820 w 820"/>
                <a:gd name="T5" fmla="*/ 137 h 273"/>
                <a:gd name="T6" fmla="*/ 409 w 820"/>
                <a:gd name="T7" fmla="*/ 273 h 273"/>
                <a:gd name="T8" fmla="*/ 0 w 820"/>
                <a:gd name="T9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273">
                  <a:moveTo>
                    <a:pt x="0" y="137"/>
                  </a:moveTo>
                  <a:lnTo>
                    <a:pt x="409" y="0"/>
                  </a:lnTo>
                  <a:lnTo>
                    <a:pt x="820" y="137"/>
                  </a:lnTo>
                  <a:lnTo>
                    <a:pt x="409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95"/>
            <p:cNvSpPr>
              <a:spLocks noChangeArrowheads="1"/>
            </p:cNvSpPr>
            <p:nvPr/>
          </p:nvSpPr>
          <p:spPr bwMode="auto">
            <a:xfrm>
              <a:off x="4823" y="2685"/>
              <a:ext cx="4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cs typeface="Tahoma" panose="020B0604030504040204" pitchFamily="34" charset="0"/>
                </a:rPr>
                <a:t>dieukien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20" name="Freeform 96"/>
            <p:cNvSpPr>
              <a:spLocks/>
            </p:cNvSpPr>
            <p:nvPr/>
          </p:nvSpPr>
          <p:spPr bwMode="auto">
            <a:xfrm>
              <a:off x="943" y="2406"/>
              <a:ext cx="45" cy="45"/>
            </a:xfrm>
            <a:custGeom>
              <a:avLst/>
              <a:gdLst>
                <a:gd name="T0" fmla="*/ 3 w 45"/>
                <a:gd name="T1" fmla="*/ 33 h 45"/>
                <a:gd name="T2" fmla="*/ 0 w 45"/>
                <a:gd name="T3" fmla="*/ 23 h 45"/>
                <a:gd name="T4" fmla="*/ 3 w 45"/>
                <a:gd name="T5" fmla="*/ 14 h 45"/>
                <a:gd name="T6" fmla="*/ 9 w 45"/>
                <a:gd name="T7" fmla="*/ 5 h 45"/>
                <a:gd name="T8" fmla="*/ 17 w 45"/>
                <a:gd name="T9" fmla="*/ 1 h 45"/>
                <a:gd name="T10" fmla="*/ 27 w 45"/>
                <a:gd name="T11" fmla="*/ 0 h 45"/>
                <a:gd name="T12" fmla="*/ 37 w 45"/>
                <a:gd name="T13" fmla="*/ 5 h 45"/>
                <a:gd name="T14" fmla="*/ 43 w 45"/>
                <a:gd name="T15" fmla="*/ 12 h 45"/>
                <a:gd name="T16" fmla="*/ 45 w 45"/>
                <a:gd name="T17" fmla="*/ 22 h 45"/>
                <a:gd name="T18" fmla="*/ 44 w 45"/>
                <a:gd name="T19" fmla="*/ 32 h 45"/>
                <a:gd name="T20" fmla="*/ 38 w 45"/>
                <a:gd name="T21" fmla="*/ 40 h 45"/>
                <a:gd name="T22" fmla="*/ 28 w 45"/>
                <a:gd name="T23" fmla="*/ 45 h 45"/>
                <a:gd name="T24" fmla="*/ 18 w 45"/>
                <a:gd name="T25" fmla="*/ 45 h 45"/>
                <a:gd name="T26" fmla="*/ 9 w 45"/>
                <a:gd name="T27" fmla="*/ 42 h 45"/>
                <a:gd name="T28" fmla="*/ 3 w 45"/>
                <a:gd name="T2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1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2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8" y="45"/>
                  </a:lnTo>
                  <a:lnTo>
                    <a:pt x="9" y="42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97"/>
            <p:cNvSpPr>
              <a:spLocks noChangeShapeType="1"/>
            </p:cNvSpPr>
            <p:nvPr/>
          </p:nvSpPr>
          <p:spPr bwMode="auto">
            <a:xfrm flipV="1">
              <a:off x="986" y="2346"/>
              <a:ext cx="142" cy="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8"/>
            <p:cNvSpPr>
              <a:spLocks/>
            </p:cNvSpPr>
            <p:nvPr/>
          </p:nvSpPr>
          <p:spPr bwMode="auto">
            <a:xfrm>
              <a:off x="943" y="2406"/>
              <a:ext cx="45" cy="45"/>
            </a:xfrm>
            <a:custGeom>
              <a:avLst/>
              <a:gdLst>
                <a:gd name="T0" fmla="*/ 3 w 45"/>
                <a:gd name="T1" fmla="*/ 33 h 45"/>
                <a:gd name="T2" fmla="*/ 0 w 45"/>
                <a:gd name="T3" fmla="*/ 23 h 45"/>
                <a:gd name="T4" fmla="*/ 3 w 45"/>
                <a:gd name="T5" fmla="*/ 14 h 45"/>
                <a:gd name="T6" fmla="*/ 9 w 45"/>
                <a:gd name="T7" fmla="*/ 5 h 45"/>
                <a:gd name="T8" fmla="*/ 17 w 45"/>
                <a:gd name="T9" fmla="*/ 1 h 45"/>
                <a:gd name="T10" fmla="*/ 27 w 45"/>
                <a:gd name="T11" fmla="*/ 0 h 45"/>
                <a:gd name="T12" fmla="*/ 37 w 45"/>
                <a:gd name="T13" fmla="*/ 5 h 45"/>
                <a:gd name="T14" fmla="*/ 43 w 45"/>
                <a:gd name="T15" fmla="*/ 12 h 45"/>
                <a:gd name="T16" fmla="*/ 45 w 45"/>
                <a:gd name="T17" fmla="*/ 22 h 45"/>
                <a:gd name="T18" fmla="*/ 44 w 45"/>
                <a:gd name="T19" fmla="*/ 32 h 45"/>
                <a:gd name="T20" fmla="*/ 38 w 45"/>
                <a:gd name="T21" fmla="*/ 40 h 45"/>
                <a:gd name="T22" fmla="*/ 28 w 45"/>
                <a:gd name="T23" fmla="*/ 45 h 45"/>
                <a:gd name="T24" fmla="*/ 18 w 45"/>
                <a:gd name="T25" fmla="*/ 45 h 45"/>
                <a:gd name="T26" fmla="*/ 9 w 45"/>
                <a:gd name="T27" fmla="*/ 42 h 45"/>
                <a:gd name="T28" fmla="*/ 3 w 45"/>
                <a:gd name="T2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1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2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8" y="45"/>
                  </a:lnTo>
                  <a:lnTo>
                    <a:pt x="9" y="42"/>
                  </a:lnTo>
                  <a:lnTo>
                    <a:pt x="3" y="3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99"/>
            <p:cNvSpPr>
              <a:spLocks noChangeArrowheads="1"/>
            </p:cNvSpPr>
            <p:nvPr/>
          </p:nvSpPr>
          <p:spPr bwMode="auto">
            <a:xfrm>
              <a:off x="586" y="2379"/>
              <a:ext cx="29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Nganh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24" name="Freeform 100"/>
            <p:cNvSpPr>
              <a:spLocks/>
            </p:cNvSpPr>
            <p:nvPr/>
          </p:nvSpPr>
          <p:spPr bwMode="auto">
            <a:xfrm>
              <a:off x="946" y="2104"/>
              <a:ext cx="44" cy="45"/>
            </a:xfrm>
            <a:custGeom>
              <a:avLst/>
              <a:gdLst>
                <a:gd name="T0" fmla="*/ 0 w 44"/>
                <a:gd name="T1" fmla="*/ 17 h 45"/>
                <a:gd name="T2" fmla="*/ 4 w 44"/>
                <a:gd name="T3" fmla="*/ 8 h 45"/>
                <a:gd name="T4" fmla="*/ 12 w 44"/>
                <a:gd name="T5" fmla="*/ 1 h 45"/>
                <a:gd name="T6" fmla="*/ 23 w 44"/>
                <a:gd name="T7" fmla="*/ 0 h 45"/>
                <a:gd name="T8" fmla="*/ 32 w 44"/>
                <a:gd name="T9" fmla="*/ 3 h 45"/>
                <a:gd name="T10" fmla="*/ 40 w 44"/>
                <a:gd name="T11" fmla="*/ 9 h 45"/>
                <a:gd name="T12" fmla="*/ 44 w 44"/>
                <a:gd name="T13" fmla="*/ 17 h 45"/>
                <a:gd name="T14" fmla="*/ 43 w 44"/>
                <a:gd name="T15" fmla="*/ 28 h 45"/>
                <a:gd name="T16" fmla="*/ 40 w 44"/>
                <a:gd name="T17" fmla="*/ 37 h 45"/>
                <a:gd name="T18" fmla="*/ 31 w 44"/>
                <a:gd name="T19" fmla="*/ 43 h 45"/>
                <a:gd name="T20" fmla="*/ 21 w 44"/>
                <a:gd name="T21" fmla="*/ 45 h 45"/>
                <a:gd name="T22" fmla="*/ 12 w 44"/>
                <a:gd name="T23" fmla="*/ 43 h 45"/>
                <a:gd name="T24" fmla="*/ 3 w 44"/>
                <a:gd name="T25" fmla="*/ 37 h 45"/>
                <a:gd name="T26" fmla="*/ 0 w 44"/>
                <a:gd name="T27" fmla="*/ 27 h 45"/>
                <a:gd name="T28" fmla="*/ 0 w 44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0" y="17"/>
                  </a:moveTo>
                  <a:lnTo>
                    <a:pt x="4" y="8"/>
                  </a:lnTo>
                  <a:lnTo>
                    <a:pt x="12" y="1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40" y="9"/>
                  </a:lnTo>
                  <a:lnTo>
                    <a:pt x="44" y="17"/>
                  </a:lnTo>
                  <a:lnTo>
                    <a:pt x="43" y="28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1" y="45"/>
                  </a:lnTo>
                  <a:lnTo>
                    <a:pt x="12" y="43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1"/>
            <p:cNvSpPr>
              <a:spLocks noChangeShapeType="1"/>
            </p:cNvSpPr>
            <p:nvPr/>
          </p:nvSpPr>
          <p:spPr bwMode="auto">
            <a:xfrm>
              <a:off x="989" y="2132"/>
              <a:ext cx="139" cy="3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2"/>
            <p:cNvSpPr>
              <a:spLocks/>
            </p:cNvSpPr>
            <p:nvPr/>
          </p:nvSpPr>
          <p:spPr bwMode="auto">
            <a:xfrm>
              <a:off x="946" y="2104"/>
              <a:ext cx="44" cy="45"/>
            </a:xfrm>
            <a:custGeom>
              <a:avLst/>
              <a:gdLst>
                <a:gd name="T0" fmla="*/ 0 w 44"/>
                <a:gd name="T1" fmla="*/ 17 h 45"/>
                <a:gd name="T2" fmla="*/ 4 w 44"/>
                <a:gd name="T3" fmla="*/ 8 h 45"/>
                <a:gd name="T4" fmla="*/ 12 w 44"/>
                <a:gd name="T5" fmla="*/ 1 h 45"/>
                <a:gd name="T6" fmla="*/ 23 w 44"/>
                <a:gd name="T7" fmla="*/ 0 h 45"/>
                <a:gd name="T8" fmla="*/ 32 w 44"/>
                <a:gd name="T9" fmla="*/ 3 h 45"/>
                <a:gd name="T10" fmla="*/ 40 w 44"/>
                <a:gd name="T11" fmla="*/ 9 h 45"/>
                <a:gd name="T12" fmla="*/ 44 w 44"/>
                <a:gd name="T13" fmla="*/ 17 h 45"/>
                <a:gd name="T14" fmla="*/ 43 w 44"/>
                <a:gd name="T15" fmla="*/ 28 h 45"/>
                <a:gd name="T16" fmla="*/ 40 w 44"/>
                <a:gd name="T17" fmla="*/ 37 h 45"/>
                <a:gd name="T18" fmla="*/ 31 w 44"/>
                <a:gd name="T19" fmla="*/ 43 h 45"/>
                <a:gd name="T20" fmla="*/ 21 w 44"/>
                <a:gd name="T21" fmla="*/ 45 h 45"/>
                <a:gd name="T22" fmla="*/ 12 w 44"/>
                <a:gd name="T23" fmla="*/ 43 h 45"/>
                <a:gd name="T24" fmla="*/ 3 w 44"/>
                <a:gd name="T25" fmla="*/ 37 h 45"/>
                <a:gd name="T26" fmla="*/ 0 w 44"/>
                <a:gd name="T27" fmla="*/ 27 h 45"/>
                <a:gd name="T28" fmla="*/ 0 w 44"/>
                <a:gd name="T2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0" y="17"/>
                  </a:moveTo>
                  <a:lnTo>
                    <a:pt x="4" y="8"/>
                  </a:lnTo>
                  <a:lnTo>
                    <a:pt x="12" y="1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40" y="9"/>
                  </a:lnTo>
                  <a:lnTo>
                    <a:pt x="44" y="17"/>
                  </a:lnTo>
                  <a:lnTo>
                    <a:pt x="43" y="28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1" y="45"/>
                  </a:lnTo>
                  <a:lnTo>
                    <a:pt x="12" y="43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0" y="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3"/>
            <p:cNvSpPr>
              <a:spLocks/>
            </p:cNvSpPr>
            <p:nvPr/>
          </p:nvSpPr>
          <p:spPr bwMode="auto">
            <a:xfrm>
              <a:off x="944" y="1968"/>
              <a:ext cx="45" cy="47"/>
            </a:xfrm>
            <a:custGeom>
              <a:avLst/>
              <a:gdLst>
                <a:gd name="T0" fmla="*/ 2 w 45"/>
                <a:gd name="T1" fmla="*/ 16 h 47"/>
                <a:gd name="T2" fmla="*/ 6 w 45"/>
                <a:gd name="T3" fmla="*/ 8 h 47"/>
                <a:gd name="T4" fmla="*/ 15 w 45"/>
                <a:gd name="T5" fmla="*/ 3 h 47"/>
                <a:gd name="T6" fmla="*/ 26 w 45"/>
                <a:gd name="T7" fmla="*/ 0 h 47"/>
                <a:gd name="T8" fmla="*/ 36 w 45"/>
                <a:gd name="T9" fmla="*/ 4 h 47"/>
                <a:gd name="T10" fmla="*/ 43 w 45"/>
                <a:gd name="T11" fmla="*/ 11 h 47"/>
                <a:gd name="T12" fmla="*/ 45 w 45"/>
                <a:gd name="T13" fmla="*/ 21 h 47"/>
                <a:gd name="T14" fmla="*/ 45 w 45"/>
                <a:gd name="T15" fmla="*/ 31 h 47"/>
                <a:gd name="T16" fmla="*/ 39 w 45"/>
                <a:gd name="T17" fmla="*/ 39 h 47"/>
                <a:gd name="T18" fmla="*/ 31 w 45"/>
                <a:gd name="T19" fmla="*/ 45 h 47"/>
                <a:gd name="T20" fmla="*/ 21 w 45"/>
                <a:gd name="T21" fmla="*/ 47 h 47"/>
                <a:gd name="T22" fmla="*/ 11 w 45"/>
                <a:gd name="T23" fmla="*/ 43 h 47"/>
                <a:gd name="T24" fmla="*/ 4 w 45"/>
                <a:gd name="T25" fmla="*/ 36 h 47"/>
                <a:gd name="T26" fmla="*/ 0 w 45"/>
                <a:gd name="T27" fmla="*/ 27 h 47"/>
                <a:gd name="T28" fmla="*/ 2 w 45"/>
                <a:gd name="T2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7">
                  <a:moveTo>
                    <a:pt x="2" y="16"/>
                  </a:moveTo>
                  <a:lnTo>
                    <a:pt x="6" y="8"/>
                  </a:lnTo>
                  <a:lnTo>
                    <a:pt x="15" y="3"/>
                  </a:lnTo>
                  <a:lnTo>
                    <a:pt x="26" y="0"/>
                  </a:lnTo>
                  <a:lnTo>
                    <a:pt x="36" y="4"/>
                  </a:lnTo>
                  <a:lnTo>
                    <a:pt x="43" y="11"/>
                  </a:lnTo>
                  <a:lnTo>
                    <a:pt x="45" y="21"/>
                  </a:lnTo>
                  <a:lnTo>
                    <a:pt x="45" y="31"/>
                  </a:lnTo>
                  <a:lnTo>
                    <a:pt x="39" y="39"/>
                  </a:lnTo>
                  <a:lnTo>
                    <a:pt x="31" y="45"/>
                  </a:lnTo>
                  <a:lnTo>
                    <a:pt x="21" y="47"/>
                  </a:lnTo>
                  <a:lnTo>
                    <a:pt x="11" y="43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4"/>
            <p:cNvSpPr>
              <a:spLocks noChangeShapeType="1"/>
            </p:cNvSpPr>
            <p:nvPr/>
          </p:nvSpPr>
          <p:spPr bwMode="auto">
            <a:xfrm>
              <a:off x="989" y="1999"/>
              <a:ext cx="230" cy="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944" y="1968"/>
              <a:ext cx="45" cy="47"/>
            </a:xfrm>
            <a:custGeom>
              <a:avLst/>
              <a:gdLst>
                <a:gd name="T0" fmla="*/ 2 w 45"/>
                <a:gd name="T1" fmla="*/ 16 h 47"/>
                <a:gd name="T2" fmla="*/ 6 w 45"/>
                <a:gd name="T3" fmla="*/ 8 h 47"/>
                <a:gd name="T4" fmla="*/ 15 w 45"/>
                <a:gd name="T5" fmla="*/ 3 h 47"/>
                <a:gd name="T6" fmla="*/ 26 w 45"/>
                <a:gd name="T7" fmla="*/ 0 h 47"/>
                <a:gd name="T8" fmla="*/ 36 w 45"/>
                <a:gd name="T9" fmla="*/ 4 h 47"/>
                <a:gd name="T10" fmla="*/ 43 w 45"/>
                <a:gd name="T11" fmla="*/ 11 h 47"/>
                <a:gd name="T12" fmla="*/ 45 w 45"/>
                <a:gd name="T13" fmla="*/ 21 h 47"/>
                <a:gd name="T14" fmla="*/ 45 w 45"/>
                <a:gd name="T15" fmla="*/ 31 h 47"/>
                <a:gd name="T16" fmla="*/ 39 w 45"/>
                <a:gd name="T17" fmla="*/ 39 h 47"/>
                <a:gd name="T18" fmla="*/ 31 w 45"/>
                <a:gd name="T19" fmla="*/ 45 h 47"/>
                <a:gd name="T20" fmla="*/ 21 w 45"/>
                <a:gd name="T21" fmla="*/ 47 h 47"/>
                <a:gd name="T22" fmla="*/ 11 w 45"/>
                <a:gd name="T23" fmla="*/ 43 h 47"/>
                <a:gd name="T24" fmla="*/ 4 w 45"/>
                <a:gd name="T25" fmla="*/ 36 h 47"/>
                <a:gd name="T26" fmla="*/ 0 w 45"/>
                <a:gd name="T27" fmla="*/ 27 h 47"/>
                <a:gd name="T28" fmla="*/ 2 w 45"/>
                <a:gd name="T2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7">
                  <a:moveTo>
                    <a:pt x="2" y="16"/>
                  </a:moveTo>
                  <a:lnTo>
                    <a:pt x="6" y="8"/>
                  </a:lnTo>
                  <a:lnTo>
                    <a:pt x="15" y="3"/>
                  </a:lnTo>
                  <a:lnTo>
                    <a:pt x="26" y="0"/>
                  </a:lnTo>
                  <a:lnTo>
                    <a:pt x="36" y="4"/>
                  </a:lnTo>
                  <a:lnTo>
                    <a:pt x="43" y="11"/>
                  </a:lnTo>
                  <a:lnTo>
                    <a:pt x="45" y="21"/>
                  </a:lnTo>
                  <a:lnTo>
                    <a:pt x="45" y="31"/>
                  </a:lnTo>
                  <a:lnTo>
                    <a:pt x="39" y="39"/>
                  </a:lnTo>
                  <a:lnTo>
                    <a:pt x="31" y="45"/>
                  </a:lnTo>
                  <a:lnTo>
                    <a:pt x="21" y="47"/>
                  </a:lnTo>
                  <a:lnTo>
                    <a:pt x="11" y="43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2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06"/>
            <p:cNvSpPr>
              <a:spLocks noChangeArrowheads="1"/>
            </p:cNvSpPr>
            <p:nvPr/>
          </p:nvSpPr>
          <p:spPr bwMode="auto">
            <a:xfrm>
              <a:off x="617" y="1925"/>
              <a:ext cx="25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MaSV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31" name="Rectangle 107"/>
            <p:cNvSpPr>
              <a:spLocks noChangeArrowheads="1"/>
            </p:cNvSpPr>
            <p:nvPr/>
          </p:nvSpPr>
          <p:spPr bwMode="auto">
            <a:xfrm>
              <a:off x="704" y="2220"/>
              <a:ext cx="16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Lop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32" name="Freeform 108"/>
            <p:cNvSpPr>
              <a:spLocks/>
            </p:cNvSpPr>
            <p:nvPr/>
          </p:nvSpPr>
          <p:spPr bwMode="auto">
            <a:xfrm>
              <a:off x="1471" y="1303"/>
              <a:ext cx="43" cy="45"/>
            </a:xfrm>
            <a:custGeom>
              <a:avLst/>
              <a:gdLst>
                <a:gd name="T0" fmla="*/ 21 w 43"/>
                <a:gd name="T1" fmla="*/ 0 h 45"/>
                <a:gd name="T2" fmla="*/ 12 w 43"/>
                <a:gd name="T3" fmla="*/ 1 h 45"/>
                <a:gd name="T4" fmla="*/ 3 w 43"/>
                <a:gd name="T5" fmla="*/ 8 h 45"/>
                <a:gd name="T6" fmla="*/ 0 w 43"/>
                <a:gd name="T7" fmla="*/ 17 h 45"/>
                <a:gd name="T8" fmla="*/ 0 w 43"/>
                <a:gd name="T9" fmla="*/ 28 h 45"/>
                <a:gd name="T10" fmla="*/ 3 w 43"/>
                <a:gd name="T11" fmla="*/ 36 h 45"/>
                <a:gd name="T12" fmla="*/ 12 w 43"/>
                <a:gd name="T13" fmla="*/ 42 h 45"/>
                <a:gd name="T14" fmla="*/ 21 w 43"/>
                <a:gd name="T15" fmla="*/ 45 h 45"/>
                <a:gd name="T16" fmla="*/ 31 w 43"/>
                <a:gd name="T17" fmla="*/ 42 h 45"/>
                <a:gd name="T18" fmla="*/ 40 w 43"/>
                <a:gd name="T19" fmla="*/ 36 h 45"/>
                <a:gd name="T20" fmla="*/ 43 w 43"/>
                <a:gd name="T21" fmla="*/ 28 h 45"/>
                <a:gd name="T22" fmla="*/ 43 w 43"/>
                <a:gd name="T23" fmla="*/ 17 h 45"/>
                <a:gd name="T24" fmla="*/ 40 w 43"/>
                <a:gd name="T25" fmla="*/ 8 h 45"/>
                <a:gd name="T26" fmla="*/ 31 w 43"/>
                <a:gd name="T27" fmla="*/ 1 h 45"/>
                <a:gd name="T28" fmla="*/ 21 w 43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12" y="1"/>
                  </a:lnTo>
                  <a:lnTo>
                    <a:pt x="3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3" y="36"/>
                  </a:lnTo>
                  <a:lnTo>
                    <a:pt x="12" y="42"/>
                  </a:lnTo>
                  <a:lnTo>
                    <a:pt x="21" y="45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3" y="28"/>
                  </a:lnTo>
                  <a:lnTo>
                    <a:pt x="43" y="17"/>
                  </a:lnTo>
                  <a:lnTo>
                    <a:pt x="40" y="8"/>
                  </a:lnTo>
                  <a:lnTo>
                    <a:pt x="31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9"/>
            <p:cNvSpPr>
              <a:spLocks noChangeShapeType="1"/>
            </p:cNvSpPr>
            <p:nvPr/>
          </p:nvSpPr>
          <p:spPr bwMode="auto">
            <a:xfrm>
              <a:off x="1492" y="1348"/>
              <a:ext cx="1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0"/>
            <p:cNvSpPr>
              <a:spLocks/>
            </p:cNvSpPr>
            <p:nvPr/>
          </p:nvSpPr>
          <p:spPr bwMode="auto">
            <a:xfrm>
              <a:off x="1471" y="1303"/>
              <a:ext cx="43" cy="45"/>
            </a:xfrm>
            <a:custGeom>
              <a:avLst/>
              <a:gdLst>
                <a:gd name="T0" fmla="*/ 21 w 43"/>
                <a:gd name="T1" fmla="*/ 0 h 45"/>
                <a:gd name="T2" fmla="*/ 12 w 43"/>
                <a:gd name="T3" fmla="*/ 1 h 45"/>
                <a:gd name="T4" fmla="*/ 3 w 43"/>
                <a:gd name="T5" fmla="*/ 8 h 45"/>
                <a:gd name="T6" fmla="*/ 0 w 43"/>
                <a:gd name="T7" fmla="*/ 17 h 45"/>
                <a:gd name="T8" fmla="*/ 0 w 43"/>
                <a:gd name="T9" fmla="*/ 28 h 45"/>
                <a:gd name="T10" fmla="*/ 3 w 43"/>
                <a:gd name="T11" fmla="*/ 36 h 45"/>
                <a:gd name="T12" fmla="*/ 12 w 43"/>
                <a:gd name="T13" fmla="*/ 42 h 45"/>
                <a:gd name="T14" fmla="*/ 21 w 43"/>
                <a:gd name="T15" fmla="*/ 45 h 45"/>
                <a:gd name="T16" fmla="*/ 31 w 43"/>
                <a:gd name="T17" fmla="*/ 42 h 45"/>
                <a:gd name="T18" fmla="*/ 40 w 43"/>
                <a:gd name="T19" fmla="*/ 36 h 45"/>
                <a:gd name="T20" fmla="*/ 43 w 43"/>
                <a:gd name="T21" fmla="*/ 28 h 45"/>
                <a:gd name="T22" fmla="*/ 43 w 43"/>
                <a:gd name="T23" fmla="*/ 17 h 45"/>
                <a:gd name="T24" fmla="*/ 40 w 43"/>
                <a:gd name="T25" fmla="*/ 8 h 45"/>
                <a:gd name="T26" fmla="*/ 31 w 43"/>
                <a:gd name="T27" fmla="*/ 1 h 45"/>
                <a:gd name="T28" fmla="*/ 21 w 43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12" y="1"/>
                  </a:lnTo>
                  <a:lnTo>
                    <a:pt x="3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3" y="36"/>
                  </a:lnTo>
                  <a:lnTo>
                    <a:pt x="12" y="42"/>
                  </a:lnTo>
                  <a:lnTo>
                    <a:pt x="21" y="45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3" y="28"/>
                  </a:lnTo>
                  <a:lnTo>
                    <a:pt x="43" y="17"/>
                  </a:lnTo>
                  <a:lnTo>
                    <a:pt x="40" y="8"/>
                  </a:lnTo>
                  <a:lnTo>
                    <a:pt x="31" y="1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1"/>
            <p:cNvSpPr>
              <a:spLocks noChangeShapeType="1"/>
            </p:cNvSpPr>
            <p:nvPr/>
          </p:nvSpPr>
          <p:spPr bwMode="auto">
            <a:xfrm>
              <a:off x="1903" y="1666"/>
              <a:ext cx="50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2"/>
            <p:cNvSpPr>
              <a:spLocks noChangeShapeType="1"/>
            </p:cNvSpPr>
            <p:nvPr/>
          </p:nvSpPr>
          <p:spPr bwMode="auto">
            <a:xfrm>
              <a:off x="3133" y="1666"/>
              <a:ext cx="54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3"/>
            <p:cNvSpPr>
              <a:spLocks noChangeShapeType="1"/>
            </p:cNvSpPr>
            <p:nvPr/>
          </p:nvSpPr>
          <p:spPr bwMode="auto">
            <a:xfrm>
              <a:off x="4091" y="1802"/>
              <a:ext cx="1" cy="2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4"/>
            <p:cNvSpPr>
              <a:spLocks/>
            </p:cNvSpPr>
            <p:nvPr/>
          </p:nvSpPr>
          <p:spPr bwMode="auto">
            <a:xfrm>
              <a:off x="4273" y="1939"/>
              <a:ext cx="729" cy="682"/>
            </a:xfrm>
            <a:custGeom>
              <a:avLst/>
              <a:gdLst>
                <a:gd name="T0" fmla="*/ 0 w 729"/>
                <a:gd name="T1" fmla="*/ 136 h 682"/>
                <a:gd name="T2" fmla="*/ 0 w 729"/>
                <a:gd name="T3" fmla="*/ 0 h 682"/>
                <a:gd name="T4" fmla="*/ 729 w 729"/>
                <a:gd name="T5" fmla="*/ 0 h 682"/>
                <a:gd name="T6" fmla="*/ 729 w 729"/>
                <a:gd name="T7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9" h="682">
                  <a:moveTo>
                    <a:pt x="0" y="136"/>
                  </a:moveTo>
                  <a:lnTo>
                    <a:pt x="0" y="0"/>
                  </a:lnTo>
                  <a:lnTo>
                    <a:pt x="729" y="0"/>
                  </a:lnTo>
                  <a:lnTo>
                    <a:pt x="729" y="68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5"/>
            <p:cNvSpPr>
              <a:spLocks/>
            </p:cNvSpPr>
            <p:nvPr/>
          </p:nvSpPr>
          <p:spPr bwMode="auto">
            <a:xfrm>
              <a:off x="4273" y="2439"/>
              <a:ext cx="729" cy="592"/>
            </a:xfrm>
            <a:custGeom>
              <a:avLst/>
              <a:gdLst>
                <a:gd name="T0" fmla="*/ 0 w 729"/>
                <a:gd name="T1" fmla="*/ 0 h 592"/>
                <a:gd name="T2" fmla="*/ 0 w 729"/>
                <a:gd name="T3" fmla="*/ 592 h 592"/>
                <a:gd name="T4" fmla="*/ 729 w 729"/>
                <a:gd name="T5" fmla="*/ 592 h 592"/>
                <a:gd name="T6" fmla="*/ 729 w 729"/>
                <a:gd name="T7" fmla="*/ 45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9" h="592">
                  <a:moveTo>
                    <a:pt x="0" y="0"/>
                  </a:moveTo>
                  <a:lnTo>
                    <a:pt x="0" y="592"/>
                  </a:lnTo>
                  <a:lnTo>
                    <a:pt x="729" y="592"/>
                  </a:lnTo>
                  <a:lnTo>
                    <a:pt x="729" y="45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16"/>
            <p:cNvSpPr>
              <a:spLocks noChangeArrowheads="1"/>
            </p:cNvSpPr>
            <p:nvPr/>
          </p:nvSpPr>
          <p:spPr bwMode="auto">
            <a:xfrm>
              <a:off x="1604" y="1288"/>
              <a:ext cx="2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Diem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1" name="Rectangle 117"/>
            <p:cNvSpPr>
              <a:spLocks noChangeArrowheads="1"/>
            </p:cNvSpPr>
            <p:nvPr/>
          </p:nvSpPr>
          <p:spPr bwMode="auto">
            <a:xfrm>
              <a:off x="1595" y="1925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(1,n)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2" name="Rectangle 118"/>
            <p:cNvSpPr>
              <a:spLocks noChangeArrowheads="1"/>
            </p:cNvSpPr>
            <p:nvPr/>
          </p:nvSpPr>
          <p:spPr bwMode="auto">
            <a:xfrm>
              <a:off x="2159" y="1521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(0,n)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3" name="Rectangle 119"/>
            <p:cNvSpPr>
              <a:spLocks noChangeArrowheads="1"/>
            </p:cNvSpPr>
            <p:nvPr/>
          </p:nvSpPr>
          <p:spPr bwMode="auto">
            <a:xfrm>
              <a:off x="704" y="2066"/>
              <a:ext cx="1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Ten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4" name="Rectangle 120"/>
            <p:cNvSpPr>
              <a:spLocks noChangeArrowheads="1"/>
            </p:cNvSpPr>
            <p:nvPr/>
          </p:nvSpPr>
          <p:spPr bwMode="auto">
            <a:xfrm>
              <a:off x="3200" y="1511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(1,1)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5" name="Rectangle 121"/>
            <p:cNvSpPr>
              <a:spLocks noChangeArrowheads="1"/>
            </p:cNvSpPr>
            <p:nvPr/>
          </p:nvSpPr>
          <p:spPr bwMode="auto">
            <a:xfrm>
              <a:off x="4611" y="1784"/>
              <a:ext cx="48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mhoctruoc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6" name="Rectangle 122"/>
            <p:cNvSpPr>
              <a:spLocks noChangeArrowheads="1"/>
            </p:cNvSpPr>
            <p:nvPr/>
          </p:nvSpPr>
          <p:spPr bwMode="auto">
            <a:xfrm>
              <a:off x="4616" y="3057"/>
              <a:ext cx="4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mhocsau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7" name="Rectangle 123"/>
            <p:cNvSpPr>
              <a:spLocks noChangeArrowheads="1"/>
            </p:cNvSpPr>
            <p:nvPr/>
          </p:nvSpPr>
          <p:spPr bwMode="auto">
            <a:xfrm>
              <a:off x="5077" y="2470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(0,n)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8" name="Rectangle 124"/>
            <p:cNvSpPr>
              <a:spLocks noChangeArrowheads="1"/>
            </p:cNvSpPr>
            <p:nvPr/>
          </p:nvSpPr>
          <p:spPr bwMode="auto">
            <a:xfrm>
              <a:off x="5059" y="2885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(0,n)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49" name="Freeform 125"/>
            <p:cNvSpPr>
              <a:spLocks/>
            </p:cNvSpPr>
            <p:nvPr/>
          </p:nvSpPr>
          <p:spPr bwMode="auto">
            <a:xfrm>
              <a:off x="3541" y="2401"/>
              <a:ext cx="45" cy="45"/>
            </a:xfrm>
            <a:custGeom>
              <a:avLst/>
              <a:gdLst>
                <a:gd name="T0" fmla="*/ 3 w 45"/>
                <a:gd name="T1" fmla="*/ 33 h 45"/>
                <a:gd name="T2" fmla="*/ 0 w 45"/>
                <a:gd name="T3" fmla="*/ 23 h 45"/>
                <a:gd name="T4" fmla="*/ 2 w 45"/>
                <a:gd name="T5" fmla="*/ 14 h 45"/>
                <a:gd name="T6" fmla="*/ 9 w 45"/>
                <a:gd name="T7" fmla="*/ 5 h 45"/>
                <a:gd name="T8" fmla="*/ 17 w 45"/>
                <a:gd name="T9" fmla="*/ 0 h 45"/>
                <a:gd name="T10" fmla="*/ 27 w 45"/>
                <a:gd name="T11" fmla="*/ 0 h 45"/>
                <a:gd name="T12" fmla="*/ 37 w 45"/>
                <a:gd name="T13" fmla="*/ 5 h 45"/>
                <a:gd name="T14" fmla="*/ 43 w 45"/>
                <a:gd name="T15" fmla="*/ 13 h 45"/>
                <a:gd name="T16" fmla="*/ 45 w 45"/>
                <a:gd name="T17" fmla="*/ 22 h 45"/>
                <a:gd name="T18" fmla="*/ 44 w 45"/>
                <a:gd name="T19" fmla="*/ 32 h 45"/>
                <a:gd name="T20" fmla="*/ 38 w 45"/>
                <a:gd name="T21" fmla="*/ 40 h 45"/>
                <a:gd name="T22" fmla="*/ 28 w 45"/>
                <a:gd name="T23" fmla="*/ 45 h 45"/>
                <a:gd name="T24" fmla="*/ 19 w 45"/>
                <a:gd name="T25" fmla="*/ 45 h 45"/>
                <a:gd name="T26" fmla="*/ 9 w 45"/>
                <a:gd name="T27" fmla="*/ 42 h 45"/>
                <a:gd name="T28" fmla="*/ 3 w 45"/>
                <a:gd name="T2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2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3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9" y="45"/>
                  </a:lnTo>
                  <a:lnTo>
                    <a:pt x="9" y="42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3584" y="2341"/>
              <a:ext cx="142" cy="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7"/>
            <p:cNvSpPr>
              <a:spLocks/>
            </p:cNvSpPr>
            <p:nvPr/>
          </p:nvSpPr>
          <p:spPr bwMode="auto">
            <a:xfrm>
              <a:off x="3541" y="2401"/>
              <a:ext cx="45" cy="45"/>
            </a:xfrm>
            <a:custGeom>
              <a:avLst/>
              <a:gdLst>
                <a:gd name="T0" fmla="*/ 3 w 45"/>
                <a:gd name="T1" fmla="*/ 33 h 45"/>
                <a:gd name="T2" fmla="*/ 0 w 45"/>
                <a:gd name="T3" fmla="*/ 23 h 45"/>
                <a:gd name="T4" fmla="*/ 2 w 45"/>
                <a:gd name="T5" fmla="*/ 14 h 45"/>
                <a:gd name="T6" fmla="*/ 9 w 45"/>
                <a:gd name="T7" fmla="*/ 5 h 45"/>
                <a:gd name="T8" fmla="*/ 17 w 45"/>
                <a:gd name="T9" fmla="*/ 0 h 45"/>
                <a:gd name="T10" fmla="*/ 27 w 45"/>
                <a:gd name="T11" fmla="*/ 0 h 45"/>
                <a:gd name="T12" fmla="*/ 37 w 45"/>
                <a:gd name="T13" fmla="*/ 5 h 45"/>
                <a:gd name="T14" fmla="*/ 43 w 45"/>
                <a:gd name="T15" fmla="*/ 13 h 45"/>
                <a:gd name="T16" fmla="*/ 45 w 45"/>
                <a:gd name="T17" fmla="*/ 22 h 45"/>
                <a:gd name="T18" fmla="*/ 44 w 45"/>
                <a:gd name="T19" fmla="*/ 32 h 45"/>
                <a:gd name="T20" fmla="*/ 38 w 45"/>
                <a:gd name="T21" fmla="*/ 40 h 45"/>
                <a:gd name="T22" fmla="*/ 28 w 45"/>
                <a:gd name="T23" fmla="*/ 45 h 45"/>
                <a:gd name="T24" fmla="*/ 19 w 45"/>
                <a:gd name="T25" fmla="*/ 45 h 45"/>
                <a:gd name="T26" fmla="*/ 9 w 45"/>
                <a:gd name="T27" fmla="*/ 42 h 45"/>
                <a:gd name="T28" fmla="*/ 3 w 45"/>
                <a:gd name="T2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2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3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9" y="45"/>
                  </a:lnTo>
                  <a:lnTo>
                    <a:pt x="9" y="42"/>
                  </a:lnTo>
                  <a:lnTo>
                    <a:pt x="3" y="3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3207" y="2374"/>
              <a:ext cx="27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Tinchi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53" name="Freeform 129"/>
            <p:cNvSpPr>
              <a:spLocks/>
            </p:cNvSpPr>
            <p:nvPr/>
          </p:nvSpPr>
          <p:spPr bwMode="auto">
            <a:xfrm>
              <a:off x="3544" y="2098"/>
              <a:ext cx="44" cy="46"/>
            </a:xfrm>
            <a:custGeom>
              <a:avLst/>
              <a:gdLst>
                <a:gd name="T0" fmla="*/ 0 w 44"/>
                <a:gd name="T1" fmla="*/ 18 h 46"/>
                <a:gd name="T2" fmla="*/ 5 w 44"/>
                <a:gd name="T3" fmla="*/ 9 h 46"/>
                <a:gd name="T4" fmla="*/ 12 w 44"/>
                <a:gd name="T5" fmla="*/ 3 h 46"/>
                <a:gd name="T6" fmla="*/ 22 w 44"/>
                <a:gd name="T7" fmla="*/ 0 h 46"/>
                <a:gd name="T8" fmla="*/ 33 w 44"/>
                <a:gd name="T9" fmla="*/ 3 h 46"/>
                <a:gd name="T10" fmla="*/ 40 w 44"/>
                <a:gd name="T11" fmla="*/ 10 h 46"/>
                <a:gd name="T12" fmla="*/ 44 w 44"/>
                <a:gd name="T13" fmla="*/ 18 h 46"/>
                <a:gd name="T14" fmla="*/ 44 w 44"/>
                <a:gd name="T15" fmla="*/ 29 h 46"/>
                <a:gd name="T16" fmla="*/ 40 w 44"/>
                <a:gd name="T17" fmla="*/ 38 h 46"/>
                <a:gd name="T18" fmla="*/ 31 w 44"/>
                <a:gd name="T19" fmla="*/ 44 h 46"/>
                <a:gd name="T20" fmla="*/ 22 w 44"/>
                <a:gd name="T21" fmla="*/ 46 h 46"/>
                <a:gd name="T22" fmla="*/ 12 w 44"/>
                <a:gd name="T23" fmla="*/ 44 h 46"/>
                <a:gd name="T24" fmla="*/ 4 w 44"/>
                <a:gd name="T25" fmla="*/ 38 h 46"/>
                <a:gd name="T26" fmla="*/ 0 w 44"/>
                <a:gd name="T27" fmla="*/ 28 h 46"/>
                <a:gd name="T28" fmla="*/ 0 w 44"/>
                <a:gd name="T2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18"/>
                  </a:moveTo>
                  <a:lnTo>
                    <a:pt x="5" y="9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9"/>
                  </a:lnTo>
                  <a:lnTo>
                    <a:pt x="40" y="38"/>
                  </a:lnTo>
                  <a:lnTo>
                    <a:pt x="31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30"/>
            <p:cNvSpPr>
              <a:spLocks noChangeShapeType="1"/>
            </p:cNvSpPr>
            <p:nvPr/>
          </p:nvSpPr>
          <p:spPr bwMode="auto">
            <a:xfrm>
              <a:off x="3588" y="2127"/>
              <a:ext cx="138" cy="3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31"/>
            <p:cNvSpPr>
              <a:spLocks/>
            </p:cNvSpPr>
            <p:nvPr/>
          </p:nvSpPr>
          <p:spPr bwMode="auto">
            <a:xfrm>
              <a:off x="3544" y="2098"/>
              <a:ext cx="44" cy="46"/>
            </a:xfrm>
            <a:custGeom>
              <a:avLst/>
              <a:gdLst>
                <a:gd name="T0" fmla="*/ 0 w 44"/>
                <a:gd name="T1" fmla="*/ 18 h 46"/>
                <a:gd name="T2" fmla="*/ 5 w 44"/>
                <a:gd name="T3" fmla="*/ 9 h 46"/>
                <a:gd name="T4" fmla="*/ 12 w 44"/>
                <a:gd name="T5" fmla="*/ 3 h 46"/>
                <a:gd name="T6" fmla="*/ 22 w 44"/>
                <a:gd name="T7" fmla="*/ 0 h 46"/>
                <a:gd name="T8" fmla="*/ 33 w 44"/>
                <a:gd name="T9" fmla="*/ 3 h 46"/>
                <a:gd name="T10" fmla="*/ 40 w 44"/>
                <a:gd name="T11" fmla="*/ 10 h 46"/>
                <a:gd name="T12" fmla="*/ 44 w 44"/>
                <a:gd name="T13" fmla="*/ 18 h 46"/>
                <a:gd name="T14" fmla="*/ 44 w 44"/>
                <a:gd name="T15" fmla="*/ 29 h 46"/>
                <a:gd name="T16" fmla="*/ 40 w 44"/>
                <a:gd name="T17" fmla="*/ 38 h 46"/>
                <a:gd name="T18" fmla="*/ 31 w 44"/>
                <a:gd name="T19" fmla="*/ 44 h 46"/>
                <a:gd name="T20" fmla="*/ 22 w 44"/>
                <a:gd name="T21" fmla="*/ 46 h 46"/>
                <a:gd name="T22" fmla="*/ 12 w 44"/>
                <a:gd name="T23" fmla="*/ 44 h 46"/>
                <a:gd name="T24" fmla="*/ 4 w 44"/>
                <a:gd name="T25" fmla="*/ 38 h 46"/>
                <a:gd name="T26" fmla="*/ 0 w 44"/>
                <a:gd name="T27" fmla="*/ 28 h 46"/>
                <a:gd name="T28" fmla="*/ 0 w 44"/>
                <a:gd name="T2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18"/>
                  </a:moveTo>
                  <a:lnTo>
                    <a:pt x="5" y="9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9"/>
                  </a:lnTo>
                  <a:lnTo>
                    <a:pt x="40" y="38"/>
                  </a:lnTo>
                  <a:lnTo>
                    <a:pt x="31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32"/>
            <p:cNvSpPr>
              <a:spLocks/>
            </p:cNvSpPr>
            <p:nvPr/>
          </p:nvSpPr>
          <p:spPr bwMode="auto">
            <a:xfrm>
              <a:off x="3543" y="1964"/>
              <a:ext cx="45" cy="46"/>
            </a:xfrm>
            <a:custGeom>
              <a:avLst/>
              <a:gdLst>
                <a:gd name="T0" fmla="*/ 1 w 45"/>
                <a:gd name="T1" fmla="*/ 15 h 46"/>
                <a:gd name="T2" fmla="*/ 6 w 45"/>
                <a:gd name="T3" fmla="*/ 7 h 46"/>
                <a:gd name="T4" fmla="*/ 14 w 45"/>
                <a:gd name="T5" fmla="*/ 1 h 46"/>
                <a:gd name="T6" fmla="*/ 25 w 45"/>
                <a:gd name="T7" fmla="*/ 0 h 46"/>
                <a:gd name="T8" fmla="*/ 34 w 45"/>
                <a:gd name="T9" fmla="*/ 3 h 46"/>
                <a:gd name="T10" fmla="*/ 41 w 45"/>
                <a:gd name="T11" fmla="*/ 11 h 46"/>
                <a:gd name="T12" fmla="*/ 45 w 45"/>
                <a:gd name="T13" fmla="*/ 20 h 46"/>
                <a:gd name="T14" fmla="*/ 43 w 45"/>
                <a:gd name="T15" fmla="*/ 30 h 46"/>
                <a:gd name="T16" fmla="*/ 39 w 45"/>
                <a:gd name="T17" fmla="*/ 38 h 46"/>
                <a:gd name="T18" fmla="*/ 30 w 45"/>
                <a:gd name="T19" fmla="*/ 44 h 46"/>
                <a:gd name="T20" fmla="*/ 20 w 45"/>
                <a:gd name="T21" fmla="*/ 46 h 46"/>
                <a:gd name="T22" fmla="*/ 11 w 45"/>
                <a:gd name="T23" fmla="*/ 42 h 46"/>
                <a:gd name="T24" fmla="*/ 3 w 45"/>
                <a:gd name="T25" fmla="*/ 35 h 46"/>
                <a:gd name="T26" fmla="*/ 0 w 45"/>
                <a:gd name="T27" fmla="*/ 25 h 46"/>
                <a:gd name="T28" fmla="*/ 1 w 45"/>
                <a:gd name="T29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6">
                  <a:moveTo>
                    <a:pt x="1" y="15"/>
                  </a:moveTo>
                  <a:lnTo>
                    <a:pt x="6" y="7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4" y="3"/>
                  </a:lnTo>
                  <a:lnTo>
                    <a:pt x="41" y="11"/>
                  </a:lnTo>
                  <a:lnTo>
                    <a:pt x="45" y="20"/>
                  </a:lnTo>
                  <a:lnTo>
                    <a:pt x="43" y="30"/>
                  </a:lnTo>
                  <a:lnTo>
                    <a:pt x="39" y="38"/>
                  </a:lnTo>
                  <a:lnTo>
                    <a:pt x="30" y="44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3" y="35"/>
                  </a:lnTo>
                  <a:lnTo>
                    <a:pt x="0" y="2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3"/>
            <p:cNvSpPr>
              <a:spLocks noChangeShapeType="1"/>
            </p:cNvSpPr>
            <p:nvPr/>
          </p:nvSpPr>
          <p:spPr bwMode="auto">
            <a:xfrm>
              <a:off x="3586" y="1994"/>
              <a:ext cx="231" cy="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4"/>
            <p:cNvSpPr>
              <a:spLocks/>
            </p:cNvSpPr>
            <p:nvPr/>
          </p:nvSpPr>
          <p:spPr bwMode="auto">
            <a:xfrm>
              <a:off x="3543" y="1964"/>
              <a:ext cx="45" cy="46"/>
            </a:xfrm>
            <a:custGeom>
              <a:avLst/>
              <a:gdLst>
                <a:gd name="T0" fmla="*/ 1 w 45"/>
                <a:gd name="T1" fmla="*/ 15 h 46"/>
                <a:gd name="T2" fmla="*/ 6 w 45"/>
                <a:gd name="T3" fmla="*/ 7 h 46"/>
                <a:gd name="T4" fmla="*/ 14 w 45"/>
                <a:gd name="T5" fmla="*/ 1 h 46"/>
                <a:gd name="T6" fmla="*/ 25 w 45"/>
                <a:gd name="T7" fmla="*/ 0 h 46"/>
                <a:gd name="T8" fmla="*/ 34 w 45"/>
                <a:gd name="T9" fmla="*/ 3 h 46"/>
                <a:gd name="T10" fmla="*/ 41 w 45"/>
                <a:gd name="T11" fmla="*/ 11 h 46"/>
                <a:gd name="T12" fmla="*/ 45 w 45"/>
                <a:gd name="T13" fmla="*/ 20 h 46"/>
                <a:gd name="T14" fmla="*/ 43 w 45"/>
                <a:gd name="T15" fmla="*/ 30 h 46"/>
                <a:gd name="T16" fmla="*/ 39 w 45"/>
                <a:gd name="T17" fmla="*/ 38 h 46"/>
                <a:gd name="T18" fmla="*/ 30 w 45"/>
                <a:gd name="T19" fmla="*/ 44 h 46"/>
                <a:gd name="T20" fmla="*/ 20 w 45"/>
                <a:gd name="T21" fmla="*/ 46 h 46"/>
                <a:gd name="T22" fmla="*/ 11 w 45"/>
                <a:gd name="T23" fmla="*/ 42 h 46"/>
                <a:gd name="T24" fmla="*/ 3 w 45"/>
                <a:gd name="T25" fmla="*/ 35 h 46"/>
                <a:gd name="T26" fmla="*/ 0 w 45"/>
                <a:gd name="T27" fmla="*/ 25 h 46"/>
                <a:gd name="T28" fmla="*/ 1 w 45"/>
                <a:gd name="T29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6">
                  <a:moveTo>
                    <a:pt x="1" y="15"/>
                  </a:moveTo>
                  <a:lnTo>
                    <a:pt x="6" y="7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4" y="3"/>
                  </a:lnTo>
                  <a:lnTo>
                    <a:pt x="41" y="11"/>
                  </a:lnTo>
                  <a:lnTo>
                    <a:pt x="45" y="20"/>
                  </a:lnTo>
                  <a:lnTo>
                    <a:pt x="43" y="30"/>
                  </a:lnTo>
                  <a:lnTo>
                    <a:pt x="39" y="38"/>
                  </a:lnTo>
                  <a:lnTo>
                    <a:pt x="30" y="44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3" y="35"/>
                  </a:lnTo>
                  <a:lnTo>
                    <a:pt x="0" y="25"/>
                  </a:lnTo>
                  <a:lnTo>
                    <a:pt x="1" y="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135"/>
            <p:cNvSpPr>
              <a:spLocks noChangeArrowheads="1"/>
            </p:cNvSpPr>
            <p:nvPr/>
          </p:nvSpPr>
          <p:spPr bwMode="auto">
            <a:xfrm>
              <a:off x="3188" y="1920"/>
              <a:ext cx="28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MaMH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0" name="Rectangle 136"/>
            <p:cNvSpPr>
              <a:spLocks noChangeArrowheads="1"/>
            </p:cNvSpPr>
            <p:nvPr/>
          </p:nvSpPr>
          <p:spPr bwMode="auto">
            <a:xfrm>
              <a:off x="3246" y="2223"/>
              <a:ext cx="23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Khoa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1" name="Freeform 137"/>
            <p:cNvSpPr>
              <a:spLocks/>
            </p:cNvSpPr>
            <p:nvPr/>
          </p:nvSpPr>
          <p:spPr bwMode="auto">
            <a:xfrm>
              <a:off x="3544" y="2269"/>
              <a:ext cx="44" cy="46"/>
            </a:xfrm>
            <a:custGeom>
              <a:avLst/>
              <a:gdLst>
                <a:gd name="T0" fmla="*/ 0 w 44"/>
                <a:gd name="T1" fmla="*/ 29 h 46"/>
                <a:gd name="T2" fmla="*/ 0 w 44"/>
                <a:gd name="T3" fmla="*/ 18 h 46"/>
                <a:gd name="T4" fmla="*/ 4 w 44"/>
                <a:gd name="T5" fmla="*/ 10 h 46"/>
                <a:gd name="T6" fmla="*/ 12 w 44"/>
                <a:gd name="T7" fmla="*/ 3 h 46"/>
                <a:gd name="T8" fmla="*/ 22 w 44"/>
                <a:gd name="T9" fmla="*/ 0 h 46"/>
                <a:gd name="T10" fmla="*/ 31 w 44"/>
                <a:gd name="T11" fmla="*/ 3 h 46"/>
                <a:gd name="T12" fmla="*/ 40 w 44"/>
                <a:gd name="T13" fmla="*/ 9 h 46"/>
                <a:gd name="T14" fmla="*/ 44 w 44"/>
                <a:gd name="T15" fmla="*/ 18 h 46"/>
                <a:gd name="T16" fmla="*/ 44 w 44"/>
                <a:gd name="T17" fmla="*/ 28 h 46"/>
                <a:gd name="T18" fmla="*/ 40 w 44"/>
                <a:gd name="T19" fmla="*/ 37 h 46"/>
                <a:gd name="T20" fmla="*/ 33 w 44"/>
                <a:gd name="T21" fmla="*/ 44 h 46"/>
                <a:gd name="T22" fmla="*/ 22 w 44"/>
                <a:gd name="T23" fmla="*/ 46 h 46"/>
                <a:gd name="T24" fmla="*/ 12 w 44"/>
                <a:gd name="T25" fmla="*/ 44 h 46"/>
                <a:gd name="T26" fmla="*/ 5 w 44"/>
                <a:gd name="T27" fmla="*/ 38 h 46"/>
                <a:gd name="T28" fmla="*/ 0 w 44"/>
                <a:gd name="T2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7"/>
                  </a:lnTo>
                  <a:lnTo>
                    <a:pt x="33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5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38"/>
            <p:cNvSpPr>
              <a:spLocks noChangeShapeType="1"/>
            </p:cNvSpPr>
            <p:nvPr/>
          </p:nvSpPr>
          <p:spPr bwMode="auto">
            <a:xfrm flipV="1">
              <a:off x="3588" y="2252"/>
              <a:ext cx="138" cy="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9"/>
            <p:cNvSpPr>
              <a:spLocks/>
            </p:cNvSpPr>
            <p:nvPr/>
          </p:nvSpPr>
          <p:spPr bwMode="auto">
            <a:xfrm>
              <a:off x="3544" y="2269"/>
              <a:ext cx="44" cy="46"/>
            </a:xfrm>
            <a:custGeom>
              <a:avLst/>
              <a:gdLst>
                <a:gd name="T0" fmla="*/ 0 w 44"/>
                <a:gd name="T1" fmla="*/ 29 h 46"/>
                <a:gd name="T2" fmla="*/ 0 w 44"/>
                <a:gd name="T3" fmla="*/ 18 h 46"/>
                <a:gd name="T4" fmla="*/ 4 w 44"/>
                <a:gd name="T5" fmla="*/ 10 h 46"/>
                <a:gd name="T6" fmla="*/ 12 w 44"/>
                <a:gd name="T7" fmla="*/ 3 h 46"/>
                <a:gd name="T8" fmla="*/ 22 w 44"/>
                <a:gd name="T9" fmla="*/ 0 h 46"/>
                <a:gd name="T10" fmla="*/ 31 w 44"/>
                <a:gd name="T11" fmla="*/ 3 h 46"/>
                <a:gd name="T12" fmla="*/ 40 w 44"/>
                <a:gd name="T13" fmla="*/ 9 h 46"/>
                <a:gd name="T14" fmla="*/ 44 w 44"/>
                <a:gd name="T15" fmla="*/ 18 h 46"/>
                <a:gd name="T16" fmla="*/ 44 w 44"/>
                <a:gd name="T17" fmla="*/ 28 h 46"/>
                <a:gd name="T18" fmla="*/ 40 w 44"/>
                <a:gd name="T19" fmla="*/ 37 h 46"/>
                <a:gd name="T20" fmla="*/ 33 w 44"/>
                <a:gd name="T21" fmla="*/ 44 h 46"/>
                <a:gd name="T22" fmla="*/ 22 w 44"/>
                <a:gd name="T23" fmla="*/ 46 h 46"/>
                <a:gd name="T24" fmla="*/ 12 w 44"/>
                <a:gd name="T25" fmla="*/ 44 h 46"/>
                <a:gd name="T26" fmla="*/ 5 w 44"/>
                <a:gd name="T27" fmla="*/ 38 h 46"/>
                <a:gd name="T28" fmla="*/ 0 w 44"/>
                <a:gd name="T2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7"/>
                  </a:lnTo>
                  <a:lnTo>
                    <a:pt x="33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5" y="38"/>
                  </a:lnTo>
                  <a:lnTo>
                    <a:pt x="0" y="2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40"/>
            <p:cNvSpPr>
              <a:spLocks noChangeArrowheads="1"/>
            </p:cNvSpPr>
            <p:nvPr/>
          </p:nvSpPr>
          <p:spPr bwMode="auto">
            <a:xfrm>
              <a:off x="3152" y="2062"/>
              <a:ext cx="3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TenMH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5" name="Rectangle 141"/>
            <p:cNvSpPr>
              <a:spLocks noChangeArrowheads="1"/>
            </p:cNvSpPr>
            <p:nvPr/>
          </p:nvSpPr>
          <p:spPr bwMode="auto">
            <a:xfrm>
              <a:off x="3891" y="1925"/>
              <a:ext cx="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(0,n)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6" name="Freeform 142"/>
            <p:cNvSpPr>
              <a:spLocks/>
            </p:cNvSpPr>
            <p:nvPr/>
          </p:nvSpPr>
          <p:spPr bwMode="auto">
            <a:xfrm>
              <a:off x="4069" y="1303"/>
              <a:ext cx="44" cy="45"/>
            </a:xfrm>
            <a:custGeom>
              <a:avLst/>
              <a:gdLst>
                <a:gd name="T0" fmla="*/ 22 w 44"/>
                <a:gd name="T1" fmla="*/ 0 h 45"/>
                <a:gd name="T2" fmla="*/ 12 w 44"/>
                <a:gd name="T3" fmla="*/ 1 h 45"/>
                <a:gd name="T4" fmla="*/ 4 w 44"/>
                <a:gd name="T5" fmla="*/ 8 h 45"/>
                <a:gd name="T6" fmla="*/ 0 w 44"/>
                <a:gd name="T7" fmla="*/ 17 h 45"/>
                <a:gd name="T8" fmla="*/ 0 w 44"/>
                <a:gd name="T9" fmla="*/ 28 h 45"/>
                <a:gd name="T10" fmla="*/ 4 w 44"/>
                <a:gd name="T11" fmla="*/ 36 h 45"/>
                <a:gd name="T12" fmla="*/ 12 w 44"/>
                <a:gd name="T13" fmla="*/ 42 h 45"/>
                <a:gd name="T14" fmla="*/ 22 w 44"/>
                <a:gd name="T15" fmla="*/ 45 h 45"/>
                <a:gd name="T16" fmla="*/ 32 w 44"/>
                <a:gd name="T17" fmla="*/ 42 h 45"/>
                <a:gd name="T18" fmla="*/ 40 w 44"/>
                <a:gd name="T19" fmla="*/ 36 h 45"/>
                <a:gd name="T20" fmla="*/ 44 w 44"/>
                <a:gd name="T21" fmla="*/ 28 h 45"/>
                <a:gd name="T22" fmla="*/ 44 w 44"/>
                <a:gd name="T23" fmla="*/ 17 h 45"/>
                <a:gd name="T24" fmla="*/ 40 w 44"/>
                <a:gd name="T25" fmla="*/ 8 h 45"/>
                <a:gd name="T26" fmla="*/ 32 w 44"/>
                <a:gd name="T27" fmla="*/ 1 h 45"/>
                <a:gd name="T28" fmla="*/ 22 w 44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12" y="1"/>
                  </a:lnTo>
                  <a:lnTo>
                    <a:pt x="4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2" y="45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44" y="28"/>
                  </a:lnTo>
                  <a:lnTo>
                    <a:pt x="44" y="17"/>
                  </a:lnTo>
                  <a:lnTo>
                    <a:pt x="40" y="8"/>
                  </a:lnTo>
                  <a:lnTo>
                    <a:pt x="32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43"/>
            <p:cNvSpPr>
              <a:spLocks noChangeShapeType="1"/>
            </p:cNvSpPr>
            <p:nvPr/>
          </p:nvSpPr>
          <p:spPr bwMode="auto">
            <a:xfrm>
              <a:off x="4091" y="1348"/>
              <a:ext cx="1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44"/>
            <p:cNvSpPr>
              <a:spLocks/>
            </p:cNvSpPr>
            <p:nvPr/>
          </p:nvSpPr>
          <p:spPr bwMode="auto">
            <a:xfrm>
              <a:off x="4069" y="1303"/>
              <a:ext cx="44" cy="45"/>
            </a:xfrm>
            <a:custGeom>
              <a:avLst/>
              <a:gdLst>
                <a:gd name="T0" fmla="*/ 22 w 44"/>
                <a:gd name="T1" fmla="*/ 0 h 45"/>
                <a:gd name="T2" fmla="*/ 12 w 44"/>
                <a:gd name="T3" fmla="*/ 1 h 45"/>
                <a:gd name="T4" fmla="*/ 4 w 44"/>
                <a:gd name="T5" fmla="*/ 8 h 45"/>
                <a:gd name="T6" fmla="*/ 0 w 44"/>
                <a:gd name="T7" fmla="*/ 17 h 45"/>
                <a:gd name="T8" fmla="*/ 0 w 44"/>
                <a:gd name="T9" fmla="*/ 28 h 45"/>
                <a:gd name="T10" fmla="*/ 4 w 44"/>
                <a:gd name="T11" fmla="*/ 36 h 45"/>
                <a:gd name="T12" fmla="*/ 12 w 44"/>
                <a:gd name="T13" fmla="*/ 42 h 45"/>
                <a:gd name="T14" fmla="*/ 22 w 44"/>
                <a:gd name="T15" fmla="*/ 45 h 45"/>
                <a:gd name="T16" fmla="*/ 32 w 44"/>
                <a:gd name="T17" fmla="*/ 42 h 45"/>
                <a:gd name="T18" fmla="*/ 40 w 44"/>
                <a:gd name="T19" fmla="*/ 36 h 45"/>
                <a:gd name="T20" fmla="*/ 44 w 44"/>
                <a:gd name="T21" fmla="*/ 28 h 45"/>
                <a:gd name="T22" fmla="*/ 44 w 44"/>
                <a:gd name="T23" fmla="*/ 17 h 45"/>
                <a:gd name="T24" fmla="*/ 40 w 44"/>
                <a:gd name="T25" fmla="*/ 8 h 45"/>
                <a:gd name="T26" fmla="*/ 32 w 44"/>
                <a:gd name="T27" fmla="*/ 1 h 45"/>
                <a:gd name="T28" fmla="*/ 22 w 44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12" y="1"/>
                  </a:lnTo>
                  <a:lnTo>
                    <a:pt x="4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2" y="45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44" y="28"/>
                  </a:lnTo>
                  <a:lnTo>
                    <a:pt x="44" y="17"/>
                  </a:lnTo>
                  <a:lnTo>
                    <a:pt x="40" y="8"/>
                  </a:lnTo>
                  <a:lnTo>
                    <a:pt x="32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45"/>
            <p:cNvSpPr>
              <a:spLocks noChangeArrowheads="1"/>
            </p:cNvSpPr>
            <p:nvPr/>
          </p:nvSpPr>
          <p:spPr bwMode="auto">
            <a:xfrm>
              <a:off x="4201" y="1288"/>
              <a:ext cx="27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Hocky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70" name="Freeform 146"/>
            <p:cNvSpPr>
              <a:spLocks/>
            </p:cNvSpPr>
            <p:nvPr/>
          </p:nvSpPr>
          <p:spPr bwMode="auto">
            <a:xfrm>
              <a:off x="3862" y="1508"/>
              <a:ext cx="46" cy="43"/>
            </a:xfrm>
            <a:custGeom>
              <a:avLst/>
              <a:gdLst>
                <a:gd name="T0" fmla="*/ 0 w 46"/>
                <a:gd name="T1" fmla="*/ 21 h 43"/>
                <a:gd name="T2" fmla="*/ 3 w 46"/>
                <a:gd name="T3" fmla="*/ 31 h 43"/>
                <a:gd name="T4" fmla="*/ 9 w 46"/>
                <a:gd name="T5" fmla="*/ 40 h 43"/>
                <a:gd name="T6" fmla="*/ 19 w 46"/>
                <a:gd name="T7" fmla="*/ 43 h 43"/>
                <a:gd name="T8" fmla="*/ 28 w 46"/>
                <a:gd name="T9" fmla="*/ 43 h 43"/>
                <a:gd name="T10" fmla="*/ 38 w 46"/>
                <a:gd name="T11" fmla="*/ 40 h 43"/>
                <a:gd name="T12" fmla="*/ 44 w 46"/>
                <a:gd name="T13" fmla="*/ 31 h 43"/>
                <a:gd name="T14" fmla="*/ 46 w 46"/>
                <a:gd name="T15" fmla="*/ 21 h 43"/>
                <a:gd name="T16" fmla="*/ 44 w 46"/>
                <a:gd name="T17" fmla="*/ 12 h 43"/>
                <a:gd name="T18" fmla="*/ 38 w 46"/>
                <a:gd name="T19" fmla="*/ 4 h 43"/>
                <a:gd name="T20" fmla="*/ 28 w 46"/>
                <a:gd name="T21" fmla="*/ 0 h 43"/>
                <a:gd name="T22" fmla="*/ 19 w 46"/>
                <a:gd name="T23" fmla="*/ 0 h 43"/>
                <a:gd name="T24" fmla="*/ 9 w 46"/>
                <a:gd name="T25" fmla="*/ 4 h 43"/>
                <a:gd name="T26" fmla="*/ 3 w 46"/>
                <a:gd name="T27" fmla="*/ 12 h 43"/>
                <a:gd name="T28" fmla="*/ 0 w 46"/>
                <a:gd name="T2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43">
                  <a:moveTo>
                    <a:pt x="0" y="21"/>
                  </a:moveTo>
                  <a:lnTo>
                    <a:pt x="3" y="31"/>
                  </a:lnTo>
                  <a:lnTo>
                    <a:pt x="9" y="40"/>
                  </a:lnTo>
                  <a:lnTo>
                    <a:pt x="19" y="43"/>
                  </a:lnTo>
                  <a:lnTo>
                    <a:pt x="28" y="43"/>
                  </a:lnTo>
                  <a:lnTo>
                    <a:pt x="38" y="40"/>
                  </a:lnTo>
                  <a:lnTo>
                    <a:pt x="44" y="31"/>
                  </a:lnTo>
                  <a:lnTo>
                    <a:pt x="46" y="21"/>
                  </a:lnTo>
                  <a:lnTo>
                    <a:pt x="44" y="12"/>
                  </a:lnTo>
                  <a:lnTo>
                    <a:pt x="38" y="4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47"/>
            <p:cNvSpPr>
              <a:spLocks noChangeShapeType="1"/>
            </p:cNvSpPr>
            <p:nvPr/>
          </p:nvSpPr>
          <p:spPr bwMode="auto">
            <a:xfrm>
              <a:off x="3908" y="1529"/>
              <a:ext cx="1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48"/>
            <p:cNvSpPr>
              <a:spLocks/>
            </p:cNvSpPr>
            <p:nvPr/>
          </p:nvSpPr>
          <p:spPr bwMode="auto">
            <a:xfrm>
              <a:off x="3862" y="1508"/>
              <a:ext cx="46" cy="43"/>
            </a:xfrm>
            <a:custGeom>
              <a:avLst/>
              <a:gdLst>
                <a:gd name="T0" fmla="*/ 0 w 46"/>
                <a:gd name="T1" fmla="*/ 21 h 43"/>
                <a:gd name="T2" fmla="*/ 3 w 46"/>
                <a:gd name="T3" fmla="*/ 31 h 43"/>
                <a:gd name="T4" fmla="*/ 9 w 46"/>
                <a:gd name="T5" fmla="*/ 40 h 43"/>
                <a:gd name="T6" fmla="*/ 19 w 46"/>
                <a:gd name="T7" fmla="*/ 43 h 43"/>
                <a:gd name="T8" fmla="*/ 28 w 46"/>
                <a:gd name="T9" fmla="*/ 43 h 43"/>
                <a:gd name="T10" fmla="*/ 38 w 46"/>
                <a:gd name="T11" fmla="*/ 40 h 43"/>
                <a:gd name="T12" fmla="*/ 44 w 46"/>
                <a:gd name="T13" fmla="*/ 31 h 43"/>
                <a:gd name="T14" fmla="*/ 46 w 46"/>
                <a:gd name="T15" fmla="*/ 21 h 43"/>
                <a:gd name="T16" fmla="*/ 44 w 46"/>
                <a:gd name="T17" fmla="*/ 12 h 43"/>
                <a:gd name="T18" fmla="*/ 38 w 46"/>
                <a:gd name="T19" fmla="*/ 4 h 43"/>
                <a:gd name="T20" fmla="*/ 28 w 46"/>
                <a:gd name="T21" fmla="*/ 0 h 43"/>
                <a:gd name="T22" fmla="*/ 19 w 46"/>
                <a:gd name="T23" fmla="*/ 0 h 43"/>
                <a:gd name="T24" fmla="*/ 9 w 46"/>
                <a:gd name="T25" fmla="*/ 4 h 43"/>
                <a:gd name="T26" fmla="*/ 3 w 46"/>
                <a:gd name="T27" fmla="*/ 12 h 43"/>
                <a:gd name="T28" fmla="*/ 0 w 46"/>
                <a:gd name="T2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43">
                  <a:moveTo>
                    <a:pt x="0" y="21"/>
                  </a:moveTo>
                  <a:lnTo>
                    <a:pt x="3" y="31"/>
                  </a:lnTo>
                  <a:lnTo>
                    <a:pt x="9" y="40"/>
                  </a:lnTo>
                  <a:lnTo>
                    <a:pt x="19" y="43"/>
                  </a:lnTo>
                  <a:lnTo>
                    <a:pt x="28" y="43"/>
                  </a:lnTo>
                  <a:lnTo>
                    <a:pt x="38" y="40"/>
                  </a:lnTo>
                  <a:lnTo>
                    <a:pt x="44" y="31"/>
                  </a:lnTo>
                  <a:lnTo>
                    <a:pt x="46" y="21"/>
                  </a:lnTo>
                  <a:lnTo>
                    <a:pt x="44" y="12"/>
                  </a:lnTo>
                  <a:lnTo>
                    <a:pt x="38" y="4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49"/>
            <p:cNvSpPr>
              <a:spLocks/>
            </p:cNvSpPr>
            <p:nvPr/>
          </p:nvSpPr>
          <p:spPr bwMode="auto">
            <a:xfrm>
              <a:off x="4273" y="1508"/>
              <a:ext cx="45" cy="43"/>
            </a:xfrm>
            <a:custGeom>
              <a:avLst/>
              <a:gdLst>
                <a:gd name="T0" fmla="*/ 45 w 45"/>
                <a:gd name="T1" fmla="*/ 21 h 43"/>
                <a:gd name="T2" fmla="*/ 44 w 45"/>
                <a:gd name="T3" fmla="*/ 31 h 43"/>
                <a:gd name="T4" fmla="*/ 37 w 45"/>
                <a:gd name="T5" fmla="*/ 40 h 43"/>
                <a:gd name="T6" fmla="*/ 28 w 45"/>
                <a:gd name="T7" fmla="*/ 43 h 43"/>
                <a:gd name="T8" fmla="*/ 18 w 45"/>
                <a:gd name="T9" fmla="*/ 43 h 43"/>
                <a:gd name="T10" fmla="*/ 9 w 45"/>
                <a:gd name="T11" fmla="*/ 40 h 43"/>
                <a:gd name="T12" fmla="*/ 3 w 45"/>
                <a:gd name="T13" fmla="*/ 31 h 43"/>
                <a:gd name="T14" fmla="*/ 0 w 45"/>
                <a:gd name="T15" fmla="*/ 21 h 43"/>
                <a:gd name="T16" fmla="*/ 3 w 45"/>
                <a:gd name="T17" fmla="*/ 12 h 43"/>
                <a:gd name="T18" fmla="*/ 9 w 45"/>
                <a:gd name="T19" fmla="*/ 4 h 43"/>
                <a:gd name="T20" fmla="*/ 18 w 45"/>
                <a:gd name="T21" fmla="*/ 0 h 43"/>
                <a:gd name="T22" fmla="*/ 28 w 45"/>
                <a:gd name="T23" fmla="*/ 0 h 43"/>
                <a:gd name="T24" fmla="*/ 37 w 45"/>
                <a:gd name="T25" fmla="*/ 4 h 43"/>
                <a:gd name="T26" fmla="*/ 44 w 45"/>
                <a:gd name="T27" fmla="*/ 12 h 43"/>
                <a:gd name="T28" fmla="*/ 45 w 45"/>
                <a:gd name="T2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45" y="21"/>
                  </a:moveTo>
                  <a:lnTo>
                    <a:pt x="44" y="31"/>
                  </a:lnTo>
                  <a:lnTo>
                    <a:pt x="37" y="40"/>
                  </a:lnTo>
                  <a:lnTo>
                    <a:pt x="28" y="43"/>
                  </a:lnTo>
                  <a:lnTo>
                    <a:pt x="18" y="43"/>
                  </a:lnTo>
                  <a:lnTo>
                    <a:pt x="9" y="40"/>
                  </a:lnTo>
                  <a:lnTo>
                    <a:pt x="3" y="3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9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7" y="4"/>
                  </a:lnTo>
                  <a:lnTo>
                    <a:pt x="44" y="12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50"/>
            <p:cNvSpPr>
              <a:spLocks noChangeShapeType="1"/>
            </p:cNvSpPr>
            <p:nvPr/>
          </p:nvSpPr>
          <p:spPr bwMode="auto">
            <a:xfrm flipH="1">
              <a:off x="4091" y="1529"/>
              <a:ext cx="1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1"/>
            <p:cNvSpPr>
              <a:spLocks/>
            </p:cNvSpPr>
            <p:nvPr/>
          </p:nvSpPr>
          <p:spPr bwMode="auto">
            <a:xfrm>
              <a:off x="4273" y="1508"/>
              <a:ext cx="45" cy="43"/>
            </a:xfrm>
            <a:custGeom>
              <a:avLst/>
              <a:gdLst>
                <a:gd name="T0" fmla="*/ 45 w 45"/>
                <a:gd name="T1" fmla="*/ 21 h 43"/>
                <a:gd name="T2" fmla="*/ 44 w 45"/>
                <a:gd name="T3" fmla="*/ 31 h 43"/>
                <a:gd name="T4" fmla="*/ 37 w 45"/>
                <a:gd name="T5" fmla="*/ 40 h 43"/>
                <a:gd name="T6" fmla="*/ 28 w 45"/>
                <a:gd name="T7" fmla="*/ 43 h 43"/>
                <a:gd name="T8" fmla="*/ 18 w 45"/>
                <a:gd name="T9" fmla="*/ 43 h 43"/>
                <a:gd name="T10" fmla="*/ 9 w 45"/>
                <a:gd name="T11" fmla="*/ 40 h 43"/>
                <a:gd name="T12" fmla="*/ 3 w 45"/>
                <a:gd name="T13" fmla="*/ 31 h 43"/>
                <a:gd name="T14" fmla="*/ 0 w 45"/>
                <a:gd name="T15" fmla="*/ 21 h 43"/>
                <a:gd name="T16" fmla="*/ 3 w 45"/>
                <a:gd name="T17" fmla="*/ 12 h 43"/>
                <a:gd name="T18" fmla="*/ 9 w 45"/>
                <a:gd name="T19" fmla="*/ 4 h 43"/>
                <a:gd name="T20" fmla="*/ 18 w 45"/>
                <a:gd name="T21" fmla="*/ 0 h 43"/>
                <a:gd name="T22" fmla="*/ 28 w 45"/>
                <a:gd name="T23" fmla="*/ 0 h 43"/>
                <a:gd name="T24" fmla="*/ 37 w 45"/>
                <a:gd name="T25" fmla="*/ 4 h 43"/>
                <a:gd name="T26" fmla="*/ 44 w 45"/>
                <a:gd name="T27" fmla="*/ 12 h 43"/>
                <a:gd name="T28" fmla="*/ 45 w 45"/>
                <a:gd name="T2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45" y="21"/>
                  </a:moveTo>
                  <a:lnTo>
                    <a:pt x="44" y="31"/>
                  </a:lnTo>
                  <a:lnTo>
                    <a:pt x="37" y="40"/>
                  </a:lnTo>
                  <a:lnTo>
                    <a:pt x="28" y="43"/>
                  </a:lnTo>
                  <a:lnTo>
                    <a:pt x="18" y="43"/>
                  </a:lnTo>
                  <a:lnTo>
                    <a:pt x="9" y="40"/>
                  </a:lnTo>
                  <a:lnTo>
                    <a:pt x="3" y="3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9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7" y="4"/>
                  </a:lnTo>
                  <a:lnTo>
                    <a:pt x="44" y="12"/>
                  </a:lnTo>
                  <a:lnTo>
                    <a:pt x="45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4433" y="1470"/>
              <a:ext cx="2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Gvien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77" name="Rectangle 153"/>
            <p:cNvSpPr>
              <a:spLocks noChangeArrowheads="1"/>
            </p:cNvSpPr>
            <p:nvPr/>
          </p:nvSpPr>
          <p:spPr bwMode="auto">
            <a:xfrm>
              <a:off x="3630" y="1470"/>
              <a:ext cx="21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Nam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946" y="2274"/>
              <a:ext cx="44" cy="46"/>
            </a:xfrm>
            <a:custGeom>
              <a:avLst/>
              <a:gdLst>
                <a:gd name="T0" fmla="*/ 0 w 44"/>
                <a:gd name="T1" fmla="*/ 29 h 46"/>
                <a:gd name="T2" fmla="*/ 0 w 44"/>
                <a:gd name="T3" fmla="*/ 18 h 46"/>
                <a:gd name="T4" fmla="*/ 3 w 44"/>
                <a:gd name="T5" fmla="*/ 10 h 46"/>
                <a:gd name="T6" fmla="*/ 12 w 44"/>
                <a:gd name="T7" fmla="*/ 3 h 46"/>
                <a:gd name="T8" fmla="*/ 21 w 44"/>
                <a:gd name="T9" fmla="*/ 0 h 46"/>
                <a:gd name="T10" fmla="*/ 31 w 44"/>
                <a:gd name="T11" fmla="*/ 3 h 46"/>
                <a:gd name="T12" fmla="*/ 40 w 44"/>
                <a:gd name="T13" fmla="*/ 9 h 46"/>
                <a:gd name="T14" fmla="*/ 43 w 44"/>
                <a:gd name="T15" fmla="*/ 18 h 46"/>
                <a:gd name="T16" fmla="*/ 44 w 44"/>
                <a:gd name="T17" fmla="*/ 28 h 46"/>
                <a:gd name="T18" fmla="*/ 40 w 44"/>
                <a:gd name="T19" fmla="*/ 38 h 46"/>
                <a:gd name="T20" fmla="*/ 32 w 44"/>
                <a:gd name="T21" fmla="*/ 44 h 46"/>
                <a:gd name="T22" fmla="*/ 23 w 44"/>
                <a:gd name="T23" fmla="*/ 46 h 46"/>
                <a:gd name="T24" fmla="*/ 12 w 44"/>
                <a:gd name="T25" fmla="*/ 44 h 46"/>
                <a:gd name="T26" fmla="*/ 4 w 44"/>
                <a:gd name="T27" fmla="*/ 38 h 46"/>
                <a:gd name="T28" fmla="*/ 0 w 44"/>
                <a:gd name="T2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3" y="10"/>
                  </a:lnTo>
                  <a:lnTo>
                    <a:pt x="12" y="3"/>
                  </a:lnTo>
                  <a:lnTo>
                    <a:pt x="21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3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2" y="44"/>
                  </a:lnTo>
                  <a:lnTo>
                    <a:pt x="23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55"/>
            <p:cNvSpPr>
              <a:spLocks noChangeShapeType="1"/>
            </p:cNvSpPr>
            <p:nvPr/>
          </p:nvSpPr>
          <p:spPr bwMode="auto">
            <a:xfrm flipV="1">
              <a:off x="989" y="2257"/>
              <a:ext cx="139" cy="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6"/>
            <p:cNvSpPr>
              <a:spLocks/>
            </p:cNvSpPr>
            <p:nvPr/>
          </p:nvSpPr>
          <p:spPr bwMode="auto">
            <a:xfrm>
              <a:off x="946" y="2274"/>
              <a:ext cx="44" cy="46"/>
            </a:xfrm>
            <a:custGeom>
              <a:avLst/>
              <a:gdLst>
                <a:gd name="T0" fmla="*/ 0 w 44"/>
                <a:gd name="T1" fmla="*/ 29 h 46"/>
                <a:gd name="T2" fmla="*/ 0 w 44"/>
                <a:gd name="T3" fmla="*/ 18 h 46"/>
                <a:gd name="T4" fmla="*/ 3 w 44"/>
                <a:gd name="T5" fmla="*/ 10 h 46"/>
                <a:gd name="T6" fmla="*/ 12 w 44"/>
                <a:gd name="T7" fmla="*/ 3 h 46"/>
                <a:gd name="T8" fmla="*/ 21 w 44"/>
                <a:gd name="T9" fmla="*/ 0 h 46"/>
                <a:gd name="T10" fmla="*/ 31 w 44"/>
                <a:gd name="T11" fmla="*/ 3 h 46"/>
                <a:gd name="T12" fmla="*/ 40 w 44"/>
                <a:gd name="T13" fmla="*/ 9 h 46"/>
                <a:gd name="T14" fmla="*/ 43 w 44"/>
                <a:gd name="T15" fmla="*/ 18 h 46"/>
                <a:gd name="T16" fmla="*/ 44 w 44"/>
                <a:gd name="T17" fmla="*/ 28 h 46"/>
                <a:gd name="T18" fmla="*/ 40 w 44"/>
                <a:gd name="T19" fmla="*/ 38 h 46"/>
                <a:gd name="T20" fmla="*/ 32 w 44"/>
                <a:gd name="T21" fmla="*/ 44 h 46"/>
                <a:gd name="T22" fmla="*/ 23 w 44"/>
                <a:gd name="T23" fmla="*/ 46 h 46"/>
                <a:gd name="T24" fmla="*/ 12 w 44"/>
                <a:gd name="T25" fmla="*/ 44 h 46"/>
                <a:gd name="T26" fmla="*/ 4 w 44"/>
                <a:gd name="T27" fmla="*/ 38 h 46"/>
                <a:gd name="T28" fmla="*/ 0 w 44"/>
                <a:gd name="T2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3" y="10"/>
                  </a:lnTo>
                  <a:lnTo>
                    <a:pt x="12" y="3"/>
                  </a:lnTo>
                  <a:lnTo>
                    <a:pt x="21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3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2" y="44"/>
                  </a:lnTo>
                  <a:lnTo>
                    <a:pt x="23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7"/>
            <p:cNvSpPr>
              <a:spLocks/>
            </p:cNvSpPr>
            <p:nvPr/>
          </p:nvSpPr>
          <p:spPr bwMode="auto">
            <a:xfrm>
              <a:off x="2747" y="1257"/>
              <a:ext cx="45" cy="46"/>
            </a:xfrm>
            <a:custGeom>
              <a:avLst/>
              <a:gdLst>
                <a:gd name="T0" fmla="*/ 22 w 45"/>
                <a:gd name="T1" fmla="*/ 0 h 46"/>
                <a:gd name="T2" fmla="*/ 31 w 45"/>
                <a:gd name="T3" fmla="*/ 2 h 46"/>
                <a:gd name="T4" fmla="*/ 40 w 45"/>
                <a:gd name="T5" fmla="*/ 8 h 46"/>
                <a:gd name="T6" fmla="*/ 45 w 45"/>
                <a:gd name="T7" fmla="*/ 18 h 46"/>
                <a:gd name="T8" fmla="*/ 45 w 45"/>
                <a:gd name="T9" fmla="*/ 27 h 46"/>
                <a:gd name="T10" fmla="*/ 40 w 45"/>
                <a:gd name="T11" fmla="*/ 37 h 46"/>
                <a:gd name="T12" fmla="*/ 31 w 45"/>
                <a:gd name="T13" fmla="*/ 43 h 46"/>
                <a:gd name="T14" fmla="*/ 22 w 45"/>
                <a:gd name="T15" fmla="*/ 46 h 46"/>
                <a:gd name="T16" fmla="*/ 12 w 45"/>
                <a:gd name="T17" fmla="*/ 43 h 46"/>
                <a:gd name="T18" fmla="*/ 4 w 45"/>
                <a:gd name="T19" fmla="*/ 37 h 46"/>
                <a:gd name="T20" fmla="*/ 0 w 45"/>
                <a:gd name="T21" fmla="*/ 27 h 46"/>
                <a:gd name="T22" fmla="*/ 0 w 45"/>
                <a:gd name="T23" fmla="*/ 18 h 46"/>
                <a:gd name="T24" fmla="*/ 4 w 45"/>
                <a:gd name="T25" fmla="*/ 8 h 46"/>
                <a:gd name="T26" fmla="*/ 12 w 45"/>
                <a:gd name="T27" fmla="*/ 2 h 46"/>
                <a:gd name="T28" fmla="*/ 22 w 45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lnTo>
                    <a:pt x="31" y="2"/>
                  </a:lnTo>
                  <a:lnTo>
                    <a:pt x="40" y="8"/>
                  </a:lnTo>
                  <a:lnTo>
                    <a:pt x="45" y="18"/>
                  </a:lnTo>
                  <a:lnTo>
                    <a:pt x="45" y="27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2" y="46"/>
                  </a:lnTo>
                  <a:lnTo>
                    <a:pt x="12" y="43"/>
                  </a:lnTo>
                  <a:lnTo>
                    <a:pt x="4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58"/>
            <p:cNvSpPr>
              <a:spLocks noChangeShapeType="1"/>
            </p:cNvSpPr>
            <p:nvPr/>
          </p:nvSpPr>
          <p:spPr bwMode="auto">
            <a:xfrm>
              <a:off x="2769" y="1303"/>
              <a:ext cx="1" cy="1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9"/>
            <p:cNvSpPr>
              <a:spLocks/>
            </p:cNvSpPr>
            <p:nvPr/>
          </p:nvSpPr>
          <p:spPr bwMode="auto">
            <a:xfrm>
              <a:off x="2747" y="1257"/>
              <a:ext cx="45" cy="46"/>
            </a:xfrm>
            <a:custGeom>
              <a:avLst/>
              <a:gdLst>
                <a:gd name="T0" fmla="*/ 22 w 45"/>
                <a:gd name="T1" fmla="*/ 0 h 46"/>
                <a:gd name="T2" fmla="*/ 31 w 45"/>
                <a:gd name="T3" fmla="*/ 2 h 46"/>
                <a:gd name="T4" fmla="*/ 40 w 45"/>
                <a:gd name="T5" fmla="*/ 8 h 46"/>
                <a:gd name="T6" fmla="*/ 45 w 45"/>
                <a:gd name="T7" fmla="*/ 18 h 46"/>
                <a:gd name="T8" fmla="*/ 45 w 45"/>
                <a:gd name="T9" fmla="*/ 27 h 46"/>
                <a:gd name="T10" fmla="*/ 40 w 45"/>
                <a:gd name="T11" fmla="*/ 37 h 46"/>
                <a:gd name="T12" fmla="*/ 31 w 45"/>
                <a:gd name="T13" fmla="*/ 43 h 46"/>
                <a:gd name="T14" fmla="*/ 22 w 45"/>
                <a:gd name="T15" fmla="*/ 46 h 46"/>
                <a:gd name="T16" fmla="*/ 12 w 45"/>
                <a:gd name="T17" fmla="*/ 43 h 46"/>
                <a:gd name="T18" fmla="*/ 4 w 45"/>
                <a:gd name="T19" fmla="*/ 37 h 46"/>
                <a:gd name="T20" fmla="*/ 0 w 45"/>
                <a:gd name="T21" fmla="*/ 27 h 46"/>
                <a:gd name="T22" fmla="*/ 0 w 45"/>
                <a:gd name="T23" fmla="*/ 18 h 46"/>
                <a:gd name="T24" fmla="*/ 4 w 45"/>
                <a:gd name="T25" fmla="*/ 8 h 46"/>
                <a:gd name="T26" fmla="*/ 12 w 45"/>
                <a:gd name="T27" fmla="*/ 2 h 46"/>
                <a:gd name="T28" fmla="*/ 22 w 45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lnTo>
                    <a:pt x="31" y="2"/>
                  </a:lnTo>
                  <a:lnTo>
                    <a:pt x="40" y="8"/>
                  </a:lnTo>
                  <a:lnTo>
                    <a:pt x="45" y="18"/>
                  </a:lnTo>
                  <a:lnTo>
                    <a:pt x="45" y="27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2" y="46"/>
                  </a:lnTo>
                  <a:lnTo>
                    <a:pt x="12" y="43"/>
                  </a:lnTo>
                  <a:lnTo>
                    <a:pt x="4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160"/>
            <p:cNvSpPr>
              <a:spLocks noChangeArrowheads="1"/>
            </p:cNvSpPr>
            <p:nvPr/>
          </p:nvSpPr>
          <p:spPr bwMode="auto">
            <a:xfrm>
              <a:off x="2479" y="1248"/>
              <a:ext cx="2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cs typeface="Tahoma" panose="020B0604030504040204" pitchFamily="34" charset="0"/>
                </a:rPr>
                <a:t>MaHP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4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85" name="Picture 8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6388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chương</a:t>
            </a:r>
            <a:endParaRPr lang="en-US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CSDL </a:t>
            </a:r>
            <a:r>
              <a:rPr lang="en-US" sz="2400" dirty="0" err="1" smtClean="0"/>
              <a:t>từ</a:t>
            </a:r>
            <a:r>
              <a:rPr lang="en-US" sz="2400" dirty="0" smtClean="0"/>
              <a:t> CSDL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CSDL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CSDL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CSDL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CSDL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BAFC6019-D035-4F96-839F-FC9ABDCC29AB}" type="slidenum">
              <a:rPr lang="en-US">
                <a:latin typeface="Arial" charset="0"/>
                <a:cs typeface="Arial" charset="0"/>
              </a:rPr>
              <a:pPr/>
              <a:t>3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1828800" y="1603375"/>
            <a:ext cx="5438775" cy="4497388"/>
            <a:chOff x="1152" y="1010"/>
            <a:chExt cx="3426" cy="2833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186" y="1010"/>
              <a:ext cx="732" cy="89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441" y="1039"/>
              <a:ext cx="2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cs typeface="Tahoma" panose="020B0604030504040204" pitchFamily="34" charset="0"/>
                </a:rPr>
                <a:t>SVien</a:t>
              </a:r>
              <a:endParaRPr lang="en-US" altLang="en-US" b="1">
                <a:cs typeface="Tahoma" panose="020B0604030504040204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186" y="1163"/>
              <a:ext cx="732" cy="74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186" y="1572"/>
              <a:ext cx="732" cy="3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343" y="1178"/>
              <a:ext cx="1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Ten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15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347" y="1295"/>
              <a:ext cx="1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Lop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345" y="1412"/>
              <a:ext cx="2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Nganh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23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1291" y="1645"/>
              <a:ext cx="3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LapTKB()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27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278" y="1762"/>
              <a:ext cx="5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InBangDiem()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1998" y="2039"/>
              <a:ext cx="607" cy="78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202" y="2069"/>
              <a:ext cx="25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cs typeface="Tahoma" panose="020B0604030504040204" pitchFamily="34" charset="0"/>
                </a:rPr>
                <a:t>Diem</a:t>
              </a:r>
              <a:endParaRPr lang="en-US" altLang="en-US" b="1">
                <a:cs typeface="Tahoma" panose="020B0604030504040204" pitchFamily="34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998" y="2193"/>
              <a:ext cx="607" cy="62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998" y="2602"/>
              <a:ext cx="607" cy="21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5" name="Picture 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2156" y="2207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DiemTH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39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2158" y="2324"/>
              <a:ext cx="3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DiemLT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43" name="Picture 4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2160" y="2441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DiemPrj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47" name="Picture 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5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104" y="2675"/>
              <a:ext cx="4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SuaDiem()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3029" y="1185"/>
              <a:ext cx="491" cy="54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3139" y="1214"/>
              <a:ext cx="3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cs typeface="Tahoma" panose="020B0604030504040204" pitchFamily="34" charset="0"/>
                </a:rPr>
                <a:t>HPhan</a:t>
              </a:r>
              <a:endParaRPr lang="en-US" altLang="en-US" b="1">
                <a:cs typeface="Tahoma" panose="020B0604030504040204" pitchFamily="34" charset="0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3029" y="1339"/>
              <a:ext cx="491" cy="39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3029" y="1631"/>
              <a:ext cx="491" cy="10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5" name="Picture 5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5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3186" y="1353"/>
              <a:ext cx="1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Ten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59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3193" y="1470"/>
              <a:ext cx="3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SLuong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2474" y="1463"/>
              <a:ext cx="55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839" y="152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flipH="1">
              <a:off x="1918" y="1463"/>
              <a:ext cx="55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1954" y="152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1..*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2423" y="1266"/>
              <a:ext cx="1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1">
                  <a:solidFill>
                    <a:srgbClr val="000000"/>
                  </a:solidFill>
                  <a:cs typeface="Tahoma" panose="020B0604030504040204" pitchFamily="34" charset="0"/>
                </a:rPr>
                <a:t>hoc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 flipH="1">
              <a:off x="2371" y="1463"/>
              <a:ext cx="103" cy="569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2839" y="152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1954" y="152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1..*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2890" y="2748"/>
              <a:ext cx="768" cy="781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3165" y="2777"/>
              <a:ext cx="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cs typeface="Tahoma" panose="020B0604030504040204" pitchFamily="34" charset="0"/>
                </a:rPr>
                <a:t>MHoc</a:t>
              </a:r>
              <a:endParaRPr lang="en-US" altLang="en-US" b="1">
                <a:cs typeface="Tahoma" panose="020B0604030504040204" pitchFamily="34" charset="0"/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2890" y="2901"/>
              <a:ext cx="768" cy="62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2890" y="3310"/>
              <a:ext cx="768" cy="21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5" name="Picture 7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7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3047" y="2915"/>
              <a:ext cx="1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Ten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79" name="Picture 8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3054" y="3032"/>
              <a:ext cx="2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Khoa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83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8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3055" y="3149"/>
              <a:ext cx="3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SoTinChi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pic>
          <p:nvPicPr>
            <p:cNvPr id="87" name="Picture 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3030" y="3383"/>
              <a:ext cx="60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CapNhatSTC()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>
              <a:off x="3278" y="2236"/>
              <a:ext cx="1" cy="5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95"/>
            <p:cNvSpPr>
              <a:spLocks noChangeArrowheads="1"/>
            </p:cNvSpPr>
            <p:nvPr/>
          </p:nvSpPr>
          <p:spPr bwMode="auto">
            <a:xfrm>
              <a:off x="3409" y="255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V="1">
              <a:off x="3278" y="1733"/>
              <a:ext cx="1" cy="50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7"/>
            <p:cNvSpPr>
              <a:spLocks noChangeArrowheads="1"/>
            </p:cNvSpPr>
            <p:nvPr/>
          </p:nvSpPr>
          <p:spPr bwMode="auto">
            <a:xfrm>
              <a:off x="3402" y="18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1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5" name="Rectangle 98"/>
            <p:cNvSpPr>
              <a:spLocks noChangeArrowheads="1"/>
            </p:cNvSpPr>
            <p:nvPr/>
          </p:nvSpPr>
          <p:spPr bwMode="auto">
            <a:xfrm>
              <a:off x="3409" y="255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6" name="Rectangle 99"/>
            <p:cNvSpPr>
              <a:spLocks noChangeArrowheads="1"/>
            </p:cNvSpPr>
            <p:nvPr/>
          </p:nvSpPr>
          <p:spPr bwMode="auto">
            <a:xfrm>
              <a:off x="3402" y="18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1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7" name="Rectangle 100"/>
            <p:cNvSpPr>
              <a:spLocks noChangeArrowheads="1"/>
            </p:cNvSpPr>
            <p:nvPr/>
          </p:nvSpPr>
          <p:spPr bwMode="auto">
            <a:xfrm>
              <a:off x="3336" y="215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1">
                  <a:solidFill>
                    <a:srgbClr val="000000"/>
                  </a:solidFill>
                  <a:cs typeface="Tahoma" panose="020B0604030504040204" pitchFamily="34" charset="0"/>
                </a:rPr>
                <a:t>mo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3278" y="3529"/>
              <a:ext cx="1083" cy="314"/>
            </a:xfrm>
            <a:custGeom>
              <a:avLst/>
              <a:gdLst>
                <a:gd name="T0" fmla="*/ 148 w 148"/>
                <a:gd name="T1" fmla="*/ 23 h 43"/>
                <a:gd name="T2" fmla="*/ 148 w 148"/>
                <a:gd name="T3" fmla="*/ 43 h 43"/>
                <a:gd name="T4" fmla="*/ 0 w 148"/>
                <a:gd name="T5" fmla="*/ 43 h 43"/>
                <a:gd name="T6" fmla="*/ 0 w 14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43">
                  <a:moveTo>
                    <a:pt x="148" y="23"/>
                  </a:moveTo>
                  <a:lnTo>
                    <a:pt x="14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02"/>
            <p:cNvSpPr>
              <a:spLocks noChangeArrowheads="1"/>
            </p:cNvSpPr>
            <p:nvPr/>
          </p:nvSpPr>
          <p:spPr bwMode="auto">
            <a:xfrm>
              <a:off x="3080" y="3551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0" name="Freeform 103"/>
            <p:cNvSpPr>
              <a:spLocks/>
            </p:cNvSpPr>
            <p:nvPr/>
          </p:nvSpPr>
          <p:spPr bwMode="auto">
            <a:xfrm>
              <a:off x="3658" y="3142"/>
              <a:ext cx="703" cy="555"/>
            </a:xfrm>
            <a:custGeom>
              <a:avLst/>
              <a:gdLst>
                <a:gd name="T0" fmla="*/ 96 w 96"/>
                <a:gd name="T1" fmla="*/ 76 h 76"/>
                <a:gd name="T2" fmla="*/ 96 w 96"/>
                <a:gd name="T3" fmla="*/ 0 h 76"/>
                <a:gd name="T4" fmla="*/ 0 w 96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6">
                  <a:moveTo>
                    <a:pt x="96" y="76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4"/>
            <p:cNvSpPr>
              <a:spLocks noChangeArrowheads="1"/>
            </p:cNvSpPr>
            <p:nvPr/>
          </p:nvSpPr>
          <p:spPr bwMode="auto">
            <a:xfrm>
              <a:off x="3731" y="3207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auto">
            <a:xfrm>
              <a:off x="4180" y="3507"/>
              <a:ext cx="3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1">
                  <a:solidFill>
                    <a:srgbClr val="000000"/>
                  </a:solidFill>
                  <a:cs typeface="Tahoma" panose="020B0604030504040204" pitchFamily="34" charset="0"/>
                </a:rPr>
                <a:t>Dieu kien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auto">
            <a:xfrm>
              <a:off x="3657" y="2988"/>
              <a:ext cx="5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+MHoc truoc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auto">
            <a:xfrm>
              <a:off x="2923" y="3675"/>
              <a:ext cx="4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+MHoc sau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auto">
            <a:xfrm>
              <a:off x="3731" y="3207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auto">
            <a:xfrm>
              <a:off x="3080" y="3551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cs typeface="Tahoma" panose="020B0604030504040204" pitchFamily="34" charset="0"/>
                </a:rPr>
                <a:t>0..*</a:t>
              </a:r>
              <a:endParaRPr lang="en-US" altLang="en-US"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427163" y="1905000"/>
            <a:ext cx="5964237" cy="3733800"/>
            <a:chOff x="816" y="1200"/>
            <a:chExt cx="3757" cy="2352"/>
          </a:xfrm>
        </p:grpSpPr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816" y="1200"/>
              <a:ext cx="729" cy="1056"/>
              <a:chOff x="528" y="1440"/>
              <a:chExt cx="729" cy="1056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62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1500" b="1">
                    <a:solidFill>
                      <a:srgbClr val="000000"/>
                    </a:solidFill>
                    <a:cs typeface="Tahoma" panose="020B0604030504040204" pitchFamily="34" charset="0"/>
                  </a:rPr>
                  <a:t>SVien</a:t>
                </a:r>
                <a:endParaRPr lang="en-US" altLang="en-US" b="1">
                  <a:cs typeface="Tahoma" panose="020B0604030504040204" pitchFamily="34" charset="0"/>
                </a:endParaRPr>
              </a:p>
            </p:txBody>
          </p:sp>
          <p:sp>
            <p:nvSpPr>
              <p:cNvPr id="44" name="Line 82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Rectangle 83"/>
              <p:cNvSpPr>
                <a:spLocks noChangeArrowheads="1"/>
              </p:cNvSpPr>
              <p:nvPr/>
            </p:nvSpPr>
            <p:spPr bwMode="auto">
              <a:xfrm>
                <a:off x="624" y="1728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MaSV</a:t>
                </a:r>
                <a:endParaRPr lang="en-US" altLang="en-US" u="sng">
                  <a:cs typeface="Tahoma" panose="020B0604030504040204" pitchFamily="34" charset="0"/>
                </a:endParaRPr>
              </a:p>
            </p:txBody>
          </p:sp>
          <p:sp>
            <p:nvSpPr>
              <p:cNvPr id="46" name="Rectangle 8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Ten</a:t>
                </a:r>
                <a:endParaRPr lang="en-US" altLang="en-US">
                  <a:cs typeface="Tahoma" panose="020B0604030504040204" pitchFamily="34" charset="0"/>
                </a:endParaRPr>
              </a:p>
            </p:txBody>
          </p:sp>
          <p:sp>
            <p:nvSpPr>
              <p:cNvPr id="47" name="Rectangle 85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Lop</a:t>
                </a:r>
                <a:endParaRPr lang="en-US" altLang="en-US">
                  <a:cs typeface="Tahoma" panose="020B0604030504040204" pitchFamily="34" charset="0"/>
                </a:endParaRPr>
              </a:p>
            </p:txBody>
          </p:sp>
          <p:sp>
            <p:nvSpPr>
              <p:cNvPr id="48" name="Rectangle 86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Nganh</a:t>
                </a:r>
                <a:endParaRPr lang="en-US" altLang="en-US"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2343" y="1200"/>
              <a:ext cx="729" cy="1056"/>
              <a:chOff x="528" y="1440"/>
              <a:chExt cx="729" cy="1056"/>
            </a:xfrm>
          </p:grpSpPr>
          <p:sp>
            <p:nvSpPr>
              <p:cNvPr id="35" name="Rectangle 91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92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62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1500" b="1">
                    <a:solidFill>
                      <a:srgbClr val="000000"/>
                    </a:solidFill>
                    <a:cs typeface="Tahoma" panose="020B0604030504040204" pitchFamily="34" charset="0"/>
                  </a:rPr>
                  <a:t>Hoc</a:t>
                </a:r>
                <a:endParaRPr lang="en-US" altLang="en-US" b="1">
                  <a:cs typeface="Tahoma" panose="020B0604030504040204" pitchFamily="34" charset="0"/>
                </a:endParaRPr>
              </a:p>
            </p:txBody>
          </p:sp>
          <p:sp>
            <p:nvSpPr>
              <p:cNvPr id="37" name="Line 93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Rectangle 94"/>
              <p:cNvSpPr>
                <a:spLocks noChangeArrowheads="1"/>
              </p:cNvSpPr>
              <p:nvPr/>
            </p:nvSpPr>
            <p:spPr bwMode="auto">
              <a:xfrm>
                <a:off x="624" y="1728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MaSV</a:t>
                </a:r>
                <a:endParaRPr lang="en-US" altLang="en-US" u="sng">
                  <a:cs typeface="Tahoma" panose="020B0604030504040204" pitchFamily="34" charset="0"/>
                </a:endParaRPr>
              </a:p>
            </p:txBody>
          </p:sp>
          <p:sp>
            <p:nvSpPr>
              <p:cNvPr id="39" name="Rectangle 9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MaHP</a:t>
                </a:r>
                <a:endParaRPr lang="en-US" altLang="en-US" u="sng">
                  <a:cs typeface="Tahoma" panose="020B0604030504040204" pitchFamily="34" charset="0"/>
                </a:endParaRPr>
              </a:p>
            </p:txBody>
          </p:sp>
          <p:sp>
            <p:nvSpPr>
              <p:cNvPr id="40" name="Rectangle 96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dirty="0" err="1">
                    <a:solidFill>
                      <a:srgbClr val="000000"/>
                    </a:solidFill>
                    <a:cs typeface="Tahoma" panose="020B0604030504040204" pitchFamily="34" charset="0"/>
                  </a:rPr>
                  <a:t>DiemLT</a:t>
                </a:r>
                <a:endParaRPr lang="en-US" altLang="en-US" dirty="0">
                  <a:cs typeface="Tahoma" panose="020B0604030504040204" pitchFamily="34" charset="0"/>
                </a:endParaRPr>
              </a:p>
            </p:txBody>
          </p:sp>
          <p:sp>
            <p:nvSpPr>
              <p:cNvPr id="41" name="Rectangle 97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DiemTH</a:t>
                </a:r>
                <a:endParaRPr lang="en-US" altLang="en-US"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 flipH="1">
              <a:off x="1440" y="158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 flipV="1">
              <a:off x="2832" y="1584"/>
              <a:ext cx="100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113"/>
            <p:cNvGrpSpPr>
              <a:grpSpLocks/>
            </p:cNvGrpSpPr>
            <p:nvPr/>
          </p:nvGrpSpPr>
          <p:grpSpPr bwMode="auto">
            <a:xfrm>
              <a:off x="3840" y="1200"/>
              <a:ext cx="733" cy="912"/>
              <a:chOff x="3360" y="1440"/>
              <a:chExt cx="733" cy="912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64" y="1440"/>
                <a:ext cx="729" cy="9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538" y="1491"/>
                <a:ext cx="39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1">
                    <a:solidFill>
                      <a:srgbClr val="000000"/>
                    </a:solidFill>
                    <a:cs typeface="Tahoma" panose="020B0604030504040204" pitchFamily="34" charset="0"/>
                  </a:rPr>
                  <a:t>HPhan</a:t>
                </a:r>
                <a:endParaRPr lang="en-US" altLang="en-US" b="1">
                  <a:cs typeface="Tahoma" panose="020B0604030504040204" pitchFamily="34" charset="0"/>
                </a:endParaRPr>
              </a:p>
            </p:txBody>
          </p:sp>
          <p:sp>
            <p:nvSpPr>
              <p:cNvPr id="31" name="Rectangle 81"/>
              <p:cNvSpPr>
                <a:spLocks noChangeArrowheads="1"/>
              </p:cNvSpPr>
              <p:nvPr/>
            </p:nvSpPr>
            <p:spPr bwMode="auto">
              <a:xfrm>
                <a:off x="3456" y="1731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MaHP</a:t>
                </a:r>
                <a:endParaRPr lang="en-US" altLang="en-US" sz="1500" u="sng">
                  <a:cs typeface="Tahoma" panose="020B0604030504040204" pitchFamily="34" charset="0"/>
                </a:endParaRPr>
              </a:p>
            </p:txBody>
          </p:sp>
          <p:sp>
            <p:nvSpPr>
              <p:cNvPr id="32" name="Line 88"/>
              <p:cNvSpPr>
                <a:spLocks noChangeShapeType="1"/>
              </p:cNvSpPr>
              <p:nvPr/>
            </p:nvSpPr>
            <p:spPr bwMode="auto">
              <a:xfrm>
                <a:off x="3360" y="1683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9"/>
              <p:cNvSpPr>
                <a:spLocks noChangeArrowheads="1"/>
              </p:cNvSpPr>
              <p:nvPr/>
            </p:nvSpPr>
            <p:spPr bwMode="auto">
              <a:xfrm>
                <a:off x="3456" y="1923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SLuong</a:t>
                </a:r>
                <a:endParaRPr lang="en-US" altLang="en-US" sz="1500">
                  <a:cs typeface="Tahoma" panose="020B0604030504040204" pitchFamily="34" charset="0"/>
                </a:endParaRPr>
              </a:p>
            </p:txBody>
          </p:sp>
          <p:sp>
            <p:nvSpPr>
              <p:cNvPr id="34" name="Rectangle 104"/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MaMH</a:t>
                </a:r>
                <a:endParaRPr lang="en-US" altLang="en-US" sz="1500"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Line 105"/>
            <p:cNvSpPr>
              <a:spLocks noChangeShapeType="1"/>
            </p:cNvSpPr>
            <p:nvPr/>
          </p:nvSpPr>
          <p:spPr bwMode="auto">
            <a:xfrm flipH="1">
              <a:off x="3456" y="2016"/>
              <a:ext cx="7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8"/>
            <p:cNvGrpSpPr>
              <a:grpSpLocks/>
            </p:cNvGrpSpPr>
            <p:nvPr/>
          </p:nvGrpSpPr>
          <p:grpSpPr bwMode="auto">
            <a:xfrm>
              <a:off x="2775" y="2496"/>
              <a:ext cx="729" cy="1056"/>
              <a:chOff x="2775" y="2496"/>
              <a:chExt cx="729" cy="1056"/>
            </a:xfrm>
          </p:grpSpPr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2775" y="2496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2784" y="2533"/>
                <a:ext cx="67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1500" b="1">
                    <a:solidFill>
                      <a:srgbClr val="000000"/>
                    </a:solidFill>
                    <a:cs typeface="Tahoma" panose="020B0604030504040204" pitchFamily="34" charset="0"/>
                  </a:rPr>
                  <a:t>MHoc</a:t>
                </a:r>
                <a:endParaRPr lang="en-US" altLang="en-US" b="1">
                  <a:cs typeface="Tahoma" panose="020B0604030504040204" pitchFamily="34" charset="0"/>
                </a:endParaRPr>
              </a:p>
            </p:txBody>
          </p:sp>
          <p:sp>
            <p:nvSpPr>
              <p:cNvPr id="24" name="Line 98"/>
              <p:cNvSpPr>
                <a:spLocks noChangeShapeType="1"/>
              </p:cNvSpPr>
              <p:nvPr/>
            </p:nvSpPr>
            <p:spPr bwMode="auto">
              <a:xfrm>
                <a:off x="2784" y="2725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Rectangle 99"/>
              <p:cNvSpPr>
                <a:spLocks noChangeArrowheads="1"/>
              </p:cNvSpPr>
              <p:nvPr/>
            </p:nvSpPr>
            <p:spPr bwMode="auto">
              <a:xfrm>
                <a:off x="2832" y="2773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MaMH</a:t>
                </a:r>
                <a:endParaRPr lang="en-US" altLang="en-US" sz="1500" u="sng">
                  <a:cs typeface="Tahoma" panose="020B0604030504040204" pitchFamily="34" charset="0"/>
                </a:endParaRPr>
              </a:p>
            </p:txBody>
          </p:sp>
          <p:sp>
            <p:nvSpPr>
              <p:cNvPr id="26" name="Rectangle 100"/>
              <p:cNvSpPr>
                <a:spLocks noChangeArrowheads="1"/>
              </p:cNvSpPr>
              <p:nvPr/>
            </p:nvSpPr>
            <p:spPr bwMode="auto">
              <a:xfrm>
                <a:off x="2832" y="2965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TenMH</a:t>
                </a:r>
                <a:endParaRPr lang="en-US" altLang="en-US" sz="1500"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107"/>
              <p:cNvSpPr>
                <a:spLocks noChangeArrowheads="1"/>
              </p:cNvSpPr>
              <p:nvPr/>
            </p:nvSpPr>
            <p:spPr bwMode="auto">
              <a:xfrm>
                <a:off x="2832" y="3157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Khoa</a:t>
                </a:r>
                <a:endParaRPr lang="en-US" altLang="en-US" sz="1500">
                  <a:cs typeface="Tahoma" panose="020B0604030504040204" pitchFamily="34" charset="0"/>
                </a:endParaRPr>
              </a:p>
            </p:txBody>
          </p:sp>
          <p:sp>
            <p:nvSpPr>
              <p:cNvPr id="28" name="Rectangle 108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cs typeface="Tahoma" panose="020B0604030504040204" pitchFamily="34" charset="0"/>
                  </a:rPr>
                  <a:t>TinChi</a:t>
                </a:r>
                <a:endParaRPr lang="en-US" altLang="en-US" sz="1500"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4" name="Group 129"/>
            <p:cNvGrpSpPr>
              <a:grpSpLocks/>
            </p:cNvGrpSpPr>
            <p:nvPr/>
          </p:nvGrpSpPr>
          <p:grpSpPr bwMode="auto">
            <a:xfrm>
              <a:off x="1344" y="2592"/>
              <a:ext cx="729" cy="720"/>
              <a:chOff x="1344" y="2592"/>
              <a:chExt cx="729" cy="720"/>
            </a:xfrm>
          </p:grpSpPr>
          <p:sp>
            <p:nvSpPr>
              <p:cNvPr id="17" name="Rectangle 118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729" cy="7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19"/>
              <p:cNvSpPr>
                <a:spLocks noChangeArrowheads="1"/>
              </p:cNvSpPr>
              <p:nvPr/>
            </p:nvSpPr>
            <p:spPr bwMode="auto">
              <a:xfrm>
                <a:off x="1353" y="2629"/>
                <a:ext cx="67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1500" b="1">
                    <a:solidFill>
                      <a:srgbClr val="000000"/>
                    </a:solidFill>
                    <a:cs typeface="Tahoma" panose="020B0604030504040204" pitchFamily="34" charset="0"/>
                  </a:rPr>
                  <a:t>DKien</a:t>
                </a:r>
                <a:endParaRPr lang="en-US" altLang="en-US" b="1">
                  <a:cs typeface="Tahoma" panose="020B0604030504040204" pitchFamily="34" charset="0"/>
                </a:endParaRPr>
              </a:p>
            </p:txBody>
          </p:sp>
          <p:sp>
            <p:nvSpPr>
              <p:cNvPr id="19" name="Line 120"/>
              <p:cNvSpPr>
                <a:spLocks noChangeShapeType="1"/>
              </p:cNvSpPr>
              <p:nvPr/>
            </p:nvSpPr>
            <p:spPr bwMode="auto">
              <a:xfrm>
                <a:off x="1353" y="2821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21"/>
              <p:cNvSpPr>
                <a:spLocks noChangeArrowheads="1"/>
              </p:cNvSpPr>
              <p:nvPr/>
            </p:nvSpPr>
            <p:spPr bwMode="auto">
              <a:xfrm>
                <a:off x="1401" y="2869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MaMH</a:t>
                </a:r>
                <a:endParaRPr lang="en-US" altLang="en-US" sz="1500" u="sng">
                  <a:cs typeface="Tahoma" panose="020B0604030504040204" pitchFamily="34" charset="0"/>
                </a:endParaRPr>
              </a:p>
            </p:txBody>
          </p:sp>
          <p:sp>
            <p:nvSpPr>
              <p:cNvPr id="21" name="Rectangle 123"/>
              <p:cNvSpPr>
                <a:spLocks noChangeArrowheads="1"/>
              </p:cNvSpPr>
              <p:nvPr/>
            </p:nvSpPr>
            <p:spPr bwMode="auto">
              <a:xfrm>
                <a:off x="1401" y="3072"/>
                <a:ext cx="67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en-US" sz="1500" u="sng">
                    <a:solidFill>
                      <a:srgbClr val="000000"/>
                    </a:solidFill>
                    <a:cs typeface="Tahoma" panose="020B0604030504040204" pitchFamily="34" charset="0"/>
                  </a:rPr>
                  <a:t>MaMHTruoc</a:t>
                </a:r>
                <a:endParaRPr lang="en-US" altLang="en-US" sz="1500" u="sng"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5" name="Line 126"/>
            <p:cNvSpPr>
              <a:spLocks noChangeShapeType="1"/>
            </p:cNvSpPr>
            <p:nvPr/>
          </p:nvSpPr>
          <p:spPr bwMode="auto">
            <a:xfrm flipV="1">
              <a:off x="1920" y="2832"/>
              <a:ext cx="91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27"/>
            <p:cNvSpPr>
              <a:spLocks noChangeShapeType="1"/>
            </p:cNvSpPr>
            <p:nvPr/>
          </p:nvSpPr>
          <p:spPr bwMode="auto">
            <a:xfrm flipV="1">
              <a:off x="2016" y="2880"/>
              <a:ext cx="8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2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090613" y="1828800"/>
            <a:ext cx="6937375" cy="3660775"/>
            <a:chOff x="432" y="1018"/>
            <a:chExt cx="5194" cy="262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432" y="1107"/>
              <a:ext cx="1066" cy="234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500" b="1"/>
                <a:t>SVien</a:t>
              </a: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2878" y="1018"/>
              <a:ext cx="1065" cy="332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500" b="1"/>
                <a:t>MHoc     </a:t>
              </a:r>
              <a:r>
                <a:rPr lang="en-US" altLang="en-US" sz="2400"/>
                <a:t>   </a:t>
              </a: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811" y="2356"/>
              <a:ext cx="1197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500" b="1"/>
                <a:t>HPhan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00" y="3409"/>
              <a:ext cx="1001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500" b="1"/>
                <a:t>KQua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25" y="2356"/>
              <a:ext cx="1101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500" b="1"/>
                <a:t>DKien</a:t>
              </a: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960" y="1392"/>
              <a:ext cx="1248" cy="19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408" y="1344"/>
              <a:ext cx="0" cy="9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2544" y="2640"/>
              <a:ext cx="864" cy="7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3792" y="1344"/>
              <a:ext cx="1152" cy="9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H="1" flipV="1">
              <a:off x="3936" y="1200"/>
              <a:ext cx="1344" cy="1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492" y="2273"/>
              <a:ext cx="84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/>
                <a:t>SVIEN_DIEM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2581" y="1676"/>
              <a:ext cx="72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/>
                <a:t>MHOC_MO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647" y="1435"/>
              <a:ext cx="76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/>
                <a:t>MHOC_SAU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3654" y="2060"/>
              <a:ext cx="93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/>
                <a:t>MHOC_TRUOC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3125" y="2925"/>
              <a:ext cx="91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/>
                <a:t>KQUA_HPHAN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9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32246"/>
              </p:ext>
            </p:extLst>
          </p:nvPr>
        </p:nvGraphicFramePr>
        <p:xfrm>
          <a:off x="4876800" y="3243263"/>
          <a:ext cx="2438400" cy="685800"/>
        </p:xfrm>
        <a:graphic>
          <a:graphicData uri="http://schemas.openxmlformats.org/drawingml/2006/table">
            <a:tbl>
              <a:tblPr/>
              <a:tblGrid>
                <a:gridCol w="788988">
                  <a:extLst>
                    <a:ext uri="{9D8B030D-6E8A-4147-A177-3AD203B41FA5}">
                      <a16:colId xmlns:a16="http://schemas.microsoft.com/office/drawing/2014/main" val="3650812848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385075972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736398809"/>
                    </a:ext>
                  </a:extLst>
                </a:gridCol>
              </a:tblGrid>
              <a:tr h="327025">
                <a:tc gridSpan="3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SVien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66610"/>
                  </a:ext>
                </a:extLst>
              </a:tr>
              <a:tr h="3587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TenSV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Nganh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54969"/>
                  </a:ext>
                </a:extLst>
              </a:tr>
            </a:tbl>
          </a:graphicData>
        </a:graphic>
      </p:graphicFrame>
      <p:graphicFrame>
        <p:nvGraphicFramePr>
          <p:cNvPr id="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2122"/>
              </p:ext>
            </p:extLst>
          </p:nvPr>
        </p:nvGraphicFramePr>
        <p:xfrm>
          <a:off x="2743200" y="3243263"/>
          <a:ext cx="1676400" cy="76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2276515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81439429"/>
                    </a:ext>
                  </a:extLst>
                </a:gridCol>
              </a:tblGrid>
              <a:tr h="355600">
                <a:tc gridSpan="2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HPhan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3344"/>
                  </a:ext>
                </a:extLst>
              </a:tr>
              <a:tr h="4064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TenHP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SLuong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01529"/>
                  </a:ext>
                </a:extLst>
              </a:tr>
            </a:tbl>
          </a:graphicData>
        </a:graphic>
      </p:graphicFrame>
      <p:graphicFrame>
        <p:nvGraphicFramePr>
          <p:cNvPr id="8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20188"/>
              </p:ext>
            </p:extLst>
          </p:nvPr>
        </p:nvGraphicFramePr>
        <p:xfrm>
          <a:off x="2438400" y="5224463"/>
          <a:ext cx="2209800" cy="72009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365195369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621473124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1805050146"/>
                    </a:ext>
                  </a:extLst>
                </a:gridCol>
              </a:tblGrid>
              <a:tr h="180975">
                <a:tc gridSpan="3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MHoc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96769"/>
                  </a:ext>
                </a:extLst>
              </a:tr>
              <a:tr h="4000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TenMH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Khoa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TinChi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547721"/>
                  </a:ext>
                </a:extLst>
              </a:tr>
            </a:tbl>
          </a:graphicData>
        </a:graphic>
      </p:graphicFrame>
      <p:sp>
        <p:nvSpPr>
          <p:cNvPr id="9" name="Line 80"/>
          <p:cNvSpPr>
            <a:spLocks noChangeShapeType="1"/>
          </p:cNvSpPr>
          <p:nvPr/>
        </p:nvSpPr>
        <p:spPr bwMode="auto">
          <a:xfrm>
            <a:off x="3657600" y="4005263"/>
            <a:ext cx="0" cy="1219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1"/>
          <p:cNvSpPr>
            <a:spLocks noChangeShapeType="1"/>
          </p:cNvSpPr>
          <p:nvPr/>
        </p:nvSpPr>
        <p:spPr bwMode="auto">
          <a:xfrm>
            <a:off x="4724400" y="2252663"/>
            <a:ext cx="0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795338" y="350520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/>
              <a:t>Mức 2: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>
            <a:off x="795338" y="175260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/>
              <a:t>Mức 1:</a:t>
            </a:r>
          </a:p>
        </p:txBody>
      </p:sp>
      <p:sp>
        <p:nvSpPr>
          <p:cNvPr id="13" name="Text Box 84"/>
          <p:cNvSpPr txBox="1">
            <a:spLocks noChangeArrowheads="1"/>
          </p:cNvSpPr>
          <p:nvPr/>
        </p:nvSpPr>
        <p:spPr bwMode="auto">
          <a:xfrm>
            <a:off x="795338" y="542448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/>
              <a:t>Mức 3:</a:t>
            </a:r>
          </a:p>
        </p:txBody>
      </p:sp>
      <p:graphicFrame>
        <p:nvGraphicFramePr>
          <p:cNvPr id="14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508454"/>
              </p:ext>
            </p:extLst>
          </p:nvPr>
        </p:nvGraphicFramePr>
        <p:xfrm>
          <a:off x="3581400" y="1490663"/>
          <a:ext cx="1981200" cy="7620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2067247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77977432"/>
                    </a:ext>
                  </a:extLst>
                </a:gridCol>
              </a:tblGrid>
              <a:tr h="363538">
                <a:tc gridSpan="2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KQua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67275"/>
                  </a:ext>
                </a:extLst>
              </a:tr>
              <a:tr h="3984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DiemTH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Symbol" panose="05050102010706020507" pitchFamily="18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DiemLT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023"/>
                  </a:ext>
                </a:extLst>
              </a:tr>
            </a:tbl>
          </a:graphicData>
        </a:graphic>
      </p:graphicFrame>
      <p:sp>
        <p:nvSpPr>
          <p:cNvPr id="15" name="Line 202"/>
          <p:cNvSpPr>
            <a:spLocks noChangeShapeType="1"/>
          </p:cNvSpPr>
          <p:nvPr/>
        </p:nvSpPr>
        <p:spPr bwMode="auto">
          <a:xfrm>
            <a:off x="3733800" y="2786063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3"/>
          <p:cNvSpPr>
            <a:spLocks noChangeShapeType="1"/>
          </p:cNvSpPr>
          <p:nvPr/>
        </p:nvSpPr>
        <p:spPr bwMode="auto">
          <a:xfrm>
            <a:off x="3733800" y="2786063"/>
            <a:ext cx="0" cy="457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4"/>
          <p:cNvSpPr>
            <a:spLocks noChangeShapeType="1"/>
          </p:cNvSpPr>
          <p:nvPr/>
        </p:nvSpPr>
        <p:spPr bwMode="auto">
          <a:xfrm>
            <a:off x="6019800" y="2786063"/>
            <a:ext cx="0" cy="457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err="1"/>
              <a:t>Là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mô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tả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về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cấu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trúc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ràng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buộc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trên</a:t>
            </a:r>
            <a:r>
              <a:rPr lang="en-US" altLang="en-US" sz="2600" dirty="0"/>
              <a:t> CSDL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CSDL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34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600200" y="2306637"/>
            <a:ext cx="6629400" cy="3713163"/>
            <a:chOff x="816" y="1335"/>
            <a:chExt cx="3445" cy="2481"/>
          </a:xfrm>
        </p:grpSpPr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864" y="1680"/>
              <a:ext cx="2400" cy="240"/>
              <a:chOff x="528" y="1680"/>
              <a:chExt cx="2400" cy="240"/>
            </a:xfrm>
          </p:grpSpPr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187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dirty="0" err="1"/>
                  <a:t>SVien</a:t>
                </a:r>
                <a:endParaRPr lang="en-US" altLang="en-US" dirty="0"/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Ten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 dirty="0" err="1"/>
                  <a:t>MaSV</a:t>
                </a:r>
                <a:endParaRPr lang="en-US" altLang="en-US" u="sng" dirty="0"/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Nam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Khoa</a:t>
                </a:r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>
                <a:off x="2448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864" y="2112"/>
              <a:ext cx="2640" cy="240"/>
              <a:chOff x="528" y="2112"/>
              <a:chExt cx="2640" cy="240"/>
            </a:xfrm>
          </p:grpSpPr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11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TenMH</a:t>
                </a: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/>
                  <a:t>MaMH</a:t>
                </a:r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dirty="0" err="1"/>
                  <a:t>TinChi</a:t>
                </a:r>
                <a:endParaRPr lang="en-US" altLang="en-US" dirty="0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Khoa</a:t>
                </a: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>
                <a:off x="528" y="2121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dirty="0" err="1"/>
                  <a:t>Mhoc</a:t>
                </a:r>
                <a:endParaRPr lang="en-US" altLang="en-US" dirty="0"/>
              </a:p>
            </p:txBody>
          </p:sp>
        </p:grpSp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816" y="2544"/>
              <a:ext cx="2112" cy="240"/>
              <a:chOff x="480" y="2544"/>
              <a:chExt cx="2112" cy="240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1536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/>
                  <a:t>MaMH</a:t>
                </a:r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1632" y="2545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 dirty="0" err="1"/>
                  <a:t>MaMH_Truoc</a:t>
                </a:r>
                <a:endParaRPr lang="en-US" altLang="en-US" u="sng" dirty="0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480" y="2553"/>
                <a:ext cx="5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DKien</a:t>
                </a:r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816" y="2976"/>
              <a:ext cx="3120" cy="240"/>
              <a:chOff x="480" y="2976"/>
              <a:chExt cx="3120" cy="240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2544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/>
                  <a:t>MaKH</a:t>
                </a: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/>
            </p:nvSpPr>
            <p:spPr bwMode="auto">
              <a:xfrm>
                <a:off x="1632" y="2976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dirty="0" err="1"/>
                  <a:t>MaMH</a:t>
                </a:r>
                <a:endParaRPr lang="en-US" altLang="en-US" dirty="0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80" y="2985"/>
                <a:ext cx="5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KHoc</a:t>
                </a:r>
              </a:p>
            </p:txBody>
          </p:sp>
          <p:sp>
            <p:nvSpPr>
              <p:cNvPr id="29" name="Line 40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HocKy</a:t>
                </a:r>
              </a:p>
            </p:txBody>
          </p:sp>
          <p:sp>
            <p:nvSpPr>
              <p:cNvPr id="31" name="Line 4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Nam</a:t>
                </a:r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GV</a:t>
                </a: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816" y="3408"/>
              <a:ext cx="2208" cy="240"/>
              <a:chOff x="480" y="3408"/>
              <a:chExt cx="2208" cy="24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163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Rectangle 47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/>
                  <a:t>MaKH</a:t>
                </a:r>
              </a:p>
            </p:txBody>
          </p:sp>
          <p:sp>
            <p:nvSpPr>
              <p:cNvPr id="19" name="Rectangle 48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 u="sng" dirty="0" err="1"/>
                  <a:t>MaSV</a:t>
                </a:r>
                <a:endParaRPr lang="en-US" altLang="en-US" u="sng" dirty="0"/>
              </a:p>
            </p:txBody>
          </p:sp>
          <p:sp>
            <p:nvSpPr>
              <p:cNvPr id="20" name="Line 49"/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50"/>
              <p:cNvSpPr>
                <a:spLocks noChangeArrowheads="1"/>
              </p:cNvSpPr>
              <p:nvPr/>
            </p:nvSpPr>
            <p:spPr bwMode="auto">
              <a:xfrm>
                <a:off x="480" y="3417"/>
                <a:ext cx="5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KQua</a:t>
                </a:r>
              </a:p>
            </p:txBody>
          </p:sp>
          <p:sp>
            <p:nvSpPr>
              <p:cNvPr id="22" name="Line 51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Rectangle 52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en-US"/>
                  <a:t>Diem</a:t>
                </a:r>
              </a:p>
            </p:txBody>
          </p:sp>
        </p:grp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 flipV="1">
              <a:off x="1680" y="2352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flipH="1" flipV="1">
              <a:off x="2256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>
              <a:off x="2304" y="2352"/>
              <a:ext cx="925" cy="624"/>
            </a:xfrm>
            <a:custGeom>
              <a:avLst/>
              <a:gdLst>
                <a:gd name="T0" fmla="*/ 0 w 925"/>
                <a:gd name="T1" fmla="*/ 624 h 624"/>
                <a:gd name="T2" fmla="*/ 464 w 925"/>
                <a:gd name="T3" fmla="*/ 552 h 624"/>
                <a:gd name="T4" fmla="*/ 864 w 925"/>
                <a:gd name="T5" fmla="*/ 432 h 624"/>
                <a:gd name="T6" fmla="*/ 824 w 925"/>
                <a:gd name="T7" fmla="*/ 136 h 624"/>
                <a:gd name="T8" fmla="*/ 256 w 925"/>
                <a:gd name="T9" fmla="*/ 80 h 624"/>
                <a:gd name="T10" fmla="*/ 96 w 925"/>
                <a:gd name="T1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5" h="624">
                  <a:moveTo>
                    <a:pt x="0" y="624"/>
                  </a:moveTo>
                  <a:cubicBezTo>
                    <a:pt x="77" y="612"/>
                    <a:pt x="320" y="584"/>
                    <a:pt x="464" y="552"/>
                  </a:cubicBezTo>
                  <a:cubicBezTo>
                    <a:pt x="608" y="520"/>
                    <a:pt x="804" y="501"/>
                    <a:pt x="864" y="432"/>
                  </a:cubicBezTo>
                  <a:cubicBezTo>
                    <a:pt x="924" y="363"/>
                    <a:pt x="925" y="195"/>
                    <a:pt x="824" y="136"/>
                  </a:cubicBezTo>
                  <a:cubicBezTo>
                    <a:pt x="723" y="77"/>
                    <a:pt x="377" y="103"/>
                    <a:pt x="256" y="80"/>
                  </a:cubicBezTo>
                  <a:cubicBezTo>
                    <a:pt x="135" y="57"/>
                    <a:pt x="129" y="17"/>
                    <a:pt x="9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2064" y="1335"/>
              <a:ext cx="2197" cy="2481"/>
            </a:xfrm>
            <a:custGeom>
              <a:avLst/>
              <a:gdLst>
                <a:gd name="T0" fmla="*/ 152 w 2197"/>
                <a:gd name="T1" fmla="*/ 2321 h 2481"/>
                <a:gd name="T2" fmla="*/ 1872 w 2197"/>
                <a:gd name="T3" fmla="*/ 2353 h 2481"/>
                <a:gd name="T4" fmla="*/ 2104 w 2197"/>
                <a:gd name="T5" fmla="*/ 1553 h 2481"/>
                <a:gd name="T6" fmla="*/ 1632 w 2197"/>
                <a:gd name="T7" fmla="*/ 201 h 2481"/>
                <a:gd name="T8" fmla="*/ 0 w 2197"/>
                <a:gd name="T9" fmla="*/ 345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7" h="2481">
                  <a:moveTo>
                    <a:pt x="152" y="2321"/>
                  </a:moveTo>
                  <a:cubicBezTo>
                    <a:pt x="437" y="2326"/>
                    <a:pt x="1547" y="2481"/>
                    <a:pt x="1872" y="2353"/>
                  </a:cubicBezTo>
                  <a:cubicBezTo>
                    <a:pt x="2197" y="2225"/>
                    <a:pt x="2144" y="1912"/>
                    <a:pt x="2104" y="1553"/>
                  </a:cubicBezTo>
                  <a:cubicBezTo>
                    <a:pt x="2064" y="1194"/>
                    <a:pt x="1983" y="402"/>
                    <a:pt x="1632" y="201"/>
                  </a:cubicBezTo>
                  <a:cubicBezTo>
                    <a:pt x="1281" y="0"/>
                    <a:pt x="636" y="173"/>
                    <a:pt x="0" y="3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2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Đặc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CSDL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CSDL (</a:t>
            </a:r>
            <a:r>
              <a:rPr lang="en-US" sz="2800" b="1" dirty="0" smtClean="0">
                <a:solidFill>
                  <a:srgbClr val="0099CC"/>
                </a:solidFill>
              </a:rPr>
              <a:t>database</a:t>
            </a:r>
            <a:r>
              <a:rPr lang="en-US" sz="2800" dirty="0" smtClean="0"/>
              <a:t>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giúp</a:t>
            </a:r>
            <a:r>
              <a:rPr lang="en-US" sz="2800" dirty="0" smtClean="0"/>
              <a:t> con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dõi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họ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(</a:t>
            </a:r>
            <a:r>
              <a:rPr lang="en-US" sz="2800" b="1" dirty="0">
                <a:solidFill>
                  <a:srgbClr val="0099CC"/>
                </a:solidFill>
              </a:rPr>
              <a:t>data</a:t>
            </a:r>
            <a:r>
              <a:rPr lang="en-US" sz="2800" dirty="0" smtClean="0"/>
              <a:t>)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2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r>
              <a:rPr lang="en-US" sz="2800" dirty="0" smtClean="0"/>
              <a:t>. </a:t>
            </a:r>
            <a:r>
              <a:rPr lang="en-US" sz="2800" dirty="0" err="1" smtClean="0"/>
              <a:t>Một</a:t>
            </a:r>
            <a:r>
              <a:rPr lang="en-US" sz="2800" dirty="0" smtClean="0"/>
              <a:t> CSDL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nầy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CSDL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trữ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endParaRPr lang="en-US" sz="2800" dirty="0" smtClean="0"/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10E9B65B-A718-4977-B651-9ECB367BA1CC}" type="slidenum">
              <a:rPr lang="en-US">
                <a:latin typeface="Arial" charset="0"/>
                <a:cs typeface="Arial" charset="0"/>
              </a:rPr>
              <a:pPr/>
              <a:t>4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86" y="1466850"/>
            <a:ext cx="7021714" cy="4765714"/>
          </a:xfrm>
          <a:prstGeom prst="rect">
            <a:avLst/>
          </a:prstGeom>
        </p:spPr>
      </p:pic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7E02A1E8-A9D2-4C81-92BC-4D8D56CC66DA}" type="slidenum">
              <a:rPr lang="en-US">
                <a:latin typeface="Arial" charset="0"/>
                <a:cs typeface="Arial" charset="0"/>
              </a:rPr>
              <a:pPr/>
              <a:t>5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7321"/>
            <a:ext cx="6761650" cy="4741079"/>
          </a:xfrm>
          <a:prstGeom prst="rect">
            <a:avLst/>
          </a:prstGeom>
        </p:spPr>
      </p:pic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Quan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bảng</a:t>
            </a:r>
            <a:endParaRPr lang="en-US" sz="4000" dirty="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3461E01-365D-4484-905F-D2AFB7B68AD4}" type="slidenum">
              <a:rPr lang="en-US">
                <a:latin typeface="Arial" charset="0"/>
                <a:cs typeface="Arial" charset="0"/>
              </a:rPr>
              <a:pPr/>
              <a:t>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Quy</a:t>
            </a:r>
            <a:r>
              <a:rPr lang="en-US" sz="4000" dirty="0" smtClean="0"/>
              <a:t> </a:t>
            </a:r>
            <a:r>
              <a:rPr lang="en-US" sz="4000" dirty="0" err="1" smtClean="0"/>
              <a:t>ước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tên</a:t>
            </a:r>
            <a:endParaRPr lang="en-US" sz="40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err="1" smtClean="0">
                <a:solidFill>
                  <a:srgbClr val="0099CC"/>
                </a:solidFill>
              </a:rPr>
              <a:t>Tên</a:t>
            </a:r>
            <a:r>
              <a:rPr lang="en-US" b="1" dirty="0" smtClean="0">
                <a:solidFill>
                  <a:srgbClr val="0099CC"/>
                </a:solidFill>
              </a:rPr>
              <a:t> </a:t>
            </a:r>
            <a:r>
              <a:rPr lang="en-US" b="1" dirty="0" err="1" smtClean="0">
                <a:solidFill>
                  <a:srgbClr val="0099CC"/>
                </a:solidFill>
              </a:rPr>
              <a:t>bảng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err="1" smtClean="0"/>
              <a:t>viết</a:t>
            </a:r>
            <a:r>
              <a:rPr lang="en-US" smtClean="0"/>
              <a:t> </a:t>
            </a:r>
            <a:r>
              <a:rPr lang="en-US" smtClean="0"/>
              <a:t>hoa, số nhiều:</a:t>
            </a:r>
            <a:endParaRPr lang="en-US" dirty="0" smtClean="0"/>
          </a:p>
          <a:p>
            <a:pPr lvl="1" eaLnBrk="1" hangingPunct="1"/>
            <a:r>
              <a:rPr lang="en-US" smtClean="0"/>
              <a:t>STUDENTS, CLASSES, GRADES</a:t>
            </a: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b="1" dirty="0" err="1" smtClean="0">
                <a:solidFill>
                  <a:srgbClr val="0099CC"/>
                </a:solidFill>
              </a:rPr>
              <a:t>Tên</a:t>
            </a:r>
            <a:r>
              <a:rPr lang="en-US" b="1" dirty="0" smtClean="0">
                <a:solidFill>
                  <a:srgbClr val="0099CC"/>
                </a:solidFill>
              </a:rPr>
              <a:t> </a:t>
            </a:r>
            <a:r>
              <a:rPr lang="en-US" b="1" dirty="0" err="1" smtClean="0">
                <a:solidFill>
                  <a:srgbClr val="0099CC"/>
                </a:solidFill>
              </a:rPr>
              <a:t>cột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 eaLnBrk="1" hangingPunct="1"/>
            <a:r>
              <a:rPr lang="en-US" dirty="0" smtClean="0"/>
              <a:t>Term, Section, ClassNumber, StudentName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89C541F-E206-4320-A43E-39D1A5EDE9BD}" type="slidenum">
              <a:rPr lang="en-US">
                <a:latin typeface="Arial" charset="0"/>
                <a:cs typeface="Arial" charset="0"/>
              </a:rPr>
              <a:pPr/>
              <a:t>7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500" b="1" dirty="0" err="1">
                <a:solidFill>
                  <a:srgbClr val="0099CC"/>
                </a:solidFill>
              </a:rPr>
              <a:t>Dữ</a:t>
            </a:r>
            <a:r>
              <a:rPr lang="en-US" altLang="en-US" sz="3500" b="1" dirty="0">
                <a:solidFill>
                  <a:srgbClr val="0099CC"/>
                </a:solidFill>
              </a:rPr>
              <a:t> </a:t>
            </a:r>
            <a:r>
              <a:rPr lang="en-US" altLang="en-US" sz="3500" b="1" dirty="0" err="1">
                <a:solidFill>
                  <a:srgbClr val="0099CC"/>
                </a:solidFill>
              </a:rPr>
              <a:t>liệu</a:t>
            </a:r>
            <a:r>
              <a:rPr lang="en-US" altLang="en-US" sz="3500" b="1" dirty="0">
                <a:solidFill>
                  <a:srgbClr val="0099CC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dirty="0" smtClean="0"/>
              <a:t>Data)</a:t>
            </a:r>
          </a:p>
          <a:p>
            <a:pPr lvl="1"/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 smtClean="0"/>
              <a:t>động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Tên</a:t>
            </a:r>
            <a:r>
              <a:rPr lang="en-US" altLang="en-US" dirty="0"/>
              <a:t>,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,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thoại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smtClean="0"/>
              <a:t>hang</a:t>
            </a:r>
          </a:p>
          <a:p>
            <a:pPr lvl="2"/>
            <a:r>
              <a:rPr lang="en-US" altLang="en-US" dirty="0" err="1" smtClean="0"/>
              <a:t>Báo</a:t>
            </a:r>
            <a:r>
              <a:rPr lang="en-US" altLang="en-US" dirty="0" smtClean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doanh</a:t>
            </a:r>
            <a:r>
              <a:rPr lang="en-US" altLang="en-US" dirty="0"/>
              <a:t> </a:t>
            </a:r>
            <a:r>
              <a:rPr lang="en-US" altLang="en-US" dirty="0" err="1" smtClean="0"/>
              <a:t>thu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Đăng</a:t>
            </a:r>
            <a:r>
              <a:rPr lang="en-US" altLang="en-US" dirty="0" smtClean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 smtClean="0"/>
              <a:t>phần</a:t>
            </a:r>
            <a:endParaRPr lang="en-US" altLang="en-US" dirty="0" smtClean="0"/>
          </a:p>
          <a:p>
            <a:r>
              <a:rPr lang="en-US" sz="3500" b="1" dirty="0" err="1">
                <a:solidFill>
                  <a:srgbClr val="0099CC"/>
                </a:solidFill>
              </a:rPr>
              <a:t>Dữ</a:t>
            </a:r>
            <a:r>
              <a:rPr lang="en-US" sz="3500" b="1" dirty="0">
                <a:solidFill>
                  <a:srgbClr val="0099CC"/>
                </a:solidFill>
              </a:rPr>
              <a:t> </a:t>
            </a:r>
            <a:r>
              <a:rPr lang="en-US" sz="3500" b="1" dirty="0" err="1">
                <a:solidFill>
                  <a:srgbClr val="0099CC"/>
                </a:solidFill>
              </a:rPr>
              <a:t>liệu</a:t>
            </a:r>
            <a:r>
              <a:rPr lang="en-US" sz="3500" b="1" dirty="0">
                <a:solidFill>
                  <a:srgbClr val="0099CC"/>
                </a:solidFill>
              </a:rPr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(fact) </a:t>
            </a:r>
          </a:p>
          <a:p>
            <a:pPr lvl="1"/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(text) 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hoạ</a:t>
            </a:r>
            <a:r>
              <a:rPr lang="en-US" dirty="0"/>
              <a:t> 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(graphics, image) </a:t>
            </a:r>
          </a:p>
          <a:p>
            <a:pPr lvl="1"/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/>
              <a:t>thanh</a:t>
            </a:r>
            <a:r>
              <a:rPr lang="en-US" dirty="0"/>
              <a:t> (sound) 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/>
              <a:t>phim</a:t>
            </a:r>
            <a:r>
              <a:rPr lang="en-US" dirty="0"/>
              <a:t> (video segment)</a:t>
            </a:r>
            <a:endParaRPr lang="en-US" dirty="0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KROENKE AND AUER - DATABASE PROCESSING, 13th Edition  © 2014 Pearson Education, Inc. 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C8711F51-791C-453D-BDDD-D3F01A2D2A8A}" type="slidenum">
              <a:rPr lang="en-US">
                <a:latin typeface="Arial" charset="0"/>
                <a:cs typeface="Arial" charset="0"/>
              </a:rPr>
              <a:pPr/>
              <a:t>8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 </a:t>
            </a:r>
            <a:r>
              <a:rPr lang="vi-VN" b="1" dirty="0">
                <a:solidFill>
                  <a:srgbClr val="0099CC"/>
                </a:solidFill>
              </a:rPr>
              <a:t>Dữ liệu </a:t>
            </a:r>
            <a:r>
              <a:rPr lang="vi-VN" dirty="0"/>
              <a:t>có thể được ghi nhận và được lưu trữ và xử lý trên máy tính. </a:t>
            </a:r>
            <a:endParaRPr lang="en-US" dirty="0"/>
          </a:p>
          <a:p>
            <a:r>
              <a:rPr lang="vi-VN" b="1" dirty="0">
                <a:solidFill>
                  <a:srgbClr val="0099CC"/>
                </a:solidFill>
              </a:rPr>
              <a:t>Dữ liệu </a:t>
            </a:r>
            <a:r>
              <a:rPr lang="vi-VN" dirty="0"/>
              <a:t>có 2 </a:t>
            </a:r>
            <a:r>
              <a:rPr lang="vi-VN" dirty="0" smtClean="0"/>
              <a:t>loại</a:t>
            </a:r>
            <a:endParaRPr lang="en-US" dirty="0"/>
          </a:p>
          <a:p>
            <a:pPr lvl="1"/>
            <a:r>
              <a:rPr lang="vi-VN" dirty="0" smtClean="0">
                <a:solidFill>
                  <a:srgbClr val="0066FF"/>
                </a:solidFill>
              </a:rPr>
              <a:t>Dữ </a:t>
            </a:r>
            <a:r>
              <a:rPr lang="vi-VN" dirty="0">
                <a:solidFill>
                  <a:srgbClr val="0066FF"/>
                </a:solidFill>
              </a:rPr>
              <a:t>liệu có cấu trúc: </a:t>
            </a:r>
            <a:r>
              <a:rPr lang="vi-VN" dirty="0"/>
              <a:t>số, ngày, chuỗi ký tự,…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D</a:t>
            </a:r>
            <a:r>
              <a:rPr lang="vi-VN" dirty="0" smtClean="0">
                <a:solidFill>
                  <a:srgbClr val="0066FF"/>
                </a:solidFill>
              </a:rPr>
              <a:t>ữ </a:t>
            </a:r>
            <a:r>
              <a:rPr lang="vi-VN" dirty="0">
                <a:solidFill>
                  <a:srgbClr val="0066FF"/>
                </a:solidFill>
              </a:rPr>
              <a:t>liệu không có cấu trúc: </a:t>
            </a:r>
            <a:r>
              <a:rPr lang="vi-VN" dirty="0"/>
              <a:t>hình ảnh, âm thanh, đoạn phim</a:t>
            </a:r>
            <a:r>
              <a:rPr lang="vi-VN" dirty="0" smtClean="0"/>
              <a:t>,…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KROENKE AND AUER - DATABASE PROCESSING, 13th Edition  © 2014 Pearson Education, Inc.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9BF6642-CC95-4404-AEA6-5E3ABD1FD07E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1976</Words>
  <Application>Microsoft Office PowerPoint</Application>
  <PresentationFormat>On-screen Show (4:3)</PresentationFormat>
  <Paragraphs>473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Tahoma</vt:lpstr>
      <vt:lpstr>Times New Roman</vt:lpstr>
      <vt:lpstr>Wingdings 2</vt:lpstr>
      <vt:lpstr>Default Design</vt:lpstr>
      <vt:lpstr> David M. Kroenke and David J. Auer Database Processing: Fundamentals, Design, and Implementation </vt:lpstr>
      <vt:lpstr>Nội dung chương</vt:lpstr>
      <vt:lpstr>Nội dung chương</vt:lpstr>
      <vt:lpstr>Đặc điểm CSDL</vt:lpstr>
      <vt:lpstr>Bảng dữ liệu</vt:lpstr>
      <vt:lpstr>Quan hệ giữa các bảng</vt:lpstr>
      <vt:lpstr>Quy ước đặt tên</vt:lpstr>
      <vt:lpstr>Dữ liệu (Data)</vt:lpstr>
      <vt:lpstr>Dữ liệu (Data)</vt:lpstr>
      <vt:lpstr>Thể hiện (Instance)</vt:lpstr>
      <vt:lpstr>Thông tin (Information)?</vt:lpstr>
      <vt:lpstr>Cơ sở dữ liệu (Database)</vt:lpstr>
      <vt:lpstr>Cơ sở dữ liệu(Database)</vt:lpstr>
      <vt:lpstr>Ví dụ CSDL</vt:lpstr>
      <vt:lpstr>Ví dụ CSDL</vt:lpstr>
      <vt:lpstr>Typical Metadata Tables</vt:lpstr>
      <vt:lpstr>Database Contents</vt:lpstr>
      <vt:lpstr>Các thành phần trong Hệ CSDL</vt:lpstr>
      <vt:lpstr>Các thành phần trong Hệ CSDL - SQL</vt:lpstr>
      <vt:lpstr>Applications, the DBMS, and SQL</vt:lpstr>
      <vt:lpstr>Ứng dụng CSDL Database Applications</vt:lpstr>
      <vt:lpstr>Database Applications—Forms</vt:lpstr>
      <vt:lpstr>Database Applications—Queries</vt:lpstr>
      <vt:lpstr>Database—Reports</vt:lpstr>
      <vt:lpstr>HQT CSDL</vt:lpstr>
      <vt:lpstr>Mô hình dữ liệu</vt:lpstr>
      <vt:lpstr>Mô hình dữ liệu (tt)</vt:lpstr>
      <vt:lpstr>Ví dụ mô hình ER</vt:lpstr>
      <vt:lpstr>Ví dụ mô hình ER</vt:lpstr>
      <vt:lpstr>Ví dụ mô hình đối tượng</vt:lpstr>
      <vt:lpstr>Ví dụ mô hình quan hệ</vt:lpstr>
      <vt:lpstr>Ví dụ mô hình mạng</vt:lpstr>
      <vt:lpstr>Ví dụ mô hình phân cấp</vt:lpstr>
      <vt:lpstr>Lược đồ CSDL</vt:lpstr>
    </vt:vector>
  </TitlesOfParts>
  <Company>Western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DBP-e13-PPT-Chapter-01</dc:title>
  <dc:creator>David J. Auer</dc:creator>
  <cp:lastModifiedBy>SonDinh</cp:lastModifiedBy>
  <cp:revision>177</cp:revision>
  <dcterms:created xsi:type="dcterms:W3CDTF">2005-01-24T23:48:45Z</dcterms:created>
  <dcterms:modified xsi:type="dcterms:W3CDTF">2021-12-20T06:33:46Z</dcterms:modified>
</cp:coreProperties>
</file>