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19"/>
  </p:notesMasterIdLst>
  <p:sldIdLst>
    <p:sldId id="264" r:id="rId2"/>
    <p:sldId id="405" r:id="rId3"/>
    <p:sldId id="309" r:id="rId4"/>
    <p:sldId id="406" r:id="rId5"/>
    <p:sldId id="382" r:id="rId6"/>
    <p:sldId id="401" r:id="rId7"/>
    <p:sldId id="407" r:id="rId8"/>
    <p:sldId id="392" r:id="rId9"/>
    <p:sldId id="393" r:id="rId10"/>
    <p:sldId id="417" r:id="rId11"/>
    <p:sldId id="418" r:id="rId12"/>
    <p:sldId id="408" r:id="rId13"/>
    <p:sldId id="354" r:id="rId14"/>
    <p:sldId id="416" r:id="rId15"/>
    <p:sldId id="409" r:id="rId16"/>
    <p:sldId id="372" r:id="rId17"/>
    <p:sldId id="34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64967" autoAdjust="0"/>
  </p:normalViewPr>
  <p:slideViewPr>
    <p:cSldViewPr snapToGrid="0">
      <p:cViewPr varScale="1">
        <p:scale>
          <a:sx n="58" d="100"/>
          <a:sy n="58" d="100"/>
        </p:scale>
        <p:origin x="16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49A8A-7085-4F1C-AEC2-ECE0624EC31D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31349-C02C-4225-9329-B7EEA124C75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347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874C27-CA19-48EE-80CB-5202D2C42405}" type="slidenum"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HELLO </a:t>
            </a:r>
            <a:r>
              <a:rPr lang="fr-FR" sz="4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everyone</a:t>
            </a:r>
            <a:r>
              <a:rPr lang="fr-FR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fr-FR" sz="4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today</a:t>
            </a:r>
            <a:r>
              <a:rPr lang="fr-FR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4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fr-FR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4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fr-FR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4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fr-FR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4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presenting</a:t>
            </a:r>
            <a:r>
              <a:rPr lang="fr-FR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4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</a:t>
            </a:r>
            <a:r>
              <a:rPr lang="fr-FR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4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fr-FR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about </a:t>
            </a:r>
            <a:r>
              <a:rPr lang="fr-FR" sz="4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</a:t>
            </a:r>
            <a:r>
              <a:rPr lang="fr-FR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BGP (Border Gateway Protocol) in a WAN (W area N) Network</a:t>
            </a:r>
            <a:r>
              <a:rPr lang="fr-FR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fr-FR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baseline="0" dirty="0"/>
          </a:p>
          <a:p>
            <a:endParaRPr lang="fr-FR" dirty="0"/>
          </a:p>
        </p:txBody>
      </p:sp>
      <p:sp>
        <p:nvSpPr>
          <p:cNvPr id="8" name="Espace réservé de l'en-tête 7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Application du codage réseau pour le SDN</a:t>
            </a:r>
          </a:p>
        </p:txBody>
      </p:sp>
    </p:spTree>
    <p:extLst>
      <p:ext uri="{BB962C8B-B14F-4D97-AF65-F5344CB8AC3E}">
        <p14:creationId xmlns:p14="http://schemas.microsoft.com/office/powerpoint/2010/main" val="1824572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noProof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Like we see in the different pictures first we succeeded in communication between pc 1 of site 1 with the different pcs in </a:t>
            </a:r>
            <a:r>
              <a:rPr lang="en-US" sz="1800" noProof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eache</a:t>
            </a:r>
            <a:r>
              <a:rPr lang="en-US" sz="1800" noProof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site of company A</a:t>
            </a:r>
            <a:endParaRPr lang="en-US" sz="1800" noProof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noProof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successful communication  ensures that we Achieved efficient and reliable communication within Company A which means that our implementations of the different mechanism to ensure redundancy and the implementation of protocol </a:t>
            </a:r>
            <a:r>
              <a:rPr lang="en-US" sz="1800" noProof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ospf</a:t>
            </a:r>
            <a:r>
              <a:rPr lang="en-US" sz="1800" noProof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was successful.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1800" noProof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noProof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also could connect the web server of the company which ensures a certain applicability to the communication inside the company. </a:t>
            </a:r>
            <a:endParaRPr lang="en-US" sz="1800" noProof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0" noProof="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710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noProof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can see the same results in scenario 2 we successfully established communication between the different department in each company which prove Effectiveness of BGP in handling routing between different company.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1800" noProof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noProof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could also communicate with web server of company B from company A.</a:t>
            </a:r>
            <a:endParaRPr lang="en-US" sz="1800" noProof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79003-DBA5-46AE-975F-30B34FCFACD0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9359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349-C02C-4225-9329-B7EEA124C75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647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finnaly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 conclusion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with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the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different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results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acquired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can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say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with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confidence That  : </a:t>
            </a:r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dirty="0"/>
              <a:t>Application du codage réseau pour le SDN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8BCDA0-58F0-4FF7-95F8-B731B66B938D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4316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31349-C02C-4225-9329-B7EEA124C75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938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noProof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Without wasting time lets see our table of content.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noProof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First of all , we are going to see the objective of our project  , then we will see a short description of what is BGP protocol and </a:t>
            </a:r>
            <a:r>
              <a:rPr lang="en-US" sz="1800" noProof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ospf</a:t>
            </a:r>
            <a:r>
              <a:rPr lang="en-US" sz="1800" noProof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protocol </a:t>
            </a:r>
            <a:endParaRPr lang="en-US" sz="1800" noProof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noProof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that we will see the topology and scenario proposed and finally, we finish our presentation by seeing the main results and a conclusion.</a:t>
            </a:r>
            <a:endParaRPr lang="en-US" sz="1800" noProof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31349-C02C-4225-9329-B7EEA124C75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708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noProof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main objective of our project  was to establish seamless communication between a department in Enterprise A and a department in Enterprise B by leveraging BGP to manage the communication between different Autonomous Systems, or AS. Adn by using </a:t>
            </a:r>
            <a:r>
              <a:rPr lang="en-US" sz="1800" noProof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Ospf</a:t>
            </a:r>
            <a:r>
              <a:rPr lang="en-US" sz="1800" noProof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protocol to manage communication within each company  ( AS ).</a:t>
            </a:r>
            <a:endParaRPr lang="en-US" sz="1800" noProof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Application du codage réseau pour le SDN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8BCDA0-58F0-4FF7-95F8-B731B66B938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387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need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know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BGP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protocol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: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Application du codage réseau pour le SDN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8BCDA0-58F0-4FF7-95F8-B731B66B938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4636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 second main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protocol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OSPF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essential in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: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Application du codage réseau pour le SDN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8BCDA0-58F0-4FF7-95F8-B731B66B938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3944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Now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have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seen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bgp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ospf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can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begin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presenting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topology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 network architecture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composed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 :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fr-F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fr-FR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fr-FR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picture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see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just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simple exemple to </a:t>
            </a:r>
            <a:r>
              <a:rPr lang="fr-FR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basic </a:t>
            </a:r>
            <a:r>
              <a:rPr lang="fr-FR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consept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fr-FR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topology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Application du codage réseau pour le SDN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8BCDA0-58F0-4FF7-95F8-B731B66B938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1530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the simulation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have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picture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represents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disscussed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about in more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details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: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Like </a:t>
            </a:r>
            <a:r>
              <a:rPr lang="fr-FR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fr-F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see</a:t>
            </a:r>
            <a:r>
              <a:rPr lang="fr-F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the </a:t>
            </a:r>
            <a:r>
              <a:rPr lang="fr-FR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picture</a:t>
            </a:r>
            <a:r>
              <a:rPr lang="fr-F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within</a:t>
            </a:r>
            <a:r>
              <a:rPr lang="fr-F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</a:t>
            </a:r>
            <a:r>
              <a:rPr lang="fr-F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company</a:t>
            </a:r>
            <a:r>
              <a:rPr lang="fr-F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fr-F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</a:t>
            </a:r>
            <a:r>
              <a:rPr lang="fr-F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sites and </a:t>
            </a:r>
            <a:r>
              <a:rPr lang="fr-FR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within</a:t>
            </a:r>
            <a:r>
              <a:rPr lang="fr-F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</a:t>
            </a:r>
            <a:r>
              <a:rPr lang="fr-F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site </a:t>
            </a:r>
            <a:r>
              <a:rPr lang="fr-FR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fr-F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</a:t>
            </a:r>
            <a:r>
              <a:rPr lang="fr-F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</a:t>
            </a:r>
            <a:r>
              <a:rPr lang="fr-FR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departements</a:t>
            </a:r>
            <a:r>
              <a:rPr lang="fr-F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correspending</a:t>
            </a:r>
            <a:r>
              <a:rPr lang="fr-F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4 </a:t>
            </a:r>
            <a:r>
              <a:rPr lang="fr-FR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fr-F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vlans</a:t>
            </a:r>
            <a:r>
              <a:rPr lang="fr-F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 like </a:t>
            </a:r>
            <a:r>
              <a:rPr lang="fr-FR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fr-F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see</a:t>
            </a:r>
            <a:r>
              <a:rPr lang="fr-F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 </a:t>
            </a:r>
            <a:r>
              <a:rPr lang="fr-FR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fr-F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colors</a:t>
            </a:r>
            <a:r>
              <a:rPr lang="fr-F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fr-FR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inside</a:t>
            </a:r>
            <a:r>
              <a:rPr lang="fr-F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</a:t>
            </a:r>
            <a:r>
              <a:rPr lang="fr-F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company</a:t>
            </a:r>
            <a:r>
              <a:rPr lang="fr-F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finnaly</a:t>
            </a:r>
            <a:r>
              <a:rPr lang="fr-F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fr-F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</a:t>
            </a:r>
            <a:r>
              <a:rPr lang="fr-F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web server 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objective of </a:t>
            </a:r>
            <a:r>
              <a:rPr lang="fr-FR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fr-F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fr-FR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topology</a:t>
            </a:r>
            <a:r>
              <a:rPr lang="fr-F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like </a:t>
            </a:r>
            <a:r>
              <a:rPr lang="fr-FR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fr-F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fr-F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: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fr-FR" sz="18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fr-F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fr-FR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robust</a:t>
            </a:r>
            <a:r>
              <a:rPr lang="fr-F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secure</a:t>
            </a:r>
            <a:r>
              <a:rPr lang="fr-F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fr-FR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optimized</a:t>
            </a:r>
            <a:r>
              <a:rPr lang="fr-F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network </a:t>
            </a:r>
            <a:r>
              <a:rPr lang="fr-FR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topology</a:t>
            </a:r>
            <a:r>
              <a:rPr lang="fr-F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adequate</a:t>
            </a:r>
            <a:r>
              <a:rPr lang="fr-F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redundancy</a:t>
            </a:r>
            <a:r>
              <a:rPr lang="fr-F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Application du codage réseau pour le SDN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8BCDA0-58F0-4FF7-95F8-B731B66B938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4375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ensure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seemless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communication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withing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company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nedded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use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protocols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ensure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robust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communication ,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effectiveness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again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panes , and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exemple like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see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the table :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Application du codage réseau pour le SDN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8BCDA0-58F0-4FF7-95F8-B731B66B938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1219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ensure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good simulation and to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study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effectiveness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proposed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main scenario :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Scenario 1 :  communication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between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sites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within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Company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Scenario 2 : communication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between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Company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and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Company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Application du codage réseau pour le SDN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8BCDA0-58F0-4FF7-95F8-B731B66B938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3885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4915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fr-FR" sz="2400" dirty="0">
                <a:latin typeface="Times New Roman" pitchFamily="18" charset="0"/>
              </a:endParaRPr>
            </a:p>
          </p:txBody>
        </p:sp>
        <p:sp>
          <p:nvSpPr>
            <p:cNvPr id="4915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fr-FR" sz="2400" dirty="0">
                <a:latin typeface="Times New Roman" pitchFamily="18" charset="0"/>
              </a:endParaRPr>
            </a:p>
          </p:txBody>
        </p:sp>
        <p:grpSp>
          <p:nvGrpSpPr>
            <p:cNvPr id="4915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4915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4915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4916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4916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4916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4916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4916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4916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4916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4916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fr-FR" sz="2400" dirty="0">
                  <a:latin typeface="Times New Roman" pitchFamily="18" charset="0"/>
                </a:endParaRPr>
              </a:p>
            </p:txBody>
          </p:sp>
        </p:grpSp>
      </p:grpSp>
      <p:sp>
        <p:nvSpPr>
          <p:cNvPr id="49168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49169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49170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2281093-A609-4FAD-A31A-33E54A3EED30}" type="slidenum">
              <a:rPr lang="fr-FR"/>
              <a:pPr/>
              <a:t>‹N°›</a:t>
            </a:fld>
            <a:endParaRPr lang="fr-FR" dirty="0"/>
          </a:p>
        </p:txBody>
      </p:sp>
      <p:sp>
        <p:nvSpPr>
          <p:cNvPr id="4917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4917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143889728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C550249-646A-499D-8ED7-FE9A14AD7FB7}" type="slidenum">
              <a:rPr lang="fr-FR"/>
              <a:pPr/>
              <a:t>‹N°›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339871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9DE7B0-F031-4AB2-86C2-8CDC20BE8F03}" type="slidenum">
              <a:rPr lang="fr-FR"/>
              <a:pPr/>
              <a:t>‹N°›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675290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814B173C-C38F-47F8-A167-A2D8236D5D0E}" type="slidenum">
              <a:rPr lang="fr-FR"/>
              <a:pPr/>
              <a:t>‹N°›</a:t>
            </a:fld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2"/>
          </p:nvPr>
        </p:nvSpPr>
        <p:spPr>
          <a:xfrm>
            <a:off x="609600" y="6245226"/>
            <a:ext cx="2844800" cy="476251"/>
          </a:xfrm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208829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re. Texte et image de la bibliothè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'image de la bibliothèque 3"/>
          <p:cNvSpPr>
            <a:spLocks noGrp="1"/>
          </p:cNvSpPr>
          <p:nvPr>
            <p:ph type="clipArt"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r>
              <a:rPr lang="fr-FR" dirty="0"/>
              <a:t>Cliquez sur l'icône pour ajouter une image de la bibliothèque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CF8FDCFE-4786-414F-8A08-FD93FAB31676}" type="slidenum">
              <a:rPr lang="fr-FR"/>
              <a:pPr/>
              <a:t>‹N°›</a:t>
            </a:fld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2"/>
          </p:nvPr>
        </p:nvSpPr>
        <p:spPr>
          <a:xfrm>
            <a:off x="609600" y="6245226"/>
            <a:ext cx="2844800" cy="476251"/>
          </a:xfrm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495062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re. Image de la bibliothèqu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'image de la bibliothèque 2"/>
          <p:cNvSpPr>
            <a:spLocks noGrp="1"/>
          </p:cNvSpPr>
          <p:nvPr>
            <p:ph type="clipArt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r>
              <a:rPr lang="fr-FR" dirty="0"/>
              <a:t>Cliquez sur l'icône pour ajouter une image de la bibliothèque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A0B6730E-A255-4314-B0FE-3060DE2D6B59}" type="slidenum">
              <a:rPr lang="fr-FR"/>
              <a:pPr/>
              <a:t>‹N°›</a:t>
            </a:fld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2"/>
          </p:nvPr>
        </p:nvSpPr>
        <p:spPr>
          <a:xfrm>
            <a:off x="609600" y="6245226"/>
            <a:ext cx="2844800" cy="476251"/>
          </a:xfrm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314268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CE2552C-B124-47D8-ADBF-B5C924035382}" type="slidenum">
              <a:rPr lang="fr-FR"/>
              <a:pPr/>
              <a:t>‹N°›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83176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2FA593C-5F3A-47B1-B8B1-AC533F577847}" type="slidenum">
              <a:rPr lang="fr-FR"/>
              <a:pPr/>
              <a:t>‹N°›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846502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147C977-2571-4A7C-AE1A-5A90F7124C1A}" type="slidenum">
              <a:rPr lang="fr-FR"/>
              <a:pPr/>
              <a:t>‹N°›</a:t>
            </a:fld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253186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73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3DD75C-7288-4227-B8A4-AEC5ECD4CF8D}" type="slidenum">
              <a:rPr lang="fr-FR"/>
              <a:pPr/>
              <a:t>‹N°›</a:t>
            </a:fld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21560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9EE869-6273-4835-BFD6-C3E99F819631}" type="slidenum">
              <a:rPr lang="fr-FR"/>
              <a:pPr/>
              <a:t>‹N°›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524760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5D265E6-9435-4D07-9836-DEF949C49274}" type="slidenum">
              <a:rPr lang="fr-FR"/>
              <a:pPr/>
              <a:t>‹N°›</a:t>
            </a:fld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792587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3ECFBD2-306F-4207-8753-A488626CA59E}" type="slidenum">
              <a:rPr lang="fr-FR"/>
              <a:pPr/>
              <a:t>‹N°›</a:t>
            </a:fld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338471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D4A7A27-589D-4B64-932D-72B120701F1B}" type="slidenum">
              <a:rPr lang="fr-FR"/>
              <a:pPr/>
              <a:t>‹N°›</a:t>
            </a:fld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541672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fr-FR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E37F6E32-95D9-40B0-8C22-248A37FEE7E0}" type="slidenum">
              <a:rPr lang="fr-FR"/>
              <a:pPr/>
              <a:t>‹N°›</a:t>
            </a:fld>
            <a:endParaRPr lang="fr-FR" dirty="0"/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0" y="1"/>
            <a:ext cx="12192000" cy="546100"/>
            <a:chOff x="0" y="0"/>
            <a:chExt cx="5760" cy="344"/>
          </a:xfrm>
        </p:grpSpPr>
        <p:sp>
          <p:nvSpPr>
            <p:cNvPr id="481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fr-FR" sz="2400" dirty="0">
                <a:latin typeface="Times New Roman" pitchFamily="18" charset="0"/>
              </a:endParaRPr>
            </a:p>
          </p:txBody>
        </p:sp>
        <p:sp>
          <p:nvSpPr>
            <p:cNvPr id="481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fr-FR" sz="2400" dirty="0">
                <a:latin typeface="Times New Roman" pitchFamily="18" charset="0"/>
              </a:endParaRPr>
            </a:p>
          </p:txBody>
        </p:sp>
        <p:sp>
          <p:nvSpPr>
            <p:cNvPr id="481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fr-FR" sz="1800" dirty="0">
                <a:solidFill>
                  <a:schemeClr val="hlink"/>
                </a:solidFill>
              </a:endParaRPr>
            </a:p>
          </p:txBody>
        </p:sp>
        <p:sp>
          <p:nvSpPr>
            <p:cNvPr id="481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fr-FR" sz="1800" dirty="0">
                <a:solidFill>
                  <a:schemeClr val="hlink"/>
                </a:solidFill>
              </a:endParaRPr>
            </a:p>
          </p:txBody>
        </p:sp>
        <p:sp>
          <p:nvSpPr>
            <p:cNvPr id="481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fr-FR" sz="1800" dirty="0">
                <a:solidFill>
                  <a:schemeClr val="accent2"/>
                </a:solidFill>
              </a:endParaRPr>
            </a:p>
          </p:txBody>
        </p:sp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fr-FR" sz="1800" dirty="0">
                <a:solidFill>
                  <a:schemeClr val="hlink"/>
                </a:solidFill>
              </a:endParaRPr>
            </a:p>
          </p:txBody>
        </p:sp>
        <p:sp>
          <p:nvSpPr>
            <p:cNvPr id="481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fr-FR" sz="2400" dirty="0">
                <a:latin typeface="Times New Roman" pitchFamily="18" charset="0"/>
              </a:endParaRPr>
            </a:p>
          </p:txBody>
        </p:sp>
        <p:sp>
          <p:nvSpPr>
            <p:cNvPr id="481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fr-FR" sz="1800" dirty="0">
                <a:solidFill>
                  <a:schemeClr val="accent2"/>
                </a:solidFill>
              </a:endParaRPr>
            </a:p>
          </p:txBody>
        </p:sp>
        <p:sp>
          <p:nvSpPr>
            <p:cNvPr id="481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fr-FR" sz="18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4814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 du masque</a:t>
            </a:r>
          </a:p>
        </p:txBody>
      </p:sp>
      <p:sp>
        <p:nvSpPr>
          <p:cNvPr id="4814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814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6"/>
            <a:ext cx="28448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327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</p:sldLayoutIdLst>
  <p:transition spd="med"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14463" y="2437447"/>
            <a:ext cx="6705472" cy="1384995"/>
          </a:xfrm>
          <a:noFill/>
          <a:ln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ource Han Sans CN Heavy" panose="020B0500000000000000" pitchFamily="34" charset="-128"/>
                <a:ea typeface="Source Han Sans CN Heavy" panose="020B0500000000000000" pitchFamily="34" charset="-128"/>
                <a:cs typeface="+mn-ea"/>
                <a:sym typeface="字魂59号-创粗黑" panose="00000500000000000000" pitchFamily="2" charset="-122"/>
              </a:rPr>
              <a:t>Implementation</a:t>
            </a:r>
            <a:r>
              <a:rPr lang="fr-FR" altLang="zh-CN" sz="2800" b="1" dirty="0">
                <a:solidFill>
                  <a:schemeClr val="bg1"/>
                </a:solidFill>
                <a:latin typeface="Source Han Sans CN Heavy" panose="020B0500000000000000" pitchFamily="34" charset="-128"/>
                <a:ea typeface="Source Han Sans CN Heavy" panose="020B0500000000000000" pitchFamily="34" charset="-128"/>
                <a:cs typeface="+mn-ea"/>
                <a:sym typeface="字魂59号-创粗黑" panose="00000500000000000000" pitchFamily="2" charset="-122"/>
              </a:rPr>
              <a:t> of BGP Protocol in a WAN Network </a:t>
            </a:r>
            <a:r>
              <a:rPr lang="zh-CN" altLang="en-US" sz="2800" b="1" dirty="0">
                <a:solidFill>
                  <a:schemeClr val="bg1"/>
                </a:solidFill>
                <a:latin typeface="Source Han Sans CN Heavy" panose="020B0500000000000000" pitchFamily="34" charset="-128"/>
                <a:ea typeface="Source Han Sans CN Heavy" panose="020B0500000000000000" pitchFamily="34" charset="-128"/>
                <a:cs typeface="+mn-ea"/>
                <a:sym typeface="字魂59号-创粗黑" panose="00000500000000000000" pitchFamily="2" charset="-122"/>
              </a:rPr>
              <a:t/>
            </a:r>
            <a:br>
              <a:rPr lang="zh-CN" altLang="en-US" sz="2800" b="1" dirty="0">
                <a:solidFill>
                  <a:schemeClr val="bg1"/>
                </a:solidFill>
                <a:latin typeface="Source Han Sans CN Heavy" panose="020B0500000000000000" pitchFamily="34" charset="-128"/>
                <a:ea typeface="Source Han Sans CN Heavy" panose="020B0500000000000000" pitchFamily="34" charset="-128"/>
                <a:cs typeface="+mn-ea"/>
                <a:sym typeface="字魂59号-创粗黑" panose="00000500000000000000" pitchFamily="2" charset="-122"/>
              </a:rPr>
            </a:br>
            <a:endParaRPr lang="fr-FR" sz="2800" dirty="0"/>
          </a:p>
        </p:txBody>
      </p:sp>
      <p:sp>
        <p:nvSpPr>
          <p:cNvPr id="7" name="ZoneTexte 6"/>
          <p:cNvSpPr txBox="1"/>
          <p:nvPr/>
        </p:nvSpPr>
        <p:spPr>
          <a:xfrm>
            <a:off x="2108830" y="311960"/>
            <a:ext cx="7572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eaLnBrk="0" fontAlgn="base" latinLnBrk="1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fr-FR" sz="1800" b="1" kern="150" dirty="0">
                <a:effectLst/>
                <a:latin typeface="Times New Roman" panose="02020603050405020304" pitchFamily="18" charset="0"/>
                <a:ea typeface="Arial Unicode MS"/>
              </a:rPr>
              <a:t>Ecole D’ingénieurs Sup Galilée</a:t>
            </a:r>
            <a:endParaRPr lang="fr-FR" kern="0" dirty="0">
              <a:latin typeface="-탈윤체B" pitchFamily="18" charset="-127"/>
              <a:ea typeface="-탈윤체B" pitchFamily="18" charset="-127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kern="150" dirty="0">
                <a:effectLst/>
                <a:latin typeface="Times New Roman" panose="02020603050405020304" pitchFamily="18" charset="0"/>
                <a:ea typeface="Arial Unicode MS"/>
              </a:rPr>
              <a:t>Télécommunications et Réseaux</a:t>
            </a:r>
            <a:endParaRPr lang="fr-FR" sz="1400" dirty="0">
              <a:latin typeface="Arial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451429" y="4438446"/>
            <a:ext cx="50720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 latinLnBrk="1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SzPct val="70000"/>
            </a:pPr>
            <a:r>
              <a:rPr lang="en-US" sz="1700" i="1" u="sng" dirty="0">
                <a:solidFill>
                  <a:srgbClr val="000000"/>
                </a:solidFill>
                <a:latin typeface="-탈윤체B" pitchFamily="18" charset="-128"/>
                <a:ea typeface="-탈윤체B" pitchFamily="18" charset="-128"/>
              </a:rPr>
              <a:t>Option :</a:t>
            </a:r>
            <a:r>
              <a:rPr lang="en-US" sz="1700" dirty="0">
                <a:solidFill>
                  <a:srgbClr val="000000"/>
                </a:solidFill>
                <a:latin typeface="-탈윤체B" pitchFamily="18" charset="-128"/>
                <a:ea typeface="-탈윤체B" pitchFamily="18" charset="-128"/>
              </a:rPr>
              <a:t> Networking and Telecommunications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7081620" y="4937798"/>
            <a:ext cx="4071934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ea"/>
                <a:sym typeface="字魂59号-创粗黑" panose="00000500000000000000" pitchFamily="2" charset="-122"/>
              </a:rPr>
              <a:t>Presented </a:t>
            </a:r>
            <a:r>
              <a:rPr lang="en-US" altLang="zh-CN" dirty="0"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ea"/>
                <a:sym typeface="字魂59号-创粗黑" panose="00000500000000000000" pitchFamily="2" charset="-122"/>
              </a:rPr>
              <a:t>by: </a:t>
            </a:r>
            <a:endParaRPr lang="en-US" altLang="zh-CN" sz="1800" dirty="0">
              <a:latin typeface="Source Han Sans CN Medium" panose="020B0500000000000000" pitchFamily="34" charset="-128"/>
              <a:ea typeface="Source Han Sans CN Medium" panose="020B0500000000000000" pitchFamily="34" charset="-128"/>
              <a:cs typeface="+mn-ea"/>
              <a:sym typeface="字魂59号-创粗黑" panose="00000500000000000000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800" dirty="0"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ea"/>
                <a:sym typeface="字魂59号-创粗黑" panose="00000500000000000000" pitchFamily="2" charset="-122"/>
              </a:rPr>
              <a:t>HANOU Rimy</a:t>
            </a:r>
          </a:p>
          <a:p>
            <a:pPr>
              <a:lnSpc>
                <a:spcPct val="120000"/>
              </a:lnSpc>
            </a:pPr>
            <a:r>
              <a:rPr lang="en-US" altLang="zh-CN" sz="1800" dirty="0"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ea"/>
                <a:sym typeface="字魂59号-创粗黑" panose="00000500000000000000" pitchFamily="2" charset="-122"/>
              </a:rPr>
              <a:t>BELKHODJA Ibrahim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453058" y="6387607"/>
            <a:ext cx="38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 latinLnBrk="1">
              <a:spcBef>
                <a:spcPct val="0"/>
              </a:spcBef>
              <a:spcAft>
                <a:spcPct val="0"/>
              </a:spcAft>
            </a:pPr>
            <a:r>
              <a:rPr lang="fr-FR" dirty="0">
                <a:solidFill>
                  <a:srgbClr val="000000"/>
                </a:solidFill>
                <a:latin typeface="-탈윤체B" pitchFamily="18" charset="-128"/>
                <a:ea typeface="-탈윤체B" pitchFamily="18" charset="-128"/>
              </a:rPr>
              <a:t>JUIN 2024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52595" y="5011001"/>
            <a:ext cx="3403176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ea"/>
                <a:sym typeface="字魂59号-创粗黑" panose="00000500000000000000" pitchFamily="2" charset="-122"/>
              </a:rPr>
              <a:t>Directed </a:t>
            </a:r>
            <a:r>
              <a:rPr lang="en-US" altLang="zh-CN" dirty="0" smtClean="0"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ea"/>
                <a:sym typeface="字魂59号-创粗黑" panose="00000500000000000000" pitchFamily="2" charset="-122"/>
              </a:rPr>
              <a:t>by ;</a:t>
            </a:r>
          </a:p>
          <a:p>
            <a:pPr>
              <a:lnSpc>
                <a:spcPct val="120000"/>
              </a:lnSpc>
            </a:pPr>
            <a:r>
              <a:rPr lang="fr-FR" sz="1800" dirty="0" smtClean="0"/>
              <a:t>Pr</a:t>
            </a:r>
            <a:r>
              <a:rPr lang="fr-FR" sz="1800" dirty="0"/>
              <a:t>. Nguyen Thi-Mai-</a:t>
            </a:r>
            <a:r>
              <a:rPr lang="fr-FR" sz="1800" dirty="0" err="1"/>
              <a:t>Trang</a:t>
            </a:r>
            <a:r>
              <a:rPr lang="fr-FR" sz="1800" dirty="0"/>
              <a:t> </a:t>
            </a:r>
            <a:endParaRPr lang="en-US" altLang="zh-CN" sz="1800" dirty="0">
              <a:latin typeface="Source Han Sans CN Medium" panose="020B0500000000000000" pitchFamily="34" charset="-128"/>
              <a:ea typeface="Source Han Sans CN Medium" panose="020B0500000000000000" pitchFamily="34" charset="-128"/>
              <a:cs typeface="+mn-ea"/>
              <a:sym typeface="字魂59号-创粗黑" panose="00000500000000000000" pitchFamily="2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dirty="0">
                <a:solidFill>
                  <a:srgbClr val="000000"/>
                </a:solidFill>
                <a:latin typeface="-탈윤체B" pitchFamily="18" charset="-128"/>
                <a:ea typeface="-탈윤체B" pitchFamily="18" charset="-128"/>
              </a:rPr>
              <a:t> </a:t>
            </a:r>
            <a:endParaRPr lang="fr-FR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fr-FR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xmlns="" id="{0F907676-9DEF-04E5-E897-F78D9F7BF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28" y="285727"/>
            <a:ext cx="1724804" cy="6659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xmlns="" id="{A2814D0E-A161-A867-269A-113D5460F3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512" y="285727"/>
            <a:ext cx="1653504" cy="682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E2552C-B124-47D8-ADBF-B5C924035382}" type="slidenum"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39" name="Freeform 44"/>
          <p:cNvSpPr/>
          <p:nvPr/>
        </p:nvSpPr>
        <p:spPr>
          <a:xfrm>
            <a:off x="381740" y="623365"/>
            <a:ext cx="3373513" cy="939105"/>
          </a:xfrm>
          <a:custGeom>
            <a:avLst/>
            <a:gdLst>
              <a:gd name="connsiteX0" fmla="*/ 0 w 6254806"/>
              <a:gd name="connsiteY0" fmla="*/ 0 h 987552"/>
              <a:gd name="connsiteX1" fmla="*/ 5761030 w 6254806"/>
              <a:gd name="connsiteY1" fmla="*/ 0 h 987552"/>
              <a:gd name="connsiteX2" fmla="*/ 6254806 w 6254806"/>
              <a:gd name="connsiteY2" fmla="*/ 493776 h 987552"/>
              <a:gd name="connsiteX3" fmla="*/ 5761030 w 6254806"/>
              <a:gd name="connsiteY3" fmla="*/ 987552 h 987552"/>
              <a:gd name="connsiteX4" fmla="*/ 0 w 6254806"/>
              <a:gd name="connsiteY4" fmla="*/ 987552 h 98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54806" h="987552">
                <a:moveTo>
                  <a:pt x="0" y="0"/>
                </a:moveTo>
                <a:lnTo>
                  <a:pt x="5761030" y="0"/>
                </a:lnTo>
                <a:lnTo>
                  <a:pt x="6254806" y="493776"/>
                </a:lnTo>
                <a:lnTo>
                  <a:pt x="5761030" y="987552"/>
                </a:lnTo>
                <a:lnTo>
                  <a:pt x="0" y="98755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字魂59号-创粗黑" panose="00000500000000000000" pitchFamily="2" charset="-122"/>
              </a:rPr>
              <a:t>Used Protocols </a:t>
            </a:r>
            <a:endParaRPr lang="zh-CN" altLang="en-US" sz="2000" b="1" dirty="0">
              <a:latin typeface="Source Han Sans CN Medium" panose="020B0500000000000000" pitchFamily="34" charset="-128"/>
              <a:ea typeface="Source Han Sans CN Medium" panose="020B0500000000000000" pitchFamily="34" charset="-128"/>
              <a:sym typeface="字魂59号-创粗黑" panose="00000500000000000000" pitchFamily="2" charset="-122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7B36442F-2F5F-6E59-4BF1-08AD409B9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801374"/>
              </p:ext>
            </p:extLst>
          </p:nvPr>
        </p:nvGraphicFramePr>
        <p:xfrm>
          <a:off x="550838" y="1704642"/>
          <a:ext cx="11090324" cy="4557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3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43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3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843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843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8433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8433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022208">
                <a:tc>
                  <a:txBody>
                    <a:bodyPr/>
                    <a:lstStyle/>
                    <a:p>
                      <a:endParaRPr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HSRP (Hot Standby Router Protocol)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STP (Spanning Tree Protocol)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EtherChannel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PortFast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SSH (Secure Shell)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VPN (Virtual </a:t>
                      </a:r>
                      <a:r>
                        <a:rPr lang="fr-FR" sz="1400" dirty="0" err="1"/>
                        <a:t>Private</a:t>
                      </a:r>
                      <a:r>
                        <a:rPr lang="fr-FR" sz="1400" dirty="0"/>
                        <a:t> Network)</a:t>
                      </a:r>
                      <a:endParaRPr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2035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Function</a:t>
                      </a:r>
                      <a:endParaRPr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Ensure redundancy of default gateways.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Prevent switching loops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Aggregate multiple physical links into a single logical link.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Accelerate port convergence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Secure remote access to network devices.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Secure communications over public networks</a:t>
                      </a:r>
                      <a:endParaRPr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14785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Usage</a:t>
                      </a:r>
                      <a:endParaRPr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Configures multiple routers as backup gateways to ensure network connection continuity.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Creates a loop-free topology by disabling redundant paths while ensuring redundancy.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Increases bandwidth and ensures link redundancy between  switches.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Used on ports connected to end devices to speed up connection establishment.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Encrypts remote command sessions to protect sensitive information.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Allows secure connections between different company sites over the Internet.</a:t>
                      </a:r>
                      <a:endParaRPr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926212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E2552C-B124-47D8-ADBF-B5C924035382}" type="slidenum"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39" name="Freeform 44"/>
          <p:cNvSpPr/>
          <p:nvPr/>
        </p:nvSpPr>
        <p:spPr>
          <a:xfrm>
            <a:off x="381740" y="623365"/>
            <a:ext cx="3373513" cy="939105"/>
          </a:xfrm>
          <a:custGeom>
            <a:avLst/>
            <a:gdLst>
              <a:gd name="connsiteX0" fmla="*/ 0 w 6254806"/>
              <a:gd name="connsiteY0" fmla="*/ 0 h 987552"/>
              <a:gd name="connsiteX1" fmla="*/ 5761030 w 6254806"/>
              <a:gd name="connsiteY1" fmla="*/ 0 h 987552"/>
              <a:gd name="connsiteX2" fmla="*/ 6254806 w 6254806"/>
              <a:gd name="connsiteY2" fmla="*/ 493776 h 987552"/>
              <a:gd name="connsiteX3" fmla="*/ 5761030 w 6254806"/>
              <a:gd name="connsiteY3" fmla="*/ 987552 h 987552"/>
              <a:gd name="connsiteX4" fmla="*/ 0 w 6254806"/>
              <a:gd name="connsiteY4" fmla="*/ 987552 h 98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54806" h="987552">
                <a:moveTo>
                  <a:pt x="0" y="0"/>
                </a:moveTo>
                <a:lnTo>
                  <a:pt x="5761030" y="0"/>
                </a:lnTo>
                <a:lnTo>
                  <a:pt x="6254806" y="493776"/>
                </a:lnTo>
                <a:lnTo>
                  <a:pt x="5761030" y="987552"/>
                </a:lnTo>
                <a:lnTo>
                  <a:pt x="0" y="98755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字魂59号-创粗黑" panose="00000500000000000000" pitchFamily="2" charset="-122"/>
              </a:rPr>
              <a:t>Scenarios </a:t>
            </a:r>
            <a:endParaRPr lang="zh-CN" altLang="en-US" sz="2000" b="1" dirty="0">
              <a:latin typeface="Source Han Sans CN Medium" panose="020B0500000000000000" pitchFamily="34" charset="-128"/>
              <a:ea typeface="Source Han Sans CN Medium" panose="020B0500000000000000" pitchFamily="34" charset="-128"/>
              <a:sym typeface="字魂59号-创粗黑" panose="00000500000000000000" pitchFamily="2" charset="-122"/>
            </a:endParaRPr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xmlns="" id="{02FE71E4-211B-B0D6-F0BD-3D6825337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662422"/>
              </p:ext>
            </p:extLst>
          </p:nvPr>
        </p:nvGraphicFramePr>
        <p:xfrm>
          <a:off x="381740" y="2019300"/>
          <a:ext cx="11434572" cy="3658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7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172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69334">
                <a:tc gridSpan="2">
                  <a:txBody>
                    <a:bodyPr/>
                    <a:lstStyle/>
                    <a:p>
                      <a:r>
                        <a:rPr dirty="0"/>
                        <a:t>Scenario 1: Intra-</a:t>
                      </a:r>
                      <a:r>
                        <a:rPr lang="fr-FR" dirty="0"/>
                        <a:t>Company</a:t>
                      </a:r>
                      <a:r>
                        <a:rPr dirty="0"/>
                        <a:t> Communication</a:t>
                      </a:r>
                      <a:r>
                        <a:rPr lang="fr-FR" baseline="0" dirty="0"/>
                        <a:t>                     </a:t>
                      </a:r>
                      <a:r>
                        <a:rPr dirty="0"/>
                        <a:t>Scenario 2: Inter-</a:t>
                      </a:r>
                      <a:r>
                        <a:rPr lang="fr-FR" dirty="0"/>
                        <a:t>Company</a:t>
                      </a:r>
                      <a:r>
                        <a:rPr lang="fr-FR" baseline="0" dirty="0"/>
                        <a:t> </a:t>
                      </a:r>
                      <a:r>
                        <a:rPr dirty="0"/>
                        <a:t>Communication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6377">
                <a:tc>
                  <a:txBody>
                    <a:bodyPr/>
                    <a:lstStyle/>
                    <a:p>
                      <a:r>
                        <a:rPr lang="en-US" b="1" dirty="0"/>
                        <a:t>Objective:</a:t>
                      </a:r>
                      <a:r>
                        <a:rPr lang="en-US" dirty="0"/>
                        <a:t> </a:t>
                      </a:r>
                      <a:r>
                        <a:rPr lang="en-US" sz="1600" dirty="0"/>
                        <a:t>Establish communication between different sites within Company A.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Objective:</a:t>
                      </a:r>
                      <a:r>
                        <a:rPr lang="en-US" dirty="0"/>
                        <a:t> </a:t>
                      </a:r>
                      <a:r>
                        <a:rPr lang="en-US" sz="1600" dirty="0"/>
                        <a:t>Establish communication between departments of Company A and Company B.</a:t>
                      </a:r>
                      <a:endParaRPr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56377">
                <a:tc>
                  <a:txBody>
                    <a:bodyPr/>
                    <a:lstStyle/>
                    <a:p>
                      <a:r>
                        <a:rPr lang="en-US" b="1" dirty="0"/>
                        <a:t>Focus:</a:t>
                      </a:r>
                      <a:r>
                        <a:rPr lang="en-US" dirty="0"/>
                        <a:t> Analyze how packets traverse the private network to reach other sites.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Focus:</a:t>
                      </a:r>
                      <a:r>
                        <a:rPr lang="en-US" dirty="0"/>
                        <a:t> Analyze packet traversal using BGP between AS.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0360">
                <a:tc>
                  <a:txBody>
                    <a:bodyPr/>
                    <a:lstStyle/>
                    <a:p>
                      <a:r>
                        <a:rPr lang="en-US" b="1" dirty="0"/>
                        <a:t>Key Protocols and Features: </a:t>
                      </a:r>
                      <a:r>
                        <a:rPr lang="en-US" sz="1600" b="0" dirty="0"/>
                        <a:t>HSRP, STP, </a:t>
                      </a:r>
                      <a:r>
                        <a:rPr lang="en-US" sz="1400" b="0" dirty="0"/>
                        <a:t>EtherChannel</a:t>
                      </a:r>
                      <a:r>
                        <a:rPr lang="en-US" sz="1600" b="0" dirty="0"/>
                        <a:t>, Portfast,</a:t>
                      </a:r>
                      <a:r>
                        <a:rPr lang="en-US" sz="1600" b="0" baseline="0" dirty="0"/>
                        <a:t> SSH, VPN, </a:t>
                      </a:r>
                      <a:r>
                        <a:rPr lang="en-US" sz="1600" b="0" dirty="0"/>
                        <a:t>OSPF.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Key Protocol:</a:t>
                      </a:r>
                      <a:r>
                        <a:rPr lang="fr-FR" dirty="0"/>
                        <a:t> </a:t>
                      </a:r>
                      <a:r>
                        <a:rPr lang="fr-FR" b="0" dirty="0"/>
                        <a:t>BGP</a:t>
                      </a:r>
                      <a:endParaRPr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56377">
                <a:tc>
                  <a:txBody>
                    <a:bodyPr/>
                    <a:lstStyle/>
                    <a:p>
                      <a:r>
                        <a:rPr lang="en-US" b="1" dirty="0"/>
                        <a:t>Outcome:</a:t>
                      </a:r>
                      <a:r>
                        <a:rPr lang="en-US" dirty="0"/>
                        <a:t> Evaluate network performance and resilience.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Outcome:</a:t>
                      </a:r>
                      <a:r>
                        <a:rPr lang="en-US" dirty="0"/>
                        <a:t> Assess BGP effectiveness for inter-enterprise communication.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755351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xmlns="" id="{AC43D2DE-24AF-9E5E-3084-8D1DC6787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C5DA2B28-3067-29FB-9293-1663680AA4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E2552C-B124-47D8-ADBF-B5C924035382}" type="slidenum">
              <a:rPr lang="fr-FR" smtClean="0">
                <a:solidFill>
                  <a:schemeClr val="bg1"/>
                </a:solidFill>
              </a:rPr>
              <a:pPr/>
              <a:t>12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Google Shape;192;p36">
            <a:extLst>
              <a:ext uri="{FF2B5EF4-FFF2-40B4-BE49-F238E27FC236}">
                <a16:creationId xmlns:a16="http://schemas.microsoft.com/office/drawing/2014/main" xmlns="" id="{C44D0963-E5C1-7D1E-83BF-77B9D6422587}"/>
              </a:ext>
            </a:extLst>
          </p:cNvPr>
          <p:cNvSpPr txBox="1">
            <a:spLocks/>
          </p:cNvSpPr>
          <p:nvPr/>
        </p:nvSpPr>
        <p:spPr>
          <a:xfrm flipH="1">
            <a:off x="358253" y="2423000"/>
            <a:ext cx="3972400" cy="1006000"/>
          </a:xfrm>
          <a:prstGeom prst="rect">
            <a:avLst/>
          </a:prstGeom>
        </p:spPr>
        <p:txBody>
          <a:bodyPr spcFirstLastPara="1" vert="horz" wrap="square" lIns="121900" tIns="121900" rIns="121900" bIns="12190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/>
            <a:r>
              <a:rPr lang="en" sz="9600" b="1" kern="0" dirty="0">
                <a:solidFill>
                  <a:schemeClr val="bg1"/>
                </a:solidFill>
                <a:latin typeface="Exo 2" panose="020B0604020202020204" charset="0"/>
              </a:rPr>
              <a:t>03</a:t>
            </a:r>
          </a:p>
        </p:txBody>
      </p:sp>
      <p:sp>
        <p:nvSpPr>
          <p:cNvPr id="14" name="Google Shape;191;p36">
            <a:extLst>
              <a:ext uri="{FF2B5EF4-FFF2-40B4-BE49-F238E27FC236}">
                <a16:creationId xmlns:a16="http://schemas.microsoft.com/office/drawing/2014/main" xmlns="" id="{7C0893A7-B6B5-AE89-0665-4FF80CA98630}"/>
              </a:ext>
            </a:extLst>
          </p:cNvPr>
          <p:cNvSpPr txBox="1">
            <a:spLocks/>
          </p:cNvSpPr>
          <p:nvPr/>
        </p:nvSpPr>
        <p:spPr bwMode="auto">
          <a:xfrm flipH="1">
            <a:off x="882131" y="3429000"/>
            <a:ext cx="3895142" cy="13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spcFirstLastPara="1" vert="horz" wrap="square" lIns="121900" tIns="121900" rIns="121900" bIns="12190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Source Han Sans CN Heavy" panose="020B0500000000000000" pitchFamily="34" charset="-128"/>
                <a:ea typeface="Source Han Sans CN Heavy" panose="020B0500000000000000" pitchFamily="34" charset="-128"/>
                <a:cs typeface="+mn-ea"/>
                <a:sym typeface="字魂59号-创粗黑" panose="00000500000000000000" pitchFamily="2" charset="-122"/>
              </a:rPr>
              <a:t>Results</a:t>
            </a:r>
            <a:endParaRPr lang="zh-CN" altLang="en-US" sz="4800" b="1" dirty="0">
              <a:solidFill>
                <a:schemeClr val="bg1"/>
              </a:solidFill>
              <a:latin typeface="Source Han Sans CN Heavy" panose="020B0500000000000000" pitchFamily="34" charset="-128"/>
              <a:ea typeface="Source Han Sans CN Heavy" panose="020B0500000000000000" pitchFamily="34" charset="-128"/>
              <a:cs typeface="+mn-ea"/>
              <a:sym typeface="字魂59号-创粗黑" panose="00000500000000000000" pitchFamily="2" charset="-122"/>
            </a:endParaRPr>
          </a:p>
        </p:txBody>
      </p:sp>
      <p:cxnSp>
        <p:nvCxnSpPr>
          <p:cNvPr id="15" name="Google Shape;194;p36">
            <a:extLst>
              <a:ext uri="{FF2B5EF4-FFF2-40B4-BE49-F238E27FC236}">
                <a16:creationId xmlns:a16="http://schemas.microsoft.com/office/drawing/2014/main" xmlns="" id="{A66B5090-EDE5-3471-1D9B-FC6D2E4291C0}"/>
              </a:ext>
            </a:extLst>
          </p:cNvPr>
          <p:cNvCxnSpPr>
            <a:cxnSpLocks/>
          </p:cNvCxnSpPr>
          <p:nvPr/>
        </p:nvCxnSpPr>
        <p:spPr>
          <a:xfrm>
            <a:off x="0" y="4791800"/>
            <a:ext cx="247687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969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4">
            <a:extLst>
              <a:ext uri="{FF2B5EF4-FFF2-40B4-BE49-F238E27FC236}">
                <a16:creationId xmlns:a16="http://schemas.microsoft.com/office/drawing/2014/main" xmlns="" id="{D142C44D-26D1-A3DD-4AC6-14AA3DD22277}"/>
              </a:ext>
            </a:extLst>
          </p:cNvPr>
          <p:cNvSpPr/>
          <p:nvPr/>
        </p:nvSpPr>
        <p:spPr>
          <a:xfrm>
            <a:off x="381740" y="623365"/>
            <a:ext cx="3373514" cy="939105"/>
          </a:xfrm>
          <a:custGeom>
            <a:avLst/>
            <a:gdLst>
              <a:gd name="connsiteX0" fmla="*/ 0 w 6254806"/>
              <a:gd name="connsiteY0" fmla="*/ 0 h 987552"/>
              <a:gd name="connsiteX1" fmla="*/ 5761030 w 6254806"/>
              <a:gd name="connsiteY1" fmla="*/ 0 h 987552"/>
              <a:gd name="connsiteX2" fmla="*/ 6254806 w 6254806"/>
              <a:gd name="connsiteY2" fmla="*/ 493776 h 987552"/>
              <a:gd name="connsiteX3" fmla="*/ 5761030 w 6254806"/>
              <a:gd name="connsiteY3" fmla="*/ 987552 h 987552"/>
              <a:gd name="connsiteX4" fmla="*/ 0 w 6254806"/>
              <a:gd name="connsiteY4" fmla="*/ 987552 h 98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54806" h="987552">
                <a:moveTo>
                  <a:pt x="0" y="0"/>
                </a:moveTo>
                <a:lnTo>
                  <a:pt x="5761030" y="0"/>
                </a:lnTo>
                <a:lnTo>
                  <a:pt x="6254806" y="493776"/>
                </a:lnTo>
                <a:lnTo>
                  <a:pt x="5761030" y="987552"/>
                </a:lnTo>
                <a:lnTo>
                  <a:pt x="0" y="98755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字魂59号-创粗黑" panose="00000500000000000000" pitchFamily="2" charset="-122"/>
              </a:rPr>
              <a:t>Scenario 1 </a:t>
            </a:r>
            <a:endParaRPr lang="zh-CN" altLang="en-US" sz="2000" b="1" dirty="0">
              <a:latin typeface="Source Han Sans CN Medium" panose="020B0500000000000000" pitchFamily="34" charset="-128"/>
              <a:ea typeface="Source Han Sans CN Medium" panose="020B0500000000000000" pitchFamily="34" charset="-128"/>
              <a:sym typeface="字魂59号-创粗黑" panose="00000500000000000000" pitchFamily="2" charset="-122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238A4EE9-A13A-56CF-EB2D-8BC8FC4791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5720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E2552C-B124-47D8-ADBF-B5C924035382}" type="slidenum"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5" name="文本框 5">
            <a:extLst>
              <a:ext uri="{FF2B5EF4-FFF2-40B4-BE49-F238E27FC236}">
                <a16:creationId xmlns:a16="http://schemas.microsoft.com/office/drawing/2014/main" xmlns="" id="{2A249D63-6568-578B-03FC-49098CA57EAA}"/>
              </a:ext>
            </a:extLst>
          </p:cNvPr>
          <p:cNvSpPr txBox="1"/>
          <p:nvPr/>
        </p:nvSpPr>
        <p:spPr>
          <a:xfrm>
            <a:off x="546084" y="1910679"/>
            <a:ext cx="4837678" cy="523196"/>
          </a:xfrm>
          <a:prstGeom prst="rect">
            <a:avLst/>
          </a:prstGeom>
          <a:noFill/>
        </p:spPr>
        <p:txBody>
          <a:bodyPr wrap="square" lIns="91419" tIns="45708" rIns="91419" bIns="45708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400" b="1" dirty="0"/>
              <a:t>Network Performance:</a:t>
            </a:r>
            <a:r>
              <a:rPr lang="en-US" sz="1400" dirty="0"/>
              <a:t> Achieved efficient and reliable communication within Company A.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2" name="文本框 6">
            <a:extLst>
              <a:ext uri="{FF2B5EF4-FFF2-40B4-BE49-F238E27FC236}">
                <a16:creationId xmlns:a16="http://schemas.microsoft.com/office/drawing/2014/main" xmlns="" id="{65FA4553-4411-CAF5-2D84-067D0B59AFAE}"/>
              </a:ext>
            </a:extLst>
          </p:cNvPr>
          <p:cNvSpPr txBox="1"/>
          <p:nvPr/>
        </p:nvSpPr>
        <p:spPr>
          <a:xfrm>
            <a:off x="546084" y="2677694"/>
            <a:ext cx="4837677" cy="523196"/>
          </a:xfrm>
          <a:prstGeom prst="rect">
            <a:avLst/>
          </a:prstGeom>
          <a:noFill/>
        </p:spPr>
        <p:txBody>
          <a:bodyPr wrap="square" lIns="91419" tIns="45708" rIns="91419" bIns="45708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n-US" sz="1400" b="1" dirty="0"/>
              <a:t>Resilience:</a:t>
            </a:r>
            <a:r>
              <a:rPr lang="en-US" sz="1400" dirty="0"/>
              <a:t> Redundancy mechanisms ensured high availability and quick recovery from failures.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cs typeface="+mn-ea"/>
              <a:sym typeface="字魂59号-创粗黑" panose="00000500000000000000" pitchFamily="2" charset="-122"/>
            </a:endParaRPr>
          </a:p>
        </p:txBody>
      </p:sp>
      <p:pic>
        <p:nvPicPr>
          <p:cNvPr id="23" name="Image 22" descr="https://cdn.discordapp.com/attachments/760995181750386688/1250166966837055628/image.png?ex=6669f437&amp;is=6668a2b7&amp;hm=a42bd5cc98a0a90f32f7e71605887fe2782c643ad7ec345d459d2b9209faa52f&amp;=">
            <a:extLst>
              <a:ext uri="{FF2B5EF4-FFF2-40B4-BE49-F238E27FC236}">
                <a16:creationId xmlns:a16="http://schemas.microsoft.com/office/drawing/2014/main" xmlns="" id="{7379599C-1030-64B8-46B0-B42238A4B1A5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95"/>
          <a:stretch/>
        </p:blipFill>
        <p:spPr bwMode="auto">
          <a:xfrm>
            <a:off x="546085" y="3549099"/>
            <a:ext cx="5760085" cy="266729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Image 23" descr="https://cdn.discordapp.com/attachments/760995181750386688/1250157318671171698/image.png?ex=6669eb3b&amp;is=666899bb&amp;hm=ad92c611be2945309f28db18da346bb67050a0abeb6253e210ecb1a333dfc3b8&amp;=">
            <a:extLst>
              <a:ext uri="{FF2B5EF4-FFF2-40B4-BE49-F238E27FC236}">
                <a16:creationId xmlns:a16="http://schemas.microsoft.com/office/drawing/2014/main" xmlns="" id="{31C3AD5E-FCAB-85A3-F0AF-7185D579BAD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947" y="1298468"/>
            <a:ext cx="4193210" cy="2416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Image 24" descr="https://cdn.discordapp.com/attachments/760995181750386688/1250157804023709696/image.png?ex=6669ebaf&amp;is=66689a2f&amp;hm=3ae6163e6770639158e57e797605769dd0a5cae908869e0b198de4328fafd2d2&amp;=">
            <a:extLst>
              <a:ext uri="{FF2B5EF4-FFF2-40B4-BE49-F238E27FC236}">
                <a16:creationId xmlns:a16="http://schemas.microsoft.com/office/drawing/2014/main" xmlns="" id="{0B5B59C8-8AB1-5F9F-C7B3-E792A452285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947" y="4041239"/>
            <a:ext cx="4193210" cy="237714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Zone de texte 58">
            <a:extLst>
              <a:ext uri="{FF2B5EF4-FFF2-40B4-BE49-F238E27FC236}">
                <a16:creationId xmlns:a16="http://schemas.microsoft.com/office/drawing/2014/main" xmlns="" id="{7153AE56-C166-1172-FEAB-FEDC24D83767}"/>
              </a:ext>
            </a:extLst>
          </p:cNvPr>
          <p:cNvSpPr txBox="1"/>
          <p:nvPr/>
        </p:nvSpPr>
        <p:spPr>
          <a:xfrm>
            <a:off x="7912783" y="932301"/>
            <a:ext cx="3475374" cy="269652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fr-FR" sz="1200" kern="150" dirty="0">
                <a:effectLst/>
                <a:latin typeface="Liberation Serif"/>
                <a:ea typeface="Noto Serif CJK SC"/>
                <a:cs typeface="FreeSans"/>
              </a:rPr>
              <a:t>Ping PC 1-Site1 To PC 2- Site 2 in Company A</a:t>
            </a:r>
          </a:p>
        </p:txBody>
      </p:sp>
      <p:sp>
        <p:nvSpPr>
          <p:cNvPr id="27" name="Zone de texte 58">
            <a:extLst>
              <a:ext uri="{FF2B5EF4-FFF2-40B4-BE49-F238E27FC236}">
                <a16:creationId xmlns:a16="http://schemas.microsoft.com/office/drawing/2014/main" xmlns="" id="{F4FF444E-A05F-AA53-2B6F-B80B734987F0}"/>
              </a:ext>
            </a:extLst>
          </p:cNvPr>
          <p:cNvSpPr txBox="1"/>
          <p:nvPr/>
        </p:nvSpPr>
        <p:spPr>
          <a:xfrm>
            <a:off x="6391104" y="6280757"/>
            <a:ext cx="3438696" cy="322266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fr-FR" sz="1200" kern="150" dirty="0">
                <a:effectLst/>
                <a:latin typeface="Liberation Serif"/>
                <a:ea typeface="Noto Serif CJK SC"/>
                <a:cs typeface="FreeSans"/>
              </a:rPr>
              <a:t>Ping PC 1-Site1 To PC </a:t>
            </a:r>
            <a:r>
              <a:rPr lang="fr-FR" sz="1200" kern="150" dirty="0">
                <a:latin typeface="Liberation Serif"/>
                <a:ea typeface="Noto Serif CJK SC"/>
                <a:cs typeface="FreeSans"/>
              </a:rPr>
              <a:t>3</a:t>
            </a:r>
            <a:r>
              <a:rPr lang="fr-FR" sz="1200" kern="150" dirty="0">
                <a:effectLst/>
                <a:latin typeface="Liberation Serif"/>
                <a:ea typeface="Noto Serif CJK SC"/>
                <a:cs typeface="FreeSans"/>
              </a:rPr>
              <a:t>- Site 3 in Company A</a:t>
            </a:r>
          </a:p>
        </p:txBody>
      </p:sp>
    </p:spTree>
    <p:extLst>
      <p:ext uri="{BB962C8B-B14F-4D97-AF65-F5344CB8AC3E}">
        <p14:creationId xmlns:p14="http://schemas.microsoft.com/office/powerpoint/2010/main" val="13385010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4">
            <a:extLst>
              <a:ext uri="{FF2B5EF4-FFF2-40B4-BE49-F238E27FC236}">
                <a16:creationId xmlns:a16="http://schemas.microsoft.com/office/drawing/2014/main" xmlns="" id="{70FAA777-8078-E65D-9840-2F3AC1AFFAF7}"/>
              </a:ext>
            </a:extLst>
          </p:cNvPr>
          <p:cNvSpPr/>
          <p:nvPr/>
        </p:nvSpPr>
        <p:spPr>
          <a:xfrm>
            <a:off x="381740" y="623365"/>
            <a:ext cx="3373514" cy="939105"/>
          </a:xfrm>
          <a:custGeom>
            <a:avLst/>
            <a:gdLst>
              <a:gd name="connsiteX0" fmla="*/ 0 w 6254806"/>
              <a:gd name="connsiteY0" fmla="*/ 0 h 987552"/>
              <a:gd name="connsiteX1" fmla="*/ 5761030 w 6254806"/>
              <a:gd name="connsiteY1" fmla="*/ 0 h 987552"/>
              <a:gd name="connsiteX2" fmla="*/ 6254806 w 6254806"/>
              <a:gd name="connsiteY2" fmla="*/ 493776 h 987552"/>
              <a:gd name="connsiteX3" fmla="*/ 5761030 w 6254806"/>
              <a:gd name="connsiteY3" fmla="*/ 987552 h 987552"/>
              <a:gd name="connsiteX4" fmla="*/ 0 w 6254806"/>
              <a:gd name="connsiteY4" fmla="*/ 987552 h 98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54806" h="987552">
                <a:moveTo>
                  <a:pt x="0" y="0"/>
                </a:moveTo>
                <a:lnTo>
                  <a:pt x="5761030" y="0"/>
                </a:lnTo>
                <a:lnTo>
                  <a:pt x="6254806" y="493776"/>
                </a:lnTo>
                <a:lnTo>
                  <a:pt x="5761030" y="987552"/>
                </a:lnTo>
                <a:lnTo>
                  <a:pt x="0" y="98755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字魂59号-创粗黑" panose="00000500000000000000" pitchFamily="2" charset="-122"/>
              </a:rPr>
              <a:t>Scenario 2</a:t>
            </a:r>
            <a:endParaRPr lang="zh-CN" altLang="en-US" sz="2000" b="1" dirty="0">
              <a:latin typeface="Source Han Sans CN Medium" panose="020B0500000000000000" pitchFamily="34" charset="-128"/>
              <a:ea typeface="Source Han Sans CN Medium" panose="020B0500000000000000" pitchFamily="34" charset="-128"/>
              <a:sym typeface="字魂59号-创粗黑" panose="00000500000000000000" pitchFamily="2" charset="-122"/>
            </a:endParaRP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xmlns="" id="{772B7AAD-1CD9-A132-7219-6D1F9F6424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5720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E2552C-B124-47D8-ADBF-B5C924035382}" type="slidenum"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5" name="文本框 5">
            <a:extLst>
              <a:ext uri="{FF2B5EF4-FFF2-40B4-BE49-F238E27FC236}">
                <a16:creationId xmlns:a16="http://schemas.microsoft.com/office/drawing/2014/main" xmlns="" id="{0C29F7FC-E565-761E-69B4-980E3842B5D7}"/>
              </a:ext>
            </a:extLst>
          </p:cNvPr>
          <p:cNvSpPr txBox="1"/>
          <p:nvPr/>
        </p:nvSpPr>
        <p:spPr>
          <a:xfrm>
            <a:off x="752972" y="1829999"/>
            <a:ext cx="4810103" cy="738640"/>
          </a:xfrm>
          <a:prstGeom prst="rect">
            <a:avLst/>
          </a:prstGeom>
          <a:noFill/>
        </p:spPr>
        <p:txBody>
          <a:bodyPr wrap="square" lIns="91419" tIns="45708" rIns="91419" bIns="45708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400" b="1" dirty="0"/>
              <a:t>Effectiveness of BGP:</a:t>
            </a:r>
            <a:r>
              <a:rPr lang="en-US" sz="1400" dirty="0"/>
              <a:t> Successfully demonstrated BGP's ability to handle inter-Company communication, ensuring robust and secure connectivity.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6" name="文本框 6">
            <a:extLst>
              <a:ext uri="{FF2B5EF4-FFF2-40B4-BE49-F238E27FC236}">
                <a16:creationId xmlns:a16="http://schemas.microsoft.com/office/drawing/2014/main" xmlns="" id="{68BEE970-AC42-65B0-F531-128264701282}"/>
              </a:ext>
            </a:extLst>
          </p:cNvPr>
          <p:cNvSpPr txBox="1"/>
          <p:nvPr/>
        </p:nvSpPr>
        <p:spPr>
          <a:xfrm>
            <a:off x="752972" y="2673496"/>
            <a:ext cx="4810103" cy="523196"/>
          </a:xfrm>
          <a:prstGeom prst="rect">
            <a:avLst/>
          </a:prstGeom>
          <a:noFill/>
        </p:spPr>
        <p:txBody>
          <a:bodyPr wrap="square" lIns="91419" tIns="45708" rIns="91419" bIns="45708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n-US" sz="1400" b="1" dirty="0"/>
              <a:t>Performance:</a:t>
            </a:r>
            <a:r>
              <a:rPr lang="en-US" sz="1400" dirty="0"/>
              <a:t> Evaluated BGP’s role in maintaining stable connections and optimizing routing between </a:t>
            </a:r>
            <a:r>
              <a:rPr lang="en-US" sz="1400" dirty="0" smtClean="0"/>
              <a:t>Companies.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cs typeface="+mn-ea"/>
              <a:sym typeface="字魂59号-创粗黑" panose="00000500000000000000" pitchFamily="2" charset="-122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110B8910-D6A1-4A71-34C8-9D74D300619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326451" y="1970757"/>
            <a:ext cx="4018085" cy="449054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C06AF957-1BEA-4996-29C2-EDDB441D4C46}"/>
              </a:ext>
            </a:extLst>
          </p:cNvPr>
          <p:cNvPicPr/>
          <p:nvPr/>
        </p:nvPicPr>
        <p:blipFill rotWithShape="1">
          <a:blip r:embed="rId4"/>
          <a:srcRect b="3780"/>
          <a:stretch/>
        </p:blipFill>
        <p:spPr bwMode="auto">
          <a:xfrm>
            <a:off x="752972" y="3496950"/>
            <a:ext cx="5492750" cy="27350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Zone de texte 58">
            <a:extLst>
              <a:ext uri="{FF2B5EF4-FFF2-40B4-BE49-F238E27FC236}">
                <a16:creationId xmlns:a16="http://schemas.microsoft.com/office/drawing/2014/main" xmlns="" id="{9D2D6256-22B8-C8DD-03CC-C2F7AE8D95CF}"/>
              </a:ext>
            </a:extLst>
          </p:cNvPr>
          <p:cNvSpPr txBox="1"/>
          <p:nvPr/>
        </p:nvSpPr>
        <p:spPr>
          <a:xfrm>
            <a:off x="7326451" y="1241292"/>
            <a:ext cx="3945719" cy="51371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fr-FR" sz="1400" kern="150" dirty="0">
                <a:effectLst/>
                <a:latin typeface="Liberation Serif"/>
                <a:ea typeface="Noto Serif CJK SC"/>
                <a:cs typeface="FreeSans"/>
              </a:rPr>
              <a:t>Ping From PC 1 site 1 of Company A to PCs of Company B</a:t>
            </a:r>
          </a:p>
        </p:txBody>
      </p:sp>
      <p:sp>
        <p:nvSpPr>
          <p:cNvPr id="13" name="Zone de texte 58">
            <a:extLst>
              <a:ext uri="{FF2B5EF4-FFF2-40B4-BE49-F238E27FC236}">
                <a16:creationId xmlns:a16="http://schemas.microsoft.com/office/drawing/2014/main" xmlns="" id="{B1819088-2CF7-917D-D3C4-295B06E70D4A}"/>
              </a:ext>
            </a:extLst>
          </p:cNvPr>
          <p:cNvSpPr txBox="1"/>
          <p:nvPr/>
        </p:nvSpPr>
        <p:spPr>
          <a:xfrm>
            <a:off x="3038634" y="5718295"/>
            <a:ext cx="3726795" cy="61857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fr-FR" sz="1400" kern="150" dirty="0">
                <a:effectLst/>
                <a:latin typeface="Liberation Serif"/>
                <a:ea typeface="Noto Serif CJK SC"/>
                <a:cs typeface="FreeSans"/>
              </a:rPr>
              <a:t>Connecting To WEB SERVER of Company B From PC 1 site 1 of Company A</a:t>
            </a:r>
          </a:p>
        </p:txBody>
      </p:sp>
    </p:spTree>
    <p:extLst>
      <p:ext uri="{BB962C8B-B14F-4D97-AF65-F5344CB8AC3E}">
        <p14:creationId xmlns:p14="http://schemas.microsoft.com/office/powerpoint/2010/main" val="1422295025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xmlns="" id="{AC43D2DE-24AF-9E5E-3084-8D1DC6787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C5DA2B28-3067-29FB-9293-1663680AA4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E2552C-B124-47D8-ADBF-B5C924035382}" type="slidenum">
              <a:rPr lang="fr-FR" smtClean="0">
                <a:solidFill>
                  <a:schemeClr val="bg1"/>
                </a:solidFill>
              </a:rPr>
              <a:pPr/>
              <a:t>15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Google Shape;192;p36">
            <a:extLst>
              <a:ext uri="{FF2B5EF4-FFF2-40B4-BE49-F238E27FC236}">
                <a16:creationId xmlns:a16="http://schemas.microsoft.com/office/drawing/2014/main" xmlns="" id="{C44D0963-E5C1-7D1E-83BF-77B9D6422587}"/>
              </a:ext>
            </a:extLst>
          </p:cNvPr>
          <p:cNvSpPr txBox="1">
            <a:spLocks/>
          </p:cNvSpPr>
          <p:nvPr/>
        </p:nvSpPr>
        <p:spPr>
          <a:xfrm flipH="1">
            <a:off x="358253" y="2423000"/>
            <a:ext cx="3972400" cy="1006000"/>
          </a:xfrm>
          <a:prstGeom prst="rect">
            <a:avLst/>
          </a:prstGeom>
        </p:spPr>
        <p:txBody>
          <a:bodyPr spcFirstLastPara="1" vert="horz" wrap="square" lIns="121900" tIns="121900" rIns="121900" bIns="12190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/>
            <a:r>
              <a:rPr lang="en" sz="9600" b="1" kern="0" dirty="0">
                <a:solidFill>
                  <a:schemeClr val="bg1"/>
                </a:solidFill>
                <a:latin typeface="Exo 2" panose="020B0604020202020204" charset="0"/>
              </a:rPr>
              <a:t>04</a:t>
            </a:r>
          </a:p>
        </p:txBody>
      </p:sp>
      <p:sp>
        <p:nvSpPr>
          <p:cNvPr id="14" name="Google Shape;191;p36">
            <a:extLst>
              <a:ext uri="{FF2B5EF4-FFF2-40B4-BE49-F238E27FC236}">
                <a16:creationId xmlns:a16="http://schemas.microsoft.com/office/drawing/2014/main" xmlns="" id="{7C0893A7-B6B5-AE89-0665-4FF80CA98630}"/>
              </a:ext>
            </a:extLst>
          </p:cNvPr>
          <p:cNvSpPr txBox="1">
            <a:spLocks/>
          </p:cNvSpPr>
          <p:nvPr/>
        </p:nvSpPr>
        <p:spPr bwMode="auto">
          <a:xfrm flipH="1">
            <a:off x="837742" y="3429000"/>
            <a:ext cx="4592674" cy="13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spcFirstLastPara="1" vert="horz" wrap="square" lIns="121900" tIns="121900" rIns="121900" bIns="12190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Source Han Sans CN Heavy" panose="020B0500000000000000" pitchFamily="34" charset="-128"/>
                <a:ea typeface="Source Han Sans CN Heavy" panose="020B0500000000000000" pitchFamily="34" charset="-128"/>
                <a:cs typeface="+mn-ea"/>
                <a:sym typeface="字魂59号-创粗黑" panose="00000500000000000000" pitchFamily="2" charset="-122"/>
              </a:rPr>
              <a:t>Conclusion</a:t>
            </a:r>
            <a:endParaRPr lang="zh-CN" altLang="en-US" sz="4800" b="1" dirty="0">
              <a:solidFill>
                <a:schemeClr val="bg1"/>
              </a:solidFill>
              <a:latin typeface="Source Han Sans CN Heavy" panose="020B0500000000000000" pitchFamily="34" charset="-128"/>
              <a:ea typeface="Source Han Sans CN Heavy" panose="020B0500000000000000" pitchFamily="34" charset="-128"/>
              <a:cs typeface="+mn-ea"/>
              <a:sym typeface="字魂59号-创粗黑" panose="00000500000000000000" pitchFamily="2" charset="-122"/>
            </a:endParaRPr>
          </a:p>
        </p:txBody>
      </p:sp>
      <p:cxnSp>
        <p:nvCxnSpPr>
          <p:cNvPr id="15" name="Google Shape;194;p36">
            <a:extLst>
              <a:ext uri="{FF2B5EF4-FFF2-40B4-BE49-F238E27FC236}">
                <a16:creationId xmlns:a16="http://schemas.microsoft.com/office/drawing/2014/main" xmlns="" id="{A66B5090-EDE5-3471-1D9B-FC6D2E4291C0}"/>
              </a:ext>
            </a:extLst>
          </p:cNvPr>
          <p:cNvCxnSpPr>
            <a:cxnSpLocks/>
          </p:cNvCxnSpPr>
          <p:nvPr/>
        </p:nvCxnSpPr>
        <p:spPr>
          <a:xfrm>
            <a:off x="0" y="4791800"/>
            <a:ext cx="247687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7552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44">
            <a:extLst>
              <a:ext uri="{FF2B5EF4-FFF2-40B4-BE49-F238E27FC236}">
                <a16:creationId xmlns:a16="http://schemas.microsoft.com/office/drawing/2014/main" xmlns="" id="{6D601FAA-BC52-6220-019A-E77B043FFFA4}"/>
              </a:ext>
            </a:extLst>
          </p:cNvPr>
          <p:cNvSpPr/>
          <p:nvPr/>
        </p:nvSpPr>
        <p:spPr>
          <a:xfrm>
            <a:off x="381740" y="623365"/>
            <a:ext cx="3373514" cy="939105"/>
          </a:xfrm>
          <a:custGeom>
            <a:avLst/>
            <a:gdLst>
              <a:gd name="connsiteX0" fmla="*/ 0 w 6254806"/>
              <a:gd name="connsiteY0" fmla="*/ 0 h 987552"/>
              <a:gd name="connsiteX1" fmla="*/ 5761030 w 6254806"/>
              <a:gd name="connsiteY1" fmla="*/ 0 h 987552"/>
              <a:gd name="connsiteX2" fmla="*/ 6254806 w 6254806"/>
              <a:gd name="connsiteY2" fmla="*/ 493776 h 987552"/>
              <a:gd name="connsiteX3" fmla="*/ 5761030 w 6254806"/>
              <a:gd name="connsiteY3" fmla="*/ 987552 h 987552"/>
              <a:gd name="connsiteX4" fmla="*/ 0 w 6254806"/>
              <a:gd name="connsiteY4" fmla="*/ 987552 h 98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54806" h="987552">
                <a:moveTo>
                  <a:pt x="0" y="0"/>
                </a:moveTo>
                <a:lnTo>
                  <a:pt x="5761030" y="0"/>
                </a:lnTo>
                <a:lnTo>
                  <a:pt x="6254806" y="493776"/>
                </a:lnTo>
                <a:lnTo>
                  <a:pt x="5761030" y="987552"/>
                </a:lnTo>
                <a:lnTo>
                  <a:pt x="0" y="98755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Source Han Sans CN Heavy" panose="020B0500000000000000" pitchFamily="34" charset="-128"/>
                <a:ea typeface="Source Han Sans CN Heavy" panose="020B0500000000000000" pitchFamily="34" charset="-128"/>
                <a:cs typeface="+mn-ea"/>
                <a:sym typeface="字魂59号-创粗黑" panose="00000500000000000000" pitchFamily="2" charset="-122"/>
              </a:rPr>
              <a:t>Conclusion</a:t>
            </a:r>
            <a:endParaRPr lang="zh-CN" altLang="en-US" sz="2000" b="1" dirty="0">
              <a:solidFill>
                <a:schemeClr val="bg1"/>
              </a:solidFill>
              <a:latin typeface="Source Han Sans CN Heavy" panose="020B0500000000000000" pitchFamily="34" charset="-128"/>
              <a:ea typeface="Source Han Sans CN Heavy" panose="020B0500000000000000" pitchFamily="34" charset="-128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xmlns="" id="{5A3FC5E4-8FD0-402F-6573-63BCD2367E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5720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E2552C-B124-47D8-ADBF-B5C924035382}" type="slidenum"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2999" y="1911187"/>
            <a:ext cx="10490606" cy="584751"/>
          </a:xfrm>
          <a:prstGeom prst="rect">
            <a:avLst/>
          </a:prstGeom>
          <a:noFill/>
        </p:spPr>
        <p:txBody>
          <a:bodyPr wrap="square" lIns="91419" tIns="45708" rIns="91419" bIns="45708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This project enabled us to apply our networking knowledge in designing, configuring, and managing a complex network using BGP and OSPF protocols.</a:t>
            </a:r>
            <a:r>
              <a:rPr lang="en-US" altLang="zh-CN" sz="1467" dirty="0" smtClean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ea"/>
                <a:sym typeface="字魂59号-创粗黑" panose="00000500000000000000" pitchFamily="2" charset="-122"/>
              </a:rPr>
              <a:t>. </a:t>
            </a:r>
            <a:endParaRPr lang="en-US" altLang="zh-CN" sz="1467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2999" y="2844655"/>
            <a:ext cx="9941967" cy="338530"/>
          </a:xfrm>
          <a:prstGeom prst="rect">
            <a:avLst/>
          </a:prstGeom>
          <a:noFill/>
        </p:spPr>
        <p:txBody>
          <a:bodyPr wrap="square" lIns="91419" tIns="45708" rIns="91419" bIns="45708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600" dirty="0"/>
              <a:t>N</a:t>
            </a:r>
            <a:r>
              <a:rPr lang="en-US" sz="1600" dirty="0" smtClean="0"/>
              <a:t>etwork </a:t>
            </a:r>
            <a:r>
              <a:rPr lang="en-US" sz="1600" dirty="0"/>
              <a:t>topology integrating two companies in different countries, connected via a WAN.</a:t>
            </a:r>
            <a:endParaRPr lang="en-US" altLang="zh-CN" sz="1467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8" name="文本框 8"/>
          <p:cNvSpPr txBox="1"/>
          <p:nvPr/>
        </p:nvSpPr>
        <p:spPr>
          <a:xfrm>
            <a:off x="622999" y="3531902"/>
            <a:ext cx="10353447" cy="584751"/>
          </a:xfrm>
          <a:prstGeom prst="rect">
            <a:avLst/>
          </a:prstGeom>
          <a:noFill/>
        </p:spPr>
        <p:txBody>
          <a:bodyPr wrap="square" lIns="91419" tIns="45708" rIns="91419" bIns="45708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600" dirty="0"/>
              <a:t>Robust and secure connectivity was achieved using BGP for external connectivity and OSPF for internal routing.</a:t>
            </a:r>
            <a:r>
              <a:rPr lang="en-US" altLang="zh-CN" sz="1467" dirty="0" smtClean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ea"/>
                <a:sym typeface="字魂59号-创粗黑" panose="00000500000000000000" pitchFamily="2" charset="-122"/>
              </a:rPr>
              <a:t>. </a:t>
            </a:r>
            <a:endParaRPr lang="en-US" altLang="zh-CN" sz="1467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622999" y="4465370"/>
            <a:ext cx="9804807" cy="584751"/>
          </a:xfrm>
          <a:prstGeom prst="rect">
            <a:avLst/>
          </a:prstGeom>
          <a:noFill/>
        </p:spPr>
        <p:txBody>
          <a:bodyPr wrap="square" lIns="91419" tIns="45708" rIns="91419" bIns="45708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600" dirty="0"/>
              <a:t>Redundancy mechanisms like HSRP, STP, EtherChannel, and PortFast ensured network availability and performance optimization.</a:t>
            </a:r>
            <a:endParaRPr lang="en-US" altLang="zh-CN" sz="1467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cs typeface="+mn-ea"/>
              <a:sym typeface="字魂59号-创粗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24033" y="2071677"/>
            <a:ext cx="8265185" cy="152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000" b="1" dirty="0">
                <a:solidFill>
                  <a:schemeClr val="bg2"/>
                </a:solidFill>
                <a:latin typeface="Algerian" panose="04020705040A02060702" pitchFamily="82" charset="0"/>
                <a:ea typeface="Source Han Sans CN Heavy" panose="020B0500000000000000" pitchFamily="34" charset="-128"/>
                <a:cs typeface="+mn-ea"/>
                <a:sym typeface="字魂59号-创粗黑" panose="00000500000000000000" pitchFamily="2" charset="-122"/>
              </a:rPr>
              <a:t>Thanks For</a:t>
            </a:r>
          </a:p>
          <a:p>
            <a:pPr algn="ctr">
              <a:lnSpc>
                <a:spcPct val="120000"/>
              </a:lnSpc>
            </a:pPr>
            <a:r>
              <a:rPr lang="en-US" altLang="zh-CN" sz="4000" b="1" dirty="0">
                <a:solidFill>
                  <a:schemeClr val="bg2"/>
                </a:solidFill>
                <a:latin typeface="Algerian" panose="04020705040A02060702" pitchFamily="82" charset="0"/>
                <a:ea typeface="Source Han Sans CN Heavy" panose="020B0500000000000000" pitchFamily="34" charset="-128"/>
                <a:cs typeface="+mn-ea"/>
                <a:sym typeface="字魂59号-创粗黑" panose="00000500000000000000" pitchFamily="2" charset="-122"/>
              </a:rPr>
              <a:t>Watching</a:t>
            </a:r>
            <a:endParaRPr lang="zh-CN" altLang="en-US" sz="4000" b="1" dirty="0">
              <a:solidFill>
                <a:schemeClr val="bg2"/>
              </a:solidFill>
              <a:latin typeface="Algerian" panose="04020705040A02060702" pitchFamily="82" charset="0"/>
              <a:ea typeface="Source Han Sans CN Heavy" panose="020B0500000000000000" pitchFamily="34" charset="-128"/>
              <a:cs typeface="+mn-ea"/>
              <a:sym typeface="字魂59号-创粗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traight Connector 17">
            <a:extLst>
              <a:ext uri="{FF2B5EF4-FFF2-40B4-BE49-F238E27FC236}">
                <a16:creationId xmlns:a16="http://schemas.microsoft.com/office/drawing/2014/main" xmlns="" id="{66B0D78F-E7C9-8B92-12A7-F8D88BE14A46}"/>
              </a:ext>
            </a:extLst>
          </p:cNvPr>
          <p:cNvSpPr/>
          <p:nvPr/>
        </p:nvSpPr>
        <p:spPr>
          <a:xfrm>
            <a:off x="3115174" y="5970528"/>
            <a:ext cx="6180124" cy="0"/>
          </a:xfrm>
          <a:prstGeom prst="line">
            <a:avLst/>
          </a:prstGeom>
        </p:spPr>
        <p:style>
          <a:lnRef idx="1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xmlns="" id="{80F4327D-B92A-D7DD-5565-CA47C3425E4F}"/>
              </a:ext>
            </a:extLst>
          </p:cNvPr>
          <p:cNvSpPr/>
          <p:nvPr/>
        </p:nvSpPr>
        <p:spPr>
          <a:xfrm>
            <a:off x="3115174" y="4928113"/>
            <a:ext cx="5222443" cy="0"/>
          </a:xfrm>
          <a:prstGeom prst="line">
            <a:avLst/>
          </a:prstGeom>
        </p:spPr>
        <p:style>
          <a:lnRef idx="1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xmlns="" id="{76A8EB4B-6028-7CCE-946C-227DF5654435}"/>
              </a:ext>
            </a:extLst>
          </p:cNvPr>
          <p:cNvSpPr/>
          <p:nvPr/>
        </p:nvSpPr>
        <p:spPr>
          <a:xfrm>
            <a:off x="3115174" y="3473388"/>
            <a:ext cx="4876800" cy="0"/>
          </a:xfrm>
          <a:prstGeom prst="line">
            <a:avLst/>
          </a:prstGeom>
        </p:spPr>
        <p:style>
          <a:lnRef idx="1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xmlns="" id="{6094451E-DD42-09DA-9B92-3D2735FEFAB0}"/>
              </a:ext>
            </a:extLst>
          </p:cNvPr>
          <p:cNvSpPr/>
          <p:nvPr/>
        </p:nvSpPr>
        <p:spPr>
          <a:xfrm>
            <a:off x="3115174" y="2014225"/>
            <a:ext cx="5222443" cy="0"/>
          </a:xfrm>
          <a:prstGeom prst="line">
            <a:avLst/>
          </a:prstGeom>
        </p:spPr>
        <p:style>
          <a:lnRef idx="1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xmlns="" id="{2592772A-CE78-AB26-B574-802299EA3008}"/>
              </a:ext>
            </a:extLst>
          </p:cNvPr>
          <p:cNvSpPr/>
          <p:nvPr/>
        </p:nvSpPr>
        <p:spPr>
          <a:xfrm>
            <a:off x="3115174" y="971809"/>
            <a:ext cx="6180124" cy="0"/>
          </a:xfrm>
          <a:prstGeom prst="line">
            <a:avLst/>
          </a:prstGeom>
        </p:spPr>
        <p:style>
          <a:lnRef idx="1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BACB904B-B9DE-D053-4DEA-FC8E62FE464F}"/>
              </a:ext>
            </a:extLst>
          </p:cNvPr>
          <p:cNvSpPr/>
          <p:nvPr/>
        </p:nvSpPr>
        <p:spPr>
          <a:xfrm>
            <a:off x="0" y="541919"/>
            <a:ext cx="6096000" cy="6096000"/>
          </a:xfrm>
          <a:prstGeom prst="ellipse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/>
            <a:stretch>
              <a:fillRect l="-38000" r="-38000"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2D520FF8-05A6-D522-E039-29BE2CBDFBDF}"/>
              </a:ext>
            </a:extLst>
          </p:cNvPr>
          <p:cNvSpPr/>
          <p:nvPr/>
        </p:nvSpPr>
        <p:spPr>
          <a:xfrm>
            <a:off x="659841" y="2644317"/>
            <a:ext cx="3901440" cy="1324268"/>
          </a:xfrm>
          <a:custGeom>
            <a:avLst/>
            <a:gdLst>
              <a:gd name="connsiteX0" fmla="*/ 0 w 3901440"/>
              <a:gd name="connsiteY0" fmla="*/ 0 h 1324268"/>
              <a:gd name="connsiteX1" fmla="*/ 3901440 w 3901440"/>
              <a:gd name="connsiteY1" fmla="*/ 0 h 1324268"/>
              <a:gd name="connsiteX2" fmla="*/ 3901440 w 3901440"/>
              <a:gd name="connsiteY2" fmla="*/ 1324268 h 1324268"/>
              <a:gd name="connsiteX3" fmla="*/ 0 w 3901440"/>
              <a:gd name="connsiteY3" fmla="*/ 1324268 h 1324268"/>
              <a:gd name="connsiteX4" fmla="*/ 0 w 3901440"/>
              <a:gd name="connsiteY4" fmla="*/ 0 h 132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1440" h="1324268">
                <a:moveTo>
                  <a:pt x="0" y="0"/>
                </a:moveTo>
                <a:lnTo>
                  <a:pt x="3901440" y="0"/>
                </a:lnTo>
                <a:lnTo>
                  <a:pt x="3901440" y="1324268"/>
                </a:lnTo>
                <a:lnTo>
                  <a:pt x="0" y="132426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b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6600" b="1" kern="0" dirty="0">
                <a:solidFill>
                  <a:schemeClr val="bg1"/>
                </a:solidFill>
                <a:latin typeface="Source Han Sans CN Heavy" panose="020B0500000000000000" pitchFamily="34" charset="-128"/>
                <a:ea typeface="Source Han Sans CN Heavy" panose="020B0500000000000000" pitchFamily="34" charset="-128"/>
                <a:cs typeface="+mn-ea"/>
                <a:sym typeface="字魂59号-创粗黑" panose="00000500000000000000" pitchFamily="2" charset="-122"/>
              </a:rPr>
              <a:t>Contents</a:t>
            </a:r>
            <a:endParaRPr lang="fr-FR" sz="6500" kern="12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231DA571-F953-2BD7-9DDB-01383116C03A}"/>
              </a:ext>
            </a:extLst>
          </p:cNvPr>
          <p:cNvSpPr/>
          <p:nvPr/>
        </p:nvSpPr>
        <p:spPr>
          <a:xfrm>
            <a:off x="8737595" y="449799"/>
            <a:ext cx="1097280" cy="1097280"/>
          </a:xfrm>
          <a:prstGeom prst="ellipse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8000" r="-38000"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4028958A-A3FD-4460-FDB5-EE6806E64471}"/>
              </a:ext>
            </a:extLst>
          </p:cNvPr>
          <p:cNvSpPr/>
          <p:nvPr/>
        </p:nvSpPr>
        <p:spPr>
          <a:xfrm>
            <a:off x="9892496" y="557281"/>
            <a:ext cx="1803878" cy="1097280"/>
          </a:xfrm>
          <a:custGeom>
            <a:avLst/>
            <a:gdLst>
              <a:gd name="connsiteX0" fmla="*/ 0 w 1803878"/>
              <a:gd name="connsiteY0" fmla="*/ 0 h 1097280"/>
              <a:gd name="connsiteX1" fmla="*/ 1803878 w 1803878"/>
              <a:gd name="connsiteY1" fmla="*/ 0 h 1097280"/>
              <a:gd name="connsiteX2" fmla="*/ 1803878 w 1803878"/>
              <a:gd name="connsiteY2" fmla="*/ 1097280 h 1097280"/>
              <a:gd name="connsiteX3" fmla="*/ 0 w 1803878"/>
              <a:gd name="connsiteY3" fmla="*/ 1097280 h 1097280"/>
              <a:gd name="connsiteX4" fmla="*/ 0 w 1803878"/>
              <a:gd name="connsiteY4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3878" h="1097280">
                <a:moveTo>
                  <a:pt x="0" y="0"/>
                </a:moveTo>
                <a:lnTo>
                  <a:pt x="1803878" y="0"/>
                </a:lnTo>
                <a:lnTo>
                  <a:pt x="1803878" y="1097280"/>
                </a:lnTo>
                <a:lnTo>
                  <a:pt x="0" y="109728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0" rIns="91440" bIns="0" numCol="1" spcCol="1270" anchor="ctr" anchorCtr="0">
            <a:noAutofit/>
          </a:bodyPr>
          <a:lstStyle/>
          <a:p>
            <a:pPr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ea"/>
                <a:sym typeface="字魂59号-创粗黑" panose="00000500000000000000" pitchFamily="2" charset="-122"/>
              </a:rPr>
              <a:t>Objective</a:t>
            </a:r>
            <a:endParaRPr lang="zh-CN" altLang="en-US" sz="2400" dirty="0">
              <a:solidFill>
                <a:schemeClr val="tx1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cs typeface="+mn-ea"/>
              <a:sym typeface="字魂59号-创粗黑" panose="00000500000000000000" pitchFamily="2" charset="-122"/>
            </a:endParaRPr>
          </a:p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fr-FR" sz="2400" kern="12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73FEC5E0-C11A-8B1E-CC23-AE0F9EBC98FF}"/>
              </a:ext>
            </a:extLst>
          </p:cNvPr>
          <p:cNvSpPr/>
          <p:nvPr/>
        </p:nvSpPr>
        <p:spPr>
          <a:xfrm>
            <a:off x="7788977" y="1465585"/>
            <a:ext cx="1097280" cy="1097280"/>
          </a:xfrm>
          <a:prstGeom prst="ellipse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8000" r="-38000"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7624A3D0-94D0-96C1-8779-827A28ED3D30}"/>
              </a:ext>
            </a:extLst>
          </p:cNvPr>
          <p:cNvSpPr/>
          <p:nvPr/>
        </p:nvSpPr>
        <p:spPr>
          <a:xfrm>
            <a:off x="8746658" y="1520449"/>
            <a:ext cx="2998274" cy="1097280"/>
          </a:xfrm>
          <a:custGeom>
            <a:avLst/>
            <a:gdLst>
              <a:gd name="connsiteX0" fmla="*/ 0 w 2998274"/>
              <a:gd name="connsiteY0" fmla="*/ 0 h 1097280"/>
              <a:gd name="connsiteX1" fmla="*/ 2998274 w 2998274"/>
              <a:gd name="connsiteY1" fmla="*/ 0 h 1097280"/>
              <a:gd name="connsiteX2" fmla="*/ 2998274 w 2998274"/>
              <a:gd name="connsiteY2" fmla="*/ 1097280 h 1097280"/>
              <a:gd name="connsiteX3" fmla="*/ 0 w 2998274"/>
              <a:gd name="connsiteY3" fmla="*/ 1097280 h 1097280"/>
              <a:gd name="connsiteX4" fmla="*/ 0 w 2998274"/>
              <a:gd name="connsiteY4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8274" h="1097280">
                <a:moveTo>
                  <a:pt x="0" y="0"/>
                </a:moveTo>
                <a:lnTo>
                  <a:pt x="2998274" y="0"/>
                </a:lnTo>
                <a:lnTo>
                  <a:pt x="2998274" y="1097280"/>
                </a:lnTo>
                <a:lnTo>
                  <a:pt x="0" y="109728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0" rIns="91440" bIns="0" numCol="1" spcCol="1270" anchor="ctr" anchorCtr="0"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ea"/>
                <a:sym typeface="字魂59号-创粗黑" panose="00000500000000000000" pitchFamily="2" charset="-122"/>
              </a:rPr>
              <a:t>BGP and OSPF Introduction</a:t>
            </a:r>
            <a:endParaRPr lang="zh-CN" altLang="en-US" sz="2400" dirty="0">
              <a:solidFill>
                <a:schemeClr val="tx1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C9E25C05-E424-A4A5-7474-51AD360FC3AB}"/>
              </a:ext>
            </a:extLst>
          </p:cNvPr>
          <p:cNvSpPr/>
          <p:nvPr/>
        </p:nvSpPr>
        <p:spPr>
          <a:xfrm>
            <a:off x="7443334" y="2922529"/>
            <a:ext cx="1097280" cy="1097280"/>
          </a:xfrm>
          <a:prstGeom prst="ellipse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8000" r="-38000"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2FC23CA2-AA8C-618B-F3A0-7AE66B5949B4}"/>
              </a:ext>
            </a:extLst>
          </p:cNvPr>
          <p:cNvSpPr/>
          <p:nvPr/>
        </p:nvSpPr>
        <p:spPr>
          <a:xfrm>
            <a:off x="8540614" y="2922529"/>
            <a:ext cx="2651570" cy="1097280"/>
          </a:xfrm>
          <a:custGeom>
            <a:avLst/>
            <a:gdLst>
              <a:gd name="connsiteX0" fmla="*/ 0 w 2651570"/>
              <a:gd name="connsiteY0" fmla="*/ 0 h 1097280"/>
              <a:gd name="connsiteX1" fmla="*/ 2651570 w 2651570"/>
              <a:gd name="connsiteY1" fmla="*/ 0 h 1097280"/>
              <a:gd name="connsiteX2" fmla="*/ 2651570 w 2651570"/>
              <a:gd name="connsiteY2" fmla="*/ 1097280 h 1097280"/>
              <a:gd name="connsiteX3" fmla="*/ 0 w 2651570"/>
              <a:gd name="connsiteY3" fmla="*/ 1097280 h 1097280"/>
              <a:gd name="connsiteX4" fmla="*/ 0 w 2651570"/>
              <a:gd name="connsiteY4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1570" h="1097280">
                <a:moveTo>
                  <a:pt x="0" y="0"/>
                </a:moveTo>
                <a:lnTo>
                  <a:pt x="2651570" y="0"/>
                </a:lnTo>
                <a:lnTo>
                  <a:pt x="2651570" y="1097280"/>
                </a:lnTo>
                <a:lnTo>
                  <a:pt x="0" y="109728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0" rIns="91440" bIns="0" numCol="1" spcCol="1270" anchor="ctr" anchorCtr="0"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ea"/>
                <a:sym typeface="字魂59号-创粗黑" panose="00000500000000000000" pitchFamily="2" charset="-122"/>
              </a:rPr>
              <a:t>Topology and Scenarios</a:t>
            </a:r>
            <a:endParaRPr lang="zh-CN" altLang="en-US" sz="2400" dirty="0">
              <a:solidFill>
                <a:schemeClr val="tx1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0FF26408-F8E9-B1FD-721D-2178E8E92BA6}"/>
              </a:ext>
            </a:extLst>
          </p:cNvPr>
          <p:cNvSpPr/>
          <p:nvPr/>
        </p:nvSpPr>
        <p:spPr>
          <a:xfrm>
            <a:off x="7788977" y="4379473"/>
            <a:ext cx="1097280" cy="1097280"/>
          </a:xfrm>
          <a:prstGeom prst="ellipse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8000" r="-38000"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246DCF81-D2AF-95B0-EC96-B3FBA0F0102C}"/>
              </a:ext>
            </a:extLst>
          </p:cNvPr>
          <p:cNvSpPr/>
          <p:nvPr/>
        </p:nvSpPr>
        <p:spPr>
          <a:xfrm>
            <a:off x="9082541" y="4366290"/>
            <a:ext cx="3238568" cy="1097280"/>
          </a:xfrm>
          <a:custGeom>
            <a:avLst/>
            <a:gdLst>
              <a:gd name="connsiteX0" fmla="*/ 0 w 3238568"/>
              <a:gd name="connsiteY0" fmla="*/ 0 h 1097280"/>
              <a:gd name="connsiteX1" fmla="*/ 3238568 w 3238568"/>
              <a:gd name="connsiteY1" fmla="*/ 0 h 1097280"/>
              <a:gd name="connsiteX2" fmla="*/ 3238568 w 3238568"/>
              <a:gd name="connsiteY2" fmla="*/ 1097280 h 1097280"/>
              <a:gd name="connsiteX3" fmla="*/ 0 w 3238568"/>
              <a:gd name="connsiteY3" fmla="*/ 1097280 h 1097280"/>
              <a:gd name="connsiteX4" fmla="*/ 0 w 3238568"/>
              <a:gd name="connsiteY4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568" h="1097280">
                <a:moveTo>
                  <a:pt x="0" y="0"/>
                </a:moveTo>
                <a:lnTo>
                  <a:pt x="3238568" y="0"/>
                </a:lnTo>
                <a:lnTo>
                  <a:pt x="3238568" y="1097280"/>
                </a:lnTo>
                <a:lnTo>
                  <a:pt x="0" y="109728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0" rIns="91440" bIns="0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ea"/>
                <a:sym typeface="字魂59号-创粗黑" panose="00000500000000000000" pitchFamily="2" charset="-122"/>
              </a:rPr>
              <a:t>Results</a:t>
            </a:r>
            <a:endParaRPr lang="fr-FR" sz="2400" kern="1200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F4A9D953-22FA-B946-694B-8C8EE23A8266}"/>
              </a:ext>
            </a:extLst>
          </p:cNvPr>
          <p:cNvSpPr/>
          <p:nvPr/>
        </p:nvSpPr>
        <p:spPr>
          <a:xfrm>
            <a:off x="8746658" y="5421888"/>
            <a:ext cx="1097280" cy="1097280"/>
          </a:xfrm>
          <a:prstGeom prst="ellipse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8000" r="-38000"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9545590E-AD63-BEDA-194F-040523E4593D}"/>
              </a:ext>
            </a:extLst>
          </p:cNvPr>
          <p:cNvSpPr/>
          <p:nvPr/>
        </p:nvSpPr>
        <p:spPr>
          <a:xfrm>
            <a:off x="9843938" y="5421888"/>
            <a:ext cx="2229377" cy="1097280"/>
          </a:xfrm>
          <a:custGeom>
            <a:avLst/>
            <a:gdLst>
              <a:gd name="connsiteX0" fmla="*/ 0 w 2229377"/>
              <a:gd name="connsiteY0" fmla="*/ 0 h 1097280"/>
              <a:gd name="connsiteX1" fmla="*/ 2229377 w 2229377"/>
              <a:gd name="connsiteY1" fmla="*/ 0 h 1097280"/>
              <a:gd name="connsiteX2" fmla="*/ 2229377 w 2229377"/>
              <a:gd name="connsiteY2" fmla="*/ 1097280 h 1097280"/>
              <a:gd name="connsiteX3" fmla="*/ 0 w 2229377"/>
              <a:gd name="connsiteY3" fmla="*/ 1097280 h 1097280"/>
              <a:gd name="connsiteX4" fmla="*/ 0 w 2229377"/>
              <a:gd name="connsiteY4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9377" h="1097280">
                <a:moveTo>
                  <a:pt x="0" y="0"/>
                </a:moveTo>
                <a:lnTo>
                  <a:pt x="2229377" y="0"/>
                </a:lnTo>
                <a:lnTo>
                  <a:pt x="2229377" y="1097280"/>
                </a:lnTo>
                <a:lnTo>
                  <a:pt x="0" y="109728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0" rIns="91440" bIns="0" numCol="1" spcCol="1270" anchor="ctr" anchorCtr="0"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ea"/>
                <a:sym typeface="字魂59号-创粗黑" panose="00000500000000000000" pitchFamily="2" charset="-122"/>
              </a:rPr>
              <a:t>Conclusion </a:t>
            </a:r>
            <a:endParaRPr lang="zh-CN" altLang="en-US" sz="2400" dirty="0">
              <a:solidFill>
                <a:schemeClr val="tx1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E9BDB0A-70FA-DBF7-836D-BA15BB3366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E2552C-B124-47D8-ADBF-B5C924035382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B865E5A-ED84-E5F3-91ED-C16D5BBF3E9D}"/>
              </a:ext>
            </a:extLst>
          </p:cNvPr>
          <p:cNvSpPr txBox="1"/>
          <p:nvPr/>
        </p:nvSpPr>
        <p:spPr>
          <a:xfrm>
            <a:off x="9090734" y="701335"/>
            <a:ext cx="60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E5F22D2-080A-99D5-586F-5856F7EE6574}"/>
              </a:ext>
            </a:extLst>
          </p:cNvPr>
          <p:cNvSpPr txBox="1"/>
          <p:nvPr/>
        </p:nvSpPr>
        <p:spPr>
          <a:xfrm>
            <a:off x="8133918" y="1732624"/>
            <a:ext cx="60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87235BD-62A9-AC4E-04F0-D9B6A6FE640E}"/>
              </a:ext>
            </a:extLst>
          </p:cNvPr>
          <p:cNvSpPr txBox="1"/>
          <p:nvPr/>
        </p:nvSpPr>
        <p:spPr>
          <a:xfrm>
            <a:off x="7778811" y="3209559"/>
            <a:ext cx="60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0F1307E-EF48-DF59-BCE5-3BB674ED76D2}"/>
              </a:ext>
            </a:extLst>
          </p:cNvPr>
          <p:cNvSpPr txBox="1"/>
          <p:nvPr/>
        </p:nvSpPr>
        <p:spPr>
          <a:xfrm>
            <a:off x="9099612" y="5725180"/>
            <a:ext cx="60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AAEB8B5-C670-DE56-407D-7FC88696232E}"/>
              </a:ext>
            </a:extLst>
          </p:cNvPr>
          <p:cNvSpPr txBox="1"/>
          <p:nvPr/>
        </p:nvSpPr>
        <p:spPr>
          <a:xfrm>
            <a:off x="8133918" y="4686494"/>
            <a:ext cx="60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6493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4" grpId="0"/>
      <p:bldP spid="26" grpId="0"/>
      <p:bldP spid="28" grpId="0"/>
      <p:bldP spid="30" grpId="0"/>
      <p:bldP spid="32" grpId="0"/>
      <p:bldP spid="34" grpId="0"/>
      <p:bldP spid="11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E2552C-B124-47D8-ADBF-B5C924035382}" type="slidenum"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39" name="Freeform 44"/>
          <p:cNvSpPr/>
          <p:nvPr/>
        </p:nvSpPr>
        <p:spPr>
          <a:xfrm>
            <a:off x="461639" y="571480"/>
            <a:ext cx="3302493" cy="740664"/>
          </a:xfrm>
          <a:custGeom>
            <a:avLst/>
            <a:gdLst>
              <a:gd name="connsiteX0" fmla="*/ 0 w 6254806"/>
              <a:gd name="connsiteY0" fmla="*/ 0 h 987552"/>
              <a:gd name="connsiteX1" fmla="*/ 5761030 w 6254806"/>
              <a:gd name="connsiteY1" fmla="*/ 0 h 987552"/>
              <a:gd name="connsiteX2" fmla="*/ 6254806 w 6254806"/>
              <a:gd name="connsiteY2" fmla="*/ 493776 h 987552"/>
              <a:gd name="connsiteX3" fmla="*/ 5761030 w 6254806"/>
              <a:gd name="connsiteY3" fmla="*/ 987552 h 987552"/>
              <a:gd name="connsiteX4" fmla="*/ 0 w 6254806"/>
              <a:gd name="connsiteY4" fmla="*/ 987552 h 98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54806" h="987552">
                <a:moveTo>
                  <a:pt x="0" y="0"/>
                </a:moveTo>
                <a:lnTo>
                  <a:pt x="5761030" y="0"/>
                </a:lnTo>
                <a:lnTo>
                  <a:pt x="6254806" y="493776"/>
                </a:lnTo>
                <a:lnTo>
                  <a:pt x="5761030" y="987552"/>
                </a:lnTo>
                <a:lnTo>
                  <a:pt x="0" y="98755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ea"/>
                <a:sym typeface="字魂59号-创粗黑" panose="00000500000000000000" pitchFamily="2" charset="-122"/>
              </a:rPr>
              <a:t>Objective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A8E183F1-FD4B-CC5C-4D32-87B9AEDA43F4}"/>
              </a:ext>
            </a:extLst>
          </p:cNvPr>
          <p:cNvSpPr txBox="1"/>
          <p:nvPr/>
        </p:nvSpPr>
        <p:spPr>
          <a:xfrm>
            <a:off x="776151" y="1601289"/>
            <a:ext cx="10881360" cy="929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Our main objective was to establish seamless communication between a department in Company A and a department in Company B by using BGP routing protocol to manage the communication between different Autonomous Systems, or AS and OSPF to manage the communication within AS.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3D8E0F52-E425-106A-5A0A-17C132ABC5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375" y="2820074"/>
            <a:ext cx="4524493" cy="32614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973188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xmlns="" id="{AC43D2DE-24AF-9E5E-3084-8D1DC6787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C5DA2B28-3067-29FB-9293-1663680AA4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E2552C-B124-47D8-ADBF-B5C924035382}" type="slidenum">
              <a:rPr lang="fr-FR" smtClean="0">
                <a:solidFill>
                  <a:schemeClr val="bg1"/>
                </a:solidFill>
              </a:rPr>
              <a:pPr/>
              <a:t>4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Google Shape;192;p36">
            <a:extLst>
              <a:ext uri="{FF2B5EF4-FFF2-40B4-BE49-F238E27FC236}">
                <a16:creationId xmlns:a16="http://schemas.microsoft.com/office/drawing/2014/main" xmlns="" id="{C44D0963-E5C1-7D1E-83BF-77B9D6422587}"/>
              </a:ext>
            </a:extLst>
          </p:cNvPr>
          <p:cNvSpPr txBox="1">
            <a:spLocks/>
          </p:cNvSpPr>
          <p:nvPr/>
        </p:nvSpPr>
        <p:spPr>
          <a:xfrm flipH="1">
            <a:off x="358253" y="2423000"/>
            <a:ext cx="3972400" cy="1006000"/>
          </a:xfrm>
          <a:prstGeom prst="rect">
            <a:avLst/>
          </a:prstGeom>
        </p:spPr>
        <p:txBody>
          <a:bodyPr spcFirstLastPara="1" vert="horz" wrap="square" lIns="121900" tIns="121900" rIns="121900" bIns="12190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/>
            <a:r>
              <a:rPr lang="en" sz="9600" b="1" kern="0" dirty="0">
                <a:solidFill>
                  <a:schemeClr val="bg1"/>
                </a:solidFill>
                <a:latin typeface="Exo 2" panose="020B0604020202020204" charset="0"/>
              </a:rPr>
              <a:t>01</a:t>
            </a:r>
          </a:p>
        </p:txBody>
      </p:sp>
      <p:sp>
        <p:nvSpPr>
          <p:cNvPr id="14" name="Google Shape;191;p36">
            <a:extLst>
              <a:ext uri="{FF2B5EF4-FFF2-40B4-BE49-F238E27FC236}">
                <a16:creationId xmlns:a16="http://schemas.microsoft.com/office/drawing/2014/main" xmlns="" id="{7C0893A7-B6B5-AE89-0665-4FF80CA98630}"/>
              </a:ext>
            </a:extLst>
          </p:cNvPr>
          <p:cNvSpPr txBox="1">
            <a:spLocks/>
          </p:cNvSpPr>
          <p:nvPr/>
        </p:nvSpPr>
        <p:spPr bwMode="auto">
          <a:xfrm flipH="1">
            <a:off x="1040751" y="3186403"/>
            <a:ext cx="6153151" cy="2132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spcFirstLastPara="1" vert="horz" wrap="square" lIns="121900" tIns="121900" rIns="121900" bIns="12190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400"/>
            <a:r>
              <a:rPr lang="en-US" altLang="zh-CN" sz="4800" b="1" dirty="0">
                <a:solidFill>
                  <a:schemeClr val="bg1"/>
                </a:solidFill>
                <a:latin typeface="Source Han Sans CN Heavy" panose="020B0500000000000000" pitchFamily="34" charset="-128"/>
                <a:ea typeface="Source Han Sans CN Heavy" panose="020B0500000000000000" pitchFamily="34" charset="-128"/>
                <a:cs typeface="+mn-ea"/>
                <a:sym typeface="字魂59号-创粗黑" panose="00000500000000000000" pitchFamily="2" charset="-122"/>
              </a:rPr>
              <a:t>BGP and OSPF </a:t>
            </a:r>
            <a:r>
              <a:rPr lang="en-US" altLang="zh-CN" sz="4800" b="1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ea"/>
                <a:sym typeface="字魂59号-创粗黑" panose="00000500000000000000" pitchFamily="2" charset="-122"/>
              </a:rPr>
              <a:t>Introduction</a:t>
            </a:r>
            <a:endParaRPr lang="zh-CN" altLang="en-US" sz="4800" b="1" dirty="0">
              <a:solidFill>
                <a:schemeClr val="bg1"/>
              </a:solidFill>
              <a:latin typeface="Source Han Sans CN Heavy" panose="020B0500000000000000" pitchFamily="34" charset="-128"/>
              <a:ea typeface="Source Han Sans CN Heavy" panose="020B0500000000000000" pitchFamily="34" charset="-128"/>
              <a:cs typeface="+mn-ea"/>
              <a:sym typeface="字魂59号-创粗黑" panose="00000500000000000000" pitchFamily="2" charset="-122"/>
            </a:endParaRPr>
          </a:p>
          <a:p>
            <a:pPr defTabSz="914400"/>
            <a:endParaRPr lang="fr-FR" sz="4800" i="1" kern="0" dirty="0">
              <a:solidFill>
                <a:schemeClr val="bg1"/>
              </a:solidFill>
            </a:endParaRPr>
          </a:p>
        </p:txBody>
      </p:sp>
      <p:cxnSp>
        <p:nvCxnSpPr>
          <p:cNvPr id="15" name="Google Shape;194;p36">
            <a:extLst>
              <a:ext uri="{FF2B5EF4-FFF2-40B4-BE49-F238E27FC236}">
                <a16:creationId xmlns:a16="http://schemas.microsoft.com/office/drawing/2014/main" xmlns="" id="{A66B5090-EDE5-3471-1D9B-FC6D2E4291C0}"/>
              </a:ext>
            </a:extLst>
          </p:cNvPr>
          <p:cNvCxnSpPr>
            <a:cxnSpLocks/>
          </p:cNvCxnSpPr>
          <p:nvPr/>
        </p:nvCxnSpPr>
        <p:spPr>
          <a:xfrm>
            <a:off x="0" y="4791800"/>
            <a:ext cx="247687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2633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E2552C-B124-47D8-ADBF-B5C924035382}" type="slidenum"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39" name="Freeform 44"/>
          <p:cNvSpPr/>
          <p:nvPr/>
        </p:nvSpPr>
        <p:spPr>
          <a:xfrm>
            <a:off x="381740" y="623365"/>
            <a:ext cx="3373514" cy="939105"/>
          </a:xfrm>
          <a:custGeom>
            <a:avLst/>
            <a:gdLst>
              <a:gd name="connsiteX0" fmla="*/ 0 w 6254806"/>
              <a:gd name="connsiteY0" fmla="*/ 0 h 987552"/>
              <a:gd name="connsiteX1" fmla="*/ 5761030 w 6254806"/>
              <a:gd name="connsiteY1" fmla="*/ 0 h 987552"/>
              <a:gd name="connsiteX2" fmla="*/ 6254806 w 6254806"/>
              <a:gd name="connsiteY2" fmla="*/ 493776 h 987552"/>
              <a:gd name="connsiteX3" fmla="*/ 5761030 w 6254806"/>
              <a:gd name="connsiteY3" fmla="*/ 987552 h 987552"/>
              <a:gd name="connsiteX4" fmla="*/ 0 w 6254806"/>
              <a:gd name="connsiteY4" fmla="*/ 987552 h 98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54806" h="987552">
                <a:moveTo>
                  <a:pt x="0" y="0"/>
                </a:moveTo>
                <a:lnTo>
                  <a:pt x="5761030" y="0"/>
                </a:lnTo>
                <a:lnTo>
                  <a:pt x="6254806" y="493776"/>
                </a:lnTo>
                <a:lnTo>
                  <a:pt x="5761030" y="987552"/>
                </a:lnTo>
                <a:lnTo>
                  <a:pt x="0" y="98755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字魂59号-创粗黑" panose="00000500000000000000" pitchFamily="2" charset="-122"/>
              </a:rPr>
              <a:t>BGP Protocol</a:t>
            </a:r>
            <a:endParaRPr lang="zh-CN" altLang="en-US" sz="2000" b="1" dirty="0">
              <a:latin typeface="Source Han Sans CN Medium" panose="020B0500000000000000" pitchFamily="34" charset="-128"/>
              <a:ea typeface="Source Han Sans CN Medium" panose="020B0500000000000000" pitchFamily="34" charset="-128"/>
              <a:sym typeface="字魂59号-创粗黑" panose="00000500000000000000" pitchFamily="2" charset="-122"/>
            </a:endParaRPr>
          </a:p>
        </p:txBody>
      </p:sp>
      <p:pic>
        <p:nvPicPr>
          <p:cNvPr id="3" name="Picture 4" descr="C:\Users\rymouche\Desktop\mmm\images.jpg">
            <a:extLst>
              <a:ext uri="{FF2B5EF4-FFF2-40B4-BE49-F238E27FC236}">
                <a16:creationId xmlns:a16="http://schemas.microsoft.com/office/drawing/2014/main" xmlns="" id="{5D885DA1-B0F9-3EAC-C017-9055E3DB2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9445" y="623365"/>
            <a:ext cx="845414" cy="763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AA580E32-79B5-9B36-9B4F-25F4830A09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8" t="9241" r="22108"/>
          <a:stretch/>
        </p:blipFill>
        <p:spPr>
          <a:xfrm>
            <a:off x="582541" y="1822956"/>
            <a:ext cx="3925897" cy="33808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4">
            <a:extLst>
              <a:ext uri="{FF2B5EF4-FFF2-40B4-BE49-F238E27FC236}">
                <a16:creationId xmlns:a16="http://schemas.microsoft.com/office/drawing/2014/main" xmlns="" id="{0CBE04CC-D99F-3188-55A2-7C2384511362}"/>
              </a:ext>
            </a:extLst>
          </p:cNvPr>
          <p:cNvSpPr txBox="1"/>
          <p:nvPr/>
        </p:nvSpPr>
        <p:spPr>
          <a:xfrm>
            <a:off x="5954724" y="2044518"/>
            <a:ext cx="553703" cy="706777"/>
          </a:xfrm>
          <a:prstGeom prst="rect">
            <a:avLst/>
          </a:prstGeom>
          <a:noFill/>
        </p:spPr>
        <p:txBody>
          <a:bodyPr wrap="square" lIns="49637" tIns="24819" rIns="49637" bIns="24819" rtlCol="0">
            <a:spAutoFit/>
          </a:bodyPr>
          <a:lstStyle/>
          <a:p>
            <a:r>
              <a:rPr lang="en-US" sz="4267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ea"/>
                <a:sym typeface="字魂59号-创粗黑" panose="00000500000000000000" pitchFamily="2" charset="-122"/>
              </a:rPr>
              <a:t>1</a:t>
            </a:r>
            <a:endParaRPr lang="id-ID" sz="4267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xmlns="" id="{0187D940-A404-E075-FA9C-8029402293A5}"/>
              </a:ext>
            </a:extLst>
          </p:cNvPr>
          <p:cNvSpPr/>
          <p:nvPr/>
        </p:nvSpPr>
        <p:spPr>
          <a:xfrm>
            <a:off x="6435876" y="2126925"/>
            <a:ext cx="3925620" cy="620215"/>
          </a:xfrm>
          <a:prstGeom prst="rect">
            <a:avLst/>
          </a:prstGeom>
        </p:spPr>
        <p:txBody>
          <a:bodyPr wrap="square" lIns="49637" tIns="24819" rIns="49637" bIns="24819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dirty="0"/>
              <a:t>BGP (Border Gateway Protocol) is the primary protocol used to route traffic across the internet.</a:t>
            </a:r>
            <a:endParaRPr lang="en-US" altLang="zh-CN" sz="13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8" name="TextBox 56">
            <a:extLst>
              <a:ext uri="{FF2B5EF4-FFF2-40B4-BE49-F238E27FC236}">
                <a16:creationId xmlns:a16="http://schemas.microsoft.com/office/drawing/2014/main" xmlns="" id="{669ADCC0-C834-929F-BCBA-940BD5FE3534}"/>
              </a:ext>
            </a:extLst>
          </p:cNvPr>
          <p:cNvSpPr txBox="1"/>
          <p:nvPr/>
        </p:nvSpPr>
        <p:spPr>
          <a:xfrm>
            <a:off x="5954724" y="2861420"/>
            <a:ext cx="553703" cy="706777"/>
          </a:xfrm>
          <a:prstGeom prst="rect">
            <a:avLst/>
          </a:prstGeom>
          <a:noFill/>
        </p:spPr>
        <p:txBody>
          <a:bodyPr wrap="square" lIns="49637" tIns="24819" rIns="49637" bIns="24819" rtlCol="0">
            <a:spAutoFit/>
          </a:bodyPr>
          <a:lstStyle/>
          <a:p>
            <a:r>
              <a:rPr lang="en-US" sz="4267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ea"/>
                <a:sym typeface="字魂59号-创粗黑" panose="00000500000000000000" pitchFamily="2" charset="-122"/>
              </a:rPr>
              <a:t>2</a:t>
            </a:r>
            <a:endParaRPr lang="id-ID" sz="4267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9" name="Rectangle 19">
            <a:extLst>
              <a:ext uri="{FF2B5EF4-FFF2-40B4-BE49-F238E27FC236}">
                <a16:creationId xmlns:a16="http://schemas.microsoft.com/office/drawing/2014/main" xmlns="" id="{64C134B9-2003-D153-A964-6950B37AF8E8}"/>
              </a:ext>
            </a:extLst>
          </p:cNvPr>
          <p:cNvSpPr/>
          <p:nvPr/>
        </p:nvSpPr>
        <p:spPr>
          <a:xfrm>
            <a:off x="6435875" y="2943827"/>
            <a:ext cx="5050109" cy="620215"/>
          </a:xfrm>
          <a:prstGeom prst="rect">
            <a:avLst/>
          </a:prstGeom>
        </p:spPr>
        <p:txBody>
          <a:bodyPr wrap="square" lIns="49637" tIns="24819" rIns="49637" bIns="24819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dirty="0"/>
              <a:t>Manages how packets are routed between autonomous systems (AS), which are large networks under a common administration.</a:t>
            </a:r>
            <a:endParaRPr lang="en-US" altLang="zh-CN" sz="13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0" name="TextBox 58">
            <a:extLst>
              <a:ext uri="{FF2B5EF4-FFF2-40B4-BE49-F238E27FC236}">
                <a16:creationId xmlns:a16="http://schemas.microsoft.com/office/drawing/2014/main" xmlns="" id="{452C5798-92C8-D531-6C03-8C16CA584095}"/>
              </a:ext>
            </a:extLst>
          </p:cNvPr>
          <p:cNvSpPr txBox="1"/>
          <p:nvPr/>
        </p:nvSpPr>
        <p:spPr>
          <a:xfrm>
            <a:off x="5954724" y="3692148"/>
            <a:ext cx="553703" cy="706777"/>
          </a:xfrm>
          <a:prstGeom prst="rect">
            <a:avLst/>
          </a:prstGeom>
          <a:noFill/>
        </p:spPr>
        <p:txBody>
          <a:bodyPr wrap="square" lIns="49637" tIns="24819" rIns="49637" bIns="24819" rtlCol="0">
            <a:spAutoFit/>
          </a:bodyPr>
          <a:lstStyle/>
          <a:p>
            <a:r>
              <a:rPr lang="en-US" sz="4267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ea"/>
                <a:sym typeface="字魂59号-创粗黑" panose="00000500000000000000" pitchFamily="2" charset="-122"/>
              </a:rPr>
              <a:t>3</a:t>
            </a:r>
            <a:endParaRPr lang="id-ID" sz="4267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1" name="Rectangle 19">
            <a:extLst>
              <a:ext uri="{FF2B5EF4-FFF2-40B4-BE49-F238E27FC236}">
                <a16:creationId xmlns:a16="http://schemas.microsoft.com/office/drawing/2014/main" xmlns="" id="{DB757824-6E01-DBB7-550A-E0AE93CA05C8}"/>
              </a:ext>
            </a:extLst>
          </p:cNvPr>
          <p:cNvSpPr/>
          <p:nvPr/>
        </p:nvSpPr>
        <p:spPr>
          <a:xfrm>
            <a:off x="6435876" y="3774553"/>
            <a:ext cx="3925620" cy="620215"/>
          </a:xfrm>
          <a:prstGeom prst="rect">
            <a:avLst/>
          </a:prstGeom>
        </p:spPr>
        <p:txBody>
          <a:bodyPr wrap="square" lIns="49637" tIns="24819" rIns="49637" bIns="24819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dirty="0"/>
              <a:t>eBGP ( externe BGP) is used for communication between different autonomous systems.</a:t>
            </a:r>
            <a:endParaRPr lang="en-US" altLang="zh-CN" sz="13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cs typeface="+mn-ea"/>
              <a:sym typeface="字魂59号-创粗黑" panose="00000500000000000000" pitchFamily="2" charset="-122"/>
            </a:endParaRPr>
          </a:p>
        </p:txBody>
      </p:sp>
      <p:cxnSp>
        <p:nvCxnSpPr>
          <p:cNvPr id="12" name="直接连接符 36">
            <a:extLst>
              <a:ext uri="{FF2B5EF4-FFF2-40B4-BE49-F238E27FC236}">
                <a16:creationId xmlns:a16="http://schemas.microsoft.com/office/drawing/2014/main" xmlns="" id="{9F86A118-7F7A-E21F-7A8B-84AC45D06778}"/>
              </a:ext>
            </a:extLst>
          </p:cNvPr>
          <p:cNvCxnSpPr/>
          <p:nvPr/>
        </p:nvCxnSpPr>
        <p:spPr>
          <a:xfrm>
            <a:off x="6102119" y="2866708"/>
            <a:ext cx="4259371" cy="0"/>
          </a:xfrm>
          <a:prstGeom prst="line">
            <a:avLst/>
          </a:prstGeom>
          <a:ln>
            <a:solidFill>
              <a:srgbClr val="6595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37">
            <a:extLst>
              <a:ext uri="{FF2B5EF4-FFF2-40B4-BE49-F238E27FC236}">
                <a16:creationId xmlns:a16="http://schemas.microsoft.com/office/drawing/2014/main" xmlns="" id="{B150777E-B08F-0FC2-E100-B44A5FC6A583}"/>
              </a:ext>
            </a:extLst>
          </p:cNvPr>
          <p:cNvCxnSpPr/>
          <p:nvPr/>
        </p:nvCxnSpPr>
        <p:spPr>
          <a:xfrm>
            <a:off x="6102119" y="3633143"/>
            <a:ext cx="4259371" cy="0"/>
          </a:xfrm>
          <a:prstGeom prst="line">
            <a:avLst/>
          </a:prstGeom>
          <a:ln>
            <a:solidFill>
              <a:srgbClr val="6595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58">
            <a:extLst>
              <a:ext uri="{FF2B5EF4-FFF2-40B4-BE49-F238E27FC236}">
                <a16:creationId xmlns:a16="http://schemas.microsoft.com/office/drawing/2014/main" xmlns="" id="{164AE660-6640-E170-0193-428FAB09AD70}"/>
              </a:ext>
            </a:extLst>
          </p:cNvPr>
          <p:cNvSpPr txBox="1"/>
          <p:nvPr/>
        </p:nvSpPr>
        <p:spPr>
          <a:xfrm>
            <a:off x="5954724" y="4533744"/>
            <a:ext cx="553703" cy="706777"/>
          </a:xfrm>
          <a:prstGeom prst="rect">
            <a:avLst/>
          </a:prstGeom>
          <a:noFill/>
        </p:spPr>
        <p:txBody>
          <a:bodyPr wrap="square" lIns="49637" tIns="24819" rIns="49637" bIns="24819" rtlCol="0">
            <a:spAutoFit/>
          </a:bodyPr>
          <a:lstStyle/>
          <a:p>
            <a:r>
              <a:rPr lang="en-US" sz="4267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ea"/>
                <a:sym typeface="字魂59号-创粗黑" panose="00000500000000000000" pitchFamily="2" charset="-122"/>
              </a:rPr>
              <a:t>4</a:t>
            </a:r>
            <a:endParaRPr lang="id-ID" sz="4267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xmlns="" id="{8CC27DD1-2774-049D-7D31-DF38D775FEA0}"/>
              </a:ext>
            </a:extLst>
          </p:cNvPr>
          <p:cNvSpPr/>
          <p:nvPr/>
        </p:nvSpPr>
        <p:spPr>
          <a:xfrm>
            <a:off x="6435876" y="4638449"/>
            <a:ext cx="3925620" cy="620215"/>
          </a:xfrm>
          <a:prstGeom prst="rect">
            <a:avLst/>
          </a:prstGeom>
        </p:spPr>
        <p:txBody>
          <a:bodyPr wrap="square" lIns="49637" tIns="24819" rIns="49637" bIns="24819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dirty="0"/>
              <a:t>Path vector mechanism, policy-based routing, and scalability to support the global internet.</a:t>
            </a:r>
            <a:endParaRPr lang="en-US" altLang="zh-CN" sz="13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cs typeface="+mn-ea"/>
              <a:sym typeface="字魂59号-创粗黑" panose="00000500000000000000" pitchFamily="2" charset="-122"/>
            </a:endParaRPr>
          </a:p>
        </p:txBody>
      </p:sp>
      <p:cxnSp>
        <p:nvCxnSpPr>
          <p:cNvPr id="17" name="直接连接符 40">
            <a:extLst>
              <a:ext uri="{FF2B5EF4-FFF2-40B4-BE49-F238E27FC236}">
                <a16:creationId xmlns:a16="http://schemas.microsoft.com/office/drawing/2014/main" xmlns="" id="{75B63547-74F3-4CC0-BBC5-494E89103568}"/>
              </a:ext>
            </a:extLst>
          </p:cNvPr>
          <p:cNvCxnSpPr/>
          <p:nvPr/>
        </p:nvCxnSpPr>
        <p:spPr>
          <a:xfrm>
            <a:off x="6102119" y="4474739"/>
            <a:ext cx="4259371" cy="0"/>
          </a:xfrm>
          <a:prstGeom prst="line">
            <a:avLst/>
          </a:prstGeom>
          <a:ln>
            <a:solidFill>
              <a:srgbClr val="6595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6528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E2552C-B124-47D8-ADBF-B5C924035382}" type="slidenum"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39" name="Freeform 44"/>
          <p:cNvSpPr/>
          <p:nvPr/>
        </p:nvSpPr>
        <p:spPr>
          <a:xfrm>
            <a:off x="381740" y="623365"/>
            <a:ext cx="3373514" cy="939105"/>
          </a:xfrm>
          <a:custGeom>
            <a:avLst/>
            <a:gdLst>
              <a:gd name="connsiteX0" fmla="*/ 0 w 6254806"/>
              <a:gd name="connsiteY0" fmla="*/ 0 h 987552"/>
              <a:gd name="connsiteX1" fmla="*/ 5761030 w 6254806"/>
              <a:gd name="connsiteY1" fmla="*/ 0 h 987552"/>
              <a:gd name="connsiteX2" fmla="*/ 6254806 w 6254806"/>
              <a:gd name="connsiteY2" fmla="*/ 493776 h 987552"/>
              <a:gd name="connsiteX3" fmla="*/ 5761030 w 6254806"/>
              <a:gd name="connsiteY3" fmla="*/ 987552 h 987552"/>
              <a:gd name="connsiteX4" fmla="*/ 0 w 6254806"/>
              <a:gd name="connsiteY4" fmla="*/ 987552 h 98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54806" h="987552">
                <a:moveTo>
                  <a:pt x="0" y="0"/>
                </a:moveTo>
                <a:lnTo>
                  <a:pt x="5761030" y="0"/>
                </a:lnTo>
                <a:lnTo>
                  <a:pt x="6254806" y="493776"/>
                </a:lnTo>
                <a:lnTo>
                  <a:pt x="5761030" y="987552"/>
                </a:lnTo>
                <a:lnTo>
                  <a:pt x="0" y="98755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字魂59号-创粗黑" panose="00000500000000000000" pitchFamily="2" charset="-122"/>
              </a:rPr>
              <a:t>OSPF Protocol</a:t>
            </a:r>
            <a:endParaRPr lang="zh-CN" altLang="en-US" sz="2000" b="1" dirty="0">
              <a:latin typeface="Source Han Sans CN Medium" panose="020B0500000000000000" pitchFamily="34" charset="-128"/>
              <a:ea typeface="Source Han Sans CN Medium" panose="020B0500000000000000" pitchFamily="34" charset="-128"/>
              <a:sym typeface="字魂59号-创粗黑" panose="00000500000000000000" pitchFamily="2" charset="-122"/>
            </a:endParaRPr>
          </a:p>
        </p:txBody>
      </p:sp>
      <p:pic>
        <p:nvPicPr>
          <p:cNvPr id="17" name="Picture 4" descr="C:\Users\rymouche\Desktop\mmm\images.jpg">
            <a:extLst>
              <a:ext uri="{FF2B5EF4-FFF2-40B4-BE49-F238E27FC236}">
                <a16:creationId xmlns:a16="http://schemas.microsoft.com/office/drawing/2014/main" xmlns="" id="{327F2A16-5623-15B5-FE04-C998126E3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9445" y="623365"/>
            <a:ext cx="845414" cy="763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xmlns="" id="{68F5146D-9EA2-22D7-F58B-CACA3FBBF9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3" r="7999"/>
          <a:stretch/>
        </p:blipFill>
        <p:spPr>
          <a:xfrm>
            <a:off x="824371" y="2456478"/>
            <a:ext cx="4259580" cy="28229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" name="TextBox 54">
            <a:extLst>
              <a:ext uri="{FF2B5EF4-FFF2-40B4-BE49-F238E27FC236}">
                <a16:creationId xmlns:a16="http://schemas.microsoft.com/office/drawing/2014/main" xmlns="" id="{F5DD6DE9-E1C6-1970-87EC-4212C1E629B9}"/>
              </a:ext>
            </a:extLst>
          </p:cNvPr>
          <p:cNvSpPr txBox="1"/>
          <p:nvPr/>
        </p:nvSpPr>
        <p:spPr>
          <a:xfrm>
            <a:off x="6411924" y="1988534"/>
            <a:ext cx="553703" cy="706777"/>
          </a:xfrm>
          <a:prstGeom prst="rect">
            <a:avLst/>
          </a:prstGeom>
          <a:noFill/>
        </p:spPr>
        <p:txBody>
          <a:bodyPr wrap="square" lIns="49637" tIns="24819" rIns="49637" bIns="24819" rtlCol="0">
            <a:spAutoFit/>
          </a:bodyPr>
          <a:lstStyle/>
          <a:p>
            <a:r>
              <a:rPr lang="en-US" sz="4267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ea"/>
                <a:sym typeface="字魂59号-创粗黑" panose="00000500000000000000" pitchFamily="2" charset="-122"/>
              </a:rPr>
              <a:t>1</a:t>
            </a:r>
            <a:endParaRPr lang="id-ID" sz="4267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03F83DCD-E1C3-1FE4-C40F-050E297083B5}"/>
              </a:ext>
            </a:extLst>
          </p:cNvPr>
          <p:cNvSpPr/>
          <p:nvPr/>
        </p:nvSpPr>
        <p:spPr>
          <a:xfrm>
            <a:off x="6893075" y="2070941"/>
            <a:ext cx="4259371" cy="620215"/>
          </a:xfrm>
          <a:prstGeom prst="rect">
            <a:avLst/>
          </a:prstGeom>
        </p:spPr>
        <p:txBody>
          <a:bodyPr wrap="square" lIns="49637" tIns="24819" rIns="49637" bIns="24819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dirty="0"/>
              <a:t>OSPF (Open Shortest Path First) is a link-state routing protocol used within an autonomous system (AS).</a:t>
            </a:r>
            <a:endParaRPr lang="en-US" altLang="zh-CN" sz="13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1" name="TextBox 56">
            <a:extLst>
              <a:ext uri="{FF2B5EF4-FFF2-40B4-BE49-F238E27FC236}">
                <a16:creationId xmlns:a16="http://schemas.microsoft.com/office/drawing/2014/main" xmlns="" id="{D7A9AB78-209F-0AB6-124B-4D2DEA83A17A}"/>
              </a:ext>
            </a:extLst>
          </p:cNvPr>
          <p:cNvSpPr txBox="1"/>
          <p:nvPr/>
        </p:nvSpPr>
        <p:spPr>
          <a:xfrm>
            <a:off x="6411924" y="2805436"/>
            <a:ext cx="553703" cy="706777"/>
          </a:xfrm>
          <a:prstGeom prst="rect">
            <a:avLst/>
          </a:prstGeom>
          <a:noFill/>
        </p:spPr>
        <p:txBody>
          <a:bodyPr wrap="square" lIns="49637" tIns="24819" rIns="49637" bIns="24819" rtlCol="0">
            <a:spAutoFit/>
          </a:bodyPr>
          <a:lstStyle/>
          <a:p>
            <a:r>
              <a:rPr lang="en-US" sz="4267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ea"/>
                <a:sym typeface="字魂59号-创粗黑" panose="00000500000000000000" pitchFamily="2" charset="-122"/>
              </a:rPr>
              <a:t>2</a:t>
            </a:r>
            <a:endParaRPr lang="id-ID" sz="4267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xmlns="" id="{C27C828F-3E69-7B42-1938-DEE653B6743F}"/>
              </a:ext>
            </a:extLst>
          </p:cNvPr>
          <p:cNvSpPr/>
          <p:nvPr/>
        </p:nvSpPr>
        <p:spPr>
          <a:xfrm>
            <a:off x="6893070" y="2832033"/>
            <a:ext cx="4605815" cy="620215"/>
          </a:xfrm>
          <a:prstGeom prst="rect">
            <a:avLst/>
          </a:prstGeom>
        </p:spPr>
        <p:txBody>
          <a:bodyPr wrap="square" lIns="49637" tIns="24819" rIns="49637" bIns="24819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dirty="0"/>
              <a:t>Designed for efficient and rapid convergence, ensuring reliable and dynamic routing.</a:t>
            </a:r>
            <a:endParaRPr lang="en-US" altLang="zh-CN" sz="13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3" name="TextBox 58">
            <a:extLst>
              <a:ext uri="{FF2B5EF4-FFF2-40B4-BE49-F238E27FC236}">
                <a16:creationId xmlns:a16="http://schemas.microsoft.com/office/drawing/2014/main" xmlns="" id="{8727F5E3-0BB4-D526-77E4-BD992688DD31}"/>
              </a:ext>
            </a:extLst>
          </p:cNvPr>
          <p:cNvSpPr txBox="1"/>
          <p:nvPr/>
        </p:nvSpPr>
        <p:spPr>
          <a:xfrm>
            <a:off x="6411924" y="3636164"/>
            <a:ext cx="553703" cy="706777"/>
          </a:xfrm>
          <a:prstGeom prst="rect">
            <a:avLst/>
          </a:prstGeom>
          <a:noFill/>
        </p:spPr>
        <p:txBody>
          <a:bodyPr wrap="square" lIns="49637" tIns="24819" rIns="49637" bIns="24819" rtlCol="0">
            <a:spAutoFit/>
          </a:bodyPr>
          <a:lstStyle/>
          <a:p>
            <a:r>
              <a:rPr lang="en-US" sz="4267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ea"/>
                <a:sym typeface="字魂59号-创粗黑" panose="00000500000000000000" pitchFamily="2" charset="-122"/>
              </a:rPr>
              <a:t>3</a:t>
            </a:r>
            <a:endParaRPr lang="id-ID" sz="4267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xmlns="" id="{AB704EF2-8B6C-9A9F-EF11-A257179E6977}"/>
              </a:ext>
            </a:extLst>
          </p:cNvPr>
          <p:cNvSpPr/>
          <p:nvPr/>
        </p:nvSpPr>
        <p:spPr>
          <a:xfrm>
            <a:off x="6893070" y="3679444"/>
            <a:ext cx="3925620" cy="620215"/>
          </a:xfrm>
          <a:prstGeom prst="rect">
            <a:avLst/>
          </a:prstGeom>
        </p:spPr>
        <p:txBody>
          <a:bodyPr wrap="square" lIns="49637" tIns="24819" rIns="49637" bIns="24819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dirty="0"/>
              <a:t>Supports multi-area configurations to optimize traffic and reduce routing table size. </a:t>
            </a:r>
            <a:endParaRPr lang="en-US" altLang="zh-CN" sz="13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cs typeface="+mn-ea"/>
              <a:sym typeface="字魂59号-创粗黑" panose="00000500000000000000" pitchFamily="2" charset="-122"/>
            </a:endParaRPr>
          </a:p>
        </p:txBody>
      </p:sp>
      <p:cxnSp>
        <p:nvCxnSpPr>
          <p:cNvPr id="25" name="直接连接符 36">
            <a:extLst>
              <a:ext uri="{FF2B5EF4-FFF2-40B4-BE49-F238E27FC236}">
                <a16:creationId xmlns:a16="http://schemas.microsoft.com/office/drawing/2014/main" xmlns="" id="{C8D7541E-8417-59CA-88FB-62FFDCFA3B1C}"/>
              </a:ext>
            </a:extLst>
          </p:cNvPr>
          <p:cNvCxnSpPr/>
          <p:nvPr/>
        </p:nvCxnSpPr>
        <p:spPr>
          <a:xfrm>
            <a:off x="6559319" y="2810724"/>
            <a:ext cx="4259371" cy="0"/>
          </a:xfrm>
          <a:prstGeom prst="line">
            <a:avLst/>
          </a:prstGeom>
          <a:ln>
            <a:solidFill>
              <a:srgbClr val="6595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37">
            <a:extLst>
              <a:ext uri="{FF2B5EF4-FFF2-40B4-BE49-F238E27FC236}">
                <a16:creationId xmlns:a16="http://schemas.microsoft.com/office/drawing/2014/main" xmlns="" id="{978F4478-05BA-45A5-BC09-71DAB9D3B8F7}"/>
              </a:ext>
            </a:extLst>
          </p:cNvPr>
          <p:cNvCxnSpPr/>
          <p:nvPr/>
        </p:nvCxnSpPr>
        <p:spPr>
          <a:xfrm>
            <a:off x="6559319" y="3577159"/>
            <a:ext cx="4259371" cy="0"/>
          </a:xfrm>
          <a:prstGeom prst="line">
            <a:avLst/>
          </a:prstGeom>
          <a:ln>
            <a:solidFill>
              <a:srgbClr val="6595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58">
            <a:extLst>
              <a:ext uri="{FF2B5EF4-FFF2-40B4-BE49-F238E27FC236}">
                <a16:creationId xmlns:a16="http://schemas.microsoft.com/office/drawing/2014/main" xmlns="" id="{377B62B4-7FB1-4F6D-F143-833CA3FD7F5C}"/>
              </a:ext>
            </a:extLst>
          </p:cNvPr>
          <p:cNvSpPr txBox="1"/>
          <p:nvPr/>
        </p:nvSpPr>
        <p:spPr>
          <a:xfrm>
            <a:off x="6411924" y="4477760"/>
            <a:ext cx="553703" cy="706777"/>
          </a:xfrm>
          <a:prstGeom prst="rect">
            <a:avLst/>
          </a:prstGeom>
          <a:noFill/>
        </p:spPr>
        <p:txBody>
          <a:bodyPr wrap="square" lIns="49637" tIns="24819" rIns="49637" bIns="24819" rtlCol="0">
            <a:spAutoFit/>
          </a:bodyPr>
          <a:lstStyle/>
          <a:p>
            <a:r>
              <a:rPr lang="en-US" sz="4267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ea"/>
                <a:sym typeface="字魂59号-创粗黑" panose="00000500000000000000" pitchFamily="2" charset="-122"/>
              </a:rPr>
              <a:t>4</a:t>
            </a:r>
            <a:endParaRPr lang="id-ID" sz="4267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xmlns="" id="{47122BA3-FCF6-D1C6-275C-FAB0A97BCFA7}"/>
              </a:ext>
            </a:extLst>
          </p:cNvPr>
          <p:cNvSpPr/>
          <p:nvPr/>
        </p:nvSpPr>
        <p:spPr>
          <a:xfrm>
            <a:off x="6893076" y="4517501"/>
            <a:ext cx="3925620" cy="620215"/>
          </a:xfrm>
          <a:prstGeom prst="rect">
            <a:avLst/>
          </a:prstGeom>
        </p:spPr>
        <p:txBody>
          <a:bodyPr wrap="square" lIns="49637" tIns="24819" rIns="49637" bIns="24819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dirty="0"/>
              <a:t>Suitable for large and complex networks due to its efficient use of resources and hierarchical structure.</a:t>
            </a:r>
            <a:endParaRPr lang="en-US" altLang="zh-CN" sz="13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cs typeface="+mn-ea"/>
              <a:sym typeface="字魂59号-创粗黑" panose="00000500000000000000" pitchFamily="2" charset="-122"/>
            </a:endParaRPr>
          </a:p>
        </p:txBody>
      </p:sp>
      <p:cxnSp>
        <p:nvCxnSpPr>
          <p:cNvPr id="29" name="直接连接符 40">
            <a:extLst>
              <a:ext uri="{FF2B5EF4-FFF2-40B4-BE49-F238E27FC236}">
                <a16:creationId xmlns:a16="http://schemas.microsoft.com/office/drawing/2014/main" xmlns="" id="{0CE3EAFE-735D-AF1E-E968-99E4454FAAD0}"/>
              </a:ext>
            </a:extLst>
          </p:cNvPr>
          <p:cNvCxnSpPr/>
          <p:nvPr/>
        </p:nvCxnSpPr>
        <p:spPr>
          <a:xfrm>
            <a:off x="6559319" y="4418755"/>
            <a:ext cx="4259371" cy="0"/>
          </a:xfrm>
          <a:prstGeom prst="line">
            <a:avLst/>
          </a:prstGeom>
          <a:ln>
            <a:solidFill>
              <a:srgbClr val="6595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38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xmlns="" id="{AC43D2DE-24AF-9E5E-3084-8D1DC6787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C5DA2B28-3067-29FB-9293-1663680AA4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E2552C-B124-47D8-ADBF-B5C924035382}" type="slidenum">
              <a:rPr lang="fr-FR" smtClean="0">
                <a:solidFill>
                  <a:schemeClr val="bg1"/>
                </a:solidFill>
              </a:rPr>
              <a:pPr/>
              <a:t>7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Google Shape;192;p36">
            <a:extLst>
              <a:ext uri="{FF2B5EF4-FFF2-40B4-BE49-F238E27FC236}">
                <a16:creationId xmlns:a16="http://schemas.microsoft.com/office/drawing/2014/main" xmlns="" id="{C44D0963-E5C1-7D1E-83BF-77B9D6422587}"/>
              </a:ext>
            </a:extLst>
          </p:cNvPr>
          <p:cNvSpPr txBox="1">
            <a:spLocks/>
          </p:cNvSpPr>
          <p:nvPr/>
        </p:nvSpPr>
        <p:spPr>
          <a:xfrm flipH="1">
            <a:off x="358253" y="2423000"/>
            <a:ext cx="3972400" cy="1006000"/>
          </a:xfrm>
          <a:prstGeom prst="rect">
            <a:avLst/>
          </a:prstGeom>
        </p:spPr>
        <p:txBody>
          <a:bodyPr spcFirstLastPara="1" vert="horz" wrap="square" lIns="121900" tIns="121900" rIns="121900" bIns="12190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/>
            <a:r>
              <a:rPr lang="en" sz="9600" b="1" kern="0" dirty="0">
                <a:solidFill>
                  <a:schemeClr val="bg1"/>
                </a:solidFill>
                <a:latin typeface="Exo 2" panose="020B0604020202020204" charset="0"/>
              </a:rPr>
              <a:t>02</a:t>
            </a:r>
          </a:p>
        </p:txBody>
      </p:sp>
      <p:sp>
        <p:nvSpPr>
          <p:cNvPr id="14" name="Google Shape;191;p36">
            <a:extLst>
              <a:ext uri="{FF2B5EF4-FFF2-40B4-BE49-F238E27FC236}">
                <a16:creationId xmlns:a16="http://schemas.microsoft.com/office/drawing/2014/main" xmlns="" id="{7C0893A7-B6B5-AE89-0665-4FF80CA98630}"/>
              </a:ext>
            </a:extLst>
          </p:cNvPr>
          <p:cNvSpPr txBox="1">
            <a:spLocks/>
          </p:cNvSpPr>
          <p:nvPr/>
        </p:nvSpPr>
        <p:spPr bwMode="auto">
          <a:xfrm flipH="1">
            <a:off x="882131" y="3429000"/>
            <a:ext cx="5789257" cy="13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spcFirstLastPara="1" vert="horz" wrap="square" lIns="121900" tIns="121900" rIns="121900" bIns="12190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Source Han Sans CN Heavy" panose="020B0500000000000000" pitchFamily="34" charset="-128"/>
                <a:ea typeface="Source Han Sans CN Heavy" panose="020B0500000000000000" pitchFamily="34" charset="-128"/>
                <a:cs typeface="+mn-ea"/>
                <a:sym typeface="字魂59号-创粗黑" panose="00000500000000000000" pitchFamily="2" charset="-122"/>
              </a:rPr>
              <a:t>Topology and Scenarios</a:t>
            </a:r>
            <a:endParaRPr lang="zh-CN" altLang="en-US" sz="4800" b="1" dirty="0">
              <a:solidFill>
                <a:schemeClr val="bg1"/>
              </a:solidFill>
              <a:latin typeface="Source Han Sans CN Heavy" panose="020B0500000000000000" pitchFamily="34" charset="-128"/>
              <a:ea typeface="Source Han Sans CN Heavy" panose="020B0500000000000000" pitchFamily="34" charset="-128"/>
              <a:cs typeface="+mn-ea"/>
              <a:sym typeface="字魂59号-创粗黑" panose="00000500000000000000" pitchFamily="2" charset="-122"/>
            </a:endParaRPr>
          </a:p>
        </p:txBody>
      </p:sp>
      <p:cxnSp>
        <p:nvCxnSpPr>
          <p:cNvPr id="15" name="Google Shape;194;p36">
            <a:extLst>
              <a:ext uri="{FF2B5EF4-FFF2-40B4-BE49-F238E27FC236}">
                <a16:creationId xmlns:a16="http://schemas.microsoft.com/office/drawing/2014/main" xmlns="" id="{A66B5090-EDE5-3471-1D9B-FC6D2E4291C0}"/>
              </a:ext>
            </a:extLst>
          </p:cNvPr>
          <p:cNvCxnSpPr>
            <a:cxnSpLocks/>
          </p:cNvCxnSpPr>
          <p:nvPr/>
        </p:nvCxnSpPr>
        <p:spPr>
          <a:xfrm>
            <a:off x="0" y="4791800"/>
            <a:ext cx="247687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8801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E2552C-B124-47D8-ADBF-B5C924035382}" type="slidenum"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39" name="Freeform 44"/>
          <p:cNvSpPr/>
          <p:nvPr/>
        </p:nvSpPr>
        <p:spPr>
          <a:xfrm>
            <a:off x="520245" y="674793"/>
            <a:ext cx="3373513" cy="939105"/>
          </a:xfrm>
          <a:custGeom>
            <a:avLst/>
            <a:gdLst>
              <a:gd name="connsiteX0" fmla="*/ 0 w 6254806"/>
              <a:gd name="connsiteY0" fmla="*/ 0 h 987552"/>
              <a:gd name="connsiteX1" fmla="*/ 5761030 w 6254806"/>
              <a:gd name="connsiteY1" fmla="*/ 0 h 987552"/>
              <a:gd name="connsiteX2" fmla="*/ 6254806 w 6254806"/>
              <a:gd name="connsiteY2" fmla="*/ 493776 h 987552"/>
              <a:gd name="connsiteX3" fmla="*/ 5761030 w 6254806"/>
              <a:gd name="connsiteY3" fmla="*/ 987552 h 987552"/>
              <a:gd name="connsiteX4" fmla="*/ 0 w 6254806"/>
              <a:gd name="connsiteY4" fmla="*/ 987552 h 98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54806" h="987552">
                <a:moveTo>
                  <a:pt x="0" y="0"/>
                </a:moveTo>
                <a:lnTo>
                  <a:pt x="5761030" y="0"/>
                </a:lnTo>
                <a:lnTo>
                  <a:pt x="6254806" y="493776"/>
                </a:lnTo>
                <a:lnTo>
                  <a:pt x="5761030" y="987552"/>
                </a:lnTo>
                <a:lnTo>
                  <a:pt x="0" y="98755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字魂59号-创粗黑" panose="00000500000000000000" pitchFamily="2" charset="-122"/>
              </a:rPr>
              <a:t>Topology</a:t>
            </a:r>
            <a:endParaRPr lang="zh-CN" altLang="en-US" sz="2000" b="1" dirty="0">
              <a:latin typeface="Source Han Sans CN Medium" panose="020B0500000000000000" pitchFamily="34" charset="-128"/>
              <a:ea typeface="Source Han Sans CN Medium" panose="020B0500000000000000" pitchFamily="34" charset="-128"/>
              <a:sym typeface="字魂59号-创粗黑" panose="00000500000000000000" pitchFamily="2" charset="-12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C403AF95-5E00-E517-16E5-FFEFCD4EC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0" y="1613898"/>
            <a:ext cx="5931355" cy="427551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8" name="Rectangle 19">
            <a:extLst>
              <a:ext uri="{FF2B5EF4-FFF2-40B4-BE49-F238E27FC236}">
                <a16:creationId xmlns:a16="http://schemas.microsoft.com/office/drawing/2014/main" xmlns="" id="{EF840B06-F25D-2908-70B4-70C3647F571D}"/>
              </a:ext>
            </a:extLst>
          </p:cNvPr>
          <p:cNvSpPr/>
          <p:nvPr/>
        </p:nvSpPr>
        <p:spPr>
          <a:xfrm>
            <a:off x="699797" y="2431344"/>
            <a:ext cx="4859044" cy="2240209"/>
          </a:xfrm>
          <a:prstGeom prst="rect">
            <a:avLst/>
          </a:prstGeom>
        </p:spPr>
        <p:txBody>
          <a:bodyPr wrap="square" lIns="49637" tIns="24819" rIns="49637" bIns="24819">
            <a:spAutoFit/>
          </a:bodyPr>
          <a:lstStyle/>
          <a:p>
            <a:r>
              <a:rPr lang="en-US" sz="1400" b="1" dirty="0"/>
              <a:t>Company A and Company B:</a:t>
            </a:r>
          </a:p>
          <a:p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Two main entities in the network.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400" dirty="0"/>
              <a:t>   Interconnected via BGP to enable communication between them.</a:t>
            </a:r>
          </a:p>
          <a:p>
            <a:endParaRPr lang="en-US" sz="1400" dirty="0"/>
          </a:p>
          <a:p>
            <a:r>
              <a:rPr lang="en-US" sz="1400" b="1" dirty="0"/>
              <a:t>Internal Structure:</a:t>
            </a:r>
          </a:p>
          <a:p>
            <a:endParaRPr lang="en-US" sz="1400" dirty="0"/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400" dirty="0"/>
              <a:t>Each Company connected via OSPF.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" name="Ellipse 1"/>
          <p:cNvSpPr/>
          <p:nvPr/>
        </p:nvSpPr>
        <p:spPr bwMode="auto">
          <a:xfrm>
            <a:off x="8627165" y="1205948"/>
            <a:ext cx="3564835" cy="3273287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918713" y="808383"/>
            <a:ext cx="294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           </a:t>
            </a:r>
            <a:r>
              <a:rPr lang="fr-FR" b="1" dirty="0" smtClean="0"/>
              <a:t>Company B</a:t>
            </a:r>
            <a:endParaRPr lang="fr-FR" b="1" dirty="0"/>
          </a:p>
        </p:txBody>
      </p:sp>
      <p:sp>
        <p:nvSpPr>
          <p:cNvPr id="6" name="Rectangle 5"/>
          <p:cNvSpPr/>
          <p:nvPr/>
        </p:nvSpPr>
        <p:spPr bwMode="auto">
          <a:xfrm>
            <a:off x="9660834" y="753645"/>
            <a:ext cx="1457740" cy="42407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260212" y="6064690"/>
            <a:ext cx="1457740" cy="42407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461683" y="6036365"/>
            <a:ext cx="294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           </a:t>
            </a:r>
            <a:r>
              <a:rPr lang="fr-FR" b="1" dirty="0" smtClean="0"/>
              <a:t>Company A</a:t>
            </a:r>
            <a:endParaRPr lang="fr-FR" b="1" dirty="0"/>
          </a:p>
        </p:txBody>
      </p:sp>
      <p:sp>
        <p:nvSpPr>
          <p:cNvPr id="12" name="Ellipse 11"/>
          <p:cNvSpPr/>
          <p:nvPr/>
        </p:nvSpPr>
        <p:spPr bwMode="auto">
          <a:xfrm>
            <a:off x="5340627" y="3644348"/>
            <a:ext cx="3717406" cy="2927475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9325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animBg="1"/>
      <p:bldP spid="5" grpId="0"/>
      <p:bldP spid="6" grpId="0" animBg="1"/>
      <p:bldP spid="10" grpId="0" animBg="1"/>
      <p:bldP spid="11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E2552C-B124-47D8-ADBF-B5C924035382}" type="slidenum"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39" name="Freeform 44"/>
          <p:cNvSpPr/>
          <p:nvPr/>
        </p:nvSpPr>
        <p:spPr>
          <a:xfrm>
            <a:off x="381740" y="623365"/>
            <a:ext cx="3373513" cy="939105"/>
          </a:xfrm>
          <a:custGeom>
            <a:avLst/>
            <a:gdLst>
              <a:gd name="connsiteX0" fmla="*/ 0 w 6254806"/>
              <a:gd name="connsiteY0" fmla="*/ 0 h 987552"/>
              <a:gd name="connsiteX1" fmla="*/ 5761030 w 6254806"/>
              <a:gd name="connsiteY1" fmla="*/ 0 h 987552"/>
              <a:gd name="connsiteX2" fmla="*/ 6254806 w 6254806"/>
              <a:gd name="connsiteY2" fmla="*/ 493776 h 987552"/>
              <a:gd name="connsiteX3" fmla="*/ 5761030 w 6254806"/>
              <a:gd name="connsiteY3" fmla="*/ 987552 h 987552"/>
              <a:gd name="connsiteX4" fmla="*/ 0 w 6254806"/>
              <a:gd name="connsiteY4" fmla="*/ 987552 h 98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54806" h="987552">
                <a:moveTo>
                  <a:pt x="0" y="0"/>
                </a:moveTo>
                <a:lnTo>
                  <a:pt x="5761030" y="0"/>
                </a:lnTo>
                <a:lnTo>
                  <a:pt x="6254806" y="493776"/>
                </a:lnTo>
                <a:lnTo>
                  <a:pt x="5761030" y="987552"/>
                </a:lnTo>
                <a:lnTo>
                  <a:pt x="0" y="98755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字魂59号-创粗黑" panose="00000500000000000000" pitchFamily="2" charset="-122"/>
              </a:rPr>
              <a:t>Topology</a:t>
            </a:r>
            <a:endParaRPr lang="fr-FR" sz="2000" b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49253FC4-05DE-07A2-569B-9C46602D3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829" y="479268"/>
            <a:ext cx="6955984" cy="589946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458DFC1C-6822-F3BF-7511-16E005631408}"/>
              </a:ext>
            </a:extLst>
          </p:cNvPr>
          <p:cNvSpPr txBox="1"/>
          <p:nvPr/>
        </p:nvSpPr>
        <p:spPr>
          <a:xfrm>
            <a:off x="76187" y="2010539"/>
            <a:ext cx="517376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Company </a:t>
            </a:r>
            <a:r>
              <a:rPr lang="en-US" sz="1400" b="1" dirty="0"/>
              <a:t>A and </a:t>
            </a:r>
            <a:r>
              <a:rPr lang="en-US" sz="1400" b="1" dirty="0" smtClean="0"/>
              <a:t>Company </a:t>
            </a:r>
            <a:r>
              <a:rPr lang="en-US" sz="1400" b="1" dirty="0"/>
              <a:t>B:</a:t>
            </a:r>
            <a:endParaRPr lang="en-US" sz="1400" dirty="0"/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400" dirty="0"/>
              <a:t>Two main entities in the network.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400" dirty="0"/>
              <a:t>Interconnected via BGP to enable communication between them.</a:t>
            </a:r>
          </a:p>
          <a:p>
            <a:endParaRPr lang="en-US" sz="1400" dirty="0"/>
          </a:p>
          <a:p>
            <a:r>
              <a:rPr lang="en-US" sz="1400" b="1" dirty="0"/>
              <a:t>Internal Structure:</a:t>
            </a:r>
            <a:endParaRPr lang="en-US" sz="1400" dirty="0"/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400" dirty="0"/>
              <a:t>Each Company consists of three sites, connected via OSPF, and includes a web server.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400" dirty="0"/>
              <a:t>Each site contains four departments represented by four different VLANs.</a:t>
            </a:r>
          </a:p>
          <a:p>
            <a:endParaRPr lang="en-US" sz="1400" dirty="0"/>
          </a:p>
          <a:p>
            <a:r>
              <a:rPr lang="en-US" sz="1400" b="1" dirty="0"/>
              <a:t>Objective:</a:t>
            </a:r>
            <a:endParaRPr lang="en-US" sz="1400" dirty="0"/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400" dirty="0"/>
              <a:t>Create a robust, secure, and optimized network topology with adequate redundancy.</a:t>
            </a:r>
          </a:p>
          <a:p>
            <a:endParaRPr lang="en-US" sz="1200" dirty="0"/>
          </a:p>
          <a:p>
            <a:endParaRPr lang="en-US" sz="12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5566755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tf06089160">
  <a:themeElements>
    <a:clrScheme name="frproposa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frpropos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rproposa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proposa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proposa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proposa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proposa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proposa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proposa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proposa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proposa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proposa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proposa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proposa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3533</TotalTime>
  <Words>1303</Words>
  <Application>Microsoft Office PowerPoint</Application>
  <PresentationFormat>Grand écran</PresentationFormat>
  <Paragraphs>192</Paragraphs>
  <Slides>17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16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34" baseType="lpstr">
      <vt:lpstr>Arial Unicode MS</vt:lpstr>
      <vt:lpstr>ＭＳ Ｐゴシック</vt:lpstr>
      <vt:lpstr>Algerian</vt:lpstr>
      <vt:lpstr>Arial</vt:lpstr>
      <vt:lpstr>Arial Black</vt:lpstr>
      <vt:lpstr>Calibri</vt:lpstr>
      <vt:lpstr>Exo 2</vt:lpstr>
      <vt:lpstr>FreeSans</vt:lpstr>
      <vt:lpstr>Liberation Serif</vt:lpstr>
      <vt:lpstr>Noto Serif CJK SC</vt:lpstr>
      <vt:lpstr>Source Han Sans CN Heavy</vt:lpstr>
      <vt:lpstr>Source Han Sans CN Medium</vt:lpstr>
      <vt:lpstr>Times New Roman</vt:lpstr>
      <vt:lpstr>Wingdings</vt:lpstr>
      <vt:lpstr>-탈윤체B</vt:lpstr>
      <vt:lpstr>字魂59号-创粗黑</vt:lpstr>
      <vt:lpstr>tf06089160</vt:lpstr>
      <vt:lpstr>Implementation of BGP Protocol in a WAN Network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L’évaluation de la QoS pour le multimédia streaming dans l’environnement SDN</dc:title>
  <dc:creator>rimy nouto</dc:creator>
  <cp:lastModifiedBy>Compte Microsoft</cp:lastModifiedBy>
  <cp:revision>120</cp:revision>
  <dcterms:created xsi:type="dcterms:W3CDTF">2022-08-23T13:18:07Z</dcterms:created>
  <dcterms:modified xsi:type="dcterms:W3CDTF">2024-06-20T18:54:12Z</dcterms:modified>
</cp:coreProperties>
</file>