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58" r:id="rId7"/>
    <p:sldId id="281" r:id="rId8"/>
    <p:sldId id="282" r:id="rId9"/>
    <p:sldId id="283" r:id="rId10"/>
    <p:sldId id="284" r:id="rId11"/>
    <p:sldId id="285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655" autoAdjust="0"/>
  </p:normalViewPr>
  <p:slideViewPr>
    <p:cSldViewPr snapToGrid="0">
      <p:cViewPr varScale="1">
        <p:scale>
          <a:sx n="54" d="100"/>
          <a:sy n="54" d="100"/>
        </p:scale>
        <p:origin x="1080" y="68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8/10/2025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8/10/2025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986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65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3284" y="3429000"/>
            <a:ext cx="6241674" cy="3200400"/>
          </a:xfrm>
        </p:spPr>
        <p:txBody>
          <a:bodyPr anchor="ctr"/>
          <a:lstStyle/>
          <a:p>
            <a:r>
              <a:rPr lang="en-IN" sz="4400" dirty="0"/>
              <a:t>Sales &amp; Profit Analysis Dashboard</a:t>
            </a:r>
            <a:br>
              <a:rPr lang="en-IN" sz="4400" dirty="0"/>
            </a:br>
            <a:br>
              <a:rPr lang="en-IN" dirty="0"/>
            </a:br>
            <a:r>
              <a:rPr lang="en-IN" sz="3200" dirty="0">
                <a:solidFill>
                  <a:schemeClr val="bg2">
                    <a:lumMod val="25000"/>
                  </a:schemeClr>
                </a:solidFill>
              </a:rPr>
              <a:t>- </a:t>
            </a:r>
            <a:r>
              <a:rPr lang="en-IN" sz="3200" dirty="0" err="1">
                <a:solidFill>
                  <a:schemeClr val="bg2">
                    <a:lumMod val="25000"/>
                  </a:schemeClr>
                </a:solidFill>
              </a:rPr>
              <a:t>rina</a:t>
            </a:r>
            <a:r>
              <a:rPr lang="en-IN" sz="3200" dirty="0">
                <a:solidFill>
                  <a:schemeClr val="bg2">
                    <a:lumMod val="25000"/>
                  </a:schemeClr>
                </a:solidFill>
              </a:rPr>
              <a:t> kumari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88" y="378676"/>
            <a:ext cx="289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888" y="2082915"/>
            <a:ext cx="5379522" cy="3534110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Track sales and profit performance over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Monitor monthly sales growth trends.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Compare performance across product categories.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Enable decision-making through interactive filtering.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13C109A-7C78-E61E-6EBE-1855BE437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Track sales and profit performance over 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Monitor monthly sales growth trends.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Compare performance across product categories.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 decision-making through interactive filtering.</a:t>
            </a:r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1429811"/>
          </a:xfrm>
        </p:spPr>
        <p:txBody>
          <a:bodyPr>
            <a:normAutofit/>
          </a:bodyPr>
          <a:lstStyle/>
          <a:p>
            <a:r>
              <a:rPr lang="en-US" sz="4000" dirty="0"/>
              <a:t>KEY METRICS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006930"/>
            <a:ext cx="7288212" cy="4163199"/>
          </a:xfrm>
        </p:spPr>
        <p:txBody>
          <a:bodyPr>
            <a:normAutofit/>
          </a:bodyPr>
          <a:lstStyle/>
          <a:p>
            <a:r>
              <a:rPr lang="en-US" sz="2400" dirty="0"/>
              <a:t>Total Sales :  </a:t>
            </a:r>
            <a:r>
              <a:rPr lang="en-IN" sz="2400" dirty="0"/>
              <a:t>₹</a:t>
            </a:r>
            <a:r>
              <a:rPr lang="en-US" sz="2400" dirty="0"/>
              <a:t>2,297,201</a:t>
            </a:r>
          </a:p>
          <a:p>
            <a:r>
              <a:rPr lang="en-US" sz="2400" dirty="0"/>
              <a:t>Total Profit : </a:t>
            </a:r>
            <a:r>
              <a:rPr lang="en-IN" sz="2400" dirty="0"/>
              <a:t>₹</a:t>
            </a:r>
            <a:r>
              <a:rPr lang="en-US" sz="2400" dirty="0"/>
              <a:t>286,397 </a:t>
            </a:r>
          </a:p>
          <a:p>
            <a:r>
              <a:rPr lang="en-US" sz="2400" dirty="0"/>
              <a:t>Average Sales Growth % : </a:t>
            </a:r>
            <a:r>
              <a:rPr lang="en-IN" sz="2400" dirty="0"/>
              <a:t>68.20%</a:t>
            </a:r>
          </a:p>
          <a:p>
            <a:r>
              <a:rPr lang="en-IN" sz="2400" dirty="0"/>
              <a:t>Top Category (by Sales) : Technology</a:t>
            </a:r>
          </a:p>
          <a:p>
            <a:r>
              <a:rPr lang="en-IN" sz="2400" dirty="0"/>
              <a:t>Top Region (by Profit) : South</a:t>
            </a:r>
            <a:r>
              <a:rPr lang="en-US" sz="2400" dirty="0"/>
              <a:t> 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277" y="462083"/>
            <a:ext cx="8420100" cy="1780860"/>
          </a:xfrm>
        </p:spPr>
        <p:txBody>
          <a:bodyPr>
            <a:normAutofit/>
          </a:bodyPr>
          <a:lstStyle/>
          <a:p>
            <a:r>
              <a:rPr lang="en-US" sz="4000" dirty="0"/>
              <a:t>Monthly sales &amp; profit trend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2FEC7-AD9F-D29E-A371-AB918FFBF3B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667277" y="2493818"/>
            <a:ext cx="8420100" cy="3336966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Sales peaked in </a:t>
            </a:r>
            <a:r>
              <a:rPr lang="en-US" sz="2400" b="1" dirty="0"/>
              <a:t>November, </a:t>
            </a:r>
            <a:r>
              <a:rPr lang="en-US" sz="2400" dirty="0"/>
              <a:t>with profits also at a high point.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1" dirty="0"/>
              <a:t>March and August </a:t>
            </a:r>
            <a:r>
              <a:rPr lang="en-US" sz="2400" dirty="0"/>
              <a:t>showed strong sales but lower profit margins, indicating higher costs.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Seasonal fluctuations align with festive seasons and year-end demand surges in </a:t>
            </a:r>
            <a:r>
              <a:rPr lang="en-US" sz="2400" dirty="0" err="1"/>
              <a:t>india</a:t>
            </a:r>
            <a:r>
              <a:rPr lang="en-US" sz="2400" dirty="0"/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1780860"/>
          </a:xfrm>
        </p:spPr>
        <p:txBody>
          <a:bodyPr>
            <a:normAutofit/>
          </a:bodyPr>
          <a:lstStyle/>
          <a:p>
            <a:r>
              <a:rPr lang="en-IN" sz="4000" dirty="0"/>
              <a:t>Category-wise Sales</a:t>
            </a:r>
            <a:endParaRPr lang="en-US" sz="4000" dirty="0"/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A08498-7235-E286-D8FE-47AE7822F661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341120" y="2470068"/>
            <a:ext cx="8681654" cy="3420093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/>
              <a:t>Technology</a:t>
            </a:r>
            <a:r>
              <a:rPr lang="en-US" sz="2400" dirty="0"/>
              <a:t> leads in sales and profitability.</a:t>
            </a:r>
          </a:p>
          <a:p>
            <a:pPr algn="just"/>
            <a:r>
              <a:rPr lang="en-US" sz="2400" b="1" dirty="0"/>
              <a:t>Furniture</a:t>
            </a:r>
            <a:r>
              <a:rPr lang="en-US" sz="2400" dirty="0"/>
              <a:t> and </a:t>
            </a:r>
            <a:r>
              <a:rPr lang="en-US" sz="2400" b="1" dirty="0"/>
              <a:t>Office Supplies</a:t>
            </a:r>
            <a:r>
              <a:rPr lang="en-US" sz="2400" dirty="0"/>
              <a:t> show moderate revenue but varying profitability.</a:t>
            </a:r>
          </a:p>
          <a:p>
            <a:pPr algn="just"/>
            <a:r>
              <a:rPr lang="en-US" sz="2400" dirty="0"/>
              <a:t>Recommendation: Focus marketing on Technology while improving cost efficiency in low-profit categories.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21055C-5E33-5D21-2A6E-21827FA88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5350"/>
            <a:ext cx="7106391" cy="1917700"/>
          </a:xfrm>
        </p:spPr>
        <p:txBody>
          <a:bodyPr>
            <a:normAutofit/>
          </a:bodyPr>
          <a:lstStyle/>
          <a:p>
            <a:r>
              <a:rPr lang="en-US" sz="4000" dirty="0"/>
              <a:t>FILTERS &amp; INTERACTIVITY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B0ADB-527F-A58C-9372-D8502ED6F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2BCEC73-F32F-6CAB-C39C-9BB8C847D384}"/>
              </a:ext>
            </a:extLst>
          </p:cNvPr>
          <p:cNvSpPr>
            <a:spLocks noGrp="1" noChangeArrowheads="1"/>
          </p:cNvSpPr>
          <p:nvPr>
            <p:ph sz="half" idx="16"/>
          </p:nvPr>
        </p:nvSpPr>
        <p:spPr bwMode="auto">
          <a:xfrm>
            <a:off x="926275" y="1989934"/>
            <a:ext cx="8818956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 allows filtering by: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				1. Category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				2. Region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				3. Order Date Range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Interactive charts allow drill-down analysis by clicking on categories or months.</a:t>
            </a:r>
          </a:p>
        </p:txBody>
      </p:sp>
    </p:spTree>
    <p:extLst>
      <p:ext uri="{BB962C8B-B14F-4D97-AF65-F5344CB8AC3E}">
        <p14:creationId xmlns:p14="http://schemas.microsoft.com/office/powerpoint/2010/main" val="1658164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72" y="157367"/>
            <a:ext cx="6714506" cy="1997867"/>
          </a:xfrm>
        </p:spPr>
        <p:txBody>
          <a:bodyPr anchor="b">
            <a:normAutofit/>
          </a:bodyPr>
          <a:lstStyle/>
          <a:p>
            <a:r>
              <a:rPr lang="en-US" sz="4000" dirty="0"/>
              <a:t>INSIGHTS &amp; </a:t>
            </a:r>
            <a:r>
              <a:rPr lang="en-IN" sz="4000" dirty="0"/>
              <a:t>Recommendations</a:t>
            </a:r>
            <a:endParaRPr lang="en-US" sz="4000" dirty="0"/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6274" y="2375066"/>
            <a:ext cx="9666515" cy="3776352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/>
              <a:t>Maintain momentum </a:t>
            </a:r>
            <a:r>
              <a:rPr lang="en-US" sz="2400" dirty="0"/>
              <a:t>in </a:t>
            </a:r>
            <a:r>
              <a:rPr lang="en-US" sz="2400" dirty="0" err="1"/>
              <a:t>tp</a:t>
            </a:r>
            <a:r>
              <a:rPr lang="en-US" sz="2400" dirty="0"/>
              <a:t>-performing categories during peak months.</a:t>
            </a:r>
          </a:p>
          <a:p>
            <a:pPr algn="just"/>
            <a:r>
              <a:rPr lang="en-US" sz="2400" b="1" dirty="0"/>
              <a:t>Improve margins </a:t>
            </a:r>
            <a:r>
              <a:rPr lang="en-US" sz="2400" dirty="0"/>
              <a:t>in low-profit product lines through supplier negotiation or pricing strategy.</a:t>
            </a:r>
          </a:p>
          <a:p>
            <a:pPr algn="just"/>
            <a:r>
              <a:rPr lang="en-US" sz="2400" b="1" dirty="0"/>
              <a:t>Leverage regional strengths </a:t>
            </a:r>
            <a:r>
              <a:rPr lang="en-US" sz="2400" dirty="0"/>
              <a:t>to replicate success in weaker markets.  </a:t>
            </a:r>
            <a:endParaRPr lang="en-US" sz="2400" b="1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577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/>
          <a:p>
            <a:r>
              <a:rPr lang="en-US" sz="4000" dirty="0"/>
              <a:t>CONCLUSION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832B776-E386-1CF9-CC8F-2D2FF3EA7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C0E16680-8755-2C2C-5ACA-D938DF602084}"/>
              </a:ext>
            </a:extLst>
          </p:cNvPr>
          <p:cNvSpPr txBox="1">
            <a:spLocks/>
          </p:cNvSpPr>
          <p:nvPr/>
        </p:nvSpPr>
        <p:spPr>
          <a:xfrm>
            <a:off x="926274" y="2375066"/>
            <a:ext cx="9666515" cy="377635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b="1" dirty="0"/>
              <a:t>The business shows overall positive sales growth with strong category leaders.</a:t>
            </a:r>
          </a:p>
          <a:p>
            <a:pPr algn="just"/>
            <a:r>
              <a:rPr lang="en-US" sz="2400" b="1" dirty="0"/>
              <a:t>Seasonal peaks present opportunities for targeted promotions.</a:t>
            </a:r>
          </a:p>
          <a:p>
            <a:pPr algn="just"/>
            <a:r>
              <a:rPr lang="en-US" sz="2400" b="1" dirty="0"/>
              <a:t>Data-driven strategies can enhance profitability and market share. </a:t>
            </a:r>
          </a:p>
        </p:txBody>
      </p:sp>
    </p:spTree>
    <p:extLst>
      <p:ext uri="{BB962C8B-B14F-4D97-AF65-F5344CB8AC3E}">
        <p14:creationId xmlns:p14="http://schemas.microsoft.com/office/powerpoint/2010/main" val="2791821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sz="4500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850181"/>
          </a:xfrm>
        </p:spPr>
        <p:txBody>
          <a:bodyPr>
            <a:noAutofit/>
          </a:bodyPr>
          <a:lstStyle/>
          <a:p>
            <a:r>
              <a:rPr lang="en-US" sz="2000" dirty="0"/>
              <a:t>Rina Kumari</a:t>
            </a:r>
          </a:p>
          <a:p>
            <a:r>
              <a:rPr lang="en-US" sz="2000" dirty="0"/>
              <a:t>rinavadera2003@gmail.com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41</TotalTime>
  <Words>316</Words>
  <Application>Microsoft Office PowerPoint</Application>
  <PresentationFormat>Widescreen</PresentationFormat>
  <Paragraphs>59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Tenorite</vt:lpstr>
      <vt:lpstr>Custom</vt:lpstr>
      <vt:lpstr>Sales &amp; Profit Analysis Dashboard  - rina kumari</vt:lpstr>
      <vt:lpstr>Objective</vt:lpstr>
      <vt:lpstr>KEY METRICS</vt:lpstr>
      <vt:lpstr>Monthly sales &amp; profit trend</vt:lpstr>
      <vt:lpstr>Category-wise Sales</vt:lpstr>
      <vt:lpstr>FILTERS &amp; INTERACTIVITY</vt:lpstr>
      <vt:lpstr>INSIGHTS &amp; Recommendations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rinavadera2003@outlook.com</dc:creator>
  <cp:lastModifiedBy>rinavadera2003@outlook.com</cp:lastModifiedBy>
  <cp:revision>1</cp:revision>
  <dcterms:created xsi:type="dcterms:W3CDTF">2025-08-10T11:16:09Z</dcterms:created>
  <dcterms:modified xsi:type="dcterms:W3CDTF">2025-08-10T11:58:07Z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