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8B78-B86A-BD82-F937-3B570A96A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2CFD68-7D36-0D99-834C-DAE8B885A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71355C-22DC-1295-BEC8-BD43C0DFAC9B}"/>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5" name="Footer Placeholder 4">
            <a:extLst>
              <a:ext uri="{FF2B5EF4-FFF2-40B4-BE49-F238E27FC236}">
                <a16:creationId xmlns:a16="http://schemas.microsoft.com/office/drawing/2014/main" id="{D195B957-0FB3-B776-ADEC-A502CC0F4F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7D62A-7C2A-004B-9012-54EB77E63FB1}"/>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155119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141D-3EF2-0464-D731-0E064F0A40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104F63-8723-A787-693E-DFC5200273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43440D-6599-48F9-63E2-06375EB21F41}"/>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5" name="Footer Placeholder 4">
            <a:extLst>
              <a:ext uri="{FF2B5EF4-FFF2-40B4-BE49-F238E27FC236}">
                <a16:creationId xmlns:a16="http://schemas.microsoft.com/office/drawing/2014/main" id="{2FB2A3A9-08F4-EF85-B275-E64CA15FB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1C8C72-0CFE-F248-D33B-3C9F27FD2FE7}"/>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399581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0BE5D-476A-D011-56D9-4A313F3DBD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4D99C2-7001-946F-25C7-579671BCD6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011B76-C2E9-4148-E20E-7542C4ACB40E}"/>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5" name="Footer Placeholder 4">
            <a:extLst>
              <a:ext uri="{FF2B5EF4-FFF2-40B4-BE49-F238E27FC236}">
                <a16:creationId xmlns:a16="http://schemas.microsoft.com/office/drawing/2014/main" id="{48440546-CD25-4AE1-BFB2-38614154C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FCCAC-C82A-16E5-9E70-7ECF8DA4386E}"/>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51446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27D2-3AFB-07FA-87D3-B44B4E4A75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86F568-BBAA-0E46-EE57-42EFA246DE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B61AF-89F2-E68E-FE99-B11988B1E8DA}"/>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5" name="Footer Placeholder 4">
            <a:extLst>
              <a:ext uri="{FF2B5EF4-FFF2-40B4-BE49-F238E27FC236}">
                <a16:creationId xmlns:a16="http://schemas.microsoft.com/office/drawing/2014/main" id="{C99FFDBD-484D-1092-5A0C-14AA4EB01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FF689D-4A34-A32C-0AE5-809146962E39}"/>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280906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0E53-15B4-6A2A-9125-999259593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9676DE-AAEF-0CB1-1A32-8E65D0BB7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D8EFC2-C425-78BF-E3E4-D05AF26BDA6E}"/>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5" name="Footer Placeholder 4">
            <a:extLst>
              <a:ext uri="{FF2B5EF4-FFF2-40B4-BE49-F238E27FC236}">
                <a16:creationId xmlns:a16="http://schemas.microsoft.com/office/drawing/2014/main" id="{D4585455-51FC-59C9-A5F3-A6C704033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6683C-A128-56C1-9DE5-C2062C98E18E}"/>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17298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F34D-1176-5585-3AF5-1281E17D41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81E1DD-AE91-F497-C75E-576F966C6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094945-E02F-BB47-EDBD-D75178DE78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D7CF99-86A8-6B77-C7CC-A4FC6E0231C9}"/>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6" name="Footer Placeholder 5">
            <a:extLst>
              <a:ext uri="{FF2B5EF4-FFF2-40B4-BE49-F238E27FC236}">
                <a16:creationId xmlns:a16="http://schemas.microsoft.com/office/drawing/2014/main" id="{828A4101-B65C-E904-AE76-90C7261E28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658BE9-FCD1-58B3-F886-DD8C94B63BEF}"/>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409672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1EC6-EBB8-85D7-5E30-7C78542444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801F1A-6EBE-98D6-D50C-4F66BBCBF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74E949-A17F-9393-EDF6-DD29EDEDD3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56E4C7-5E63-1999-6F91-999327F5A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07A96-E386-940A-2374-10742ECE2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16B275-4EA7-59A8-AF1E-EFE6C1BB02C0}"/>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8" name="Footer Placeholder 7">
            <a:extLst>
              <a:ext uri="{FF2B5EF4-FFF2-40B4-BE49-F238E27FC236}">
                <a16:creationId xmlns:a16="http://schemas.microsoft.com/office/drawing/2014/main" id="{E3B9D570-4236-2F63-83A1-466824A487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DB8114-FD16-80D9-408D-065F656787D1}"/>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337013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5350-CD49-ED52-9FCC-403EAB88B3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21B220-2003-8C44-F75F-ED4C3A691B1B}"/>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4" name="Footer Placeholder 3">
            <a:extLst>
              <a:ext uri="{FF2B5EF4-FFF2-40B4-BE49-F238E27FC236}">
                <a16:creationId xmlns:a16="http://schemas.microsoft.com/office/drawing/2014/main" id="{3432210D-05E1-F2D7-04A6-66F75DE832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F9F2AE-FB85-DCBC-229D-162A4E1863F2}"/>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419610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F5087C-0418-B631-30E3-4A0479EC8B3C}"/>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3" name="Footer Placeholder 2">
            <a:extLst>
              <a:ext uri="{FF2B5EF4-FFF2-40B4-BE49-F238E27FC236}">
                <a16:creationId xmlns:a16="http://schemas.microsoft.com/office/drawing/2014/main" id="{9919F42D-37EB-4CB5-AB54-875FFE7DFC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5078B7-408F-6305-D853-A5BBF2D28D84}"/>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168908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3903-5F54-C81F-DFFE-4565A6426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56E8F9-A36D-4477-F607-6E202066D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AAF01E-C4E9-FF8A-2160-BA82A9553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9A162-3ACA-432C-2C54-A92BF3CDCCED}"/>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6" name="Footer Placeholder 5">
            <a:extLst>
              <a:ext uri="{FF2B5EF4-FFF2-40B4-BE49-F238E27FC236}">
                <a16:creationId xmlns:a16="http://schemas.microsoft.com/office/drawing/2014/main" id="{B94EAB6A-D05F-57F9-C6EF-0750F93D86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BB473F-2373-31B4-B8F6-954118382DCB}"/>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201169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EE78-51E6-7EA1-C2CD-136B1E0D1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76CCAA-78F7-9E97-527F-2EC813EA0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AEEB54-7DB8-9577-23A5-8F8AB4555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7652B-D21A-97E2-4791-15BC63AF2D95}"/>
              </a:ext>
            </a:extLst>
          </p:cNvPr>
          <p:cNvSpPr>
            <a:spLocks noGrp="1"/>
          </p:cNvSpPr>
          <p:nvPr>
            <p:ph type="dt" sz="half" idx="10"/>
          </p:nvPr>
        </p:nvSpPr>
        <p:spPr/>
        <p:txBody>
          <a:bodyPr/>
          <a:lstStyle/>
          <a:p>
            <a:fld id="{D8A68C7A-C9C7-4648-AE31-249ED5609BFF}" type="datetimeFigureOut">
              <a:rPr lang="en-IN" smtClean="0"/>
              <a:t>07-06-2022</a:t>
            </a:fld>
            <a:endParaRPr lang="en-IN"/>
          </a:p>
        </p:txBody>
      </p:sp>
      <p:sp>
        <p:nvSpPr>
          <p:cNvPr id="6" name="Footer Placeholder 5">
            <a:extLst>
              <a:ext uri="{FF2B5EF4-FFF2-40B4-BE49-F238E27FC236}">
                <a16:creationId xmlns:a16="http://schemas.microsoft.com/office/drawing/2014/main" id="{997C2A5E-B2E9-B626-A7D9-EA6155D901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B55EFC-2344-F627-C101-1A746DDE3CCD}"/>
              </a:ext>
            </a:extLst>
          </p:cNvPr>
          <p:cNvSpPr>
            <a:spLocks noGrp="1"/>
          </p:cNvSpPr>
          <p:nvPr>
            <p:ph type="sldNum" sz="quarter" idx="12"/>
          </p:nvPr>
        </p:nvSpPr>
        <p:spPr/>
        <p:txBody>
          <a:bodyPr/>
          <a:lstStyle/>
          <a:p>
            <a:fld id="{81F947FB-15F9-450F-B4C5-926D108865F1}" type="slidenum">
              <a:rPr lang="en-IN" smtClean="0"/>
              <a:t>‹#›</a:t>
            </a:fld>
            <a:endParaRPr lang="en-IN"/>
          </a:p>
        </p:txBody>
      </p:sp>
    </p:spTree>
    <p:extLst>
      <p:ext uri="{BB962C8B-B14F-4D97-AF65-F5344CB8AC3E}">
        <p14:creationId xmlns:p14="http://schemas.microsoft.com/office/powerpoint/2010/main" val="205797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57461-270F-7A09-FE51-C04A0EC3B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AA1954-E046-D941-1848-A5F2C15B3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8F5AA4-256D-219D-D94B-F1EB6C080F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68C7A-C9C7-4648-AE31-249ED5609BFF}" type="datetimeFigureOut">
              <a:rPr lang="en-IN" smtClean="0"/>
              <a:t>07-06-2022</a:t>
            </a:fld>
            <a:endParaRPr lang="en-IN"/>
          </a:p>
        </p:txBody>
      </p:sp>
      <p:sp>
        <p:nvSpPr>
          <p:cNvPr id="5" name="Footer Placeholder 4">
            <a:extLst>
              <a:ext uri="{FF2B5EF4-FFF2-40B4-BE49-F238E27FC236}">
                <a16:creationId xmlns:a16="http://schemas.microsoft.com/office/drawing/2014/main" id="{7BE337C6-45C7-B1F9-C6E5-9A66D2F82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CB990C-4B7E-047D-66AB-9DC2F6CBC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947FB-15F9-450F-B4C5-926D108865F1}" type="slidenum">
              <a:rPr lang="en-IN" smtClean="0"/>
              <a:t>‹#›</a:t>
            </a:fld>
            <a:endParaRPr lang="en-IN"/>
          </a:p>
        </p:txBody>
      </p:sp>
    </p:spTree>
    <p:extLst>
      <p:ext uri="{BB962C8B-B14F-4D97-AF65-F5344CB8AC3E}">
        <p14:creationId xmlns:p14="http://schemas.microsoft.com/office/powerpoint/2010/main" val="282580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F98B1CB-6668-FD19-8667-5F5E00888F31}"/>
              </a:ext>
            </a:extLst>
          </p:cNvPr>
          <p:cNvSpPr>
            <a:spLocks noGrp="1"/>
          </p:cNvSpPr>
          <p:nvPr>
            <p:ph type="ctrTitle"/>
          </p:nvPr>
        </p:nvSpPr>
        <p:spPr>
          <a:xfrm>
            <a:off x="3204642" y="2353641"/>
            <a:ext cx="5782716" cy="2150719"/>
          </a:xfrm>
          <a:noFill/>
        </p:spPr>
        <p:txBody>
          <a:bodyPr anchor="ctr">
            <a:normAutofit/>
          </a:bodyPr>
          <a:lstStyle/>
          <a:p>
            <a:r>
              <a:rPr lang="en-IN" sz="3600">
                <a:solidFill>
                  <a:srgbClr val="080808"/>
                </a:solidFill>
              </a:rPr>
              <a:t>Software Engineering </a:t>
            </a:r>
            <a:br>
              <a:rPr lang="en-IN" sz="3600">
                <a:solidFill>
                  <a:srgbClr val="080808"/>
                </a:solidFill>
              </a:rPr>
            </a:br>
            <a:r>
              <a:rPr lang="en-IN" sz="3600">
                <a:solidFill>
                  <a:srgbClr val="080808"/>
                </a:solidFill>
              </a:rPr>
              <a:t>Prosses models</a:t>
            </a:r>
            <a:br>
              <a:rPr lang="en-IN" sz="3600">
                <a:solidFill>
                  <a:srgbClr val="080808"/>
                </a:solidFill>
              </a:rPr>
            </a:br>
            <a:r>
              <a:rPr lang="en-IN" sz="3600">
                <a:solidFill>
                  <a:srgbClr val="080808"/>
                </a:solidFill>
              </a:rPr>
              <a:t>SDLC</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7372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ED637-A9AE-5115-8B33-FC8ECE7966AB}"/>
              </a:ext>
            </a:extLst>
          </p:cNvPr>
          <p:cNvSpPr txBox="1"/>
          <p:nvPr/>
        </p:nvSpPr>
        <p:spPr>
          <a:xfrm>
            <a:off x="464198" y="636142"/>
            <a:ext cx="9099679" cy="923330"/>
          </a:xfrm>
          <a:prstGeom prst="rect">
            <a:avLst/>
          </a:prstGeom>
          <a:noFill/>
        </p:spPr>
        <p:txBody>
          <a:bodyPr wrap="square">
            <a:spAutoFit/>
          </a:bodyPr>
          <a:lstStyle/>
          <a:p>
            <a:pPr algn="just"/>
            <a:r>
              <a:rPr lang="en-US" b="0" i="0" dirty="0">
                <a:solidFill>
                  <a:srgbClr val="610B38"/>
                </a:solidFill>
                <a:effectLst/>
                <a:latin typeface="erdana"/>
              </a:rPr>
              <a:t>Program vs. Software</a:t>
            </a:r>
          </a:p>
          <a:p>
            <a:pPr algn="just"/>
            <a:r>
              <a:rPr lang="en-US" b="0" i="0" dirty="0">
                <a:solidFill>
                  <a:srgbClr val="333333"/>
                </a:solidFill>
                <a:effectLst/>
                <a:latin typeface="inter-regular"/>
              </a:rPr>
              <a:t>Software is more than programs. Any program is a subset of software, and it becomes software only if documentation &amp; operating procedures manuals are prepared.</a:t>
            </a:r>
          </a:p>
        </p:txBody>
      </p:sp>
      <p:pic>
        <p:nvPicPr>
          <p:cNvPr id="4" name="Picture 3">
            <a:extLst>
              <a:ext uri="{FF2B5EF4-FFF2-40B4-BE49-F238E27FC236}">
                <a16:creationId xmlns:a16="http://schemas.microsoft.com/office/drawing/2014/main" id="{D40D8DF5-B243-3B85-B1ED-7C02558C6FB0}"/>
              </a:ext>
            </a:extLst>
          </p:cNvPr>
          <p:cNvPicPr>
            <a:picLocks noChangeAspect="1"/>
          </p:cNvPicPr>
          <p:nvPr/>
        </p:nvPicPr>
        <p:blipFill>
          <a:blip r:embed="rId2"/>
          <a:stretch>
            <a:fillRect/>
          </a:stretch>
        </p:blipFill>
        <p:spPr>
          <a:xfrm>
            <a:off x="1847461" y="1752600"/>
            <a:ext cx="4876800" cy="3352800"/>
          </a:xfrm>
          <a:prstGeom prst="rect">
            <a:avLst/>
          </a:prstGeom>
        </p:spPr>
      </p:pic>
      <p:sp>
        <p:nvSpPr>
          <p:cNvPr id="6" name="TextBox 5">
            <a:extLst>
              <a:ext uri="{FF2B5EF4-FFF2-40B4-BE49-F238E27FC236}">
                <a16:creationId xmlns:a16="http://schemas.microsoft.com/office/drawing/2014/main" id="{9B643FEC-06ED-4E69-08BA-970CDE331445}"/>
              </a:ext>
            </a:extLst>
          </p:cNvPr>
          <p:cNvSpPr txBox="1"/>
          <p:nvPr/>
        </p:nvSpPr>
        <p:spPr>
          <a:xfrm>
            <a:off x="558669" y="6007656"/>
            <a:ext cx="8818595" cy="369332"/>
          </a:xfrm>
          <a:prstGeom prst="rect">
            <a:avLst/>
          </a:prstGeom>
          <a:noFill/>
        </p:spPr>
        <p:txBody>
          <a:bodyPr wrap="square">
            <a:spAutoFit/>
          </a:bodyPr>
          <a:lstStyle/>
          <a:p>
            <a:r>
              <a:rPr lang="en-US" b="1" i="0" dirty="0">
                <a:solidFill>
                  <a:srgbClr val="333333"/>
                </a:solidFill>
                <a:effectLst/>
                <a:latin typeface="inter-bold"/>
              </a:rPr>
              <a:t>1. Program:</a:t>
            </a:r>
            <a:r>
              <a:rPr lang="en-US" b="0" i="0" dirty="0">
                <a:solidFill>
                  <a:srgbClr val="333333"/>
                </a:solidFill>
                <a:effectLst/>
                <a:latin typeface="inter-regular"/>
              </a:rPr>
              <a:t> Program is a combination of source code &amp; object code.</a:t>
            </a:r>
            <a:endParaRPr lang="en-IN" dirty="0"/>
          </a:p>
        </p:txBody>
      </p:sp>
    </p:spTree>
    <p:extLst>
      <p:ext uri="{BB962C8B-B14F-4D97-AF65-F5344CB8AC3E}">
        <p14:creationId xmlns:p14="http://schemas.microsoft.com/office/powerpoint/2010/main" val="210145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670927-229D-4374-38A0-373E951C72A3}"/>
              </a:ext>
            </a:extLst>
          </p:cNvPr>
          <p:cNvSpPr txBox="1"/>
          <p:nvPr/>
        </p:nvSpPr>
        <p:spPr>
          <a:xfrm>
            <a:off x="631178" y="380659"/>
            <a:ext cx="9276960" cy="646331"/>
          </a:xfrm>
          <a:prstGeom prst="rect">
            <a:avLst/>
          </a:prstGeom>
          <a:noFill/>
        </p:spPr>
        <p:txBody>
          <a:bodyPr wrap="square">
            <a:spAutoFit/>
          </a:bodyPr>
          <a:lstStyle/>
          <a:p>
            <a:r>
              <a:rPr lang="en-US" b="1" i="0" dirty="0">
                <a:solidFill>
                  <a:srgbClr val="333333"/>
                </a:solidFill>
                <a:effectLst/>
                <a:latin typeface="inter-bold"/>
              </a:rPr>
              <a:t>2. Documentation:</a:t>
            </a:r>
            <a:r>
              <a:rPr lang="en-US" b="0" i="0" dirty="0">
                <a:solidFill>
                  <a:srgbClr val="333333"/>
                </a:solidFill>
                <a:effectLst/>
                <a:latin typeface="inter-regular"/>
              </a:rPr>
              <a:t> Documentation consists of different types of manuals. Examples of documentation manuals are: Data Flow Diagram, Flow Charts, ER diagrams, etc.</a:t>
            </a:r>
            <a:endParaRPr lang="en-IN" dirty="0"/>
          </a:p>
        </p:txBody>
      </p:sp>
      <p:pic>
        <p:nvPicPr>
          <p:cNvPr id="4" name="Picture 3">
            <a:extLst>
              <a:ext uri="{FF2B5EF4-FFF2-40B4-BE49-F238E27FC236}">
                <a16:creationId xmlns:a16="http://schemas.microsoft.com/office/drawing/2014/main" id="{8C9BC744-C77F-EA2E-D387-87C7EC77CE86}"/>
              </a:ext>
            </a:extLst>
          </p:cNvPr>
          <p:cNvPicPr>
            <a:picLocks noChangeAspect="1"/>
          </p:cNvPicPr>
          <p:nvPr/>
        </p:nvPicPr>
        <p:blipFill>
          <a:blip r:embed="rId2"/>
          <a:stretch>
            <a:fillRect/>
          </a:stretch>
        </p:blipFill>
        <p:spPr>
          <a:xfrm>
            <a:off x="1962150" y="1446730"/>
            <a:ext cx="9092488" cy="5327060"/>
          </a:xfrm>
          <a:prstGeom prst="rect">
            <a:avLst/>
          </a:prstGeom>
        </p:spPr>
      </p:pic>
    </p:spTree>
    <p:extLst>
      <p:ext uri="{BB962C8B-B14F-4D97-AF65-F5344CB8AC3E}">
        <p14:creationId xmlns:p14="http://schemas.microsoft.com/office/powerpoint/2010/main" val="183406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AC709C-494A-CED9-3520-80C37C1A8E44}"/>
              </a:ext>
            </a:extLst>
          </p:cNvPr>
          <p:cNvSpPr txBox="1"/>
          <p:nvPr/>
        </p:nvSpPr>
        <p:spPr>
          <a:xfrm>
            <a:off x="408213" y="377804"/>
            <a:ext cx="10639231" cy="1200329"/>
          </a:xfrm>
          <a:prstGeom prst="rect">
            <a:avLst/>
          </a:prstGeom>
          <a:noFill/>
        </p:spPr>
        <p:txBody>
          <a:bodyPr wrap="square">
            <a:spAutoFit/>
          </a:bodyPr>
          <a:lstStyle/>
          <a:p>
            <a:r>
              <a:rPr lang="en-US" b="1" i="0" dirty="0">
                <a:solidFill>
                  <a:srgbClr val="333333"/>
                </a:solidFill>
                <a:effectLst/>
                <a:latin typeface="inter-bold"/>
              </a:rPr>
              <a:t>3. Operating Procedures:</a:t>
            </a:r>
            <a:r>
              <a:rPr lang="en-US" b="0" i="0" dirty="0">
                <a:solidFill>
                  <a:srgbClr val="333333"/>
                </a:solidFill>
                <a:effectLst/>
                <a:latin typeface="inter-regular"/>
              </a:rPr>
              <a:t> Operating Procedures consist of instructions to set up and use the software system and instructions on how react to the system failure.</a:t>
            </a:r>
          </a:p>
          <a:p>
            <a:r>
              <a:rPr lang="en-US" b="0" i="0" dirty="0">
                <a:solidFill>
                  <a:srgbClr val="333333"/>
                </a:solidFill>
                <a:effectLst/>
                <a:latin typeface="inter-regular"/>
              </a:rPr>
              <a:t> Example of operating system procedures manuals is: installation guide, Beginner's guide, reference guide, system administration guide, etc.</a:t>
            </a:r>
            <a:endParaRPr lang="en-IN" dirty="0"/>
          </a:p>
        </p:txBody>
      </p:sp>
      <p:pic>
        <p:nvPicPr>
          <p:cNvPr id="4" name="Picture 3">
            <a:extLst>
              <a:ext uri="{FF2B5EF4-FFF2-40B4-BE49-F238E27FC236}">
                <a16:creationId xmlns:a16="http://schemas.microsoft.com/office/drawing/2014/main" id="{537B2156-3234-52A2-9F2C-AAD1FA9F5EC1}"/>
              </a:ext>
            </a:extLst>
          </p:cNvPr>
          <p:cNvPicPr>
            <a:picLocks noChangeAspect="1"/>
          </p:cNvPicPr>
          <p:nvPr/>
        </p:nvPicPr>
        <p:blipFill>
          <a:blip r:embed="rId2"/>
          <a:stretch>
            <a:fillRect/>
          </a:stretch>
        </p:blipFill>
        <p:spPr>
          <a:xfrm>
            <a:off x="2989390" y="1820053"/>
            <a:ext cx="7478585" cy="4513560"/>
          </a:xfrm>
          <a:prstGeom prst="rect">
            <a:avLst/>
          </a:prstGeom>
        </p:spPr>
      </p:pic>
    </p:spTree>
    <p:extLst>
      <p:ext uri="{BB962C8B-B14F-4D97-AF65-F5344CB8AC3E}">
        <p14:creationId xmlns:p14="http://schemas.microsoft.com/office/powerpoint/2010/main" val="22514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C6100-E9ED-3870-0C13-C3CBD779555E}"/>
              </a:ext>
            </a:extLst>
          </p:cNvPr>
          <p:cNvSpPr txBox="1"/>
          <p:nvPr/>
        </p:nvSpPr>
        <p:spPr>
          <a:xfrm>
            <a:off x="3047223" y="417158"/>
            <a:ext cx="6097554" cy="369332"/>
          </a:xfrm>
          <a:prstGeom prst="rect">
            <a:avLst/>
          </a:prstGeom>
          <a:noFill/>
        </p:spPr>
        <p:txBody>
          <a:bodyPr wrap="square">
            <a:spAutoFit/>
          </a:bodyPr>
          <a:lstStyle/>
          <a:p>
            <a:pPr algn="just"/>
            <a:r>
              <a:rPr lang="en-US" b="0" i="0" dirty="0">
                <a:solidFill>
                  <a:srgbClr val="610B38"/>
                </a:solidFill>
                <a:effectLst/>
                <a:latin typeface="erdana"/>
              </a:rPr>
              <a:t>Software Development Life Cycle (SDLC)</a:t>
            </a:r>
          </a:p>
        </p:txBody>
      </p:sp>
      <p:sp>
        <p:nvSpPr>
          <p:cNvPr id="5" name="TextBox 4">
            <a:extLst>
              <a:ext uri="{FF2B5EF4-FFF2-40B4-BE49-F238E27FC236}">
                <a16:creationId xmlns:a16="http://schemas.microsoft.com/office/drawing/2014/main" id="{ADC2FCF7-1186-621B-5DA1-6FC056B5DB48}"/>
              </a:ext>
            </a:extLst>
          </p:cNvPr>
          <p:cNvSpPr txBox="1"/>
          <p:nvPr/>
        </p:nvSpPr>
        <p:spPr>
          <a:xfrm>
            <a:off x="529512" y="941448"/>
            <a:ext cx="10564585" cy="2585323"/>
          </a:xfrm>
          <a:prstGeom prst="rect">
            <a:avLst/>
          </a:prstGeom>
          <a:noFill/>
        </p:spPr>
        <p:txBody>
          <a:bodyPr wrap="square">
            <a:spAutoFit/>
          </a:bodyPr>
          <a:lstStyle/>
          <a:p>
            <a:pPr algn="just"/>
            <a:r>
              <a:rPr lang="en-US" b="0" i="0" dirty="0">
                <a:solidFill>
                  <a:srgbClr val="333333"/>
                </a:solidFill>
                <a:effectLst/>
                <a:latin typeface="inter-regular"/>
              </a:rPr>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In other words, a life cycle model maps the various activities performed on a software product from its inception to retirement. Different life cycle models may plan the necessary development activities to phases in different ways. Thus, no element which life cycle model is followed, the essential activities are contained in all life cycle models though the action may be carried out in distinct orders in different life cycle models. During any life cycle stage, more than one activity may also be carried out.</a:t>
            </a:r>
          </a:p>
        </p:txBody>
      </p:sp>
      <p:sp>
        <p:nvSpPr>
          <p:cNvPr id="7" name="TextBox 6">
            <a:extLst>
              <a:ext uri="{FF2B5EF4-FFF2-40B4-BE49-F238E27FC236}">
                <a16:creationId xmlns:a16="http://schemas.microsoft.com/office/drawing/2014/main" id="{CE4CB183-CA48-0F3B-AF7D-332DCB41FD80}"/>
              </a:ext>
            </a:extLst>
          </p:cNvPr>
          <p:cNvSpPr txBox="1"/>
          <p:nvPr/>
        </p:nvSpPr>
        <p:spPr>
          <a:xfrm>
            <a:off x="286915" y="3681729"/>
            <a:ext cx="11310257" cy="2862322"/>
          </a:xfrm>
          <a:prstGeom prst="rect">
            <a:avLst/>
          </a:prstGeom>
          <a:noFill/>
        </p:spPr>
        <p:txBody>
          <a:bodyPr wrap="square">
            <a:spAutoFit/>
          </a:bodyPr>
          <a:lstStyle/>
          <a:p>
            <a:pPr algn="just"/>
            <a:r>
              <a:rPr lang="en-US" b="0" i="0" dirty="0">
                <a:solidFill>
                  <a:srgbClr val="610B38"/>
                </a:solidFill>
                <a:effectLst/>
                <a:latin typeface="erdana"/>
              </a:rPr>
              <a:t>Need of SDLC</a:t>
            </a:r>
          </a:p>
          <a:p>
            <a:pPr algn="just"/>
            <a:r>
              <a:rPr lang="en-US" b="0" i="0" dirty="0">
                <a:solidFill>
                  <a:srgbClr val="333333"/>
                </a:solidFill>
                <a:effectLst/>
                <a:latin typeface="inter-regular"/>
              </a:rPr>
              <a:t>The development team must determine a suitable life cycle model for a particular plan and then observe to it.</a:t>
            </a:r>
          </a:p>
          <a:p>
            <a:pPr algn="just"/>
            <a:r>
              <a:rPr lang="en-US" b="0" i="0" dirty="0">
                <a:solidFill>
                  <a:srgbClr val="333333"/>
                </a:solidFill>
                <a:effectLst/>
                <a:latin typeface="inter-regular"/>
              </a:rPr>
              <a:t>Without using an exact life cycle model, the development of a software product would not be in a systematic and disciplined manner. When a team is developing a software product, there must be a clear understanding among team representative about when and what to do. Otherwise, it would point to chaos and project failure. This problem can be defined by using an example. Suppose a software development issue is divided into various parts and the parts are assigned to the team members. From then on, suppose the team representative is allowed the freedom to develop the roles assigned to them in whatever way they like. It is possible that one representative might start writing the code for his part, another might choose to prepare the test documents first, and some other engineer might begin with the design phase of the roles assigned to him. This would be one of the perfect methods for project failure.</a:t>
            </a:r>
          </a:p>
        </p:txBody>
      </p:sp>
    </p:spTree>
    <p:extLst>
      <p:ext uri="{BB962C8B-B14F-4D97-AF65-F5344CB8AC3E}">
        <p14:creationId xmlns:p14="http://schemas.microsoft.com/office/powerpoint/2010/main" val="411636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99C3A7-574B-2651-BC01-40C4B8D53BE9}"/>
              </a:ext>
            </a:extLst>
          </p:cNvPr>
          <p:cNvSpPr txBox="1"/>
          <p:nvPr/>
        </p:nvSpPr>
        <p:spPr>
          <a:xfrm>
            <a:off x="734785" y="705836"/>
            <a:ext cx="10312659" cy="1200329"/>
          </a:xfrm>
          <a:prstGeom prst="rect">
            <a:avLst/>
          </a:prstGeom>
          <a:noFill/>
        </p:spPr>
        <p:txBody>
          <a:bodyPr wrap="square">
            <a:spAutoFit/>
          </a:bodyPr>
          <a:lstStyle/>
          <a:p>
            <a:r>
              <a:rPr lang="en-US" b="0" i="0" dirty="0">
                <a:solidFill>
                  <a:srgbClr val="333333"/>
                </a:solidFill>
                <a:effectLst/>
                <a:latin typeface="inter-regular"/>
              </a:rPr>
              <a:t>A software life cycle model describes entry and exit criteria for each phase. A phase can begin only if its stage-entry criteria have been fulfilled. So without a software life cycle model, the entry and exit criteria for a stage cannot be recognized. Without software life cycle models, it becomes tough for software project managers to monitor the progress of the project.</a:t>
            </a:r>
            <a:endParaRPr lang="en-IN" dirty="0"/>
          </a:p>
        </p:txBody>
      </p:sp>
      <p:pic>
        <p:nvPicPr>
          <p:cNvPr id="4" name="Picture 3">
            <a:extLst>
              <a:ext uri="{FF2B5EF4-FFF2-40B4-BE49-F238E27FC236}">
                <a16:creationId xmlns:a16="http://schemas.microsoft.com/office/drawing/2014/main" id="{BAF3362B-4424-6184-C4E2-6EDABA178AF2}"/>
              </a:ext>
            </a:extLst>
          </p:cNvPr>
          <p:cNvPicPr>
            <a:picLocks noChangeAspect="1"/>
          </p:cNvPicPr>
          <p:nvPr/>
        </p:nvPicPr>
        <p:blipFill>
          <a:blip r:embed="rId2"/>
          <a:stretch>
            <a:fillRect/>
          </a:stretch>
        </p:blipFill>
        <p:spPr>
          <a:xfrm>
            <a:off x="4385777" y="1999473"/>
            <a:ext cx="5753100" cy="4762500"/>
          </a:xfrm>
          <a:prstGeom prst="rect">
            <a:avLst/>
          </a:prstGeom>
        </p:spPr>
      </p:pic>
    </p:spTree>
    <p:extLst>
      <p:ext uri="{BB962C8B-B14F-4D97-AF65-F5344CB8AC3E}">
        <p14:creationId xmlns:p14="http://schemas.microsoft.com/office/powerpoint/2010/main" val="2247387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71356B-FA31-0213-5970-D56B8D80F9FD}"/>
              </a:ext>
            </a:extLst>
          </p:cNvPr>
          <p:cNvSpPr txBox="1"/>
          <p:nvPr/>
        </p:nvSpPr>
        <p:spPr>
          <a:xfrm>
            <a:off x="258923" y="100233"/>
            <a:ext cx="11740243" cy="3416320"/>
          </a:xfrm>
          <a:prstGeom prst="rect">
            <a:avLst/>
          </a:prstGeom>
          <a:noFill/>
        </p:spPr>
        <p:txBody>
          <a:bodyPr wrap="square">
            <a:spAutoFit/>
          </a:bodyPr>
          <a:lstStyle/>
          <a:p>
            <a:pPr algn="just"/>
            <a:r>
              <a:rPr lang="en-US" b="0" i="0" dirty="0">
                <a:solidFill>
                  <a:srgbClr val="610B38"/>
                </a:solidFill>
                <a:effectLst/>
                <a:latin typeface="erdana"/>
              </a:rPr>
              <a:t>The stages of SDLC are as follows:</a:t>
            </a:r>
          </a:p>
          <a:p>
            <a:pPr algn="just"/>
            <a:endParaRPr lang="en-US" b="0" i="0" dirty="0">
              <a:solidFill>
                <a:srgbClr val="610B38"/>
              </a:solidFill>
              <a:effectLst/>
              <a:latin typeface="erdana"/>
            </a:endParaRPr>
          </a:p>
          <a:p>
            <a:pPr algn="just"/>
            <a:r>
              <a:rPr lang="en-US" b="1" i="0" dirty="0">
                <a:solidFill>
                  <a:srgbClr val="333333"/>
                </a:solidFill>
                <a:effectLst/>
                <a:latin typeface="inter-bold"/>
              </a:rPr>
              <a:t>Stage1: Planning and requirement analysis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Requirement Analysis is the most important and necessary stage in SDLC.</a:t>
            </a:r>
          </a:p>
          <a:p>
            <a:pPr algn="just"/>
            <a:r>
              <a:rPr lang="en-US" b="0" i="0" dirty="0">
                <a:solidFill>
                  <a:srgbClr val="333333"/>
                </a:solidFill>
                <a:effectLst/>
                <a:latin typeface="inter-regular"/>
              </a:rPr>
              <a:t>The senior members of the team perform it with inputs from all the stakeholders and domain experts or SMEs in the industry.</a:t>
            </a:r>
          </a:p>
          <a:p>
            <a:pPr algn="just"/>
            <a:r>
              <a:rPr lang="en-US" b="0" i="0" dirty="0">
                <a:solidFill>
                  <a:srgbClr val="333333"/>
                </a:solidFill>
                <a:effectLst/>
                <a:latin typeface="inter-regular"/>
              </a:rPr>
              <a:t>Planning for the quality assurance requirements and identifications of the risks associated with the projects is also done at this stage.</a:t>
            </a:r>
          </a:p>
          <a:p>
            <a:pPr algn="just"/>
            <a:r>
              <a:rPr lang="en-US" b="0" i="0" dirty="0">
                <a:solidFill>
                  <a:srgbClr val="333333"/>
                </a:solidFill>
                <a:effectLst/>
                <a:latin typeface="inter-regular"/>
              </a:rPr>
              <a:t>Business analyst and Project organizer set up a meeting with the client to gather all the data like what the customer wants to build, who will be the end user, what is the objective of the product. Before creating a product, a core understanding or knowledge of the product is very necessary.</a:t>
            </a:r>
          </a:p>
        </p:txBody>
      </p:sp>
      <p:sp>
        <p:nvSpPr>
          <p:cNvPr id="5" name="TextBox 4">
            <a:extLst>
              <a:ext uri="{FF2B5EF4-FFF2-40B4-BE49-F238E27FC236}">
                <a16:creationId xmlns:a16="http://schemas.microsoft.com/office/drawing/2014/main" id="{DDA17681-7558-3EE2-B74A-60D82AD49306}"/>
              </a:ext>
            </a:extLst>
          </p:cNvPr>
          <p:cNvSpPr txBox="1"/>
          <p:nvPr/>
        </p:nvSpPr>
        <p:spPr>
          <a:xfrm>
            <a:off x="258923" y="3516553"/>
            <a:ext cx="11553632" cy="646331"/>
          </a:xfrm>
          <a:prstGeom prst="rect">
            <a:avLst/>
          </a:prstGeom>
          <a:noFill/>
        </p:spPr>
        <p:txBody>
          <a:bodyPr wrap="square">
            <a:spAutoFit/>
          </a:bodyPr>
          <a:lstStyle/>
          <a:p>
            <a:r>
              <a:rPr lang="en-US" b="1" i="0" dirty="0">
                <a:solidFill>
                  <a:srgbClr val="333333"/>
                </a:solidFill>
                <a:effectLst/>
                <a:latin typeface="inter-bold"/>
              </a:rPr>
              <a:t>For Example</a:t>
            </a:r>
            <a:r>
              <a:rPr lang="en-US" b="0" i="0" dirty="0">
                <a:solidFill>
                  <a:srgbClr val="333333"/>
                </a:solidFill>
                <a:effectLst/>
                <a:latin typeface="inter-regular"/>
              </a:rPr>
              <a:t>, A client wants to have an application which concerns money transactions. In this method, the requirement has to be precise like what kind of operations will be done, how it will be done, in which currency it will be done, etc.</a:t>
            </a:r>
            <a:endParaRPr lang="en-IN" dirty="0"/>
          </a:p>
        </p:txBody>
      </p:sp>
      <p:sp>
        <p:nvSpPr>
          <p:cNvPr id="7" name="TextBox 6">
            <a:extLst>
              <a:ext uri="{FF2B5EF4-FFF2-40B4-BE49-F238E27FC236}">
                <a16:creationId xmlns:a16="http://schemas.microsoft.com/office/drawing/2014/main" id="{ECAF6CE7-074E-E4D9-7FDB-2EFD298C0C5F}"/>
              </a:ext>
            </a:extLst>
          </p:cNvPr>
          <p:cNvSpPr txBox="1"/>
          <p:nvPr/>
        </p:nvSpPr>
        <p:spPr>
          <a:xfrm>
            <a:off x="258922" y="4354105"/>
            <a:ext cx="11740243" cy="1477328"/>
          </a:xfrm>
          <a:prstGeom prst="rect">
            <a:avLst/>
          </a:prstGeom>
          <a:noFill/>
        </p:spPr>
        <p:txBody>
          <a:bodyPr wrap="square">
            <a:spAutoFit/>
          </a:bodyPr>
          <a:lstStyle/>
          <a:p>
            <a:pPr algn="just"/>
            <a:r>
              <a:rPr lang="en-US" b="0" i="0" dirty="0">
                <a:solidFill>
                  <a:srgbClr val="333333"/>
                </a:solidFill>
                <a:effectLst/>
                <a:latin typeface="inter-regular"/>
              </a:rPr>
              <a:t>Once the required function is done, an analysis is complete with auditing the feasibility of the growth of a product. In case of any ambiguity, a signal is set up for further discussion.</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Once the requirement is understood, the SRS (Software Requirement Specification) document is created. The developers should thoroughly follow this document and also should be reviewed by the customer for future reference.</a:t>
            </a:r>
          </a:p>
        </p:txBody>
      </p:sp>
    </p:spTree>
    <p:extLst>
      <p:ext uri="{BB962C8B-B14F-4D97-AF65-F5344CB8AC3E}">
        <p14:creationId xmlns:p14="http://schemas.microsoft.com/office/powerpoint/2010/main" val="1198511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AC5AC3-ACF5-0E71-FE02-B4ED6BEC14CC}"/>
              </a:ext>
            </a:extLst>
          </p:cNvPr>
          <p:cNvSpPr txBox="1"/>
          <p:nvPr/>
        </p:nvSpPr>
        <p:spPr>
          <a:xfrm>
            <a:off x="501521" y="390055"/>
            <a:ext cx="10947140" cy="2031325"/>
          </a:xfrm>
          <a:prstGeom prst="rect">
            <a:avLst/>
          </a:prstGeom>
          <a:noFill/>
        </p:spPr>
        <p:txBody>
          <a:bodyPr wrap="square">
            <a:spAutoFit/>
          </a:bodyPr>
          <a:lstStyle/>
          <a:p>
            <a:pPr algn="just"/>
            <a:r>
              <a:rPr lang="en-US" b="1" i="0" dirty="0">
                <a:solidFill>
                  <a:srgbClr val="333333"/>
                </a:solidFill>
                <a:effectLst/>
                <a:latin typeface="inter-bold"/>
              </a:rPr>
              <a:t>Stage2: Defining Requirements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Once the requirement analysis is done, the next stage is to certainly represent and document the software requirements and get them accepted from the project stakeholders.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This is accomplished through "SRS"- Software Requirement Specification document which contains all the product requirements to be constructed and developed during the project life cycle.</a:t>
            </a:r>
          </a:p>
        </p:txBody>
      </p:sp>
      <p:sp>
        <p:nvSpPr>
          <p:cNvPr id="5" name="TextBox 4">
            <a:extLst>
              <a:ext uri="{FF2B5EF4-FFF2-40B4-BE49-F238E27FC236}">
                <a16:creationId xmlns:a16="http://schemas.microsoft.com/office/drawing/2014/main" id="{41C0F280-09DA-52DC-7079-38BAE688B10C}"/>
              </a:ext>
            </a:extLst>
          </p:cNvPr>
          <p:cNvSpPr txBox="1"/>
          <p:nvPr/>
        </p:nvSpPr>
        <p:spPr>
          <a:xfrm>
            <a:off x="501521" y="2886279"/>
            <a:ext cx="6132544" cy="1477328"/>
          </a:xfrm>
          <a:prstGeom prst="rect">
            <a:avLst/>
          </a:prstGeom>
          <a:noFill/>
        </p:spPr>
        <p:txBody>
          <a:bodyPr wrap="square">
            <a:spAutoFit/>
          </a:bodyPr>
          <a:lstStyle/>
          <a:p>
            <a:pPr algn="just"/>
            <a:r>
              <a:rPr lang="en-US" b="1" i="0" dirty="0">
                <a:solidFill>
                  <a:srgbClr val="333333"/>
                </a:solidFill>
                <a:effectLst/>
                <a:latin typeface="inter-bold"/>
              </a:rPr>
              <a:t>Stage3: Designing the Software</a:t>
            </a:r>
            <a:endParaRPr lang="en-US" b="0" i="0" dirty="0">
              <a:solidFill>
                <a:srgbClr val="333333"/>
              </a:solidFill>
              <a:effectLst/>
              <a:latin typeface="inter-regular"/>
            </a:endParaRPr>
          </a:p>
          <a:p>
            <a:pPr algn="just"/>
            <a:r>
              <a:rPr lang="en-US" b="0" i="0" dirty="0">
                <a:solidFill>
                  <a:srgbClr val="333333"/>
                </a:solidFill>
                <a:effectLst/>
                <a:latin typeface="inter-regular"/>
              </a:rPr>
              <a:t>The next phase is about to bring down all the knowledge of requirements, analysis, and design of the software project. This phase is the product of the last two, like inputs from the customer and requirement gathering.</a:t>
            </a:r>
          </a:p>
        </p:txBody>
      </p:sp>
      <p:sp>
        <p:nvSpPr>
          <p:cNvPr id="7" name="TextBox 6">
            <a:extLst>
              <a:ext uri="{FF2B5EF4-FFF2-40B4-BE49-F238E27FC236}">
                <a16:creationId xmlns:a16="http://schemas.microsoft.com/office/drawing/2014/main" id="{95E513DF-0169-D347-CD30-EFAC920FF94F}"/>
              </a:ext>
            </a:extLst>
          </p:cNvPr>
          <p:cNvSpPr txBox="1"/>
          <p:nvPr/>
        </p:nvSpPr>
        <p:spPr>
          <a:xfrm>
            <a:off x="5773317" y="4363607"/>
            <a:ext cx="6097554" cy="369332"/>
          </a:xfrm>
          <a:prstGeom prst="rect">
            <a:avLst/>
          </a:prstGeom>
          <a:noFill/>
        </p:spPr>
        <p:txBody>
          <a:bodyPr wrap="square">
            <a:spAutoFit/>
          </a:bodyPr>
          <a:lstStyle/>
          <a:p>
            <a:r>
              <a:rPr lang="en-IN" b="1" i="0" dirty="0">
                <a:solidFill>
                  <a:srgbClr val="333333"/>
                </a:solidFill>
                <a:effectLst/>
                <a:latin typeface="inter-bold"/>
              </a:rPr>
              <a:t>Stage4: Developing the project</a:t>
            </a:r>
            <a:endParaRPr lang="en-IN" dirty="0"/>
          </a:p>
        </p:txBody>
      </p:sp>
      <p:sp>
        <p:nvSpPr>
          <p:cNvPr id="9" name="TextBox 8">
            <a:extLst>
              <a:ext uri="{FF2B5EF4-FFF2-40B4-BE49-F238E27FC236}">
                <a16:creationId xmlns:a16="http://schemas.microsoft.com/office/drawing/2014/main" id="{6C713EAB-4089-9593-4065-08CC2F7A213F}"/>
              </a:ext>
            </a:extLst>
          </p:cNvPr>
          <p:cNvSpPr txBox="1"/>
          <p:nvPr/>
        </p:nvSpPr>
        <p:spPr>
          <a:xfrm>
            <a:off x="5418754" y="4745389"/>
            <a:ext cx="6097554" cy="1754326"/>
          </a:xfrm>
          <a:prstGeom prst="rect">
            <a:avLst/>
          </a:prstGeom>
          <a:noFill/>
        </p:spPr>
        <p:txBody>
          <a:bodyPr wrap="square">
            <a:spAutoFit/>
          </a:bodyPr>
          <a:lstStyle/>
          <a:p>
            <a:r>
              <a:rPr lang="en-US" b="0" i="0" dirty="0">
                <a:solidFill>
                  <a:srgbClr val="333333"/>
                </a:solidFill>
                <a:effectLst/>
                <a:latin typeface="inter-regular"/>
              </a:rPr>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endParaRPr lang="en-IN" dirty="0"/>
          </a:p>
        </p:txBody>
      </p:sp>
    </p:spTree>
    <p:extLst>
      <p:ext uri="{BB962C8B-B14F-4D97-AF65-F5344CB8AC3E}">
        <p14:creationId xmlns:p14="http://schemas.microsoft.com/office/powerpoint/2010/main" val="2882786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73B5B-FE33-8459-77FE-43345ECB5026}"/>
              </a:ext>
            </a:extLst>
          </p:cNvPr>
          <p:cNvSpPr txBox="1"/>
          <p:nvPr/>
        </p:nvSpPr>
        <p:spPr>
          <a:xfrm>
            <a:off x="734787" y="395893"/>
            <a:ext cx="6097554" cy="3693319"/>
          </a:xfrm>
          <a:prstGeom prst="rect">
            <a:avLst/>
          </a:prstGeom>
          <a:noFill/>
        </p:spPr>
        <p:txBody>
          <a:bodyPr wrap="square">
            <a:spAutoFit/>
          </a:bodyPr>
          <a:lstStyle/>
          <a:p>
            <a:pPr algn="just"/>
            <a:r>
              <a:rPr lang="en-US" b="1" i="0" dirty="0">
                <a:solidFill>
                  <a:srgbClr val="333333"/>
                </a:solidFill>
                <a:effectLst/>
                <a:latin typeface="inter-bold"/>
              </a:rPr>
              <a:t>Stage5: Testing</a:t>
            </a:r>
            <a:endParaRPr lang="en-US" b="0" i="0" dirty="0">
              <a:solidFill>
                <a:srgbClr val="333333"/>
              </a:solidFill>
              <a:effectLst/>
              <a:latin typeface="inter-regular"/>
            </a:endParaRPr>
          </a:p>
          <a:p>
            <a:pPr algn="just"/>
            <a:r>
              <a:rPr lang="en-US" b="0" i="0" dirty="0">
                <a:solidFill>
                  <a:srgbClr val="333333"/>
                </a:solidFill>
                <a:effectLst/>
                <a:latin typeface="inter-regular"/>
              </a:rPr>
              <a:t>After the code is generated, it is tested against the requirements to make sure that the products are solving the needs addressed and gathered during the requirements stage.</a:t>
            </a:r>
          </a:p>
          <a:p>
            <a:pPr algn="just"/>
            <a:r>
              <a:rPr lang="en-US" b="0" i="0" dirty="0">
                <a:solidFill>
                  <a:srgbClr val="333333"/>
                </a:solidFill>
                <a:effectLst/>
                <a:latin typeface="inter-regular"/>
              </a:rPr>
              <a:t>During this stage, unit testing, integration testing, system testing, acceptance testing are done.</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Stage6: Deployment</a:t>
            </a:r>
            <a:endParaRPr lang="en-US" b="0" i="0" dirty="0">
              <a:solidFill>
                <a:srgbClr val="333333"/>
              </a:solidFill>
              <a:effectLst/>
              <a:latin typeface="inter-regular"/>
            </a:endParaRPr>
          </a:p>
          <a:p>
            <a:pPr algn="just"/>
            <a:r>
              <a:rPr lang="en-US" b="0" i="0" dirty="0">
                <a:solidFill>
                  <a:srgbClr val="333333"/>
                </a:solidFill>
                <a:effectLst/>
                <a:latin typeface="inter-regular"/>
              </a:rPr>
              <a:t>Once the software is certified, and no bugs or errors are stated, then it is deployed.</a:t>
            </a:r>
          </a:p>
          <a:p>
            <a:pPr algn="just"/>
            <a:r>
              <a:rPr lang="en-US" b="0" i="0" dirty="0">
                <a:solidFill>
                  <a:srgbClr val="333333"/>
                </a:solidFill>
                <a:effectLst/>
                <a:latin typeface="inter-regular"/>
              </a:rPr>
              <a:t>Then based on the assessment, the software may be released as it is or with suggested enhancement in the object segment.</a:t>
            </a:r>
          </a:p>
          <a:p>
            <a:pPr algn="just"/>
            <a:r>
              <a:rPr lang="en-US" b="0" i="0" dirty="0">
                <a:solidFill>
                  <a:srgbClr val="333333"/>
                </a:solidFill>
                <a:effectLst/>
                <a:latin typeface="inter-regular"/>
              </a:rPr>
              <a:t>After the software is deployed, then its maintenance begins.</a:t>
            </a:r>
          </a:p>
        </p:txBody>
      </p:sp>
      <p:sp>
        <p:nvSpPr>
          <p:cNvPr id="5" name="TextBox 4">
            <a:extLst>
              <a:ext uri="{FF2B5EF4-FFF2-40B4-BE49-F238E27FC236}">
                <a16:creationId xmlns:a16="http://schemas.microsoft.com/office/drawing/2014/main" id="{74314D0A-0849-399E-83B2-6B16C079ECF0}"/>
              </a:ext>
            </a:extLst>
          </p:cNvPr>
          <p:cNvSpPr txBox="1"/>
          <p:nvPr/>
        </p:nvSpPr>
        <p:spPr>
          <a:xfrm>
            <a:off x="4317741" y="4393460"/>
            <a:ext cx="6097554" cy="369332"/>
          </a:xfrm>
          <a:prstGeom prst="rect">
            <a:avLst/>
          </a:prstGeom>
          <a:noFill/>
        </p:spPr>
        <p:txBody>
          <a:bodyPr wrap="square">
            <a:spAutoFit/>
          </a:bodyPr>
          <a:lstStyle/>
          <a:p>
            <a:r>
              <a:rPr lang="en-IN" b="1" i="0" dirty="0">
                <a:solidFill>
                  <a:srgbClr val="333333"/>
                </a:solidFill>
                <a:effectLst/>
                <a:latin typeface="inter-bold"/>
              </a:rPr>
              <a:t>Stage7: Maintenance</a:t>
            </a:r>
            <a:endParaRPr lang="en-IN" dirty="0"/>
          </a:p>
        </p:txBody>
      </p:sp>
      <p:sp>
        <p:nvSpPr>
          <p:cNvPr id="7" name="TextBox 6">
            <a:extLst>
              <a:ext uri="{FF2B5EF4-FFF2-40B4-BE49-F238E27FC236}">
                <a16:creationId xmlns:a16="http://schemas.microsoft.com/office/drawing/2014/main" id="{FB8D8F26-6AF9-BD4B-64AD-C4CC0183E6F1}"/>
              </a:ext>
            </a:extLst>
          </p:cNvPr>
          <p:cNvSpPr txBox="1"/>
          <p:nvPr/>
        </p:nvSpPr>
        <p:spPr>
          <a:xfrm>
            <a:off x="4317741" y="4845707"/>
            <a:ext cx="6097554" cy="1477328"/>
          </a:xfrm>
          <a:prstGeom prst="rect">
            <a:avLst/>
          </a:prstGeom>
          <a:noFill/>
        </p:spPr>
        <p:txBody>
          <a:bodyPr wrap="square">
            <a:spAutoFit/>
          </a:bodyPr>
          <a:lstStyle/>
          <a:p>
            <a:pPr algn="just"/>
            <a:r>
              <a:rPr lang="en-US" b="0" i="0" dirty="0">
                <a:solidFill>
                  <a:srgbClr val="333333"/>
                </a:solidFill>
                <a:effectLst/>
                <a:latin typeface="inter-regular"/>
              </a:rPr>
              <a:t>Once when the client starts using the developed systems, then the real issues come up and requirements to be solved from time to time.</a:t>
            </a:r>
          </a:p>
          <a:p>
            <a:pPr algn="just"/>
            <a:r>
              <a:rPr lang="en-US" b="0" i="0" dirty="0">
                <a:solidFill>
                  <a:srgbClr val="333333"/>
                </a:solidFill>
                <a:effectLst/>
                <a:latin typeface="inter-regular"/>
              </a:rPr>
              <a:t>This procedure where the care is taken for the developed product is known as maintenance.</a:t>
            </a:r>
          </a:p>
        </p:txBody>
      </p:sp>
    </p:spTree>
    <p:extLst>
      <p:ext uri="{BB962C8B-B14F-4D97-AF65-F5344CB8AC3E}">
        <p14:creationId xmlns:p14="http://schemas.microsoft.com/office/powerpoint/2010/main" val="74711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85F2CC-A0FE-C32E-C79E-870EC56D447B}"/>
              </a:ext>
            </a:extLst>
          </p:cNvPr>
          <p:cNvPicPr>
            <a:picLocks noChangeAspect="1"/>
          </p:cNvPicPr>
          <p:nvPr/>
        </p:nvPicPr>
        <p:blipFill>
          <a:blip r:embed="rId2"/>
          <a:stretch>
            <a:fillRect/>
          </a:stretch>
        </p:blipFill>
        <p:spPr>
          <a:xfrm>
            <a:off x="1943099" y="518554"/>
            <a:ext cx="7953375" cy="6190659"/>
          </a:xfrm>
          <a:prstGeom prst="rect">
            <a:avLst/>
          </a:prstGeom>
        </p:spPr>
      </p:pic>
    </p:spTree>
    <p:extLst>
      <p:ext uri="{BB962C8B-B14F-4D97-AF65-F5344CB8AC3E}">
        <p14:creationId xmlns:p14="http://schemas.microsoft.com/office/powerpoint/2010/main" val="242671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132C76-9C2F-0B46-865D-BF39FED715FE}"/>
              </a:ext>
            </a:extLst>
          </p:cNvPr>
          <p:cNvPicPr>
            <a:picLocks noChangeAspect="1"/>
          </p:cNvPicPr>
          <p:nvPr/>
        </p:nvPicPr>
        <p:blipFill>
          <a:blip r:embed="rId2"/>
          <a:stretch>
            <a:fillRect/>
          </a:stretch>
        </p:blipFill>
        <p:spPr>
          <a:xfrm>
            <a:off x="312620" y="558670"/>
            <a:ext cx="5783380" cy="3241805"/>
          </a:xfrm>
          <a:prstGeom prst="rect">
            <a:avLst/>
          </a:prstGeom>
        </p:spPr>
      </p:pic>
      <p:pic>
        <p:nvPicPr>
          <p:cNvPr id="3" name="Picture 2">
            <a:extLst>
              <a:ext uri="{FF2B5EF4-FFF2-40B4-BE49-F238E27FC236}">
                <a16:creationId xmlns:a16="http://schemas.microsoft.com/office/drawing/2014/main" id="{0A4C4E64-5C66-E534-3C31-E8BE7F63B95B}"/>
              </a:ext>
            </a:extLst>
          </p:cNvPr>
          <p:cNvPicPr>
            <a:picLocks noChangeAspect="1"/>
          </p:cNvPicPr>
          <p:nvPr/>
        </p:nvPicPr>
        <p:blipFill>
          <a:blip r:embed="rId3"/>
          <a:stretch>
            <a:fillRect/>
          </a:stretch>
        </p:blipFill>
        <p:spPr>
          <a:xfrm>
            <a:off x="6404494" y="831591"/>
            <a:ext cx="5715000" cy="4762500"/>
          </a:xfrm>
          <a:prstGeom prst="rect">
            <a:avLst/>
          </a:prstGeom>
        </p:spPr>
      </p:pic>
      <p:sp>
        <p:nvSpPr>
          <p:cNvPr id="5" name="TextBox 4">
            <a:extLst>
              <a:ext uri="{FF2B5EF4-FFF2-40B4-BE49-F238E27FC236}">
                <a16:creationId xmlns:a16="http://schemas.microsoft.com/office/drawing/2014/main" id="{37E5AB08-32C0-4B64-9C0E-2D21A1CB656F}"/>
              </a:ext>
            </a:extLst>
          </p:cNvPr>
          <p:cNvSpPr txBox="1"/>
          <p:nvPr/>
        </p:nvSpPr>
        <p:spPr>
          <a:xfrm>
            <a:off x="398884" y="4067775"/>
            <a:ext cx="6097554" cy="2585323"/>
          </a:xfrm>
          <a:prstGeom prst="rect">
            <a:avLst/>
          </a:prstGeom>
          <a:noFill/>
        </p:spPr>
        <p:txBody>
          <a:bodyPr wrap="square">
            <a:spAutoFit/>
          </a:bodyPr>
          <a:lstStyle/>
          <a:p>
            <a:r>
              <a:rPr lang="en-US" b="0" i="0" dirty="0">
                <a:solidFill>
                  <a:srgbClr val="333333"/>
                </a:solidFill>
                <a:effectLst/>
                <a:latin typeface="inter-regular"/>
              </a:rPr>
              <a:t>Winston Royce introduced the Waterfall Model in 1970.This model has five phases: Requirements analysis and specification, design, implementation, and unit testing, integration and system testing, and operation and maintenance. The steps always follow in this order and do not overlap. The developer must complete every phase before the next phase begins. This model is named "</a:t>
            </a:r>
            <a:r>
              <a:rPr lang="en-US" b="1" i="0" dirty="0">
                <a:solidFill>
                  <a:srgbClr val="333333"/>
                </a:solidFill>
                <a:effectLst/>
                <a:latin typeface="inter-bold"/>
              </a:rPr>
              <a:t>Waterfall Model</a:t>
            </a:r>
            <a:r>
              <a:rPr lang="en-US" b="0" i="0" dirty="0">
                <a:solidFill>
                  <a:srgbClr val="333333"/>
                </a:solidFill>
                <a:effectLst/>
                <a:latin typeface="inter-regular"/>
              </a:rPr>
              <a:t>", because its diagrammatic representation resembles a cascade of waterfalls.</a:t>
            </a:r>
            <a:endParaRPr lang="en-IN" dirty="0"/>
          </a:p>
        </p:txBody>
      </p:sp>
    </p:spTree>
    <p:extLst>
      <p:ext uri="{BB962C8B-B14F-4D97-AF65-F5344CB8AC3E}">
        <p14:creationId xmlns:p14="http://schemas.microsoft.com/office/powerpoint/2010/main" val="266739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E8048B-B4A9-4727-54B6-B96834D1691B}"/>
              </a:ext>
            </a:extLst>
          </p:cNvPr>
          <p:cNvSpPr txBox="1"/>
          <p:nvPr/>
        </p:nvSpPr>
        <p:spPr>
          <a:xfrm>
            <a:off x="408214" y="283354"/>
            <a:ext cx="11049778" cy="3416320"/>
          </a:xfrm>
          <a:prstGeom prst="rect">
            <a:avLst/>
          </a:prstGeom>
          <a:noFill/>
        </p:spPr>
        <p:txBody>
          <a:bodyPr wrap="square">
            <a:spAutoFit/>
          </a:bodyPr>
          <a:lstStyle/>
          <a:p>
            <a:r>
              <a:rPr lang="en-US" dirty="0"/>
              <a:t>What is Software Engineering?</a:t>
            </a:r>
          </a:p>
          <a:p>
            <a:r>
              <a:rPr lang="en-US" dirty="0"/>
              <a:t>The term software engineering is the product of two words, software, and engineering.</a:t>
            </a:r>
          </a:p>
          <a:p>
            <a:endParaRPr lang="en-US" dirty="0"/>
          </a:p>
          <a:p>
            <a:r>
              <a:rPr lang="en-US" dirty="0"/>
              <a:t>The software is a collection of integrated programs.</a:t>
            </a:r>
          </a:p>
          <a:p>
            <a:endParaRPr lang="en-US" dirty="0"/>
          </a:p>
          <a:p>
            <a:r>
              <a:rPr lang="en-US" dirty="0"/>
              <a:t>Software subsists of carefully-organized instructions and code written by developers on any of various particular computer languages.</a:t>
            </a:r>
          </a:p>
          <a:p>
            <a:endParaRPr lang="en-US" dirty="0"/>
          </a:p>
          <a:p>
            <a:r>
              <a:rPr lang="en-US" dirty="0"/>
              <a:t>Computer programs and related documentation such as requirements, design models and user manuals.</a:t>
            </a:r>
          </a:p>
          <a:p>
            <a:endParaRPr lang="en-US" dirty="0"/>
          </a:p>
          <a:p>
            <a:r>
              <a:rPr lang="en-US" dirty="0"/>
              <a:t>Engineering is the application of scientific and practical knowledge to invent, design, build, maintain, and improve frameworks, processes, etc.</a:t>
            </a:r>
            <a:endParaRPr lang="en-IN" dirty="0"/>
          </a:p>
        </p:txBody>
      </p:sp>
      <p:sp>
        <p:nvSpPr>
          <p:cNvPr id="6" name="TextBox 5">
            <a:extLst>
              <a:ext uri="{FF2B5EF4-FFF2-40B4-BE49-F238E27FC236}">
                <a16:creationId xmlns:a16="http://schemas.microsoft.com/office/drawing/2014/main" id="{B4F6E190-4A8E-8E35-FFC4-FBDFA0C1A3A5}"/>
              </a:ext>
            </a:extLst>
          </p:cNvPr>
          <p:cNvSpPr txBox="1"/>
          <p:nvPr/>
        </p:nvSpPr>
        <p:spPr>
          <a:xfrm>
            <a:off x="2022410" y="4219097"/>
            <a:ext cx="6097554" cy="1200329"/>
          </a:xfrm>
          <a:prstGeom prst="rect">
            <a:avLst/>
          </a:prstGeom>
          <a:noFill/>
        </p:spPr>
        <p:txBody>
          <a:bodyPr wrap="square">
            <a:spAutoFit/>
          </a:bodyPr>
          <a:lstStyle/>
          <a:p>
            <a:r>
              <a:rPr lang="en-US" dirty="0"/>
              <a:t>Software Engineering is an engineering branch related to the evolution of software product using well-defined scientific principles, techniques, and procedures. The result of software engineering is an effective and reliable software product.</a:t>
            </a:r>
            <a:endParaRPr lang="en-IN" dirty="0"/>
          </a:p>
        </p:txBody>
      </p:sp>
    </p:spTree>
    <p:extLst>
      <p:ext uri="{BB962C8B-B14F-4D97-AF65-F5344CB8AC3E}">
        <p14:creationId xmlns:p14="http://schemas.microsoft.com/office/powerpoint/2010/main" val="2018170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491B5-5F54-8AB5-5E99-B300C62BF173}"/>
              </a:ext>
            </a:extLst>
          </p:cNvPr>
          <p:cNvSpPr txBox="1"/>
          <p:nvPr/>
        </p:nvSpPr>
        <p:spPr>
          <a:xfrm>
            <a:off x="436206" y="327659"/>
            <a:ext cx="11208397" cy="1477328"/>
          </a:xfrm>
          <a:prstGeom prst="rect">
            <a:avLst/>
          </a:prstGeom>
          <a:noFill/>
        </p:spPr>
        <p:txBody>
          <a:bodyPr wrap="square">
            <a:spAutoFit/>
          </a:bodyPr>
          <a:lstStyle/>
          <a:p>
            <a:r>
              <a:rPr lang="en-US" b="1" i="0" dirty="0">
                <a:solidFill>
                  <a:srgbClr val="333333"/>
                </a:solidFill>
                <a:effectLst/>
                <a:latin typeface="inter-bold"/>
              </a:rPr>
              <a:t>1. Requirements analysis and specification phase:</a:t>
            </a:r>
            <a:r>
              <a:rPr lang="en-US" b="0" i="0" dirty="0">
                <a:solidFill>
                  <a:srgbClr val="333333"/>
                </a:solidFill>
                <a:effectLst/>
                <a:latin typeface="inter-regular"/>
              </a:rPr>
              <a:t> The aim of this phase is to understand the exact requirements of the customer and to document them properly. Both the customer and the software developer work together so as to document all the functions, performance, and interfacing requirement of the software. It describes the "what" of the system to be produced and not "</a:t>
            </a:r>
            <a:r>
              <a:rPr lang="en-US" b="0" i="0" dirty="0" err="1">
                <a:solidFill>
                  <a:srgbClr val="333333"/>
                </a:solidFill>
                <a:effectLst/>
                <a:latin typeface="inter-regular"/>
              </a:rPr>
              <a:t>how."In</a:t>
            </a:r>
            <a:r>
              <a:rPr lang="en-US" b="0" i="0" dirty="0">
                <a:solidFill>
                  <a:srgbClr val="333333"/>
                </a:solidFill>
                <a:effectLst/>
                <a:latin typeface="inter-regular"/>
              </a:rPr>
              <a:t> this phase, a large document called </a:t>
            </a:r>
            <a:r>
              <a:rPr lang="en-US" b="1" i="0" dirty="0">
                <a:solidFill>
                  <a:srgbClr val="333333"/>
                </a:solidFill>
                <a:effectLst/>
                <a:latin typeface="inter-bold"/>
              </a:rPr>
              <a:t>Software Requirement Specification (SRS)</a:t>
            </a:r>
            <a:r>
              <a:rPr lang="en-US" b="0" i="0" dirty="0">
                <a:solidFill>
                  <a:srgbClr val="333333"/>
                </a:solidFill>
                <a:effectLst/>
                <a:latin typeface="inter-regular"/>
              </a:rPr>
              <a:t> document is created which contained a detailed description of what the system will do in the common language.</a:t>
            </a:r>
            <a:endParaRPr lang="en-IN" dirty="0"/>
          </a:p>
        </p:txBody>
      </p:sp>
      <p:sp>
        <p:nvSpPr>
          <p:cNvPr id="5" name="TextBox 4">
            <a:extLst>
              <a:ext uri="{FF2B5EF4-FFF2-40B4-BE49-F238E27FC236}">
                <a16:creationId xmlns:a16="http://schemas.microsoft.com/office/drawing/2014/main" id="{A0D75B06-74D1-350D-E66B-09D47E650496}"/>
              </a:ext>
            </a:extLst>
          </p:cNvPr>
          <p:cNvSpPr txBox="1"/>
          <p:nvPr/>
        </p:nvSpPr>
        <p:spPr>
          <a:xfrm>
            <a:off x="436205" y="2109807"/>
            <a:ext cx="11432333" cy="1754326"/>
          </a:xfrm>
          <a:prstGeom prst="rect">
            <a:avLst/>
          </a:prstGeom>
          <a:noFill/>
        </p:spPr>
        <p:txBody>
          <a:bodyPr wrap="square">
            <a:spAutoFit/>
          </a:bodyPr>
          <a:lstStyle/>
          <a:p>
            <a:pPr algn="just"/>
            <a:r>
              <a:rPr lang="en-US" b="1" i="0" dirty="0">
                <a:solidFill>
                  <a:srgbClr val="333333"/>
                </a:solidFill>
                <a:effectLst/>
                <a:latin typeface="inter-bold"/>
              </a:rPr>
              <a:t>2. Design Phase:</a:t>
            </a:r>
            <a:r>
              <a:rPr lang="en-US" b="0" i="0" dirty="0">
                <a:solidFill>
                  <a:srgbClr val="333333"/>
                </a:solidFill>
                <a:effectLst/>
                <a:latin typeface="inter-regular"/>
              </a:rPr>
              <a:t> This phase aims to transform the requirements gathered in the SRS into a suitable form which permits further coding in a programming language. It defines the overall software architecture together with high level and detailed design. All this work is documented as a Software Design Document (SDD).</a:t>
            </a:r>
          </a:p>
          <a:p>
            <a:pPr algn="just"/>
            <a:r>
              <a:rPr lang="en-US" b="1" i="0" dirty="0">
                <a:solidFill>
                  <a:srgbClr val="333333"/>
                </a:solidFill>
                <a:effectLst/>
                <a:latin typeface="inter-bold"/>
              </a:rPr>
              <a:t>3. Implementation and unit testing:</a:t>
            </a:r>
            <a:r>
              <a:rPr lang="en-US" b="0" i="0" dirty="0">
                <a:solidFill>
                  <a:srgbClr val="333333"/>
                </a:solidFill>
                <a:effectLst/>
                <a:latin typeface="inter-regular"/>
              </a:rPr>
              <a:t> During this phase, design is implemented. If the SDD is complete, the implementation or coding phase proceeds smoothly, because all the information needed by software developers is contained in the SDD.</a:t>
            </a:r>
          </a:p>
        </p:txBody>
      </p:sp>
      <p:sp>
        <p:nvSpPr>
          <p:cNvPr id="7" name="TextBox 6">
            <a:extLst>
              <a:ext uri="{FF2B5EF4-FFF2-40B4-BE49-F238E27FC236}">
                <a16:creationId xmlns:a16="http://schemas.microsoft.com/office/drawing/2014/main" id="{F658FAC2-7C3F-BA5F-306D-36298798E1E3}"/>
              </a:ext>
            </a:extLst>
          </p:cNvPr>
          <p:cNvSpPr txBox="1"/>
          <p:nvPr/>
        </p:nvSpPr>
        <p:spPr>
          <a:xfrm>
            <a:off x="436205" y="3961618"/>
            <a:ext cx="11321141" cy="1754326"/>
          </a:xfrm>
          <a:prstGeom prst="rect">
            <a:avLst/>
          </a:prstGeom>
          <a:noFill/>
        </p:spPr>
        <p:txBody>
          <a:bodyPr wrap="square">
            <a:spAutoFit/>
          </a:bodyPr>
          <a:lstStyle/>
          <a:p>
            <a:pPr algn="just"/>
            <a:r>
              <a:rPr lang="en-US" b="1" i="0" dirty="0">
                <a:solidFill>
                  <a:srgbClr val="333333"/>
                </a:solidFill>
                <a:effectLst/>
                <a:latin typeface="inter-bold"/>
              </a:rPr>
              <a:t>4. Integration and System Testing:</a:t>
            </a:r>
            <a:r>
              <a:rPr lang="en-US" b="0" i="0" dirty="0">
                <a:solidFill>
                  <a:srgbClr val="333333"/>
                </a:solidFill>
                <a:effectLst/>
                <a:latin typeface="inter-regular"/>
              </a:rPr>
              <a:t> This phase is highly crucial as the quality of the end product is determined by the effectiveness of the testing carried out. The better output will lead to satisfied customers, lower maintenance costs, and accurate results. Unit testing determines the efficiency of individual modules. However, in this phase, the modules are tested for their interactions with each other and with the system.</a:t>
            </a:r>
          </a:p>
          <a:p>
            <a:pPr algn="just"/>
            <a:r>
              <a:rPr lang="en-US" b="1" i="0" dirty="0">
                <a:solidFill>
                  <a:srgbClr val="333333"/>
                </a:solidFill>
                <a:effectLst/>
                <a:latin typeface="inter-bold"/>
              </a:rPr>
              <a:t>5. Operation and maintenance phase:</a:t>
            </a:r>
            <a:r>
              <a:rPr lang="en-US" b="0" i="0" dirty="0">
                <a:solidFill>
                  <a:srgbClr val="333333"/>
                </a:solidFill>
                <a:effectLst/>
                <a:latin typeface="inter-regular"/>
              </a:rPr>
              <a:t> Maintenance is the task performed by every user once the software has been delivered to the customer, installed, and operational.</a:t>
            </a:r>
          </a:p>
        </p:txBody>
      </p:sp>
    </p:spTree>
    <p:extLst>
      <p:ext uri="{BB962C8B-B14F-4D97-AF65-F5344CB8AC3E}">
        <p14:creationId xmlns:p14="http://schemas.microsoft.com/office/powerpoint/2010/main" val="549109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06424-8A89-2FFE-E928-5E6180A9C3D3}"/>
              </a:ext>
            </a:extLst>
          </p:cNvPr>
          <p:cNvSpPr txBox="1"/>
          <p:nvPr/>
        </p:nvSpPr>
        <p:spPr>
          <a:xfrm>
            <a:off x="352230" y="253015"/>
            <a:ext cx="9426251" cy="2031325"/>
          </a:xfrm>
          <a:prstGeom prst="rect">
            <a:avLst/>
          </a:prstGeom>
          <a:noFill/>
        </p:spPr>
        <p:txBody>
          <a:bodyPr wrap="square">
            <a:spAutoFit/>
          </a:bodyPr>
          <a:lstStyle/>
          <a:p>
            <a:pPr algn="just"/>
            <a:r>
              <a:rPr lang="en-US" b="0" i="0" dirty="0">
                <a:solidFill>
                  <a:srgbClr val="610B38"/>
                </a:solidFill>
                <a:effectLst/>
                <a:latin typeface="erdana"/>
              </a:rPr>
              <a:t>When to use SDLC Waterfall Model?</a:t>
            </a:r>
          </a:p>
          <a:p>
            <a:pPr algn="just"/>
            <a:r>
              <a:rPr lang="en-US" b="0" i="0" dirty="0">
                <a:solidFill>
                  <a:srgbClr val="333333"/>
                </a:solidFill>
                <a:effectLst/>
                <a:latin typeface="inter-regular"/>
              </a:rPr>
              <a:t>Some Circumstances where the use of the Waterfall model is most suited are:</a:t>
            </a:r>
          </a:p>
          <a:p>
            <a:pPr algn="just">
              <a:buFont typeface="Arial" panose="020B0604020202020204" pitchFamily="34" charset="0"/>
              <a:buChar char="•"/>
            </a:pPr>
            <a:r>
              <a:rPr lang="en-US" b="0" i="0" dirty="0">
                <a:solidFill>
                  <a:srgbClr val="000000"/>
                </a:solidFill>
                <a:effectLst/>
                <a:latin typeface="inter-regular"/>
              </a:rPr>
              <a:t>When the requirements are constant and not changed regularly.</a:t>
            </a:r>
          </a:p>
          <a:p>
            <a:pPr algn="just">
              <a:buFont typeface="Arial" panose="020B0604020202020204" pitchFamily="34" charset="0"/>
              <a:buChar char="•"/>
            </a:pPr>
            <a:r>
              <a:rPr lang="en-US" b="0" i="0" dirty="0">
                <a:solidFill>
                  <a:srgbClr val="000000"/>
                </a:solidFill>
                <a:effectLst/>
                <a:latin typeface="inter-regular"/>
              </a:rPr>
              <a:t>A project is short</a:t>
            </a:r>
          </a:p>
          <a:p>
            <a:pPr algn="just">
              <a:buFont typeface="Arial" panose="020B0604020202020204" pitchFamily="34" charset="0"/>
              <a:buChar char="•"/>
            </a:pPr>
            <a:r>
              <a:rPr lang="en-US" b="0" i="0" dirty="0">
                <a:solidFill>
                  <a:srgbClr val="000000"/>
                </a:solidFill>
                <a:effectLst/>
                <a:latin typeface="inter-regular"/>
              </a:rPr>
              <a:t>The situation is calm</a:t>
            </a:r>
          </a:p>
          <a:p>
            <a:pPr algn="just">
              <a:buFont typeface="Arial" panose="020B0604020202020204" pitchFamily="34" charset="0"/>
              <a:buChar char="•"/>
            </a:pPr>
            <a:r>
              <a:rPr lang="en-US" b="0" i="0" dirty="0">
                <a:solidFill>
                  <a:srgbClr val="000000"/>
                </a:solidFill>
                <a:effectLst/>
                <a:latin typeface="inter-regular"/>
              </a:rPr>
              <a:t>Where the tools and technology used is consistent and is not changing</a:t>
            </a:r>
          </a:p>
          <a:p>
            <a:pPr algn="just">
              <a:buFont typeface="Arial" panose="020B0604020202020204" pitchFamily="34" charset="0"/>
              <a:buChar char="•"/>
            </a:pPr>
            <a:r>
              <a:rPr lang="en-US" b="0" i="0" dirty="0">
                <a:solidFill>
                  <a:srgbClr val="000000"/>
                </a:solidFill>
                <a:effectLst/>
                <a:latin typeface="inter-regular"/>
              </a:rPr>
              <a:t>When resources are well prepared and are available to use.</a:t>
            </a:r>
          </a:p>
        </p:txBody>
      </p:sp>
      <p:sp>
        <p:nvSpPr>
          <p:cNvPr id="5" name="TextBox 4">
            <a:extLst>
              <a:ext uri="{FF2B5EF4-FFF2-40B4-BE49-F238E27FC236}">
                <a16:creationId xmlns:a16="http://schemas.microsoft.com/office/drawing/2014/main" id="{548E045C-918C-79B4-6D41-6DF3F01114ED}"/>
              </a:ext>
            </a:extLst>
          </p:cNvPr>
          <p:cNvSpPr txBox="1"/>
          <p:nvPr/>
        </p:nvSpPr>
        <p:spPr>
          <a:xfrm>
            <a:off x="510852" y="2497885"/>
            <a:ext cx="6097554" cy="369332"/>
          </a:xfrm>
          <a:prstGeom prst="rect">
            <a:avLst/>
          </a:prstGeom>
          <a:noFill/>
        </p:spPr>
        <p:txBody>
          <a:bodyPr wrap="square">
            <a:spAutoFit/>
          </a:bodyPr>
          <a:lstStyle/>
          <a:p>
            <a:pPr algn="just"/>
            <a:r>
              <a:rPr lang="en-IN" b="0" i="0" dirty="0">
                <a:solidFill>
                  <a:srgbClr val="610B38"/>
                </a:solidFill>
                <a:effectLst/>
                <a:latin typeface="erdana"/>
              </a:rPr>
              <a:t>Advantages of Waterfall model</a:t>
            </a:r>
          </a:p>
        </p:txBody>
      </p:sp>
      <p:sp>
        <p:nvSpPr>
          <p:cNvPr id="7" name="TextBox 6">
            <a:extLst>
              <a:ext uri="{FF2B5EF4-FFF2-40B4-BE49-F238E27FC236}">
                <a16:creationId xmlns:a16="http://schemas.microsoft.com/office/drawing/2014/main" id="{A3920AB4-1935-7C9B-A8B8-B22919861485}"/>
              </a:ext>
            </a:extLst>
          </p:cNvPr>
          <p:cNvSpPr txBox="1"/>
          <p:nvPr/>
        </p:nvSpPr>
        <p:spPr>
          <a:xfrm>
            <a:off x="6183864" y="2497885"/>
            <a:ext cx="5012871" cy="369332"/>
          </a:xfrm>
          <a:prstGeom prst="rect">
            <a:avLst/>
          </a:prstGeom>
          <a:noFill/>
        </p:spPr>
        <p:txBody>
          <a:bodyPr wrap="square">
            <a:spAutoFit/>
          </a:bodyPr>
          <a:lstStyle/>
          <a:p>
            <a:pPr algn="just"/>
            <a:r>
              <a:rPr lang="en-IN" b="0" i="0" dirty="0">
                <a:solidFill>
                  <a:srgbClr val="610B38"/>
                </a:solidFill>
                <a:effectLst/>
                <a:latin typeface="erdana"/>
              </a:rPr>
              <a:t>Disadvantages of Waterfall model</a:t>
            </a:r>
          </a:p>
        </p:txBody>
      </p:sp>
      <p:sp>
        <p:nvSpPr>
          <p:cNvPr id="9" name="TextBox 8">
            <a:extLst>
              <a:ext uri="{FF2B5EF4-FFF2-40B4-BE49-F238E27FC236}">
                <a16:creationId xmlns:a16="http://schemas.microsoft.com/office/drawing/2014/main" id="{23E2881E-AA40-CC50-F1E8-370E91B9C24B}"/>
              </a:ext>
            </a:extLst>
          </p:cNvPr>
          <p:cNvSpPr txBox="1"/>
          <p:nvPr/>
        </p:nvSpPr>
        <p:spPr>
          <a:xfrm>
            <a:off x="240263" y="3080762"/>
            <a:ext cx="5647353" cy="2862322"/>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This model is simple to implement also the number of resources that are required for it is minimal.</a:t>
            </a:r>
          </a:p>
          <a:p>
            <a:pPr algn="just">
              <a:buFont typeface="Arial" panose="020B0604020202020204" pitchFamily="34" charset="0"/>
              <a:buChar char="•"/>
            </a:pPr>
            <a:r>
              <a:rPr lang="en-US" b="0" i="0" dirty="0">
                <a:solidFill>
                  <a:srgbClr val="000000"/>
                </a:solidFill>
                <a:effectLst/>
                <a:latin typeface="inter-regular"/>
              </a:rPr>
              <a:t>The requirements are simple and explicitly declared; they remain unchanged during the entire project development.</a:t>
            </a:r>
          </a:p>
          <a:p>
            <a:pPr algn="just">
              <a:buFont typeface="Arial" panose="020B0604020202020204" pitchFamily="34" charset="0"/>
              <a:buChar char="•"/>
            </a:pPr>
            <a:r>
              <a:rPr lang="en-US" b="0" i="0" dirty="0">
                <a:solidFill>
                  <a:srgbClr val="000000"/>
                </a:solidFill>
                <a:effectLst/>
                <a:latin typeface="inter-regular"/>
              </a:rPr>
              <a:t>The start and end points for each phase is fixed, which makes it easy to cover progress.</a:t>
            </a:r>
          </a:p>
          <a:p>
            <a:pPr algn="just">
              <a:buFont typeface="Arial" panose="020B0604020202020204" pitchFamily="34" charset="0"/>
              <a:buChar char="•"/>
            </a:pPr>
            <a:r>
              <a:rPr lang="en-US" b="0" i="0" dirty="0">
                <a:solidFill>
                  <a:srgbClr val="000000"/>
                </a:solidFill>
                <a:effectLst/>
                <a:latin typeface="inter-regular"/>
              </a:rPr>
              <a:t>The release date for the complete product, as well as its final cost, can be determined before development.</a:t>
            </a:r>
          </a:p>
          <a:p>
            <a:pPr algn="just">
              <a:buFont typeface="Arial" panose="020B0604020202020204" pitchFamily="34" charset="0"/>
              <a:buChar char="•"/>
            </a:pPr>
            <a:r>
              <a:rPr lang="en-US" b="0" i="0" dirty="0">
                <a:solidFill>
                  <a:srgbClr val="000000"/>
                </a:solidFill>
                <a:effectLst/>
                <a:latin typeface="inter-regular"/>
              </a:rPr>
              <a:t>It gives easy to control and clarity for the customer due to a strict reporting system.</a:t>
            </a:r>
          </a:p>
        </p:txBody>
      </p:sp>
      <p:sp>
        <p:nvSpPr>
          <p:cNvPr id="11" name="TextBox 10">
            <a:extLst>
              <a:ext uri="{FF2B5EF4-FFF2-40B4-BE49-F238E27FC236}">
                <a16:creationId xmlns:a16="http://schemas.microsoft.com/office/drawing/2014/main" id="{4F59AFFD-E0CE-A428-EDE4-D0D369B3AB0E}"/>
              </a:ext>
            </a:extLst>
          </p:cNvPr>
          <p:cNvSpPr txBox="1"/>
          <p:nvPr/>
        </p:nvSpPr>
        <p:spPr>
          <a:xfrm>
            <a:off x="6094446" y="3080762"/>
            <a:ext cx="5857291" cy="3139321"/>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In this model, the risk factor is higher, so this model is not suitable for more significant and complex projects.</a:t>
            </a:r>
          </a:p>
          <a:p>
            <a:pPr algn="just">
              <a:buFont typeface="Arial" panose="020B0604020202020204" pitchFamily="34" charset="0"/>
              <a:buChar char="•"/>
            </a:pPr>
            <a:r>
              <a:rPr lang="en-US" b="0" i="0" dirty="0">
                <a:solidFill>
                  <a:srgbClr val="000000"/>
                </a:solidFill>
                <a:effectLst/>
                <a:latin typeface="inter-regular"/>
              </a:rPr>
              <a:t>This model cannot accept the changes in requirements during development.</a:t>
            </a:r>
          </a:p>
          <a:p>
            <a:pPr algn="just">
              <a:buFont typeface="Arial" panose="020B0604020202020204" pitchFamily="34" charset="0"/>
              <a:buChar char="•"/>
            </a:pPr>
            <a:r>
              <a:rPr lang="en-US" b="0" i="0" dirty="0">
                <a:solidFill>
                  <a:srgbClr val="000000"/>
                </a:solidFill>
                <a:effectLst/>
                <a:latin typeface="inter-regular"/>
              </a:rPr>
              <a:t>It becomes tough to go back to the phase. For example, if the application has now shifted to the coding phase, and there is a change in requirement, It becomes tough to go back and change it.</a:t>
            </a:r>
          </a:p>
          <a:p>
            <a:pPr algn="just">
              <a:buFont typeface="Arial" panose="020B0604020202020204" pitchFamily="34" charset="0"/>
              <a:buChar char="•"/>
            </a:pPr>
            <a:r>
              <a:rPr lang="en-US" b="0" i="0" dirty="0">
                <a:solidFill>
                  <a:srgbClr val="000000"/>
                </a:solidFill>
                <a:effectLst/>
                <a:latin typeface="inter-regular"/>
              </a:rPr>
              <a:t>Since the testing done at a later stage, it does not allow identifying the challenges and risks in the earlier phase, so the risk reduction strategy is difficult to prepare.</a:t>
            </a:r>
          </a:p>
        </p:txBody>
      </p:sp>
    </p:spTree>
    <p:extLst>
      <p:ext uri="{BB962C8B-B14F-4D97-AF65-F5344CB8AC3E}">
        <p14:creationId xmlns:p14="http://schemas.microsoft.com/office/powerpoint/2010/main" val="996252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FC750-B784-C6E5-EB0B-355D86995E4C}"/>
              </a:ext>
            </a:extLst>
          </p:cNvPr>
          <p:cNvSpPr txBox="1"/>
          <p:nvPr/>
        </p:nvSpPr>
        <p:spPr>
          <a:xfrm>
            <a:off x="744117" y="239877"/>
            <a:ext cx="6097554" cy="369332"/>
          </a:xfrm>
          <a:prstGeom prst="rect">
            <a:avLst/>
          </a:prstGeom>
          <a:noFill/>
        </p:spPr>
        <p:txBody>
          <a:bodyPr wrap="square">
            <a:spAutoFit/>
          </a:bodyPr>
          <a:lstStyle/>
          <a:p>
            <a:pPr algn="just"/>
            <a:r>
              <a:rPr lang="en-IN" b="0" i="0" dirty="0">
                <a:solidFill>
                  <a:srgbClr val="610B38"/>
                </a:solidFill>
                <a:effectLst/>
                <a:latin typeface="erdana"/>
              </a:rPr>
              <a:t>RAD (Rapid Application Development) Model</a:t>
            </a:r>
          </a:p>
        </p:txBody>
      </p:sp>
      <p:pic>
        <p:nvPicPr>
          <p:cNvPr id="4" name="Picture 3">
            <a:extLst>
              <a:ext uri="{FF2B5EF4-FFF2-40B4-BE49-F238E27FC236}">
                <a16:creationId xmlns:a16="http://schemas.microsoft.com/office/drawing/2014/main" id="{AB27D0FF-0816-9828-5D6B-E6792CE738B0}"/>
              </a:ext>
            </a:extLst>
          </p:cNvPr>
          <p:cNvPicPr>
            <a:picLocks noChangeAspect="1"/>
          </p:cNvPicPr>
          <p:nvPr/>
        </p:nvPicPr>
        <p:blipFill>
          <a:blip r:embed="rId2"/>
          <a:stretch>
            <a:fillRect/>
          </a:stretch>
        </p:blipFill>
        <p:spPr>
          <a:xfrm>
            <a:off x="744117" y="609209"/>
            <a:ext cx="9848850" cy="5990159"/>
          </a:xfrm>
          <a:prstGeom prst="rect">
            <a:avLst/>
          </a:prstGeom>
        </p:spPr>
      </p:pic>
    </p:spTree>
    <p:extLst>
      <p:ext uri="{BB962C8B-B14F-4D97-AF65-F5344CB8AC3E}">
        <p14:creationId xmlns:p14="http://schemas.microsoft.com/office/powerpoint/2010/main" val="1276592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2B80A3-AE30-1CFA-93D3-3869E11ACC79}"/>
              </a:ext>
            </a:extLst>
          </p:cNvPr>
          <p:cNvSpPr txBox="1"/>
          <p:nvPr/>
        </p:nvSpPr>
        <p:spPr>
          <a:xfrm>
            <a:off x="305578" y="176338"/>
            <a:ext cx="11702920" cy="2585323"/>
          </a:xfrm>
          <a:prstGeom prst="rect">
            <a:avLst/>
          </a:prstGeom>
          <a:noFill/>
        </p:spPr>
        <p:txBody>
          <a:bodyPr wrap="square">
            <a:spAutoFit/>
          </a:bodyPr>
          <a:lstStyle/>
          <a:p>
            <a:pPr algn="just"/>
            <a:r>
              <a:rPr lang="en-US" b="0" i="0" dirty="0">
                <a:solidFill>
                  <a:srgbClr val="333333"/>
                </a:solidFill>
                <a:effectLst/>
                <a:latin typeface="inter-regular"/>
              </a:rPr>
              <a:t>RAD is a linear sequential software development process model that emphasizes a concise development cycle using an element based construction approach. If the requirements are well understood and described, and the project scope is a constraint, the RAD process enables a development team to create a fully functional system within a concise time period.</a:t>
            </a:r>
          </a:p>
          <a:p>
            <a:pPr algn="just"/>
            <a:r>
              <a:rPr lang="en-US" b="0" i="0" dirty="0">
                <a:solidFill>
                  <a:srgbClr val="333333"/>
                </a:solidFill>
                <a:effectLst/>
                <a:latin typeface="inter-regular"/>
              </a:rPr>
              <a:t>RAD (Rapid Application Development) is a concept that products can be developed faster and of higher quality through:</a:t>
            </a:r>
          </a:p>
          <a:p>
            <a:pPr algn="just">
              <a:buFont typeface="Arial" panose="020B0604020202020204" pitchFamily="34" charset="0"/>
              <a:buChar char="•"/>
            </a:pPr>
            <a:r>
              <a:rPr lang="en-US" b="0" i="0" dirty="0">
                <a:solidFill>
                  <a:srgbClr val="000000"/>
                </a:solidFill>
                <a:effectLst/>
                <a:latin typeface="inter-regular"/>
              </a:rPr>
              <a:t>Gathering requirements using workshops or focus groups</a:t>
            </a:r>
          </a:p>
          <a:p>
            <a:pPr algn="just">
              <a:buFont typeface="Arial" panose="020B0604020202020204" pitchFamily="34" charset="0"/>
              <a:buChar char="•"/>
            </a:pPr>
            <a:r>
              <a:rPr lang="en-US" b="0" i="0" dirty="0">
                <a:solidFill>
                  <a:srgbClr val="000000"/>
                </a:solidFill>
                <a:effectLst/>
                <a:latin typeface="inter-regular"/>
              </a:rPr>
              <a:t>Prototyping and early, reiterative user testing of designs</a:t>
            </a:r>
          </a:p>
          <a:p>
            <a:pPr algn="just">
              <a:buFont typeface="Arial" panose="020B0604020202020204" pitchFamily="34" charset="0"/>
              <a:buChar char="•"/>
            </a:pPr>
            <a:r>
              <a:rPr lang="en-US" b="0" i="0" dirty="0">
                <a:solidFill>
                  <a:srgbClr val="000000"/>
                </a:solidFill>
                <a:effectLst/>
                <a:latin typeface="inter-regular"/>
              </a:rPr>
              <a:t>The re-use of software components</a:t>
            </a:r>
          </a:p>
          <a:p>
            <a:pPr algn="just">
              <a:buFont typeface="Arial" panose="020B0604020202020204" pitchFamily="34" charset="0"/>
              <a:buChar char="•"/>
            </a:pPr>
            <a:r>
              <a:rPr lang="en-US" b="0" i="0" dirty="0">
                <a:solidFill>
                  <a:srgbClr val="000000"/>
                </a:solidFill>
                <a:effectLst/>
                <a:latin typeface="inter-regular"/>
              </a:rPr>
              <a:t>A rigidly paced schedule that refers design improvements to the next product version</a:t>
            </a:r>
          </a:p>
          <a:p>
            <a:pPr algn="just">
              <a:buFont typeface="Arial" panose="020B0604020202020204" pitchFamily="34" charset="0"/>
              <a:buChar char="•"/>
            </a:pPr>
            <a:r>
              <a:rPr lang="en-US" b="0" i="0" dirty="0">
                <a:solidFill>
                  <a:srgbClr val="000000"/>
                </a:solidFill>
                <a:effectLst/>
                <a:latin typeface="inter-regular"/>
              </a:rPr>
              <a:t>Less formality in reviews and other team communication</a:t>
            </a:r>
          </a:p>
        </p:txBody>
      </p:sp>
      <p:sp>
        <p:nvSpPr>
          <p:cNvPr id="5" name="TextBox 4">
            <a:extLst>
              <a:ext uri="{FF2B5EF4-FFF2-40B4-BE49-F238E27FC236}">
                <a16:creationId xmlns:a16="http://schemas.microsoft.com/office/drawing/2014/main" id="{AD84DCBE-B371-13D2-89D4-B0941BC068F9}"/>
              </a:ext>
            </a:extLst>
          </p:cNvPr>
          <p:cNvSpPr txBox="1"/>
          <p:nvPr/>
        </p:nvSpPr>
        <p:spPr>
          <a:xfrm>
            <a:off x="380222" y="2761661"/>
            <a:ext cx="11506199" cy="2031325"/>
          </a:xfrm>
          <a:prstGeom prst="rect">
            <a:avLst/>
          </a:prstGeom>
          <a:noFill/>
        </p:spPr>
        <p:txBody>
          <a:bodyPr wrap="square">
            <a:spAutoFit/>
          </a:bodyPr>
          <a:lstStyle/>
          <a:p>
            <a:pPr algn="just"/>
            <a:r>
              <a:rPr lang="en-US" b="0" i="0" dirty="0">
                <a:solidFill>
                  <a:srgbClr val="610B38"/>
                </a:solidFill>
                <a:effectLst/>
                <a:latin typeface="erdana"/>
              </a:rPr>
              <a:t>The various phases of RAD are as follows:</a:t>
            </a:r>
          </a:p>
          <a:p>
            <a:pPr algn="just"/>
            <a:r>
              <a:rPr lang="en-US" b="1" i="0" dirty="0">
                <a:solidFill>
                  <a:srgbClr val="333333"/>
                </a:solidFill>
                <a:effectLst/>
                <a:latin typeface="inter-bold"/>
              </a:rPr>
              <a:t>1.Business Modelling:</a:t>
            </a:r>
            <a:r>
              <a:rPr lang="en-US" b="0" i="0" dirty="0">
                <a:solidFill>
                  <a:srgbClr val="333333"/>
                </a:solidFill>
                <a:effectLst/>
                <a:latin typeface="inter-regular"/>
              </a:rPr>
              <a:t> The information flow among business functions is defined by answering questions like what data drives the business process, what data is generated, who generates it, where does the information go, who process it and so on.</a:t>
            </a:r>
          </a:p>
          <a:p>
            <a:pPr algn="just"/>
            <a:r>
              <a:rPr lang="en-US" b="1" i="0" dirty="0">
                <a:solidFill>
                  <a:srgbClr val="333333"/>
                </a:solidFill>
                <a:effectLst/>
                <a:latin typeface="inter-bold"/>
              </a:rPr>
              <a:t>2. Data Modelling:</a:t>
            </a:r>
            <a:r>
              <a:rPr lang="en-US" b="0" i="0" dirty="0">
                <a:solidFill>
                  <a:srgbClr val="333333"/>
                </a:solidFill>
                <a:effectLst/>
                <a:latin typeface="inter-regular"/>
              </a:rPr>
              <a:t> The data collected from business modeling is refined into a set of data objects (entities) that are needed to support the business. The attributes (character of each entity) are identified, and the relation between these data objects (entities) is defined.</a:t>
            </a:r>
          </a:p>
        </p:txBody>
      </p:sp>
      <p:sp>
        <p:nvSpPr>
          <p:cNvPr id="7" name="TextBox 6">
            <a:extLst>
              <a:ext uri="{FF2B5EF4-FFF2-40B4-BE49-F238E27FC236}">
                <a16:creationId xmlns:a16="http://schemas.microsoft.com/office/drawing/2014/main" id="{DBF47A4F-A4D5-B140-2C99-E58AA026A4F4}"/>
              </a:ext>
            </a:extLst>
          </p:cNvPr>
          <p:cNvSpPr txBox="1"/>
          <p:nvPr/>
        </p:nvSpPr>
        <p:spPr>
          <a:xfrm>
            <a:off x="380221" y="4650652"/>
            <a:ext cx="11580843" cy="2031325"/>
          </a:xfrm>
          <a:prstGeom prst="rect">
            <a:avLst/>
          </a:prstGeom>
          <a:noFill/>
        </p:spPr>
        <p:txBody>
          <a:bodyPr wrap="square">
            <a:spAutoFit/>
          </a:bodyPr>
          <a:lstStyle/>
          <a:p>
            <a:pPr algn="just"/>
            <a:r>
              <a:rPr lang="en-US" b="1" i="0" dirty="0">
                <a:solidFill>
                  <a:srgbClr val="333333"/>
                </a:solidFill>
                <a:effectLst/>
                <a:latin typeface="inter-bold"/>
              </a:rPr>
              <a:t>3. Process Modelling:</a:t>
            </a:r>
            <a:r>
              <a:rPr lang="en-US" b="0" i="0" dirty="0">
                <a:solidFill>
                  <a:srgbClr val="333333"/>
                </a:solidFill>
                <a:effectLst/>
                <a:latin typeface="inter-regular"/>
              </a:rPr>
              <a:t> The information object defined in the data modeling phase are transformed to achieve the data flow necessary to implement a business function. Processing descriptions are created for adding, modifying, deleting, or retrieving a data object.</a:t>
            </a:r>
          </a:p>
          <a:p>
            <a:pPr algn="just"/>
            <a:r>
              <a:rPr lang="en-US" b="1" i="0" dirty="0">
                <a:solidFill>
                  <a:srgbClr val="333333"/>
                </a:solidFill>
                <a:effectLst/>
                <a:latin typeface="inter-bold"/>
              </a:rPr>
              <a:t>4. Application Generation:</a:t>
            </a:r>
            <a:r>
              <a:rPr lang="en-US" b="0" i="0" dirty="0">
                <a:solidFill>
                  <a:srgbClr val="333333"/>
                </a:solidFill>
                <a:effectLst/>
                <a:latin typeface="inter-regular"/>
              </a:rPr>
              <a:t> Automated tools are used to facilitate construction of the software; even they use the 4th GL techniques.</a:t>
            </a:r>
          </a:p>
          <a:p>
            <a:pPr algn="just"/>
            <a:r>
              <a:rPr lang="en-US" b="1" i="0" dirty="0">
                <a:solidFill>
                  <a:srgbClr val="333333"/>
                </a:solidFill>
                <a:effectLst/>
                <a:latin typeface="inter-bold"/>
              </a:rPr>
              <a:t>5. Testing &amp; Turnover:</a:t>
            </a:r>
            <a:r>
              <a:rPr lang="en-US" b="0" i="0" dirty="0">
                <a:solidFill>
                  <a:srgbClr val="333333"/>
                </a:solidFill>
                <a:effectLst/>
                <a:latin typeface="inter-regular"/>
              </a:rPr>
              <a:t> Many of the programming components have already been tested since RAD emphasis reuse. This reduces the overall testing time. But the new part must be tested, and all interfaces must be fully exercised.</a:t>
            </a:r>
          </a:p>
        </p:txBody>
      </p:sp>
    </p:spTree>
    <p:extLst>
      <p:ext uri="{BB962C8B-B14F-4D97-AF65-F5344CB8AC3E}">
        <p14:creationId xmlns:p14="http://schemas.microsoft.com/office/powerpoint/2010/main" val="814347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D33AA4-6355-69A8-59C2-08B29B584CB8}"/>
              </a:ext>
            </a:extLst>
          </p:cNvPr>
          <p:cNvSpPr txBox="1"/>
          <p:nvPr/>
        </p:nvSpPr>
        <p:spPr>
          <a:xfrm>
            <a:off x="417544" y="232894"/>
            <a:ext cx="10825843" cy="1754326"/>
          </a:xfrm>
          <a:prstGeom prst="rect">
            <a:avLst/>
          </a:prstGeom>
          <a:noFill/>
        </p:spPr>
        <p:txBody>
          <a:bodyPr wrap="square">
            <a:spAutoFit/>
          </a:bodyPr>
          <a:lstStyle/>
          <a:p>
            <a:pPr algn="just"/>
            <a:r>
              <a:rPr lang="en-US" b="0" i="0" dirty="0">
                <a:solidFill>
                  <a:srgbClr val="610B38"/>
                </a:solidFill>
                <a:effectLst/>
                <a:latin typeface="erdana"/>
              </a:rPr>
              <a:t>When to use RAD Model?</a:t>
            </a:r>
          </a:p>
          <a:p>
            <a:pPr algn="just">
              <a:buFont typeface="Arial" panose="020B0604020202020204" pitchFamily="34" charset="0"/>
              <a:buChar char="•"/>
            </a:pPr>
            <a:r>
              <a:rPr lang="en-US" b="0" i="0" dirty="0">
                <a:solidFill>
                  <a:srgbClr val="000000"/>
                </a:solidFill>
                <a:effectLst/>
                <a:latin typeface="inter-regular"/>
              </a:rPr>
              <a:t>When the system should need to create the project that modularizes in a short span time (2-3 months).</a:t>
            </a:r>
          </a:p>
          <a:p>
            <a:pPr algn="just">
              <a:buFont typeface="Arial" panose="020B0604020202020204" pitchFamily="34" charset="0"/>
              <a:buChar char="•"/>
            </a:pPr>
            <a:r>
              <a:rPr lang="en-US" b="0" i="0" dirty="0">
                <a:solidFill>
                  <a:srgbClr val="000000"/>
                </a:solidFill>
                <a:effectLst/>
                <a:latin typeface="inter-regular"/>
              </a:rPr>
              <a:t>When the requirements are well-known.</a:t>
            </a:r>
          </a:p>
          <a:p>
            <a:pPr algn="just">
              <a:buFont typeface="Arial" panose="020B0604020202020204" pitchFamily="34" charset="0"/>
              <a:buChar char="•"/>
            </a:pPr>
            <a:r>
              <a:rPr lang="en-US" b="0" i="0" dirty="0">
                <a:solidFill>
                  <a:srgbClr val="000000"/>
                </a:solidFill>
                <a:effectLst/>
                <a:latin typeface="inter-regular"/>
              </a:rPr>
              <a:t>When the technical risk is limited.</a:t>
            </a:r>
          </a:p>
          <a:p>
            <a:pPr algn="just">
              <a:buFont typeface="Arial" panose="020B0604020202020204" pitchFamily="34" charset="0"/>
              <a:buChar char="•"/>
            </a:pPr>
            <a:r>
              <a:rPr lang="en-US" b="0" i="0" dirty="0">
                <a:solidFill>
                  <a:srgbClr val="000000"/>
                </a:solidFill>
                <a:effectLst/>
                <a:latin typeface="inter-regular"/>
              </a:rPr>
              <a:t>When there's a necessity to make a system, which modularized in 2-3 months of period.</a:t>
            </a:r>
          </a:p>
          <a:p>
            <a:pPr algn="just">
              <a:buFont typeface="Arial" panose="020B0604020202020204" pitchFamily="34" charset="0"/>
              <a:buChar char="•"/>
            </a:pPr>
            <a:r>
              <a:rPr lang="en-US" b="0" i="0" dirty="0">
                <a:solidFill>
                  <a:srgbClr val="000000"/>
                </a:solidFill>
                <a:effectLst/>
                <a:latin typeface="inter-regular"/>
              </a:rPr>
              <a:t>It should be used only if the budget allows the use of automatic code generating tools.</a:t>
            </a:r>
          </a:p>
        </p:txBody>
      </p:sp>
      <p:sp>
        <p:nvSpPr>
          <p:cNvPr id="5" name="TextBox 4">
            <a:extLst>
              <a:ext uri="{FF2B5EF4-FFF2-40B4-BE49-F238E27FC236}">
                <a16:creationId xmlns:a16="http://schemas.microsoft.com/office/drawing/2014/main" id="{33D266FC-8F93-481D-DF94-0C4FA067E555}"/>
              </a:ext>
            </a:extLst>
          </p:cNvPr>
          <p:cNvSpPr txBox="1"/>
          <p:nvPr/>
        </p:nvSpPr>
        <p:spPr>
          <a:xfrm>
            <a:off x="314909" y="2599950"/>
            <a:ext cx="6097554" cy="2031325"/>
          </a:xfrm>
          <a:prstGeom prst="rect">
            <a:avLst/>
          </a:prstGeom>
          <a:noFill/>
        </p:spPr>
        <p:txBody>
          <a:bodyPr wrap="square">
            <a:spAutoFit/>
          </a:bodyPr>
          <a:lstStyle/>
          <a:p>
            <a:pPr algn="just"/>
            <a:r>
              <a:rPr lang="en-US" b="0" i="0" dirty="0">
                <a:solidFill>
                  <a:srgbClr val="610B38"/>
                </a:solidFill>
                <a:effectLst/>
                <a:latin typeface="erdana"/>
              </a:rPr>
              <a:t>Advantage of RAD Model</a:t>
            </a:r>
          </a:p>
          <a:p>
            <a:pPr algn="just">
              <a:buFont typeface="Arial" panose="020B0604020202020204" pitchFamily="34" charset="0"/>
              <a:buChar char="•"/>
            </a:pPr>
            <a:r>
              <a:rPr lang="en-US" b="0" i="0" dirty="0">
                <a:solidFill>
                  <a:srgbClr val="000000"/>
                </a:solidFill>
                <a:effectLst/>
                <a:latin typeface="inter-regular"/>
              </a:rPr>
              <a:t>This model is flexible for change.</a:t>
            </a:r>
          </a:p>
          <a:p>
            <a:pPr algn="just">
              <a:buFont typeface="Arial" panose="020B0604020202020204" pitchFamily="34" charset="0"/>
              <a:buChar char="•"/>
            </a:pPr>
            <a:r>
              <a:rPr lang="en-US" b="0" i="0" dirty="0">
                <a:solidFill>
                  <a:srgbClr val="000000"/>
                </a:solidFill>
                <a:effectLst/>
                <a:latin typeface="inter-regular"/>
              </a:rPr>
              <a:t>In this model, changes are adoptable.</a:t>
            </a:r>
          </a:p>
          <a:p>
            <a:pPr algn="just">
              <a:buFont typeface="Arial" panose="020B0604020202020204" pitchFamily="34" charset="0"/>
              <a:buChar char="•"/>
            </a:pPr>
            <a:r>
              <a:rPr lang="en-US" b="0" i="0" dirty="0">
                <a:solidFill>
                  <a:srgbClr val="000000"/>
                </a:solidFill>
                <a:effectLst/>
                <a:latin typeface="inter-regular"/>
              </a:rPr>
              <a:t>Each phase in RAD brings highest priority functionality to the customer.</a:t>
            </a:r>
          </a:p>
          <a:p>
            <a:pPr algn="just">
              <a:buFont typeface="Arial" panose="020B0604020202020204" pitchFamily="34" charset="0"/>
              <a:buChar char="•"/>
            </a:pPr>
            <a:r>
              <a:rPr lang="en-US" b="0" i="0" dirty="0">
                <a:solidFill>
                  <a:srgbClr val="000000"/>
                </a:solidFill>
                <a:effectLst/>
                <a:latin typeface="inter-regular"/>
              </a:rPr>
              <a:t>It reduced development time.</a:t>
            </a:r>
          </a:p>
          <a:p>
            <a:pPr algn="just">
              <a:buFont typeface="Arial" panose="020B0604020202020204" pitchFamily="34" charset="0"/>
              <a:buChar char="•"/>
            </a:pPr>
            <a:r>
              <a:rPr lang="en-US" b="0" i="0" dirty="0">
                <a:solidFill>
                  <a:srgbClr val="000000"/>
                </a:solidFill>
                <a:effectLst/>
                <a:latin typeface="inter-regular"/>
              </a:rPr>
              <a:t>It increases the reusability of features.</a:t>
            </a:r>
          </a:p>
        </p:txBody>
      </p:sp>
      <p:sp>
        <p:nvSpPr>
          <p:cNvPr id="7" name="TextBox 6">
            <a:extLst>
              <a:ext uri="{FF2B5EF4-FFF2-40B4-BE49-F238E27FC236}">
                <a16:creationId xmlns:a16="http://schemas.microsoft.com/office/drawing/2014/main" id="{1C861159-BE3E-A8F6-2E6E-2321D39C85DE}"/>
              </a:ext>
            </a:extLst>
          </p:cNvPr>
          <p:cNvSpPr txBox="1"/>
          <p:nvPr/>
        </p:nvSpPr>
        <p:spPr>
          <a:xfrm>
            <a:off x="5830465" y="4128711"/>
            <a:ext cx="6097554" cy="1754326"/>
          </a:xfrm>
          <a:prstGeom prst="rect">
            <a:avLst/>
          </a:prstGeom>
          <a:noFill/>
        </p:spPr>
        <p:txBody>
          <a:bodyPr wrap="square">
            <a:spAutoFit/>
          </a:bodyPr>
          <a:lstStyle/>
          <a:p>
            <a:pPr algn="just"/>
            <a:r>
              <a:rPr lang="en-US" b="0" i="0" dirty="0">
                <a:solidFill>
                  <a:srgbClr val="610B38"/>
                </a:solidFill>
                <a:effectLst/>
                <a:latin typeface="erdana"/>
              </a:rPr>
              <a:t>Disadvantage of RAD Model</a:t>
            </a:r>
          </a:p>
          <a:p>
            <a:pPr algn="just">
              <a:buFont typeface="Arial" panose="020B0604020202020204" pitchFamily="34" charset="0"/>
              <a:buChar char="•"/>
            </a:pPr>
            <a:r>
              <a:rPr lang="en-US" b="0" i="0" dirty="0">
                <a:solidFill>
                  <a:srgbClr val="000000"/>
                </a:solidFill>
                <a:effectLst/>
                <a:latin typeface="inter-regular"/>
              </a:rPr>
              <a:t>It required highly skilled designers.</a:t>
            </a:r>
          </a:p>
          <a:p>
            <a:pPr algn="just">
              <a:buFont typeface="Arial" panose="020B0604020202020204" pitchFamily="34" charset="0"/>
              <a:buChar char="•"/>
            </a:pPr>
            <a:r>
              <a:rPr lang="en-US" b="0" i="0" dirty="0">
                <a:solidFill>
                  <a:srgbClr val="000000"/>
                </a:solidFill>
                <a:effectLst/>
                <a:latin typeface="inter-regular"/>
              </a:rPr>
              <a:t>All application is not compatible with RAD.</a:t>
            </a:r>
          </a:p>
          <a:p>
            <a:pPr algn="just">
              <a:buFont typeface="Arial" panose="020B0604020202020204" pitchFamily="34" charset="0"/>
              <a:buChar char="•"/>
            </a:pPr>
            <a:r>
              <a:rPr lang="en-US" b="0" i="0" dirty="0">
                <a:solidFill>
                  <a:srgbClr val="000000"/>
                </a:solidFill>
                <a:effectLst/>
                <a:latin typeface="inter-regular"/>
              </a:rPr>
              <a:t>For smaller projects, we cannot use the RAD model.</a:t>
            </a:r>
          </a:p>
          <a:p>
            <a:pPr algn="just">
              <a:buFont typeface="Arial" panose="020B0604020202020204" pitchFamily="34" charset="0"/>
              <a:buChar char="•"/>
            </a:pPr>
            <a:r>
              <a:rPr lang="en-US" b="0" i="0" dirty="0">
                <a:solidFill>
                  <a:srgbClr val="000000"/>
                </a:solidFill>
                <a:effectLst/>
                <a:latin typeface="inter-regular"/>
              </a:rPr>
              <a:t>On the high technical risk, it's not suitable.</a:t>
            </a:r>
          </a:p>
          <a:p>
            <a:pPr algn="just">
              <a:buFont typeface="Arial" panose="020B0604020202020204" pitchFamily="34" charset="0"/>
              <a:buChar char="•"/>
            </a:pPr>
            <a:r>
              <a:rPr lang="en-US" b="0" i="0" dirty="0">
                <a:solidFill>
                  <a:srgbClr val="000000"/>
                </a:solidFill>
                <a:effectLst/>
                <a:latin typeface="inter-regular"/>
              </a:rPr>
              <a:t>Required user involvement.</a:t>
            </a:r>
          </a:p>
        </p:txBody>
      </p:sp>
    </p:spTree>
    <p:extLst>
      <p:ext uri="{BB962C8B-B14F-4D97-AF65-F5344CB8AC3E}">
        <p14:creationId xmlns:p14="http://schemas.microsoft.com/office/powerpoint/2010/main" val="239064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AAAAD-3D0E-1FDE-DE7B-BFBD9CD1AC26}"/>
              </a:ext>
            </a:extLst>
          </p:cNvPr>
          <p:cNvSpPr txBox="1"/>
          <p:nvPr/>
        </p:nvSpPr>
        <p:spPr>
          <a:xfrm>
            <a:off x="324239" y="289679"/>
            <a:ext cx="4905375" cy="3693319"/>
          </a:xfrm>
          <a:prstGeom prst="rect">
            <a:avLst/>
          </a:prstGeom>
          <a:noFill/>
        </p:spPr>
        <p:txBody>
          <a:bodyPr wrap="square">
            <a:spAutoFit/>
          </a:bodyPr>
          <a:lstStyle/>
          <a:p>
            <a:pPr algn="just"/>
            <a:r>
              <a:rPr lang="en-US" b="0" i="0" dirty="0">
                <a:solidFill>
                  <a:srgbClr val="610B38"/>
                </a:solidFill>
                <a:effectLst/>
                <a:latin typeface="erdana"/>
              </a:rPr>
              <a:t>Spiral Model</a:t>
            </a:r>
          </a:p>
          <a:p>
            <a:pPr algn="just"/>
            <a:r>
              <a:rPr lang="en-US" b="0" i="0" dirty="0">
                <a:solidFill>
                  <a:srgbClr val="333333"/>
                </a:solidFill>
                <a:effectLst/>
                <a:latin typeface="inter-regular"/>
              </a:rPr>
              <a:t>The spiral model, initially proposed by Boehm, is an evolutionary software process model that couples the iterative feature of prototyping with the controlled and systematic aspects of the linear sequential model. It implements the potential for rapid development of new versions of the software. Using the spiral model, the software is developed in a series of incremental releases. During the early iterations, the additional release may be a paper model or prototype. During later iterations, more and more complete versions of the engineered system are produced.</a:t>
            </a:r>
          </a:p>
        </p:txBody>
      </p:sp>
      <p:pic>
        <p:nvPicPr>
          <p:cNvPr id="4" name="Picture 3">
            <a:extLst>
              <a:ext uri="{FF2B5EF4-FFF2-40B4-BE49-F238E27FC236}">
                <a16:creationId xmlns:a16="http://schemas.microsoft.com/office/drawing/2014/main" id="{ED24B088-05D1-4FFA-7307-F6484A74BBC1}"/>
              </a:ext>
            </a:extLst>
          </p:cNvPr>
          <p:cNvPicPr>
            <a:picLocks noChangeAspect="1"/>
          </p:cNvPicPr>
          <p:nvPr/>
        </p:nvPicPr>
        <p:blipFill>
          <a:blip r:embed="rId2"/>
          <a:stretch>
            <a:fillRect/>
          </a:stretch>
        </p:blipFill>
        <p:spPr>
          <a:xfrm>
            <a:off x="5514975" y="360816"/>
            <a:ext cx="6076075" cy="5297394"/>
          </a:xfrm>
          <a:prstGeom prst="rect">
            <a:avLst/>
          </a:prstGeom>
        </p:spPr>
      </p:pic>
    </p:spTree>
    <p:extLst>
      <p:ext uri="{BB962C8B-B14F-4D97-AF65-F5344CB8AC3E}">
        <p14:creationId xmlns:p14="http://schemas.microsoft.com/office/powerpoint/2010/main" val="2771959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43C3AA-7F7A-FFF6-BFEB-5F5B89FAD912}"/>
              </a:ext>
            </a:extLst>
          </p:cNvPr>
          <p:cNvSpPr txBox="1"/>
          <p:nvPr/>
        </p:nvSpPr>
        <p:spPr>
          <a:xfrm>
            <a:off x="464198" y="273707"/>
            <a:ext cx="6097554" cy="1477328"/>
          </a:xfrm>
          <a:prstGeom prst="rect">
            <a:avLst/>
          </a:prstGeom>
          <a:noFill/>
        </p:spPr>
        <p:txBody>
          <a:bodyPr wrap="square">
            <a:spAutoFit/>
          </a:bodyPr>
          <a:lstStyle/>
          <a:p>
            <a:pPr algn="just"/>
            <a:r>
              <a:rPr lang="en-US" b="1" i="0" dirty="0">
                <a:solidFill>
                  <a:srgbClr val="333333"/>
                </a:solidFill>
                <a:effectLst/>
                <a:latin typeface="inter-bold"/>
              </a:rPr>
              <a:t>Each cycle in the spiral is divided into four parts:</a:t>
            </a:r>
            <a:endParaRPr lang="en-US" b="0" i="0" dirty="0">
              <a:solidFill>
                <a:srgbClr val="333333"/>
              </a:solidFill>
              <a:effectLst/>
              <a:latin typeface="inter-regular"/>
            </a:endParaRPr>
          </a:p>
          <a:p>
            <a:pPr algn="just"/>
            <a:r>
              <a:rPr lang="en-US" b="1" i="0" dirty="0">
                <a:solidFill>
                  <a:srgbClr val="333333"/>
                </a:solidFill>
                <a:effectLst/>
                <a:latin typeface="inter-bold"/>
              </a:rPr>
              <a:t>Objective setting:</a:t>
            </a:r>
            <a:r>
              <a:rPr lang="en-US" b="0" i="0" dirty="0">
                <a:solidFill>
                  <a:srgbClr val="333333"/>
                </a:solidFill>
                <a:effectLst/>
                <a:latin typeface="inter-regular"/>
              </a:rPr>
              <a:t> Each cycle in the spiral starts with the identification of purpose for that cycle, the various alternatives that are possible for achieving the targets, and the constraints that exists.</a:t>
            </a:r>
          </a:p>
        </p:txBody>
      </p:sp>
      <p:sp>
        <p:nvSpPr>
          <p:cNvPr id="5" name="TextBox 4">
            <a:extLst>
              <a:ext uri="{FF2B5EF4-FFF2-40B4-BE49-F238E27FC236}">
                <a16:creationId xmlns:a16="http://schemas.microsoft.com/office/drawing/2014/main" id="{B4B87D4C-2AA8-7ED8-2599-E1A12006949A}"/>
              </a:ext>
            </a:extLst>
          </p:cNvPr>
          <p:cNvSpPr txBox="1"/>
          <p:nvPr/>
        </p:nvSpPr>
        <p:spPr>
          <a:xfrm>
            <a:off x="6221186" y="1457236"/>
            <a:ext cx="6097554" cy="1200329"/>
          </a:xfrm>
          <a:prstGeom prst="rect">
            <a:avLst/>
          </a:prstGeom>
          <a:noFill/>
        </p:spPr>
        <p:txBody>
          <a:bodyPr wrap="square">
            <a:spAutoFit/>
          </a:bodyPr>
          <a:lstStyle/>
          <a:p>
            <a:r>
              <a:rPr lang="en-US" b="1" i="0" dirty="0">
                <a:solidFill>
                  <a:srgbClr val="333333"/>
                </a:solidFill>
                <a:effectLst/>
                <a:latin typeface="inter-bold"/>
              </a:rPr>
              <a:t>Risk Assessment and reduction:</a:t>
            </a:r>
            <a:r>
              <a:rPr lang="en-US" b="0" i="0" dirty="0">
                <a:solidFill>
                  <a:srgbClr val="333333"/>
                </a:solidFill>
                <a:effectLst/>
                <a:latin typeface="inter-regular"/>
              </a:rPr>
              <a:t> The next phase in the cycle is to calculate these various alternatives based on the goals and constraints. The focus of evaluation in this stage is located on the risk perception for the project.</a:t>
            </a:r>
            <a:endParaRPr lang="en-IN" dirty="0"/>
          </a:p>
        </p:txBody>
      </p:sp>
      <p:sp>
        <p:nvSpPr>
          <p:cNvPr id="7" name="TextBox 6">
            <a:extLst>
              <a:ext uri="{FF2B5EF4-FFF2-40B4-BE49-F238E27FC236}">
                <a16:creationId xmlns:a16="http://schemas.microsoft.com/office/drawing/2014/main" id="{904D3AB6-81B3-3B4A-43A1-2571C9CFDC51}"/>
              </a:ext>
            </a:extLst>
          </p:cNvPr>
          <p:cNvSpPr txBox="1"/>
          <p:nvPr/>
        </p:nvSpPr>
        <p:spPr>
          <a:xfrm>
            <a:off x="380222" y="2828835"/>
            <a:ext cx="6097554" cy="1200329"/>
          </a:xfrm>
          <a:prstGeom prst="rect">
            <a:avLst/>
          </a:prstGeom>
          <a:noFill/>
        </p:spPr>
        <p:txBody>
          <a:bodyPr wrap="square">
            <a:spAutoFit/>
          </a:bodyPr>
          <a:lstStyle/>
          <a:p>
            <a:r>
              <a:rPr lang="en-US" b="1" i="0" dirty="0">
                <a:solidFill>
                  <a:srgbClr val="333333"/>
                </a:solidFill>
                <a:effectLst/>
                <a:latin typeface="inter-bold"/>
              </a:rPr>
              <a:t>Development and validation:</a:t>
            </a:r>
            <a:r>
              <a:rPr lang="en-US" b="0" i="0" dirty="0">
                <a:solidFill>
                  <a:srgbClr val="333333"/>
                </a:solidFill>
                <a:effectLst/>
                <a:latin typeface="inter-regular"/>
              </a:rPr>
              <a:t> The next phase is to develop strategies that resolve uncertainties and risks. This process may include activities such as benchmarking, simulation, and prototyping.</a:t>
            </a:r>
            <a:endParaRPr lang="en-IN" dirty="0"/>
          </a:p>
        </p:txBody>
      </p:sp>
      <p:sp>
        <p:nvSpPr>
          <p:cNvPr id="9" name="TextBox 8">
            <a:extLst>
              <a:ext uri="{FF2B5EF4-FFF2-40B4-BE49-F238E27FC236}">
                <a16:creationId xmlns:a16="http://schemas.microsoft.com/office/drawing/2014/main" id="{47411ECA-4454-9564-F197-398B9D931294}"/>
              </a:ext>
            </a:extLst>
          </p:cNvPr>
          <p:cNvSpPr txBox="1"/>
          <p:nvPr/>
        </p:nvSpPr>
        <p:spPr>
          <a:xfrm>
            <a:off x="5073520" y="4312404"/>
            <a:ext cx="6097554" cy="1200329"/>
          </a:xfrm>
          <a:prstGeom prst="rect">
            <a:avLst/>
          </a:prstGeom>
          <a:noFill/>
        </p:spPr>
        <p:txBody>
          <a:bodyPr wrap="square">
            <a:spAutoFit/>
          </a:bodyPr>
          <a:lstStyle/>
          <a:p>
            <a:r>
              <a:rPr lang="en-US" b="1" i="0" dirty="0">
                <a:solidFill>
                  <a:srgbClr val="333333"/>
                </a:solidFill>
                <a:effectLst/>
                <a:latin typeface="inter-bold"/>
              </a:rPr>
              <a:t>Planning:</a:t>
            </a:r>
            <a:r>
              <a:rPr lang="en-US" b="0" i="0" dirty="0">
                <a:solidFill>
                  <a:srgbClr val="333333"/>
                </a:solidFill>
                <a:effectLst/>
                <a:latin typeface="inter-regular"/>
              </a:rPr>
              <a:t> Finally, the next step is planned. The project is reviewed, and a choice made whether to continue with a further period of the spiral. If it is determined to keep, plans are drawn up for the next step of the project.</a:t>
            </a:r>
            <a:endParaRPr lang="en-IN" dirty="0"/>
          </a:p>
        </p:txBody>
      </p:sp>
    </p:spTree>
    <p:extLst>
      <p:ext uri="{BB962C8B-B14F-4D97-AF65-F5344CB8AC3E}">
        <p14:creationId xmlns:p14="http://schemas.microsoft.com/office/powerpoint/2010/main" val="1152203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9BD6E-0035-3854-1EFF-788CF678DF0C}"/>
              </a:ext>
            </a:extLst>
          </p:cNvPr>
          <p:cNvSpPr txBox="1"/>
          <p:nvPr/>
        </p:nvSpPr>
        <p:spPr>
          <a:xfrm>
            <a:off x="492190" y="368473"/>
            <a:ext cx="6097554" cy="1754326"/>
          </a:xfrm>
          <a:prstGeom prst="rect">
            <a:avLst/>
          </a:prstGeom>
          <a:noFill/>
        </p:spPr>
        <p:txBody>
          <a:bodyPr wrap="square">
            <a:spAutoFit/>
          </a:bodyPr>
          <a:lstStyle/>
          <a:p>
            <a:pPr algn="just"/>
            <a:r>
              <a:rPr lang="en-US" b="0" i="0" dirty="0">
                <a:solidFill>
                  <a:srgbClr val="610B4B"/>
                </a:solidFill>
                <a:effectLst/>
                <a:latin typeface="erdana"/>
              </a:rPr>
              <a:t>When to use Spiral Model?</a:t>
            </a:r>
          </a:p>
          <a:p>
            <a:pPr algn="just">
              <a:buFont typeface="Arial" panose="020B0604020202020204" pitchFamily="34" charset="0"/>
              <a:buChar char="•"/>
            </a:pPr>
            <a:r>
              <a:rPr lang="en-US" b="0" i="0" dirty="0">
                <a:solidFill>
                  <a:srgbClr val="000000"/>
                </a:solidFill>
                <a:effectLst/>
                <a:latin typeface="inter-regular"/>
              </a:rPr>
              <a:t>When deliverance is required to be frequent.</a:t>
            </a:r>
          </a:p>
          <a:p>
            <a:pPr algn="just">
              <a:buFont typeface="Arial" panose="020B0604020202020204" pitchFamily="34" charset="0"/>
              <a:buChar char="•"/>
            </a:pPr>
            <a:r>
              <a:rPr lang="en-US" b="0" i="0" dirty="0">
                <a:solidFill>
                  <a:srgbClr val="000000"/>
                </a:solidFill>
                <a:effectLst/>
                <a:latin typeface="inter-regular"/>
              </a:rPr>
              <a:t>When the project is large</a:t>
            </a:r>
          </a:p>
          <a:p>
            <a:pPr algn="just">
              <a:buFont typeface="Arial" panose="020B0604020202020204" pitchFamily="34" charset="0"/>
              <a:buChar char="•"/>
            </a:pPr>
            <a:r>
              <a:rPr lang="en-US" b="0" i="0" dirty="0">
                <a:solidFill>
                  <a:srgbClr val="000000"/>
                </a:solidFill>
                <a:effectLst/>
                <a:latin typeface="inter-regular"/>
              </a:rPr>
              <a:t>When requirements are unclear and complex</a:t>
            </a:r>
          </a:p>
          <a:p>
            <a:pPr algn="just">
              <a:buFont typeface="Arial" panose="020B0604020202020204" pitchFamily="34" charset="0"/>
              <a:buChar char="•"/>
            </a:pPr>
            <a:r>
              <a:rPr lang="en-US" b="0" i="0" dirty="0">
                <a:solidFill>
                  <a:srgbClr val="000000"/>
                </a:solidFill>
                <a:effectLst/>
                <a:latin typeface="inter-regular"/>
              </a:rPr>
              <a:t>When changes may require at any time</a:t>
            </a:r>
          </a:p>
          <a:p>
            <a:pPr algn="just">
              <a:buFont typeface="Arial" panose="020B0604020202020204" pitchFamily="34" charset="0"/>
              <a:buChar char="•"/>
            </a:pPr>
            <a:r>
              <a:rPr lang="en-US" b="0" i="0" dirty="0">
                <a:solidFill>
                  <a:srgbClr val="000000"/>
                </a:solidFill>
                <a:effectLst/>
                <a:latin typeface="inter-regular"/>
              </a:rPr>
              <a:t>Large and high budget projects</a:t>
            </a:r>
          </a:p>
        </p:txBody>
      </p:sp>
      <p:sp>
        <p:nvSpPr>
          <p:cNvPr id="5" name="TextBox 4">
            <a:extLst>
              <a:ext uri="{FF2B5EF4-FFF2-40B4-BE49-F238E27FC236}">
                <a16:creationId xmlns:a16="http://schemas.microsoft.com/office/drawing/2014/main" id="{D176802A-109E-AE1C-6D9C-EF6FA9395396}"/>
              </a:ext>
            </a:extLst>
          </p:cNvPr>
          <p:cNvSpPr txBox="1"/>
          <p:nvPr/>
        </p:nvSpPr>
        <p:spPr>
          <a:xfrm>
            <a:off x="5129505" y="2703877"/>
            <a:ext cx="6097554" cy="2585323"/>
          </a:xfrm>
          <a:prstGeom prst="rect">
            <a:avLst/>
          </a:prstGeom>
          <a:noFill/>
        </p:spPr>
        <p:txBody>
          <a:bodyPr wrap="square">
            <a:spAutoFit/>
          </a:bodyPr>
          <a:lstStyle/>
          <a:p>
            <a:pPr algn="just"/>
            <a:r>
              <a:rPr lang="en-US" b="0" i="0" dirty="0">
                <a:solidFill>
                  <a:srgbClr val="610B4B"/>
                </a:solidFill>
                <a:effectLst/>
                <a:latin typeface="erdana"/>
              </a:rPr>
              <a:t>Advantages</a:t>
            </a:r>
          </a:p>
          <a:p>
            <a:pPr algn="just">
              <a:buFont typeface="Arial" panose="020B0604020202020204" pitchFamily="34" charset="0"/>
              <a:buChar char="•"/>
            </a:pPr>
            <a:r>
              <a:rPr lang="en-US" b="0" i="0" dirty="0">
                <a:solidFill>
                  <a:srgbClr val="000000"/>
                </a:solidFill>
                <a:effectLst/>
                <a:latin typeface="inter-regular"/>
              </a:rPr>
              <a:t>High amount of risk analysis</a:t>
            </a:r>
          </a:p>
          <a:p>
            <a:pPr algn="just">
              <a:buFont typeface="Arial" panose="020B0604020202020204" pitchFamily="34" charset="0"/>
              <a:buChar char="•"/>
            </a:pPr>
            <a:r>
              <a:rPr lang="en-US" b="0" i="0" dirty="0">
                <a:solidFill>
                  <a:srgbClr val="000000"/>
                </a:solidFill>
                <a:effectLst/>
                <a:latin typeface="inter-regular"/>
              </a:rPr>
              <a:t>Useful for large and mission-critical projects.</a:t>
            </a:r>
          </a:p>
          <a:p>
            <a:pPr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a:p>
            <a:pPr algn="just"/>
            <a:r>
              <a:rPr lang="en-US" b="0" i="0" dirty="0">
                <a:solidFill>
                  <a:srgbClr val="610B4B"/>
                </a:solidFill>
                <a:effectLst/>
                <a:latin typeface="erdana"/>
              </a:rPr>
              <a:t>Disadvantages</a:t>
            </a:r>
          </a:p>
          <a:p>
            <a:pPr algn="just">
              <a:buFont typeface="Arial" panose="020B0604020202020204" pitchFamily="34" charset="0"/>
              <a:buChar char="•"/>
            </a:pPr>
            <a:r>
              <a:rPr lang="en-US" b="0" i="0" dirty="0">
                <a:solidFill>
                  <a:srgbClr val="000000"/>
                </a:solidFill>
                <a:effectLst/>
                <a:latin typeface="inter-regular"/>
              </a:rPr>
              <a:t>Can be a costly model to use.</a:t>
            </a:r>
          </a:p>
          <a:p>
            <a:pPr algn="just">
              <a:buFont typeface="Arial" panose="020B0604020202020204" pitchFamily="34" charset="0"/>
              <a:buChar char="•"/>
            </a:pPr>
            <a:r>
              <a:rPr lang="en-US" b="0" i="0" dirty="0">
                <a:solidFill>
                  <a:srgbClr val="000000"/>
                </a:solidFill>
                <a:effectLst/>
                <a:latin typeface="inter-regular"/>
              </a:rPr>
              <a:t>Risk analysis needed highly particular expertise</a:t>
            </a:r>
          </a:p>
          <a:p>
            <a:pPr algn="just">
              <a:buFont typeface="Arial" panose="020B0604020202020204" pitchFamily="34" charset="0"/>
              <a:buChar char="•"/>
            </a:pPr>
            <a:r>
              <a:rPr lang="en-US" b="0" i="0" dirty="0">
                <a:solidFill>
                  <a:srgbClr val="000000"/>
                </a:solidFill>
                <a:effectLst/>
                <a:latin typeface="inter-regular"/>
              </a:rPr>
              <a:t>Doesn't work well for smaller projects.</a:t>
            </a:r>
          </a:p>
        </p:txBody>
      </p:sp>
    </p:spTree>
    <p:extLst>
      <p:ext uri="{BB962C8B-B14F-4D97-AF65-F5344CB8AC3E}">
        <p14:creationId xmlns:p14="http://schemas.microsoft.com/office/powerpoint/2010/main" val="261652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467B4F-0058-2F6F-75E1-64407769834A}"/>
              </a:ext>
            </a:extLst>
          </p:cNvPr>
          <p:cNvSpPr txBox="1"/>
          <p:nvPr/>
        </p:nvSpPr>
        <p:spPr>
          <a:xfrm>
            <a:off x="193610" y="209854"/>
            <a:ext cx="4275753" cy="2308324"/>
          </a:xfrm>
          <a:prstGeom prst="rect">
            <a:avLst/>
          </a:prstGeom>
          <a:noFill/>
        </p:spPr>
        <p:txBody>
          <a:bodyPr wrap="square">
            <a:spAutoFit/>
          </a:bodyPr>
          <a:lstStyle/>
          <a:p>
            <a:pPr algn="just"/>
            <a:r>
              <a:rPr lang="en-US" b="0" i="0" dirty="0">
                <a:solidFill>
                  <a:srgbClr val="610B38"/>
                </a:solidFill>
                <a:effectLst/>
                <a:latin typeface="erdana"/>
              </a:rPr>
              <a:t>V-Model</a:t>
            </a:r>
          </a:p>
          <a:p>
            <a:pPr algn="just"/>
            <a:r>
              <a:rPr lang="en-US" b="0" i="0" dirty="0">
                <a:solidFill>
                  <a:srgbClr val="333333"/>
                </a:solidFill>
                <a:effectLst/>
                <a:latin typeface="inter-regular"/>
              </a:rPr>
              <a:t>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p>
        </p:txBody>
      </p:sp>
      <p:pic>
        <p:nvPicPr>
          <p:cNvPr id="4" name="Picture 3">
            <a:extLst>
              <a:ext uri="{FF2B5EF4-FFF2-40B4-BE49-F238E27FC236}">
                <a16:creationId xmlns:a16="http://schemas.microsoft.com/office/drawing/2014/main" id="{7E8917DF-350D-2FA7-71E9-FD6D1DE04DE1}"/>
              </a:ext>
            </a:extLst>
          </p:cNvPr>
          <p:cNvPicPr>
            <a:picLocks noChangeAspect="1"/>
          </p:cNvPicPr>
          <p:nvPr/>
        </p:nvPicPr>
        <p:blipFill>
          <a:blip r:embed="rId2"/>
          <a:stretch>
            <a:fillRect/>
          </a:stretch>
        </p:blipFill>
        <p:spPr>
          <a:xfrm>
            <a:off x="5034837" y="676079"/>
            <a:ext cx="6691604" cy="5353283"/>
          </a:xfrm>
          <a:prstGeom prst="rect">
            <a:avLst/>
          </a:prstGeom>
        </p:spPr>
      </p:pic>
      <p:sp>
        <p:nvSpPr>
          <p:cNvPr id="6" name="TextBox 5">
            <a:extLst>
              <a:ext uri="{FF2B5EF4-FFF2-40B4-BE49-F238E27FC236}">
                <a16:creationId xmlns:a16="http://schemas.microsoft.com/office/drawing/2014/main" id="{BB53B722-4DF3-EBDB-3E68-DF05AD66A311}"/>
              </a:ext>
            </a:extLst>
          </p:cNvPr>
          <p:cNvSpPr txBox="1"/>
          <p:nvPr/>
        </p:nvSpPr>
        <p:spPr>
          <a:xfrm>
            <a:off x="333570" y="3352720"/>
            <a:ext cx="5152830" cy="3416320"/>
          </a:xfrm>
          <a:prstGeom prst="rect">
            <a:avLst/>
          </a:prstGeom>
          <a:noFill/>
        </p:spPr>
        <p:txBody>
          <a:bodyPr wrap="square">
            <a:spAutoFit/>
          </a:bodyPr>
          <a:lstStyle/>
          <a:p>
            <a:pPr algn="just"/>
            <a:r>
              <a:rPr lang="en-US" b="1" i="0" dirty="0">
                <a:solidFill>
                  <a:srgbClr val="333333"/>
                </a:solidFill>
                <a:effectLst/>
                <a:latin typeface="inter-bold"/>
              </a:rPr>
              <a:t>Verification:</a:t>
            </a:r>
            <a:r>
              <a:rPr lang="en-US" b="0" i="0" dirty="0">
                <a:solidFill>
                  <a:srgbClr val="333333"/>
                </a:solidFill>
                <a:effectLst/>
                <a:latin typeface="inter-regular"/>
              </a:rPr>
              <a:t> It involves a static analysis method (review) done without executing code. It is the process of evaluation of the product development process to find whether specified requirements meet.</a:t>
            </a:r>
          </a:p>
          <a:p>
            <a:pPr algn="just"/>
            <a:r>
              <a:rPr lang="en-US" b="1" i="0" dirty="0">
                <a:solidFill>
                  <a:srgbClr val="333333"/>
                </a:solidFill>
                <a:effectLst/>
                <a:latin typeface="inter-bold"/>
              </a:rPr>
              <a:t>Validation:</a:t>
            </a:r>
            <a:r>
              <a:rPr lang="en-US" b="0" i="0" dirty="0">
                <a:solidFill>
                  <a:srgbClr val="333333"/>
                </a:solidFill>
                <a:effectLst/>
                <a:latin typeface="inter-regular"/>
              </a:rPr>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p:txBody>
      </p:sp>
    </p:spTree>
    <p:extLst>
      <p:ext uri="{BB962C8B-B14F-4D97-AF65-F5344CB8AC3E}">
        <p14:creationId xmlns:p14="http://schemas.microsoft.com/office/powerpoint/2010/main" val="226707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87983-2F75-6A21-57F3-25FFBACE6066}"/>
              </a:ext>
            </a:extLst>
          </p:cNvPr>
          <p:cNvSpPr txBox="1"/>
          <p:nvPr/>
        </p:nvSpPr>
        <p:spPr>
          <a:xfrm>
            <a:off x="998375" y="262661"/>
            <a:ext cx="8838422" cy="5909310"/>
          </a:xfrm>
          <a:prstGeom prst="rect">
            <a:avLst/>
          </a:prstGeom>
          <a:noFill/>
        </p:spPr>
        <p:txBody>
          <a:bodyPr wrap="square">
            <a:spAutoFit/>
          </a:bodyPr>
          <a:lstStyle/>
          <a:p>
            <a:pPr algn="just"/>
            <a:r>
              <a:rPr lang="en-US" b="1" i="0" dirty="0">
                <a:solidFill>
                  <a:srgbClr val="333333"/>
                </a:solidFill>
                <a:effectLst/>
                <a:latin typeface="inter-bold"/>
              </a:rPr>
              <a:t>There are the various phases of Verification Phase of V-model:</a:t>
            </a:r>
          </a:p>
          <a:p>
            <a:pPr algn="just"/>
            <a:endParaRPr lang="en-US" b="0" i="0" dirty="0">
              <a:solidFill>
                <a:srgbClr val="333333"/>
              </a:solidFill>
              <a:effectLst/>
              <a:latin typeface="inter-regular"/>
            </a:endParaRPr>
          </a:p>
          <a:p>
            <a:pPr algn="just">
              <a:buFont typeface="+mj-lt"/>
              <a:buAutoNum type="arabicPeriod"/>
            </a:pPr>
            <a:r>
              <a:rPr lang="en-US" b="1" i="0" dirty="0">
                <a:solidFill>
                  <a:srgbClr val="000000"/>
                </a:solidFill>
                <a:effectLst/>
                <a:latin typeface="inter-bold"/>
              </a:rPr>
              <a:t>Business requirement analysis:</a:t>
            </a:r>
            <a:r>
              <a:rPr lang="en-US" b="0" i="0" dirty="0">
                <a:solidFill>
                  <a:srgbClr val="000000"/>
                </a:solidFill>
                <a:effectLst/>
                <a:latin typeface="inter-regular"/>
              </a:rPr>
              <a:t> This is the first step where product requirements understood from the customer's side. This phase contains detailed communication to understand customer's expectations and exact requirements.</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System Design:</a:t>
            </a:r>
            <a:r>
              <a:rPr lang="en-US" b="0" i="0" dirty="0">
                <a:solidFill>
                  <a:srgbClr val="000000"/>
                </a:solidFill>
                <a:effectLst/>
                <a:latin typeface="inter-regular"/>
              </a:rPr>
              <a:t> In this stage system engineers analyze and interpret the business of the proposed system by studying the user requirements document.</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Architecture Design:</a:t>
            </a:r>
            <a:r>
              <a:rPr lang="en-US" b="0" i="0" dirty="0">
                <a:solidFill>
                  <a:srgbClr val="000000"/>
                </a:solidFill>
                <a:effectLst/>
                <a:latin typeface="inter-regular"/>
              </a:rPr>
              <a:t> The baseline in selecting the architecture is that it should understand all which typically consists of the list of modules, brief functionality of each module, their interface relationships, dependencies, database tables, architecture diagrams, technology detail, etc. The integration testing model is carried out in a particular phase.</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Module Design:</a:t>
            </a:r>
            <a:r>
              <a:rPr lang="en-US" b="0" i="0" dirty="0">
                <a:solidFill>
                  <a:srgbClr val="000000"/>
                </a:solidFill>
                <a:effectLst/>
                <a:latin typeface="inter-regular"/>
              </a:rPr>
              <a:t> In the module design phase, the system breaks down into small modules. The detailed design of the modules is specified, which is known as Low-Level Design</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Coding Phase:</a:t>
            </a:r>
            <a:r>
              <a:rPr lang="en-US" b="0" i="0" dirty="0">
                <a:solidFill>
                  <a:srgbClr val="000000"/>
                </a:solidFill>
                <a:effectLst/>
                <a:latin typeface="inter-regular"/>
              </a:rPr>
              <a:t> After designing, the coding phase is started. Based on the requirements, a suitable programming language is decided. There are some guidelines and standards for coding. Before checking in the repository, the final build is optimized for better performance, and the code goes through many code reviews to check the performance.</a:t>
            </a:r>
          </a:p>
        </p:txBody>
      </p:sp>
    </p:spTree>
    <p:extLst>
      <p:ext uri="{BB962C8B-B14F-4D97-AF65-F5344CB8AC3E}">
        <p14:creationId xmlns:p14="http://schemas.microsoft.com/office/powerpoint/2010/main" val="400663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D24AAC-39DA-CE1A-6945-C1D4DBEF579F}"/>
              </a:ext>
            </a:extLst>
          </p:cNvPr>
          <p:cNvPicPr>
            <a:picLocks noChangeAspect="1"/>
          </p:cNvPicPr>
          <p:nvPr/>
        </p:nvPicPr>
        <p:blipFill>
          <a:blip r:embed="rId2"/>
          <a:stretch>
            <a:fillRect/>
          </a:stretch>
        </p:blipFill>
        <p:spPr>
          <a:xfrm>
            <a:off x="1427972" y="913720"/>
            <a:ext cx="8418739" cy="5449879"/>
          </a:xfrm>
          <a:prstGeom prst="rect">
            <a:avLst/>
          </a:prstGeom>
        </p:spPr>
      </p:pic>
    </p:spTree>
    <p:extLst>
      <p:ext uri="{BB962C8B-B14F-4D97-AF65-F5344CB8AC3E}">
        <p14:creationId xmlns:p14="http://schemas.microsoft.com/office/powerpoint/2010/main" val="2698696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E2EB67-032A-85AE-4777-AC8021D35393}"/>
              </a:ext>
            </a:extLst>
          </p:cNvPr>
          <p:cNvSpPr txBox="1"/>
          <p:nvPr/>
        </p:nvSpPr>
        <p:spPr>
          <a:xfrm>
            <a:off x="802433" y="628015"/>
            <a:ext cx="10151706" cy="5355312"/>
          </a:xfrm>
          <a:prstGeom prst="rect">
            <a:avLst/>
          </a:prstGeom>
          <a:noFill/>
        </p:spPr>
        <p:txBody>
          <a:bodyPr wrap="square">
            <a:spAutoFit/>
          </a:bodyPr>
          <a:lstStyle/>
          <a:p>
            <a:pPr algn="just"/>
            <a:r>
              <a:rPr lang="en-US" b="1" i="0" dirty="0">
                <a:solidFill>
                  <a:srgbClr val="333333"/>
                </a:solidFill>
                <a:effectLst/>
                <a:latin typeface="inter-bold"/>
              </a:rPr>
              <a:t>There are the various phases of Validation Phase of V-model:</a:t>
            </a:r>
          </a:p>
          <a:p>
            <a:pPr algn="just"/>
            <a:endParaRPr lang="en-US" b="0" i="0" dirty="0">
              <a:solidFill>
                <a:srgbClr val="333333"/>
              </a:solidFill>
              <a:effectLst/>
              <a:latin typeface="inter-regular"/>
            </a:endParaRPr>
          </a:p>
          <a:p>
            <a:pPr algn="just">
              <a:buFont typeface="+mj-lt"/>
              <a:buAutoNum type="arabicPeriod"/>
            </a:pPr>
            <a:r>
              <a:rPr lang="en-US" b="1" i="0" dirty="0">
                <a:solidFill>
                  <a:srgbClr val="000000"/>
                </a:solidFill>
                <a:effectLst/>
                <a:latin typeface="inter-bold"/>
              </a:rPr>
              <a:t>Unit Testing:</a:t>
            </a:r>
            <a:r>
              <a:rPr lang="en-US" b="0" i="0" dirty="0">
                <a:solidFill>
                  <a:srgbClr val="000000"/>
                </a:solidFill>
                <a:effectLst/>
                <a:latin typeface="inter-regular"/>
              </a:rPr>
              <a:t> In the V-Model, Unit Test Plans (UTPs) are developed during the module design phase. These UTPs are executed to eliminate errors at code level or unit level. A unit is the smallest entity which can independently exist, e.g., a program module. Unit testing verifies that the smallest entity can function correctly when isolated from the rest of the codes/ units.</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Integration Testing:</a:t>
            </a:r>
            <a:r>
              <a:rPr lang="en-US" b="0" i="0" dirty="0">
                <a:solidFill>
                  <a:srgbClr val="000000"/>
                </a:solidFill>
                <a:effectLst/>
                <a:latin typeface="inter-regular"/>
              </a:rPr>
              <a:t> Integration Test Plans are developed during the Architectural Design Phase. These tests verify that groups created and tested independently can coexist and communicate among themselves.</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System Testing:</a:t>
            </a:r>
            <a:r>
              <a:rPr lang="en-US" b="0" i="0" dirty="0">
                <a:solidFill>
                  <a:srgbClr val="000000"/>
                </a:solidFill>
                <a:effectLst/>
                <a:latin typeface="inter-regular"/>
              </a:rPr>
              <a:t> System Tests Plans are developed during System Design Phase. Unlike Unit and Integration Test Plans, System Tests Plans are composed by the </a:t>
            </a:r>
            <a:r>
              <a:rPr lang="en-US" b="0" i="0" dirty="0" err="1">
                <a:solidFill>
                  <a:srgbClr val="000000"/>
                </a:solidFill>
                <a:effectLst/>
                <a:latin typeface="inter-regular"/>
              </a:rPr>
              <a:t>client?s</a:t>
            </a:r>
            <a:r>
              <a:rPr lang="en-US" b="0" i="0" dirty="0">
                <a:solidFill>
                  <a:srgbClr val="000000"/>
                </a:solidFill>
                <a:effectLst/>
                <a:latin typeface="inter-regular"/>
              </a:rPr>
              <a:t> business team. System Test ensures that expectations from an application developer are met.</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Acceptance Testing:</a:t>
            </a:r>
            <a:r>
              <a:rPr lang="en-US" b="0" i="0" dirty="0">
                <a:solidFill>
                  <a:srgbClr val="000000"/>
                </a:solidFill>
                <a:effectLst/>
                <a:latin typeface="inter-regular"/>
              </a:rPr>
              <a:t> Acceptance testing is related to the business requirement analysis part. It includes testing the software product in user atmosphere. Acceptance tests reveal the compatibility problems with the different systems, which is available within the user atmosphere. It conjointly discovers the non-functional problems like load and performance defects within the real user atmosphere.</a:t>
            </a:r>
          </a:p>
        </p:txBody>
      </p:sp>
    </p:spTree>
    <p:extLst>
      <p:ext uri="{BB962C8B-B14F-4D97-AF65-F5344CB8AC3E}">
        <p14:creationId xmlns:p14="http://schemas.microsoft.com/office/powerpoint/2010/main" val="2242672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69AFD5-BE07-299E-CC92-08D5BB2AAAF1}"/>
              </a:ext>
            </a:extLst>
          </p:cNvPr>
          <p:cNvSpPr txBox="1"/>
          <p:nvPr/>
        </p:nvSpPr>
        <p:spPr>
          <a:xfrm>
            <a:off x="258926" y="209510"/>
            <a:ext cx="6097554" cy="2031325"/>
          </a:xfrm>
          <a:prstGeom prst="rect">
            <a:avLst/>
          </a:prstGeom>
          <a:noFill/>
        </p:spPr>
        <p:txBody>
          <a:bodyPr wrap="square">
            <a:spAutoFit/>
          </a:bodyPr>
          <a:lstStyle/>
          <a:p>
            <a:pPr algn="just"/>
            <a:r>
              <a:rPr lang="en-US" b="0" i="0" dirty="0">
                <a:solidFill>
                  <a:srgbClr val="610B4B"/>
                </a:solidFill>
                <a:effectLst/>
                <a:latin typeface="erdana"/>
              </a:rPr>
              <a:t>When to use V-Model?</a:t>
            </a:r>
          </a:p>
          <a:p>
            <a:pPr algn="just">
              <a:buFont typeface="Arial" panose="020B0604020202020204" pitchFamily="34" charset="0"/>
              <a:buChar char="•"/>
            </a:pPr>
            <a:r>
              <a:rPr lang="en-US" b="0" i="0" dirty="0">
                <a:solidFill>
                  <a:srgbClr val="000000"/>
                </a:solidFill>
                <a:effectLst/>
                <a:latin typeface="inter-regular"/>
              </a:rPr>
              <a:t>When the requirement is well defined and not ambiguous.</a:t>
            </a:r>
          </a:p>
          <a:p>
            <a:pPr algn="just">
              <a:buFont typeface="Arial" panose="020B0604020202020204" pitchFamily="34" charset="0"/>
              <a:buChar char="•"/>
            </a:pPr>
            <a:r>
              <a:rPr lang="en-US" b="0" i="0" dirty="0">
                <a:solidFill>
                  <a:srgbClr val="000000"/>
                </a:solidFill>
                <a:effectLst/>
                <a:latin typeface="inter-regular"/>
              </a:rPr>
              <a:t>The V-shaped model should be used for small to medium-sized projects where requirements are clearly defined and fixed.</a:t>
            </a:r>
          </a:p>
          <a:p>
            <a:pPr algn="just">
              <a:buFont typeface="Arial" panose="020B0604020202020204" pitchFamily="34" charset="0"/>
              <a:buChar char="•"/>
            </a:pPr>
            <a:r>
              <a:rPr lang="en-US" b="0" i="0" dirty="0">
                <a:solidFill>
                  <a:srgbClr val="000000"/>
                </a:solidFill>
                <a:effectLst/>
                <a:latin typeface="inter-regular"/>
              </a:rPr>
              <a:t>The V-shaped model should be chosen when sample technical resources are available with essential technical expertise.</a:t>
            </a:r>
          </a:p>
        </p:txBody>
      </p:sp>
      <p:sp>
        <p:nvSpPr>
          <p:cNvPr id="5" name="TextBox 4">
            <a:extLst>
              <a:ext uri="{FF2B5EF4-FFF2-40B4-BE49-F238E27FC236}">
                <a16:creationId xmlns:a16="http://schemas.microsoft.com/office/drawing/2014/main" id="{1638CC47-7A9D-2113-0057-5D0E76D97E38}"/>
              </a:ext>
            </a:extLst>
          </p:cNvPr>
          <p:cNvSpPr txBox="1"/>
          <p:nvPr/>
        </p:nvSpPr>
        <p:spPr>
          <a:xfrm>
            <a:off x="5819971" y="2315967"/>
            <a:ext cx="6097554" cy="2585323"/>
          </a:xfrm>
          <a:prstGeom prst="rect">
            <a:avLst/>
          </a:prstGeom>
          <a:noFill/>
        </p:spPr>
        <p:txBody>
          <a:bodyPr wrap="square">
            <a:spAutoFit/>
          </a:bodyPr>
          <a:lstStyle/>
          <a:p>
            <a:pPr algn="just"/>
            <a:r>
              <a:rPr lang="en-US" b="0" i="0" dirty="0">
                <a:solidFill>
                  <a:srgbClr val="610B4B"/>
                </a:solidFill>
                <a:effectLst/>
                <a:latin typeface="erdana"/>
              </a:rPr>
              <a:t>Advantage (Pros) of V-Model:</a:t>
            </a:r>
          </a:p>
          <a:p>
            <a:pPr algn="just">
              <a:buFont typeface="+mj-lt"/>
              <a:buAutoNum type="arabicPeriod"/>
            </a:pPr>
            <a:r>
              <a:rPr lang="en-US" b="0" i="0" dirty="0">
                <a:solidFill>
                  <a:srgbClr val="000000"/>
                </a:solidFill>
                <a:effectLst/>
                <a:latin typeface="inter-regular"/>
              </a:rPr>
              <a:t>Easy to Understand.</a:t>
            </a:r>
          </a:p>
          <a:p>
            <a:pPr algn="just">
              <a:buFont typeface="+mj-lt"/>
              <a:buAutoNum type="arabicPeriod"/>
            </a:pPr>
            <a:r>
              <a:rPr lang="en-US" b="0" i="0" dirty="0">
                <a:solidFill>
                  <a:srgbClr val="000000"/>
                </a:solidFill>
                <a:effectLst/>
                <a:latin typeface="inter-regular"/>
              </a:rPr>
              <a:t>Testing Methods like planning, test designing happens well before coding.</a:t>
            </a:r>
          </a:p>
          <a:p>
            <a:pPr algn="just">
              <a:buFont typeface="+mj-lt"/>
              <a:buAutoNum type="arabicPeriod"/>
            </a:pPr>
            <a:r>
              <a:rPr lang="en-US" b="0" i="0" dirty="0">
                <a:solidFill>
                  <a:srgbClr val="000000"/>
                </a:solidFill>
                <a:effectLst/>
                <a:latin typeface="inter-regular"/>
              </a:rPr>
              <a:t>This saves a lot of time. Hence a higher chance of success over the waterfall model.</a:t>
            </a:r>
          </a:p>
          <a:p>
            <a:pPr algn="just">
              <a:buFont typeface="+mj-lt"/>
              <a:buAutoNum type="arabicPeriod"/>
            </a:pPr>
            <a:r>
              <a:rPr lang="en-US" b="0" i="0" dirty="0">
                <a:solidFill>
                  <a:srgbClr val="000000"/>
                </a:solidFill>
                <a:effectLst/>
                <a:latin typeface="inter-regular"/>
              </a:rPr>
              <a:t>Avoids the downward flow of the defects.</a:t>
            </a:r>
          </a:p>
          <a:p>
            <a:pPr algn="just">
              <a:buFont typeface="+mj-lt"/>
              <a:buAutoNum type="arabicPeriod"/>
            </a:pPr>
            <a:r>
              <a:rPr lang="en-US" b="0" i="0" dirty="0">
                <a:solidFill>
                  <a:srgbClr val="000000"/>
                </a:solidFill>
                <a:effectLst/>
                <a:latin typeface="inter-regular"/>
              </a:rPr>
              <a:t>Works well for small plans where requirements are easily understood.</a:t>
            </a:r>
          </a:p>
        </p:txBody>
      </p:sp>
      <p:sp>
        <p:nvSpPr>
          <p:cNvPr id="7" name="TextBox 6">
            <a:extLst>
              <a:ext uri="{FF2B5EF4-FFF2-40B4-BE49-F238E27FC236}">
                <a16:creationId xmlns:a16="http://schemas.microsoft.com/office/drawing/2014/main" id="{B7B41229-3CCA-8E05-626C-268C4670ACF8}"/>
              </a:ext>
            </a:extLst>
          </p:cNvPr>
          <p:cNvSpPr txBox="1"/>
          <p:nvPr/>
        </p:nvSpPr>
        <p:spPr>
          <a:xfrm>
            <a:off x="433096" y="4355564"/>
            <a:ext cx="6097554" cy="2308324"/>
          </a:xfrm>
          <a:prstGeom prst="rect">
            <a:avLst/>
          </a:prstGeom>
          <a:noFill/>
        </p:spPr>
        <p:txBody>
          <a:bodyPr wrap="square">
            <a:spAutoFit/>
          </a:bodyPr>
          <a:lstStyle/>
          <a:p>
            <a:pPr algn="just"/>
            <a:r>
              <a:rPr lang="en-US" b="0" i="0" dirty="0">
                <a:solidFill>
                  <a:srgbClr val="610B4B"/>
                </a:solidFill>
                <a:effectLst/>
                <a:latin typeface="erdana"/>
              </a:rPr>
              <a:t>Disadvantage (Cons) of V-Model:</a:t>
            </a:r>
          </a:p>
          <a:p>
            <a:pPr algn="just">
              <a:buFont typeface="+mj-lt"/>
              <a:buAutoNum type="arabicPeriod"/>
            </a:pPr>
            <a:r>
              <a:rPr lang="en-US" b="0" i="0" dirty="0">
                <a:solidFill>
                  <a:srgbClr val="000000"/>
                </a:solidFill>
                <a:effectLst/>
                <a:latin typeface="inter-regular"/>
              </a:rPr>
              <a:t>Very rigid and least flexible.</a:t>
            </a:r>
          </a:p>
          <a:p>
            <a:pPr algn="just">
              <a:buFont typeface="+mj-lt"/>
              <a:buAutoNum type="arabicPeriod"/>
            </a:pPr>
            <a:r>
              <a:rPr lang="en-US" b="0" i="0" dirty="0">
                <a:solidFill>
                  <a:srgbClr val="000000"/>
                </a:solidFill>
                <a:effectLst/>
                <a:latin typeface="inter-regular"/>
              </a:rPr>
              <a:t>Not a good for a complex project.</a:t>
            </a:r>
          </a:p>
          <a:p>
            <a:pPr algn="just">
              <a:buFont typeface="+mj-lt"/>
              <a:buAutoNum type="arabicPeriod"/>
            </a:pPr>
            <a:r>
              <a:rPr lang="en-US" b="0" i="0" dirty="0">
                <a:solidFill>
                  <a:srgbClr val="000000"/>
                </a:solidFill>
                <a:effectLst/>
                <a:latin typeface="inter-regular"/>
              </a:rPr>
              <a:t>Software is developed during the implementation stage, so no early prototypes of the software are produced.</a:t>
            </a:r>
          </a:p>
          <a:p>
            <a:pPr algn="just">
              <a:buFont typeface="+mj-lt"/>
              <a:buAutoNum type="arabicPeriod"/>
            </a:pPr>
            <a:r>
              <a:rPr lang="en-US" b="0" i="0" dirty="0">
                <a:solidFill>
                  <a:srgbClr val="000000"/>
                </a:solidFill>
                <a:effectLst/>
                <a:latin typeface="inter-regular"/>
              </a:rPr>
              <a:t>If any changes happen in the midway, then the test documents along with the required documents, has to be updated.</a:t>
            </a:r>
          </a:p>
        </p:txBody>
      </p:sp>
    </p:spTree>
    <p:extLst>
      <p:ext uri="{BB962C8B-B14F-4D97-AF65-F5344CB8AC3E}">
        <p14:creationId xmlns:p14="http://schemas.microsoft.com/office/powerpoint/2010/main" val="715840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51C8E9-EC02-3D89-A7FA-42BD671B09A8}"/>
              </a:ext>
            </a:extLst>
          </p:cNvPr>
          <p:cNvSpPr txBox="1"/>
          <p:nvPr/>
        </p:nvSpPr>
        <p:spPr>
          <a:xfrm>
            <a:off x="221601" y="240764"/>
            <a:ext cx="11684259" cy="1477328"/>
          </a:xfrm>
          <a:prstGeom prst="rect">
            <a:avLst/>
          </a:prstGeom>
          <a:noFill/>
        </p:spPr>
        <p:txBody>
          <a:bodyPr wrap="square">
            <a:spAutoFit/>
          </a:bodyPr>
          <a:lstStyle/>
          <a:p>
            <a:pPr algn="just"/>
            <a:r>
              <a:rPr lang="en-US" b="0" i="0" dirty="0">
                <a:solidFill>
                  <a:srgbClr val="610B38"/>
                </a:solidFill>
                <a:effectLst/>
                <a:latin typeface="erdana"/>
              </a:rPr>
              <a:t>Incremental Model</a:t>
            </a:r>
          </a:p>
          <a:p>
            <a:pPr algn="just"/>
            <a:r>
              <a:rPr lang="en-US" b="0" i="0" dirty="0">
                <a:solidFill>
                  <a:srgbClr val="333333"/>
                </a:solidFill>
                <a:effectLst/>
                <a:latin typeface="inter-regular"/>
              </a:rPr>
              <a:t>Incremental Model is a process of software development where requirements divided into multiple standalone modules of the software development cycle. In this model, each module goes through the requirements, design, implementation and testing phases. Every subsequent release of the module adds function to the previous release. The process continues until the complete system achieved.</a:t>
            </a:r>
          </a:p>
        </p:txBody>
      </p:sp>
      <p:pic>
        <p:nvPicPr>
          <p:cNvPr id="4" name="Picture 3">
            <a:extLst>
              <a:ext uri="{FF2B5EF4-FFF2-40B4-BE49-F238E27FC236}">
                <a16:creationId xmlns:a16="http://schemas.microsoft.com/office/drawing/2014/main" id="{AC4494D2-2119-2E54-9115-2A4426DEF7A0}"/>
              </a:ext>
            </a:extLst>
          </p:cNvPr>
          <p:cNvPicPr>
            <a:picLocks noChangeAspect="1"/>
          </p:cNvPicPr>
          <p:nvPr/>
        </p:nvPicPr>
        <p:blipFill>
          <a:blip r:embed="rId2"/>
          <a:stretch>
            <a:fillRect/>
          </a:stretch>
        </p:blipFill>
        <p:spPr>
          <a:xfrm>
            <a:off x="2320795" y="1641463"/>
            <a:ext cx="8661530" cy="4975773"/>
          </a:xfrm>
          <a:prstGeom prst="rect">
            <a:avLst/>
          </a:prstGeom>
        </p:spPr>
      </p:pic>
    </p:spTree>
    <p:extLst>
      <p:ext uri="{BB962C8B-B14F-4D97-AF65-F5344CB8AC3E}">
        <p14:creationId xmlns:p14="http://schemas.microsoft.com/office/powerpoint/2010/main" val="568904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AADF1-9B99-59B1-A465-3C3E53708AC2}"/>
              </a:ext>
            </a:extLst>
          </p:cNvPr>
          <p:cNvSpPr txBox="1"/>
          <p:nvPr/>
        </p:nvSpPr>
        <p:spPr>
          <a:xfrm>
            <a:off x="324239" y="416587"/>
            <a:ext cx="6097554" cy="2031325"/>
          </a:xfrm>
          <a:prstGeom prst="rect">
            <a:avLst/>
          </a:prstGeom>
          <a:noFill/>
        </p:spPr>
        <p:txBody>
          <a:bodyPr wrap="square">
            <a:spAutoFit/>
          </a:bodyPr>
          <a:lstStyle/>
          <a:p>
            <a:pPr algn="just"/>
            <a:r>
              <a:rPr lang="en-US" b="0" i="0" dirty="0">
                <a:solidFill>
                  <a:srgbClr val="610B38"/>
                </a:solidFill>
                <a:effectLst/>
                <a:latin typeface="erdana"/>
              </a:rPr>
              <a:t>The various phases of incremental model are as follows:</a:t>
            </a:r>
          </a:p>
          <a:p>
            <a:pPr algn="just"/>
            <a:r>
              <a:rPr lang="en-US" b="1" i="0" dirty="0">
                <a:solidFill>
                  <a:srgbClr val="333333"/>
                </a:solidFill>
                <a:effectLst/>
                <a:latin typeface="inter-bold"/>
              </a:rPr>
              <a:t>1. Requirement analysis:</a:t>
            </a:r>
            <a:r>
              <a:rPr lang="en-US" b="0" i="0" dirty="0">
                <a:solidFill>
                  <a:srgbClr val="333333"/>
                </a:solidFill>
                <a:effectLst/>
                <a:latin typeface="inter-regular"/>
              </a:rPr>
              <a:t> In the first phase of the incremental model, the product analysis expertise identifies the requirements. And the system functional requirements are understood by the requirement analysis team. To develop the software under the incremental model, this phase performs a crucial role.</a:t>
            </a:r>
          </a:p>
        </p:txBody>
      </p:sp>
      <p:sp>
        <p:nvSpPr>
          <p:cNvPr id="5" name="TextBox 4">
            <a:extLst>
              <a:ext uri="{FF2B5EF4-FFF2-40B4-BE49-F238E27FC236}">
                <a16:creationId xmlns:a16="http://schemas.microsoft.com/office/drawing/2014/main" id="{82F05687-BC77-D733-4989-780D73BCE7DD}"/>
              </a:ext>
            </a:extLst>
          </p:cNvPr>
          <p:cNvSpPr txBox="1"/>
          <p:nvPr/>
        </p:nvSpPr>
        <p:spPr>
          <a:xfrm>
            <a:off x="5624027" y="2261128"/>
            <a:ext cx="6097554" cy="1477328"/>
          </a:xfrm>
          <a:prstGeom prst="rect">
            <a:avLst/>
          </a:prstGeom>
          <a:noFill/>
        </p:spPr>
        <p:txBody>
          <a:bodyPr wrap="square">
            <a:spAutoFit/>
          </a:bodyPr>
          <a:lstStyle/>
          <a:p>
            <a:r>
              <a:rPr lang="en-US" b="1" i="0" dirty="0">
                <a:solidFill>
                  <a:srgbClr val="333333"/>
                </a:solidFill>
                <a:effectLst/>
                <a:latin typeface="inter-bold"/>
              </a:rPr>
              <a:t>2. Design &amp; Development:</a:t>
            </a:r>
            <a:r>
              <a:rPr lang="en-US" b="0" i="0" dirty="0">
                <a:solidFill>
                  <a:srgbClr val="333333"/>
                </a:solidFill>
                <a:effectLst/>
                <a:latin typeface="inter-regular"/>
              </a:rPr>
              <a:t> In this phase of the Incremental model of SDLC, the design of the system functionality and the development method are finished with success. When software develops new practicality, the incremental model uses style and development phase.</a:t>
            </a:r>
            <a:endParaRPr lang="en-IN" dirty="0"/>
          </a:p>
        </p:txBody>
      </p:sp>
      <p:sp>
        <p:nvSpPr>
          <p:cNvPr id="7" name="TextBox 6">
            <a:extLst>
              <a:ext uri="{FF2B5EF4-FFF2-40B4-BE49-F238E27FC236}">
                <a16:creationId xmlns:a16="http://schemas.microsoft.com/office/drawing/2014/main" id="{8511E1BE-46E3-570B-CB67-FC6AF31B0E95}"/>
              </a:ext>
            </a:extLst>
          </p:cNvPr>
          <p:cNvSpPr txBox="1"/>
          <p:nvPr/>
        </p:nvSpPr>
        <p:spPr>
          <a:xfrm>
            <a:off x="137627" y="4037036"/>
            <a:ext cx="6097554" cy="1200329"/>
          </a:xfrm>
          <a:prstGeom prst="rect">
            <a:avLst/>
          </a:prstGeom>
          <a:noFill/>
        </p:spPr>
        <p:txBody>
          <a:bodyPr wrap="square">
            <a:spAutoFit/>
          </a:bodyPr>
          <a:lstStyle/>
          <a:p>
            <a:r>
              <a:rPr lang="en-US" b="1" i="0" dirty="0">
                <a:solidFill>
                  <a:srgbClr val="333333"/>
                </a:solidFill>
                <a:effectLst/>
                <a:latin typeface="inter-bold"/>
              </a:rPr>
              <a:t>3. Testing:</a:t>
            </a:r>
            <a:r>
              <a:rPr lang="en-US" b="0" i="0" dirty="0">
                <a:solidFill>
                  <a:srgbClr val="333333"/>
                </a:solidFill>
                <a:effectLst/>
                <a:latin typeface="inter-regular"/>
              </a:rPr>
              <a:t> In the incremental model, the testing phase checks the performance of each existing function as well as additional functionality. In the testing phase, the various methods are used to test the behavior of each task.</a:t>
            </a:r>
            <a:endParaRPr lang="en-IN" dirty="0"/>
          </a:p>
        </p:txBody>
      </p:sp>
      <p:sp>
        <p:nvSpPr>
          <p:cNvPr id="9" name="TextBox 8">
            <a:extLst>
              <a:ext uri="{FF2B5EF4-FFF2-40B4-BE49-F238E27FC236}">
                <a16:creationId xmlns:a16="http://schemas.microsoft.com/office/drawing/2014/main" id="{8491274E-F040-588D-DACA-E2E0FA2A9E59}"/>
              </a:ext>
            </a:extLst>
          </p:cNvPr>
          <p:cNvSpPr txBox="1"/>
          <p:nvPr/>
        </p:nvSpPr>
        <p:spPr>
          <a:xfrm>
            <a:off x="5708003" y="5072163"/>
            <a:ext cx="6097554" cy="1754326"/>
          </a:xfrm>
          <a:prstGeom prst="rect">
            <a:avLst/>
          </a:prstGeom>
          <a:noFill/>
        </p:spPr>
        <p:txBody>
          <a:bodyPr wrap="square">
            <a:spAutoFit/>
          </a:bodyPr>
          <a:lstStyle/>
          <a:p>
            <a:r>
              <a:rPr lang="en-US" b="1" i="0" dirty="0">
                <a:solidFill>
                  <a:srgbClr val="333333"/>
                </a:solidFill>
                <a:effectLst/>
                <a:latin typeface="inter-bold"/>
              </a:rPr>
              <a:t>4. Implementation:</a:t>
            </a:r>
            <a:r>
              <a:rPr lang="en-US" b="0" i="0" dirty="0">
                <a:solidFill>
                  <a:srgbClr val="333333"/>
                </a:solidFill>
                <a:effectLst/>
                <a:latin typeface="inter-regular"/>
              </a:rPr>
              <a:t> 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endParaRPr lang="en-IN" dirty="0"/>
          </a:p>
        </p:txBody>
      </p:sp>
    </p:spTree>
    <p:extLst>
      <p:ext uri="{BB962C8B-B14F-4D97-AF65-F5344CB8AC3E}">
        <p14:creationId xmlns:p14="http://schemas.microsoft.com/office/powerpoint/2010/main" val="3910235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E8977-9918-FA50-8879-38C8F29B4464}"/>
              </a:ext>
            </a:extLst>
          </p:cNvPr>
          <p:cNvSpPr txBox="1"/>
          <p:nvPr/>
        </p:nvSpPr>
        <p:spPr>
          <a:xfrm>
            <a:off x="436207" y="396465"/>
            <a:ext cx="6097554" cy="1754326"/>
          </a:xfrm>
          <a:prstGeom prst="rect">
            <a:avLst/>
          </a:prstGeom>
          <a:noFill/>
        </p:spPr>
        <p:txBody>
          <a:bodyPr wrap="square">
            <a:spAutoFit/>
          </a:bodyPr>
          <a:lstStyle/>
          <a:p>
            <a:pPr algn="just"/>
            <a:r>
              <a:rPr lang="en-US" b="0" i="0" dirty="0">
                <a:solidFill>
                  <a:srgbClr val="610B38"/>
                </a:solidFill>
                <a:effectLst/>
                <a:latin typeface="erdana"/>
              </a:rPr>
              <a:t>When we use the Incremental Model?</a:t>
            </a:r>
          </a:p>
          <a:p>
            <a:pPr algn="just">
              <a:buFont typeface="Arial" panose="020B0604020202020204" pitchFamily="34" charset="0"/>
              <a:buChar char="•"/>
            </a:pPr>
            <a:r>
              <a:rPr lang="en-US" b="0" i="0" dirty="0">
                <a:solidFill>
                  <a:srgbClr val="000000"/>
                </a:solidFill>
                <a:effectLst/>
                <a:latin typeface="inter-regular"/>
              </a:rPr>
              <a:t>When the requirements are superior.</a:t>
            </a:r>
          </a:p>
          <a:p>
            <a:pPr algn="just">
              <a:buFont typeface="Arial" panose="020B0604020202020204" pitchFamily="34" charset="0"/>
              <a:buChar char="•"/>
            </a:pPr>
            <a:r>
              <a:rPr lang="en-US" b="0" i="0" dirty="0">
                <a:solidFill>
                  <a:srgbClr val="000000"/>
                </a:solidFill>
                <a:effectLst/>
                <a:latin typeface="inter-regular"/>
              </a:rPr>
              <a:t>A project has a lengthy development schedule.</a:t>
            </a:r>
          </a:p>
          <a:p>
            <a:pPr algn="just">
              <a:buFont typeface="Arial" panose="020B0604020202020204" pitchFamily="34" charset="0"/>
              <a:buChar char="•"/>
            </a:pPr>
            <a:r>
              <a:rPr lang="en-US" b="0" i="0" dirty="0">
                <a:solidFill>
                  <a:srgbClr val="000000"/>
                </a:solidFill>
                <a:effectLst/>
                <a:latin typeface="inter-regular"/>
              </a:rPr>
              <a:t>When Software team are not very well skilled or trained.</a:t>
            </a:r>
          </a:p>
          <a:p>
            <a:pPr algn="just">
              <a:buFont typeface="Arial" panose="020B0604020202020204" pitchFamily="34" charset="0"/>
              <a:buChar char="•"/>
            </a:pPr>
            <a:r>
              <a:rPr lang="en-US" b="0" i="0" dirty="0">
                <a:solidFill>
                  <a:srgbClr val="000000"/>
                </a:solidFill>
                <a:effectLst/>
                <a:latin typeface="inter-regular"/>
              </a:rPr>
              <a:t>When the customer demands a quick release of the product.</a:t>
            </a:r>
          </a:p>
          <a:p>
            <a:pPr algn="just">
              <a:buFont typeface="Arial" panose="020B0604020202020204" pitchFamily="34" charset="0"/>
              <a:buChar char="•"/>
            </a:pPr>
            <a:r>
              <a:rPr lang="en-US" b="0" i="0" dirty="0">
                <a:solidFill>
                  <a:srgbClr val="000000"/>
                </a:solidFill>
                <a:effectLst/>
                <a:latin typeface="inter-regular"/>
              </a:rPr>
              <a:t>You can develop prioritized requirements first.</a:t>
            </a:r>
          </a:p>
        </p:txBody>
      </p:sp>
      <p:sp>
        <p:nvSpPr>
          <p:cNvPr id="5" name="TextBox 4">
            <a:extLst>
              <a:ext uri="{FF2B5EF4-FFF2-40B4-BE49-F238E27FC236}">
                <a16:creationId xmlns:a16="http://schemas.microsoft.com/office/drawing/2014/main" id="{56A22ACD-E69B-B5A9-B68E-AB5777D6B31F}"/>
              </a:ext>
            </a:extLst>
          </p:cNvPr>
          <p:cNvSpPr txBox="1"/>
          <p:nvPr/>
        </p:nvSpPr>
        <p:spPr>
          <a:xfrm>
            <a:off x="5316117" y="2150791"/>
            <a:ext cx="6097554" cy="3139321"/>
          </a:xfrm>
          <a:prstGeom prst="rect">
            <a:avLst/>
          </a:prstGeom>
          <a:noFill/>
        </p:spPr>
        <p:txBody>
          <a:bodyPr wrap="square">
            <a:spAutoFit/>
          </a:bodyPr>
          <a:lstStyle/>
          <a:p>
            <a:pPr algn="just"/>
            <a:r>
              <a:rPr lang="en-US" b="0" i="0" dirty="0">
                <a:solidFill>
                  <a:srgbClr val="610B38"/>
                </a:solidFill>
                <a:effectLst/>
                <a:latin typeface="erdana"/>
              </a:rPr>
              <a:t>Advantage of Incremental Model</a:t>
            </a:r>
          </a:p>
          <a:p>
            <a:pPr algn="just">
              <a:buFont typeface="Arial" panose="020B0604020202020204" pitchFamily="34" charset="0"/>
              <a:buChar char="•"/>
            </a:pPr>
            <a:r>
              <a:rPr lang="en-US" b="0" i="0" dirty="0">
                <a:solidFill>
                  <a:srgbClr val="000000"/>
                </a:solidFill>
                <a:effectLst/>
                <a:latin typeface="inter-regular"/>
              </a:rPr>
              <a:t>Errors are easy to be recognized.</a:t>
            </a:r>
          </a:p>
          <a:p>
            <a:pPr algn="just">
              <a:buFont typeface="Arial" panose="020B0604020202020204" pitchFamily="34" charset="0"/>
              <a:buChar char="•"/>
            </a:pPr>
            <a:r>
              <a:rPr lang="en-US" b="0" i="0" dirty="0">
                <a:solidFill>
                  <a:srgbClr val="000000"/>
                </a:solidFill>
                <a:effectLst/>
                <a:latin typeface="inter-regular"/>
              </a:rPr>
              <a:t>Easier to test and debug</a:t>
            </a:r>
          </a:p>
          <a:p>
            <a:pPr algn="just">
              <a:buFont typeface="Arial" panose="020B0604020202020204" pitchFamily="34" charset="0"/>
              <a:buChar char="•"/>
            </a:pPr>
            <a:r>
              <a:rPr lang="en-US" b="0" i="0" dirty="0">
                <a:solidFill>
                  <a:srgbClr val="000000"/>
                </a:solidFill>
                <a:effectLst/>
                <a:latin typeface="inter-regular"/>
              </a:rPr>
              <a:t>More flexible.</a:t>
            </a:r>
          </a:p>
          <a:p>
            <a:pPr algn="just">
              <a:buFont typeface="Arial" panose="020B0604020202020204" pitchFamily="34" charset="0"/>
              <a:buChar char="•"/>
            </a:pPr>
            <a:r>
              <a:rPr lang="en-US" b="0" i="0" dirty="0">
                <a:solidFill>
                  <a:srgbClr val="000000"/>
                </a:solidFill>
                <a:effectLst/>
                <a:latin typeface="inter-regular"/>
              </a:rPr>
              <a:t>Simple to manage risk because it handled during its iteration.</a:t>
            </a:r>
          </a:p>
          <a:p>
            <a:pPr algn="just">
              <a:buFont typeface="Arial" panose="020B0604020202020204" pitchFamily="34" charset="0"/>
              <a:buChar char="•"/>
            </a:pPr>
            <a:r>
              <a:rPr lang="en-US" b="0" i="0" dirty="0">
                <a:solidFill>
                  <a:srgbClr val="000000"/>
                </a:solidFill>
                <a:effectLst/>
                <a:latin typeface="inter-regular"/>
              </a:rPr>
              <a:t>The Client gets important functionality early.</a:t>
            </a:r>
          </a:p>
          <a:p>
            <a:pPr algn="just"/>
            <a:endParaRPr lang="en-US" b="0" i="0" dirty="0">
              <a:solidFill>
                <a:srgbClr val="000000"/>
              </a:solidFill>
              <a:effectLst/>
              <a:latin typeface="inter-regular"/>
            </a:endParaRPr>
          </a:p>
          <a:p>
            <a:pPr algn="just"/>
            <a:r>
              <a:rPr lang="en-US" b="0" i="0" dirty="0">
                <a:solidFill>
                  <a:srgbClr val="610B38"/>
                </a:solidFill>
                <a:effectLst/>
                <a:latin typeface="erdana"/>
              </a:rPr>
              <a:t>Disadvantage of Incremental Model</a:t>
            </a:r>
          </a:p>
          <a:p>
            <a:pPr algn="just">
              <a:buFont typeface="Arial" panose="020B0604020202020204" pitchFamily="34" charset="0"/>
              <a:buChar char="•"/>
            </a:pPr>
            <a:r>
              <a:rPr lang="en-US" b="0" i="0" dirty="0">
                <a:solidFill>
                  <a:srgbClr val="000000"/>
                </a:solidFill>
                <a:effectLst/>
                <a:latin typeface="inter-regular"/>
              </a:rPr>
              <a:t>Need for good planning</a:t>
            </a:r>
          </a:p>
          <a:p>
            <a:pPr algn="just">
              <a:buFont typeface="Arial" panose="020B0604020202020204" pitchFamily="34" charset="0"/>
              <a:buChar char="•"/>
            </a:pPr>
            <a:r>
              <a:rPr lang="en-US" b="0" i="0" dirty="0">
                <a:solidFill>
                  <a:srgbClr val="000000"/>
                </a:solidFill>
                <a:effectLst/>
                <a:latin typeface="inter-regular"/>
              </a:rPr>
              <a:t>Total Cost is high.</a:t>
            </a:r>
          </a:p>
          <a:p>
            <a:pPr algn="just">
              <a:buFont typeface="Arial" panose="020B0604020202020204" pitchFamily="34" charset="0"/>
              <a:buChar char="•"/>
            </a:pPr>
            <a:r>
              <a:rPr lang="en-US" b="0" i="0" dirty="0">
                <a:solidFill>
                  <a:srgbClr val="000000"/>
                </a:solidFill>
                <a:effectLst/>
                <a:latin typeface="inter-regular"/>
              </a:rPr>
              <a:t>Well defined module interfaces are needed.</a:t>
            </a:r>
          </a:p>
        </p:txBody>
      </p:sp>
    </p:spTree>
    <p:extLst>
      <p:ext uri="{BB962C8B-B14F-4D97-AF65-F5344CB8AC3E}">
        <p14:creationId xmlns:p14="http://schemas.microsoft.com/office/powerpoint/2010/main" val="522019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7A440-DA83-1CF6-F7B7-47BB6003FA96}"/>
              </a:ext>
            </a:extLst>
          </p:cNvPr>
          <p:cNvSpPr txBox="1"/>
          <p:nvPr/>
        </p:nvSpPr>
        <p:spPr>
          <a:xfrm>
            <a:off x="286916" y="344862"/>
            <a:ext cx="11059107" cy="1477328"/>
          </a:xfrm>
          <a:prstGeom prst="rect">
            <a:avLst/>
          </a:prstGeom>
          <a:noFill/>
        </p:spPr>
        <p:txBody>
          <a:bodyPr wrap="square">
            <a:spAutoFit/>
          </a:bodyPr>
          <a:lstStyle/>
          <a:p>
            <a:pPr algn="just"/>
            <a:r>
              <a:rPr lang="en-US" b="0" i="0" dirty="0">
                <a:solidFill>
                  <a:srgbClr val="610B38"/>
                </a:solidFill>
                <a:effectLst/>
                <a:latin typeface="erdana"/>
              </a:rPr>
              <a:t>Agile Model</a:t>
            </a:r>
          </a:p>
          <a:p>
            <a:pPr algn="just"/>
            <a:r>
              <a:rPr lang="en-US" b="0" i="0" dirty="0">
                <a:solidFill>
                  <a:srgbClr val="333333"/>
                </a:solidFill>
                <a:effectLst/>
                <a:latin typeface="inter-regular"/>
              </a:rPr>
              <a:t>The meaning of Agile is swift or </a:t>
            </a:r>
            <a:r>
              <a:rPr lang="en-US" b="0" i="0" dirty="0" err="1">
                <a:solidFill>
                  <a:srgbClr val="333333"/>
                </a:solidFill>
                <a:effectLst/>
                <a:latin typeface="inter-regular"/>
              </a:rPr>
              <a:t>versatile."</a:t>
            </a:r>
            <a:r>
              <a:rPr lang="en-US" b="1" i="0" dirty="0" err="1">
                <a:solidFill>
                  <a:srgbClr val="333333"/>
                </a:solidFill>
                <a:effectLst/>
                <a:latin typeface="inter-bold"/>
              </a:rPr>
              <a:t>Agile</a:t>
            </a:r>
            <a:r>
              <a:rPr lang="en-US" b="1" i="0" dirty="0">
                <a:solidFill>
                  <a:srgbClr val="333333"/>
                </a:solidFill>
                <a:effectLst/>
                <a:latin typeface="inter-bold"/>
              </a:rPr>
              <a:t> process model</a:t>
            </a:r>
            <a:r>
              <a:rPr lang="en-US" b="0" i="0" dirty="0">
                <a:solidFill>
                  <a:srgbClr val="333333"/>
                </a:solidFill>
                <a:effectLst/>
                <a:latin typeface="inter-regular"/>
              </a:rPr>
              <a:t>" refers to a software development approach based on iterative development. 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p:txBody>
      </p:sp>
      <p:pic>
        <p:nvPicPr>
          <p:cNvPr id="4" name="Picture 3">
            <a:extLst>
              <a:ext uri="{FF2B5EF4-FFF2-40B4-BE49-F238E27FC236}">
                <a16:creationId xmlns:a16="http://schemas.microsoft.com/office/drawing/2014/main" id="{0D2D9C01-BD48-9243-21D6-8FF077A0D50E}"/>
              </a:ext>
            </a:extLst>
          </p:cNvPr>
          <p:cNvPicPr>
            <a:picLocks noChangeAspect="1"/>
          </p:cNvPicPr>
          <p:nvPr/>
        </p:nvPicPr>
        <p:blipFill>
          <a:blip r:embed="rId2"/>
          <a:stretch>
            <a:fillRect/>
          </a:stretch>
        </p:blipFill>
        <p:spPr>
          <a:xfrm>
            <a:off x="2552700" y="1822190"/>
            <a:ext cx="6555532" cy="4870806"/>
          </a:xfrm>
          <a:prstGeom prst="rect">
            <a:avLst/>
          </a:prstGeom>
        </p:spPr>
      </p:pic>
    </p:spTree>
    <p:extLst>
      <p:ext uri="{BB962C8B-B14F-4D97-AF65-F5344CB8AC3E}">
        <p14:creationId xmlns:p14="http://schemas.microsoft.com/office/powerpoint/2010/main" val="3304730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FAAABA-75D7-EC16-6272-E319D4254436}"/>
              </a:ext>
            </a:extLst>
          </p:cNvPr>
          <p:cNvSpPr txBox="1"/>
          <p:nvPr/>
        </p:nvSpPr>
        <p:spPr>
          <a:xfrm>
            <a:off x="324239" y="469650"/>
            <a:ext cx="6097554" cy="1477328"/>
          </a:xfrm>
          <a:prstGeom prst="rect">
            <a:avLst/>
          </a:prstGeom>
          <a:noFill/>
        </p:spPr>
        <p:txBody>
          <a:bodyPr wrap="square">
            <a:spAutoFit/>
          </a:bodyPr>
          <a:lstStyle/>
          <a:p>
            <a:r>
              <a:rPr lang="en-US" b="1" i="0" dirty="0">
                <a:solidFill>
                  <a:srgbClr val="333333"/>
                </a:solidFill>
                <a:effectLst/>
                <a:latin typeface="inter-bold"/>
              </a:rPr>
              <a:t>1. Requirements gathering:</a:t>
            </a:r>
            <a:r>
              <a:rPr lang="en-US" b="0" i="0" dirty="0">
                <a:solidFill>
                  <a:srgbClr val="333333"/>
                </a:solidFill>
                <a:effectLst/>
                <a:latin typeface="inter-regular"/>
              </a:rPr>
              <a:t> In this phase, you must define the requirements. You should explain business opportunities and plan the time and effort needed to build the project. Based on this information, you can evaluate technical and economic feasibility.</a:t>
            </a:r>
            <a:endParaRPr lang="en-IN" dirty="0"/>
          </a:p>
        </p:txBody>
      </p:sp>
      <p:sp>
        <p:nvSpPr>
          <p:cNvPr id="5" name="TextBox 4">
            <a:extLst>
              <a:ext uri="{FF2B5EF4-FFF2-40B4-BE49-F238E27FC236}">
                <a16:creationId xmlns:a16="http://schemas.microsoft.com/office/drawing/2014/main" id="{DE9C5CEC-CB09-B154-4456-4BD356C58D62}"/>
              </a:ext>
            </a:extLst>
          </p:cNvPr>
          <p:cNvSpPr txBox="1"/>
          <p:nvPr/>
        </p:nvSpPr>
        <p:spPr>
          <a:xfrm>
            <a:off x="5770207" y="1794597"/>
            <a:ext cx="6097554" cy="1477328"/>
          </a:xfrm>
          <a:prstGeom prst="rect">
            <a:avLst/>
          </a:prstGeom>
          <a:noFill/>
        </p:spPr>
        <p:txBody>
          <a:bodyPr wrap="square">
            <a:spAutoFit/>
          </a:bodyPr>
          <a:lstStyle/>
          <a:p>
            <a:r>
              <a:rPr lang="en-US" b="1" i="0" dirty="0">
                <a:solidFill>
                  <a:srgbClr val="333333"/>
                </a:solidFill>
                <a:effectLst/>
                <a:latin typeface="inter-bold"/>
              </a:rPr>
              <a:t>2. Design the requirements:</a:t>
            </a:r>
            <a:r>
              <a:rPr lang="en-US" b="0" i="0" dirty="0">
                <a:solidFill>
                  <a:srgbClr val="333333"/>
                </a:solidFill>
                <a:effectLst/>
                <a:latin typeface="inter-regular"/>
              </a:rPr>
              <a:t> When you have identified the project, work with stakeholders to define requirements. You can use the user flow diagram or the high-level UML diagram to show the work of new features and show how it will apply to your existing system.</a:t>
            </a:r>
            <a:endParaRPr lang="en-IN" dirty="0"/>
          </a:p>
        </p:txBody>
      </p:sp>
      <p:sp>
        <p:nvSpPr>
          <p:cNvPr id="7" name="TextBox 6">
            <a:extLst>
              <a:ext uri="{FF2B5EF4-FFF2-40B4-BE49-F238E27FC236}">
                <a16:creationId xmlns:a16="http://schemas.microsoft.com/office/drawing/2014/main" id="{297F68EF-4DA4-8536-653E-969CC4031E70}"/>
              </a:ext>
            </a:extLst>
          </p:cNvPr>
          <p:cNvSpPr txBox="1"/>
          <p:nvPr/>
        </p:nvSpPr>
        <p:spPr>
          <a:xfrm>
            <a:off x="221602" y="3271925"/>
            <a:ext cx="6097554" cy="1477328"/>
          </a:xfrm>
          <a:prstGeom prst="rect">
            <a:avLst/>
          </a:prstGeom>
          <a:noFill/>
        </p:spPr>
        <p:txBody>
          <a:bodyPr wrap="square">
            <a:spAutoFit/>
          </a:bodyPr>
          <a:lstStyle/>
          <a:p>
            <a:r>
              <a:rPr lang="en-US" b="1" i="0" dirty="0">
                <a:solidFill>
                  <a:srgbClr val="333333"/>
                </a:solidFill>
                <a:effectLst/>
                <a:latin typeface="inter-bold"/>
              </a:rPr>
              <a:t>3. Construction/ iteration:</a:t>
            </a:r>
            <a:r>
              <a:rPr lang="en-US" b="0" i="0" dirty="0">
                <a:solidFill>
                  <a:srgbClr val="333333"/>
                </a:solidFill>
                <a:effectLst/>
                <a:latin typeface="inter-regular"/>
              </a:rPr>
              <a:t> When the team defines the requirements, the work begins. Designers and developers start working on their project, which aims to deploy a working product. The product will undergo various stages of improvement, so it includes simple, minimal functionality.</a:t>
            </a:r>
            <a:endParaRPr lang="en-IN" dirty="0"/>
          </a:p>
        </p:txBody>
      </p:sp>
      <p:sp>
        <p:nvSpPr>
          <p:cNvPr id="9" name="TextBox 8">
            <a:extLst>
              <a:ext uri="{FF2B5EF4-FFF2-40B4-BE49-F238E27FC236}">
                <a16:creationId xmlns:a16="http://schemas.microsoft.com/office/drawing/2014/main" id="{5A6277E9-D12F-E937-BD6E-A55A1BDA4970}"/>
              </a:ext>
            </a:extLst>
          </p:cNvPr>
          <p:cNvSpPr txBox="1"/>
          <p:nvPr/>
        </p:nvSpPr>
        <p:spPr>
          <a:xfrm>
            <a:off x="1918218" y="5054072"/>
            <a:ext cx="9144777" cy="1477328"/>
          </a:xfrm>
          <a:prstGeom prst="rect">
            <a:avLst/>
          </a:prstGeom>
          <a:noFill/>
        </p:spPr>
        <p:txBody>
          <a:bodyPr wrap="square">
            <a:spAutoFit/>
          </a:bodyPr>
          <a:lstStyle/>
          <a:p>
            <a:pPr algn="just"/>
            <a:r>
              <a:rPr lang="en-US" b="1" i="0" dirty="0">
                <a:solidFill>
                  <a:srgbClr val="333333"/>
                </a:solidFill>
                <a:effectLst/>
                <a:latin typeface="inter-bold"/>
              </a:rPr>
              <a:t>4. Testing:</a:t>
            </a:r>
            <a:r>
              <a:rPr lang="en-US" b="0" i="0" dirty="0">
                <a:solidFill>
                  <a:srgbClr val="333333"/>
                </a:solidFill>
                <a:effectLst/>
                <a:latin typeface="inter-regular"/>
              </a:rPr>
              <a:t> In this phase, the Quality Assurance team examines the product's performance and looks for the bug.</a:t>
            </a:r>
          </a:p>
          <a:p>
            <a:pPr algn="just"/>
            <a:r>
              <a:rPr lang="en-US" b="1" i="0" dirty="0">
                <a:solidFill>
                  <a:srgbClr val="333333"/>
                </a:solidFill>
                <a:effectLst/>
                <a:latin typeface="inter-bold"/>
              </a:rPr>
              <a:t>5. Deployment:</a:t>
            </a:r>
            <a:r>
              <a:rPr lang="en-US" b="0" i="0" dirty="0">
                <a:solidFill>
                  <a:srgbClr val="333333"/>
                </a:solidFill>
                <a:effectLst/>
                <a:latin typeface="inter-regular"/>
              </a:rPr>
              <a:t> In this phase, the team issues a product for the user's work environment.</a:t>
            </a:r>
          </a:p>
          <a:p>
            <a:pPr algn="just"/>
            <a:r>
              <a:rPr lang="en-US" b="1" i="0" dirty="0">
                <a:solidFill>
                  <a:srgbClr val="333333"/>
                </a:solidFill>
                <a:effectLst/>
                <a:latin typeface="inter-bold"/>
              </a:rPr>
              <a:t>6. Feedback:</a:t>
            </a:r>
            <a:r>
              <a:rPr lang="en-US" b="0" i="0" dirty="0">
                <a:solidFill>
                  <a:srgbClr val="333333"/>
                </a:solidFill>
                <a:effectLst/>
                <a:latin typeface="inter-regular"/>
              </a:rPr>
              <a:t> After releasing the product, the last step is feedback. In this, the team receives feedback about the product and works through the feedback.</a:t>
            </a:r>
          </a:p>
        </p:txBody>
      </p:sp>
    </p:spTree>
    <p:extLst>
      <p:ext uri="{BB962C8B-B14F-4D97-AF65-F5344CB8AC3E}">
        <p14:creationId xmlns:p14="http://schemas.microsoft.com/office/powerpoint/2010/main" val="2829725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5EA65F-0ED3-6A3A-7FB0-8C95275B89D9}"/>
              </a:ext>
            </a:extLst>
          </p:cNvPr>
          <p:cNvSpPr txBox="1"/>
          <p:nvPr/>
        </p:nvSpPr>
        <p:spPr>
          <a:xfrm>
            <a:off x="520182" y="508432"/>
            <a:ext cx="6097554" cy="1754326"/>
          </a:xfrm>
          <a:prstGeom prst="rect">
            <a:avLst/>
          </a:prstGeom>
          <a:noFill/>
        </p:spPr>
        <p:txBody>
          <a:bodyPr wrap="square">
            <a:spAutoFit/>
          </a:bodyPr>
          <a:lstStyle/>
          <a:p>
            <a:pPr algn="just"/>
            <a:r>
              <a:rPr lang="en-US" b="0" i="0" dirty="0">
                <a:solidFill>
                  <a:srgbClr val="610B38"/>
                </a:solidFill>
                <a:effectLst/>
                <a:latin typeface="erdana"/>
              </a:rPr>
              <a:t>When to use the Agile Model?</a:t>
            </a:r>
          </a:p>
          <a:p>
            <a:pPr algn="just">
              <a:buFont typeface="Arial" panose="020B0604020202020204" pitchFamily="34" charset="0"/>
              <a:buChar char="•"/>
            </a:pPr>
            <a:r>
              <a:rPr lang="en-US" b="0" i="0" dirty="0">
                <a:solidFill>
                  <a:srgbClr val="000000"/>
                </a:solidFill>
                <a:effectLst/>
                <a:latin typeface="inter-regular"/>
              </a:rPr>
              <a:t>When frequent changes are required.</a:t>
            </a:r>
          </a:p>
          <a:p>
            <a:pPr algn="just">
              <a:buFont typeface="Arial" panose="020B0604020202020204" pitchFamily="34" charset="0"/>
              <a:buChar char="•"/>
            </a:pPr>
            <a:r>
              <a:rPr lang="en-US" b="0" i="0" dirty="0">
                <a:solidFill>
                  <a:srgbClr val="000000"/>
                </a:solidFill>
                <a:effectLst/>
                <a:latin typeface="inter-regular"/>
              </a:rPr>
              <a:t>When a highly qualified and experienced team is available.</a:t>
            </a:r>
          </a:p>
          <a:p>
            <a:pPr algn="just">
              <a:buFont typeface="Arial" panose="020B0604020202020204" pitchFamily="34" charset="0"/>
              <a:buChar char="•"/>
            </a:pPr>
            <a:r>
              <a:rPr lang="en-US" b="0" i="0" dirty="0">
                <a:solidFill>
                  <a:srgbClr val="000000"/>
                </a:solidFill>
                <a:effectLst/>
                <a:latin typeface="inter-regular"/>
              </a:rPr>
              <a:t>When a customer is ready to have a meeting with a software team all the time.</a:t>
            </a:r>
          </a:p>
          <a:p>
            <a:pPr algn="just">
              <a:buFont typeface="Arial" panose="020B0604020202020204" pitchFamily="34" charset="0"/>
              <a:buChar char="•"/>
            </a:pPr>
            <a:r>
              <a:rPr lang="en-US" b="0" i="0" dirty="0">
                <a:solidFill>
                  <a:srgbClr val="000000"/>
                </a:solidFill>
                <a:effectLst/>
                <a:latin typeface="inter-regular"/>
              </a:rPr>
              <a:t>When project size is small.</a:t>
            </a:r>
          </a:p>
        </p:txBody>
      </p:sp>
      <p:sp>
        <p:nvSpPr>
          <p:cNvPr id="5" name="TextBox 4">
            <a:extLst>
              <a:ext uri="{FF2B5EF4-FFF2-40B4-BE49-F238E27FC236}">
                <a16:creationId xmlns:a16="http://schemas.microsoft.com/office/drawing/2014/main" id="{DB40A821-A838-2DA9-6E07-CDC75347D455}"/>
              </a:ext>
            </a:extLst>
          </p:cNvPr>
          <p:cNvSpPr txBox="1"/>
          <p:nvPr/>
        </p:nvSpPr>
        <p:spPr>
          <a:xfrm>
            <a:off x="5810639" y="1798403"/>
            <a:ext cx="6097554" cy="1754326"/>
          </a:xfrm>
          <a:prstGeom prst="rect">
            <a:avLst/>
          </a:prstGeom>
          <a:noFill/>
        </p:spPr>
        <p:txBody>
          <a:bodyPr wrap="square">
            <a:spAutoFit/>
          </a:bodyPr>
          <a:lstStyle/>
          <a:p>
            <a:pPr algn="just"/>
            <a:r>
              <a:rPr lang="en-US" b="0" i="0" dirty="0">
                <a:solidFill>
                  <a:srgbClr val="610B38"/>
                </a:solidFill>
                <a:effectLst/>
                <a:latin typeface="erdana"/>
              </a:rPr>
              <a:t>Advantage(Pros) of Agile Method:</a:t>
            </a:r>
          </a:p>
          <a:p>
            <a:pPr algn="just">
              <a:buFont typeface="+mj-lt"/>
              <a:buAutoNum type="arabicPeriod"/>
            </a:pPr>
            <a:r>
              <a:rPr lang="en-US" b="0" i="0" dirty="0">
                <a:solidFill>
                  <a:srgbClr val="000000"/>
                </a:solidFill>
                <a:effectLst/>
                <a:latin typeface="inter-regular"/>
              </a:rPr>
              <a:t>Frequent Delivery</a:t>
            </a:r>
          </a:p>
          <a:p>
            <a:pPr algn="just">
              <a:buFont typeface="+mj-lt"/>
              <a:buAutoNum type="arabicPeriod"/>
            </a:pPr>
            <a:r>
              <a:rPr lang="en-US" b="0" i="0" dirty="0">
                <a:solidFill>
                  <a:srgbClr val="000000"/>
                </a:solidFill>
                <a:effectLst/>
                <a:latin typeface="inter-regular"/>
              </a:rPr>
              <a:t>Face-to-Face Communication with clients.</a:t>
            </a:r>
          </a:p>
          <a:p>
            <a:pPr algn="just">
              <a:buFont typeface="+mj-lt"/>
              <a:buAutoNum type="arabicPeriod"/>
            </a:pPr>
            <a:r>
              <a:rPr lang="en-US" b="0" i="0" dirty="0">
                <a:solidFill>
                  <a:srgbClr val="000000"/>
                </a:solidFill>
                <a:effectLst/>
                <a:latin typeface="inter-regular"/>
              </a:rPr>
              <a:t>Efficient design and fulfils the business requirement.</a:t>
            </a:r>
          </a:p>
          <a:p>
            <a:pPr algn="just">
              <a:buFont typeface="+mj-lt"/>
              <a:buAutoNum type="arabicPeriod"/>
            </a:pPr>
            <a:r>
              <a:rPr lang="en-US" b="0" i="0" dirty="0">
                <a:solidFill>
                  <a:srgbClr val="000000"/>
                </a:solidFill>
                <a:effectLst/>
                <a:latin typeface="inter-regular"/>
              </a:rPr>
              <a:t>Anytime changes are acceptable.</a:t>
            </a:r>
          </a:p>
          <a:p>
            <a:pPr algn="just">
              <a:buFont typeface="+mj-lt"/>
              <a:buAutoNum type="arabicPeriod"/>
            </a:pPr>
            <a:r>
              <a:rPr lang="en-US" b="0" i="0" dirty="0">
                <a:solidFill>
                  <a:srgbClr val="000000"/>
                </a:solidFill>
                <a:effectLst/>
                <a:latin typeface="inter-regular"/>
              </a:rPr>
              <a:t>It reduces total development time.</a:t>
            </a:r>
          </a:p>
        </p:txBody>
      </p:sp>
      <p:sp>
        <p:nvSpPr>
          <p:cNvPr id="7" name="TextBox 6">
            <a:extLst>
              <a:ext uri="{FF2B5EF4-FFF2-40B4-BE49-F238E27FC236}">
                <a16:creationId xmlns:a16="http://schemas.microsoft.com/office/drawing/2014/main" id="{39AAF65B-CE05-71B0-9469-91440365FB7A}"/>
              </a:ext>
            </a:extLst>
          </p:cNvPr>
          <p:cNvSpPr txBox="1"/>
          <p:nvPr/>
        </p:nvSpPr>
        <p:spPr>
          <a:xfrm>
            <a:off x="1418254" y="3819168"/>
            <a:ext cx="6097554" cy="2308324"/>
          </a:xfrm>
          <a:prstGeom prst="rect">
            <a:avLst/>
          </a:prstGeom>
          <a:noFill/>
        </p:spPr>
        <p:txBody>
          <a:bodyPr wrap="square">
            <a:spAutoFit/>
          </a:bodyPr>
          <a:lstStyle/>
          <a:p>
            <a:pPr algn="just"/>
            <a:r>
              <a:rPr lang="en-US" b="0" i="0" dirty="0">
                <a:solidFill>
                  <a:srgbClr val="610B38"/>
                </a:solidFill>
                <a:effectLst/>
                <a:latin typeface="erdana"/>
              </a:rPr>
              <a:t>Disadvantages(Cons) of Agile Model:</a:t>
            </a:r>
          </a:p>
          <a:p>
            <a:pPr algn="just">
              <a:buFont typeface="+mj-lt"/>
              <a:buAutoNum type="arabicPeriod"/>
            </a:pPr>
            <a:r>
              <a:rPr lang="en-US" b="0" i="0" dirty="0">
                <a:solidFill>
                  <a:srgbClr val="000000"/>
                </a:solidFill>
                <a:effectLst/>
                <a:latin typeface="inter-regular"/>
              </a:rPr>
              <a:t>Due to the shortage of formal documents, it creates confusion and crucial decisions taken throughout various phases can be misinterpreted at any time by different team members.</a:t>
            </a:r>
          </a:p>
          <a:p>
            <a:pPr algn="just">
              <a:buFont typeface="+mj-lt"/>
              <a:buAutoNum type="arabicPeriod"/>
            </a:pPr>
            <a:r>
              <a:rPr lang="en-US" b="0" i="0" dirty="0">
                <a:solidFill>
                  <a:srgbClr val="000000"/>
                </a:solidFill>
                <a:effectLst/>
                <a:latin typeface="inter-regular"/>
              </a:rPr>
              <a:t>Due to the lack of proper documentation, once the project completes and the developers allotted to another project, maintenance of the finished project can become a difficulty.</a:t>
            </a:r>
          </a:p>
        </p:txBody>
      </p:sp>
    </p:spTree>
    <p:extLst>
      <p:ext uri="{BB962C8B-B14F-4D97-AF65-F5344CB8AC3E}">
        <p14:creationId xmlns:p14="http://schemas.microsoft.com/office/powerpoint/2010/main" val="728334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31E101-6E9F-99B9-D64A-732B57FD36DC}"/>
              </a:ext>
            </a:extLst>
          </p:cNvPr>
          <p:cNvSpPr txBox="1"/>
          <p:nvPr/>
        </p:nvSpPr>
        <p:spPr>
          <a:xfrm>
            <a:off x="133544" y="791180"/>
            <a:ext cx="4457506" cy="3970318"/>
          </a:xfrm>
          <a:prstGeom prst="rect">
            <a:avLst/>
          </a:prstGeom>
          <a:noFill/>
        </p:spPr>
        <p:txBody>
          <a:bodyPr wrap="square">
            <a:spAutoFit/>
          </a:bodyPr>
          <a:lstStyle/>
          <a:p>
            <a:pPr algn="just"/>
            <a:r>
              <a:rPr lang="en-US" b="0" i="0" dirty="0">
                <a:solidFill>
                  <a:srgbClr val="610B38"/>
                </a:solidFill>
                <a:effectLst/>
                <a:latin typeface="erdana"/>
              </a:rPr>
              <a:t>Iterative Model</a:t>
            </a:r>
          </a:p>
          <a:p>
            <a:pPr algn="just"/>
            <a:r>
              <a:rPr lang="en-US" b="0" i="0" dirty="0">
                <a:solidFill>
                  <a:srgbClr val="333333"/>
                </a:solidFill>
                <a:effectLst/>
                <a:latin typeface="inter-regular"/>
              </a:rPr>
              <a:t>In this Model, you can start with some of the software specifications and develop the first version of the software. After the first version if there is a need to change the software, then a new version of the software is created with a new iteration. Every release of the Iterative Model finishes in an exact and fixed period that is called iteration.</a:t>
            </a:r>
          </a:p>
          <a:p>
            <a:pPr algn="just"/>
            <a:r>
              <a:rPr lang="en-US" b="0" i="0" dirty="0">
                <a:solidFill>
                  <a:srgbClr val="333333"/>
                </a:solidFill>
                <a:effectLst/>
                <a:latin typeface="inter-regular"/>
              </a:rPr>
              <a:t>The Iterative Model allows the accessing earlier phases, in which the variations made respectively. The final output of the project renewed at the end of the Software Development Life Cycle (SDLC) process.</a:t>
            </a:r>
          </a:p>
        </p:txBody>
      </p:sp>
      <p:pic>
        <p:nvPicPr>
          <p:cNvPr id="4" name="Picture 3">
            <a:extLst>
              <a:ext uri="{FF2B5EF4-FFF2-40B4-BE49-F238E27FC236}">
                <a16:creationId xmlns:a16="http://schemas.microsoft.com/office/drawing/2014/main" id="{DB53AE84-E55E-607C-B39A-9D106E69E585}"/>
              </a:ext>
            </a:extLst>
          </p:cNvPr>
          <p:cNvPicPr>
            <a:picLocks noChangeAspect="1"/>
          </p:cNvPicPr>
          <p:nvPr/>
        </p:nvPicPr>
        <p:blipFill>
          <a:blip r:embed="rId2"/>
          <a:stretch>
            <a:fillRect/>
          </a:stretch>
        </p:blipFill>
        <p:spPr>
          <a:xfrm>
            <a:off x="4913928" y="605614"/>
            <a:ext cx="6630372" cy="4948222"/>
          </a:xfrm>
          <a:prstGeom prst="rect">
            <a:avLst/>
          </a:prstGeom>
        </p:spPr>
      </p:pic>
    </p:spTree>
    <p:extLst>
      <p:ext uri="{BB962C8B-B14F-4D97-AF65-F5344CB8AC3E}">
        <p14:creationId xmlns:p14="http://schemas.microsoft.com/office/powerpoint/2010/main" val="2901257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C3F24-E2B8-EC0B-4995-350CF8A9BE7A}"/>
              </a:ext>
            </a:extLst>
          </p:cNvPr>
          <p:cNvSpPr txBox="1"/>
          <p:nvPr/>
        </p:nvSpPr>
        <p:spPr>
          <a:xfrm>
            <a:off x="262424" y="811392"/>
            <a:ext cx="10051402" cy="1754326"/>
          </a:xfrm>
          <a:prstGeom prst="rect">
            <a:avLst/>
          </a:prstGeom>
          <a:noFill/>
        </p:spPr>
        <p:txBody>
          <a:bodyPr wrap="square">
            <a:spAutoFit/>
          </a:bodyPr>
          <a:lstStyle/>
          <a:p>
            <a:pPr algn="just"/>
            <a:r>
              <a:rPr lang="en-US" b="0" i="0" dirty="0">
                <a:solidFill>
                  <a:srgbClr val="610B4B"/>
                </a:solidFill>
                <a:effectLst/>
                <a:latin typeface="erdana"/>
              </a:rPr>
              <a:t>The various phases of Iterative model are as follows:</a:t>
            </a:r>
          </a:p>
          <a:p>
            <a:pPr algn="just"/>
            <a:r>
              <a:rPr lang="en-US" b="1" i="0" dirty="0">
                <a:solidFill>
                  <a:srgbClr val="333333"/>
                </a:solidFill>
                <a:effectLst/>
                <a:latin typeface="inter-bold"/>
              </a:rPr>
              <a:t>1. Requirement gathering &amp; analysis:</a:t>
            </a:r>
            <a:r>
              <a:rPr lang="en-US" b="0" i="0" dirty="0">
                <a:solidFill>
                  <a:srgbClr val="333333"/>
                </a:solidFill>
                <a:effectLst/>
                <a:latin typeface="inter-regular"/>
              </a:rPr>
              <a:t> In this phase, requirements are gathered from customers and check by an analyst whether requirements will fulfil or not. Analyst checks that need will achieve within budget or not. After all of this, the software team skips to the next phase.</a:t>
            </a:r>
          </a:p>
          <a:p>
            <a:pPr algn="just"/>
            <a:r>
              <a:rPr lang="en-US" b="1" i="0" dirty="0">
                <a:solidFill>
                  <a:srgbClr val="333333"/>
                </a:solidFill>
                <a:effectLst/>
                <a:latin typeface="inter-bold"/>
              </a:rPr>
              <a:t>2. Design:</a:t>
            </a:r>
            <a:r>
              <a:rPr lang="en-US" b="0" i="0" dirty="0">
                <a:solidFill>
                  <a:srgbClr val="333333"/>
                </a:solidFill>
                <a:effectLst/>
                <a:latin typeface="inter-regular"/>
              </a:rPr>
              <a:t> In the design phase, team design the software by the different diagrams like Data Flow diagram, activity diagram, class diagram, state transition diagram, etc.</a:t>
            </a:r>
          </a:p>
        </p:txBody>
      </p:sp>
      <p:sp>
        <p:nvSpPr>
          <p:cNvPr id="5" name="TextBox 4">
            <a:extLst>
              <a:ext uri="{FF2B5EF4-FFF2-40B4-BE49-F238E27FC236}">
                <a16:creationId xmlns:a16="http://schemas.microsoft.com/office/drawing/2014/main" id="{20AC90B3-CC6B-DE5E-F06C-D318541B13A2}"/>
              </a:ext>
            </a:extLst>
          </p:cNvPr>
          <p:cNvSpPr txBox="1"/>
          <p:nvPr/>
        </p:nvSpPr>
        <p:spPr>
          <a:xfrm>
            <a:off x="262424" y="2935280"/>
            <a:ext cx="10545925" cy="2308324"/>
          </a:xfrm>
          <a:prstGeom prst="rect">
            <a:avLst/>
          </a:prstGeom>
          <a:noFill/>
        </p:spPr>
        <p:txBody>
          <a:bodyPr wrap="square">
            <a:spAutoFit/>
          </a:bodyPr>
          <a:lstStyle/>
          <a:p>
            <a:pPr algn="just"/>
            <a:r>
              <a:rPr lang="en-US" b="1" i="0" dirty="0">
                <a:solidFill>
                  <a:srgbClr val="333333"/>
                </a:solidFill>
                <a:effectLst/>
                <a:latin typeface="inter-bold"/>
              </a:rPr>
              <a:t>3. Implementation:</a:t>
            </a:r>
            <a:r>
              <a:rPr lang="en-US" b="0" i="0" dirty="0">
                <a:solidFill>
                  <a:srgbClr val="333333"/>
                </a:solidFill>
                <a:effectLst/>
                <a:latin typeface="inter-regular"/>
              </a:rPr>
              <a:t> In the implementation, requirements are written in the coding language and transformed into computer </a:t>
            </a:r>
            <a:r>
              <a:rPr lang="en-US" b="0" i="0" dirty="0" err="1">
                <a:solidFill>
                  <a:srgbClr val="333333"/>
                </a:solidFill>
                <a:effectLst/>
                <a:latin typeface="inter-regular"/>
              </a:rPr>
              <a:t>programmes</a:t>
            </a:r>
            <a:r>
              <a:rPr lang="en-US" b="0" i="0" dirty="0">
                <a:solidFill>
                  <a:srgbClr val="333333"/>
                </a:solidFill>
                <a:effectLst/>
                <a:latin typeface="inter-regular"/>
              </a:rPr>
              <a:t> which are called Software.</a:t>
            </a:r>
          </a:p>
          <a:p>
            <a:pPr algn="just"/>
            <a:r>
              <a:rPr lang="en-US" b="1" i="0" dirty="0">
                <a:solidFill>
                  <a:srgbClr val="333333"/>
                </a:solidFill>
                <a:effectLst/>
                <a:latin typeface="inter-bold"/>
              </a:rPr>
              <a:t>4. Testing:</a:t>
            </a:r>
            <a:r>
              <a:rPr lang="en-US" b="0" i="0" dirty="0">
                <a:solidFill>
                  <a:srgbClr val="333333"/>
                </a:solidFill>
                <a:effectLst/>
                <a:latin typeface="inter-regular"/>
              </a:rPr>
              <a:t> After completing the coding phase, software testing starts using different test methods. There are many test methods, but the most common are white box, black box, and grey box test methods.</a:t>
            </a:r>
          </a:p>
          <a:p>
            <a:pPr algn="just"/>
            <a:r>
              <a:rPr lang="en-US" b="1" i="0" dirty="0">
                <a:solidFill>
                  <a:srgbClr val="333333"/>
                </a:solidFill>
                <a:effectLst/>
                <a:latin typeface="inter-bold"/>
              </a:rPr>
              <a:t>5. Deployment:</a:t>
            </a:r>
            <a:r>
              <a:rPr lang="en-US" b="0" i="0" dirty="0">
                <a:solidFill>
                  <a:srgbClr val="333333"/>
                </a:solidFill>
                <a:effectLst/>
                <a:latin typeface="inter-regular"/>
              </a:rPr>
              <a:t> After completing all the phases, software is deployed to its work environment.</a:t>
            </a:r>
          </a:p>
          <a:p>
            <a:pPr algn="just"/>
            <a:r>
              <a:rPr lang="en-US" b="1" i="0" dirty="0">
                <a:solidFill>
                  <a:srgbClr val="333333"/>
                </a:solidFill>
                <a:effectLst/>
                <a:latin typeface="inter-bold"/>
              </a:rPr>
              <a:t>6. Review:</a:t>
            </a:r>
            <a:r>
              <a:rPr lang="en-US" b="0" i="0" dirty="0">
                <a:solidFill>
                  <a:srgbClr val="333333"/>
                </a:solidFill>
                <a:effectLst/>
                <a:latin typeface="inter-regular"/>
              </a:rPr>
              <a:t> In this phase, after the product deployment, review phase is performed to check the </a:t>
            </a:r>
            <a:r>
              <a:rPr lang="en-US" b="0" i="0" dirty="0" err="1">
                <a:solidFill>
                  <a:srgbClr val="333333"/>
                </a:solidFill>
                <a:effectLst/>
                <a:latin typeface="inter-regular"/>
              </a:rPr>
              <a:t>behaviour</a:t>
            </a:r>
            <a:r>
              <a:rPr lang="en-US" b="0" i="0" dirty="0">
                <a:solidFill>
                  <a:srgbClr val="333333"/>
                </a:solidFill>
                <a:effectLst/>
                <a:latin typeface="inter-regular"/>
              </a:rPr>
              <a:t> and validity of the developed product. And if there are any error found then the process starts again from the requirement gathering.</a:t>
            </a:r>
          </a:p>
        </p:txBody>
      </p:sp>
      <p:sp>
        <p:nvSpPr>
          <p:cNvPr id="7" name="TextBox 6">
            <a:extLst>
              <a:ext uri="{FF2B5EF4-FFF2-40B4-BE49-F238E27FC236}">
                <a16:creationId xmlns:a16="http://schemas.microsoft.com/office/drawing/2014/main" id="{F24ACC40-F7DD-76EC-C632-F55E50F527DA}"/>
              </a:ext>
            </a:extLst>
          </p:cNvPr>
          <p:cNvSpPr txBox="1"/>
          <p:nvPr/>
        </p:nvSpPr>
        <p:spPr>
          <a:xfrm>
            <a:off x="230933" y="5348100"/>
            <a:ext cx="10433957" cy="923330"/>
          </a:xfrm>
          <a:prstGeom prst="rect">
            <a:avLst/>
          </a:prstGeom>
          <a:noFill/>
        </p:spPr>
        <p:txBody>
          <a:bodyPr wrap="square">
            <a:spAutoFit/>
          </a:bodyPr>
          <a:lstStyle/>
          <a:p>
            <a:r>
              <a:rPr lang="en-US" b="1" i="0" dirty="0">
                <a:solidFill>
                  <a:srgbClr val="333333"/>
                </a:solidFill>
                <a:effectLst/>
                <a:latin typeface="inter-bold"/>
              </a:rPr>
              <a:t>7. Maintenance:</a:t>
            </a:r>
            <a:r>
              <a:rPr lang="en-US" b="0" i="0" dirty="0">
                <a:solidFill>
                  <a:srgbClr val="333333"/>
                </a:solidFill>
                <a:effectLst/>
                <a:latin typeface="inter-regular"/>
              </a:rPr>
              <a:t> In the maintenance phase, after deployment of the software in the working environment there may be some bugs, some errors or new updates are required. Maintenance involves debugging and new addition options.</a:t>
            </a:r>
            <a:endParaRPr lang="en-IN" dirty="0"/>
          </a:p>
        </p:txBody>
      </p:sp>
    </p:spTree>
    <p:extLst>
      <p:ext uri="{BB962C8B-B14F-4D97-AF65-F5344CB8AC3E}">
        <p14:creationId xmlns:p14="http://schemas.microsoft.com/office/powerpoint/2010/main" val="15144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9573E-9FC1-7DC3-CF7E-0D3EC40D7CC5}"/>
              </a:ext>
            </a:extLst>
          </p:cNvPr>
          <p:cNvSpPr txBox="1"/>
          <p:nvPr/>
        </p:nvSpPr>
        <p:spPr>
          <a:xfrm>
            <a:off x="370892" y="30684"/>
            <a:ext cx="6097554" cy="2031325"/>
          </a:xfrm>
          <a:prstGeom prst="rect">
            <a:avLst/>
          </a:prstGeom>
          <a:noFill/>
        </p:spPr>
        <p:txBody>
          <a:bodyPr wrap="square">
            <a:spAutoFit/>
          </a:bodyPr>
          <a:lstStyle/>
          <a:p>
            <a:pPr algn="just"/>
            <a:r>
              <a:rPr lang="en-US" b="0" i="0" dirty="0">
                <a:solidFill>
                  <a:srgbClr val="610B38"/>
                </a:solidFill>
                <a:effectLst/>
                <a:latin typeface="erdana"/>
              </a:rPr>
              <a:t>Why is Software Engineering required?</a:t>
            </a:r>
          </a:p>
          <a:p>
            <a:pPr algn="just"/>
            <a:r>
              <a:rPr lang="en-US" b="0" i="0" dirty="0">
                <a:solidFill>
                  <a:srgbClr val="333333"/>
                </a:solidFill>
                <a:effectLst/>
                <a:latin typeface="inter-regular"/>
              </a:rPr>
              <a:t>Software Engineering is required due to the following reasons:</a:t>
            </a:r>
          </a:p>
          <a:p>
            <a:pPr algn="just">
              <a:buFont typeface="Arial" panose="020B0604020202020204" pitchFamily="34" charset="0"/>
              <a:buChar char="•"/>
            </a:pPr>
            <a:r>
              <a:rPr lang="en-US" b="0" i="0" dirty="0">
                <a:solidFill>
                  <a:srgbClr val="000000"/>
                </a:solidFill>
                <a:effectLst/>
                <a:latin typeface="inter-regular"/>
              </a:rPr>
              <a:t>To manage Large software</a:t>
            </a:r>
          </a:p>
          <a:p>
            <a:pPr algn="just">
              <a:buFont typeface="Arial" panose="020B0604020202020204" pitchFamily="34" charset="0"/>
              <a:buChar char="•"/>
            </a:pPr>
            <a:r>
              <a:rPr lang="en-US" b="0" i="0" dirty="0">
                <a:solidFill>
                  <a:srgbClr val="000000"/>
                </a:solidFill>
                <a:effectLst/>
                <a:latin typeface="inter-regular"/>
              </a:rPr>
              <a:t>For more Scalability</a:t>
            </a:r>
          </a:p>
          <a:p>
            <a:pPr algn="just">
              <a:buFont typeface="Arial" panose="020B0604020202020204" pitchFamily="34" charset="0"/>
              <a:buChar char="•"/>
            </a:pPr>
            <a:r>
              <a:rPr lang="en-US" b="0" i="0" dirty="0">
                <a:solidFill>
                  <a:srgbClr val="000000"/>
                </a:solidFill>
                <a:effectLst/>
                <a:latin typeface="inter-regular"/>
              </a:rPr>
              <a:t>Cost Management</a:t>
            </a:r>
          </a:p>
          <a:p>
            <a:pPr algn="just">
              <a:buFont typeface="Arial" panose="020B0604020202020204" pitchFamily="34" charset="0"/>
              <a:buChar char="•"/>
            </a:pPr>
            <a:r>
              <a:rPr lang="en-US" b="0" i="0" dirty="0">
                <a:solidFill>
                  <a:srgbClr val="000000"/>
                </a:solidFill>
                <a:effectLst/>
                <a:latin typeface="inter-regular"/>
              </a:rPr>
              <a:t>To manage the dynamic nature of software</a:t>
            </a:r>
          </a:p>
          <a:p>
            <a:pPr algn="just">
              <a:buFont typeface="Arial" panose="020B0604020202020204" pitchFamily="34" charset="0"/>
              <a:buChar char="•"/>
            </a:pPr>
            <a:r>
              <a:rPr lang="en-US" b="0" i="0" dirty="0">
                <a:solidFill>
                  <a:srgbClr val="000000"/>
                </a:solidFill>
                <a:effectLst/>
                <a:latin typeface="inter-regular"/>
              </a:rPr>
              <a:t>For better quality Management</a:t>
            </a:r>
          </a:p>
        </p:txBody>
      </p:sp>
      <p:sp>
        <p:nvSpPr>
          <p:cNvPr id="7" name="TextBox 6">
            <a:extLst>
              <a:ext uri="{FF2B5EF4-FFF2-40B4-BE49-F238E27FC236}">
                <a16:creationId xmlns:a16="http://schemas.microsoft.com/office/drawing/2014/main" id="{35235620-EB5B-14FB-6E96-5193522B1B58}"/>
              </a:ext>
            </a:extLst>
          </p:cNvPr>
          <p:cNvSpPr txBox="1"/>
          <p:nvPr/>
        </p:nvSpPr>
        <p:spPr>
          <a:xfrm>
            <a:off x="2397967" y="2062009"/>
            <a:ext cx="8474528" cy="4524315"/>
          </a:xfrm>
          <a:prstGeom prst="rect">
            <a:avLst/>
          </a:prstGeom>
          <a:noFill/>
        </p:spPr>
        <p:txBody>
          <a:bodyPr wrap="square">
            <a:spAutoFit/>
          </a:bodyPr>
          <a:lstStyle/>
          <a:p>
            <a:pPr algn="just"/>
            <a:r>
              <a:rPr lang="en-US" b="0" i="0" dirty="0">
                <a:solidFill>
                  <a:srgbClr val="610B38"/>
                </a:solidFill>
                <a:effectLst/>
                <a:latin typeface="erdana"/>
              </a:rPr>
              <a:t>Need of Software Engineering</a:t>
            </a:r>
          </a:p>
          <a:p>
            <a:pPr algn="just"/>
            <a:r>
              <a:rPr lang="en-US" b="0" i="0" dirty="0">
                <a:solidFill>
                  <a:srgbClr val="333333"/>
                </a:solidFill>
                <a:effectLst/>
                <a:latin typeface="inter-regular"/>
              </a:rPr>
              <a:t>The necessity of software engineering appears because of a higher rate of progress in user requirements and the environment on which the program is working.</a:t>
            </a:r>
          </a:p>
          <a:p>
            <a:pPr algn="just">
              <a:buFont typeface="Arial" panose="020B0604020202020204" pitchFamily="34" charset="0"/>
              <a:buChar char="•"/>
            </a:pPr>
            <a:r>
              <a:rPr lang="en-US" b="1" i="0" dirty="0">
                <a:solidFill>
                  <a:srgbClr val="000000"/>
                </a:solidFill>
                <a:effectLst/>
                <a:latin typeface="inter-bold"/>
              </a:rPr>
              <a:t>Huge Programming: </a:t>
            </a:r>
            <a:r>
              <a:rPr lang="en-US" b="0" i="0" dirty="0">
                <a:solidFill>
                  <a:srgbClr val="000000"/>
                </a:solidFill>
                <a:effectLst/>
                <a:latin typeface="inter-regular"/>
              </a:rPr>
              <a:t>It is simpler to manufacture a wall than to a house or building, similarly, as the measure of programming become extensive engineering has to step to give it a scientific process.</a:t>
            </a:r>
          </a:p>
          <a:p>
            <a:pPr algn="just">
              <a:buFont typeface="Arial" panose="020B0604020202020204" pitchFamily="34" charset="0"/>
              <a:buChar char="•"/>
            </a:pPr>
            <a:r>
              <a:rPr lang="en-US" b="1" i="0" dirty="0">
                <a:solidFill>
                  <a:srgbClr val="000000"/>
                </a:solidFill>
                <a:effectLst/>
                <a:latin typeface="inter-bold"/>
              </a:rPr>
              <a:t>Adaptability: </a:t>
            </a:r>
            <a:r>
              <a:rPr lang="en-US" b="0" i="0" dirty="0">
                <a:solidFill>
                  <a:srgbClr val="000000"/>
                </a:solidFill>
                <a:effectLst/>
                <a:latin typeface="inter-regular"/>
              </a:rPr>
              <a:t>If the software procedure were not based on scientific and engineering ideas, it would be simpler to re-create new software than to scale an existing one.</a:t>
            </a:r>
          </a:p>
          <a:p>
            <a:pPr algn="just">
              <a:buFont typeface="Arial" panose="020B0604020202020204" pitchFamily="34" charset="0"/>
              <a:buChar char="•"/>
            </a:pPr>
            <a:r>
              <a:rPr lang="en-US" b="1" i="0" dirty="0">
                <a:solidFill>
                  <a:srgbClr val="000000"/>
                </a:solidFill>
                <a:effectLst/>
                <a:latin typeface="inter-bold"/>
              </a:rPr>
              <a:t>Cost: </a:t>
            </a:r>
            <a:r>
              <a:rPr lang="en-US" b="0" i="0" dirty="0">
                <a:solidFill>
                  <a:srgbClr val="000000"/>
                </a:solidFill>
                <a:effectLst/>
                <a:latin typeface="inter-regular"/>
              </a:rPr>
              <a:t>As the hardware industry has demonstrated its skills and huge manufacturing has let down the cost of computer and electronic hardware. But the cost of programming remains high if the proper process is not adapted.</a:t>
            </a:r>
          </a:p>
          <a:p>
            <a:pPr algn="just">
              <a:buFont typeface="Arial" panose="020B0604020202020204" pitchFamily="34" charset="0"/>
              <a:buChar char="•"/>
            </a:pPr>
            <a:r>
              <a:rPr lang="en-US" b="1" i="0" dirty="0">
                <a:solidFill>
                  <a:srgbClr val="000000"/>
                </a:solidFill>
                <a:effectLst/>
                <a:latin typeface="inter-bold"/>
              </a:rPr>
              <a:t>Dynamic Nature: </a:t>
            </a:r>
            <a:r>
              <a:rPr lang="en-US" b="0" i="0" dirty="0">
                <a:solidFill>
                  <a:srgbClr val="000000"/>
                </a:solidFill>
                <a:effectLst/>
                <a:latin typeface="inter-regular"/>
              </a:rPr>
              <a:t>The continually growing and adapting nature of programming hugely depends upon the environment in which the client works. If the quality of the software is continually changing, new upgrades need to be done in the existing one.</a:t>
            </a:r>
          </a:p>
          <a:p>
            <a:pPr algn="just">
              <a:buFont typeface="Arial" panose="020B0604020202020204" pitchFamily="34" charset="0"/>
              <a:buChar char="•"/>
            </a:pPr>
            <a:r>
              <a:rPr lang="en-US" b="1" i="0" dirty="0">
                <a:solidFill>
                  <a:srgbClr val="000000"/>
                </a:solidFill>
                <a:effectLst/>
                <a:latin typeface="inter-bold"/>
              </a:rPr>
              <a:t>Quality Management:</a:t>
            </a:r>
            <a:r>
              <a:rPr lang="en-US" b="0" i="0" dirty="0">
                <a:solidFill>
                  <a:srgbClr val="000000"/>
                </a:solidFill>
                <a:effectLst/>
                <a:latin typeface="inter-regular"/>
              </a:rPr>
              <a:t> Better procedure of software development provides a better and quality software product.</a:t>
            </a:r>
          </a:p>
        </p:txBody>
      </p:sp>
    </p:spTree>
    <p:extLst>
      <p:ext uri="{BB962C8B-B14F-4D97-AF65-F5344CB8AC3E}">
        <p14:creationId xmlns:p14="http://schemas.microsoft.com/office/powerpoint/2010/main" val="1592561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77809-020D-4DA7-8448-6B768B19E965}"/>
              </a:ext>
            </a:extLst>
          </p:cNvPr>
          <p:cNvSpPr txBox="1"/>
          <p:nvPr/>
        </p:nvSpPr>
        <p:spPr>
          <a:xfrm>
            <a:off x="585496" y="422997"/>
            <a:ext cx="6097554" cy="1477328"/>
          </a:xfrm>
          <a:prstGeom prst="rect">
            <a:avLst/>
          </a:prstGeom>
          <a:noFill/>
        </p:spPr>
        <p:txBody>
          <a:bodyPr wrap="square">
            <a:spAutoFit/>
          </a:bodyPr>
          <a:lstStyle/>
          <a:p>
            <a:pPr algn="just"/>
            <a:r>
              <a:rPr lang="en-US" b="0" i="0" dirty="0">
                <a:solidFill>
                  <a:srgbClr val="610B38"/>
                </a:solidFill>
                <a:effectLst/>
                <a:latin typeface="erdana"/>
              </a:rPr>
              <a:t>When to use the Iterative Model?</a:t>
            </a:r>
          </a:p>
          <a:p>
            <a:pPr algn="just">
              <a:buFont typeface="+mj-lt"/>
              <a:buAutoNum type="arabicPeriod"/>
            </a:pPr>
            <a:r>
              <a:rPr lang="en-US" b="0" i="0" dirty="0">
                <a:solidFill>
                  <a:srgbClr val="000000"/>
                </a:solidFill>
                <a:effectLst/>
                <a:latin typeface="inter-regular"/>
              </a:rPr>
              <a:t>When requirements are defined clearly and easy to understand.</a:t>
            </a:r>
          </a:p>
          <a:p>
            <a:pPr algn="just">
              <a:buFont typeface="+mj-lt"/>
              <a:buAutoNum type="arabicPeriod"/>
            </a:pPr>
            <a:r>
              <a:rPr lang="en-US" b="0" i="0" dirty="0">
                <a:solidFill>
                  <a:srgbClr val="000000"/>
                </a:solidFill>
                <a:effectLst/>
                <a:latin typeface="inter-regular"/>
              </a:rPr>
              <a:t>When the software application is large.</a:t>
            </a:r>
          </a:p>
          <a:p>
            <a:pPr algn="just">
              <a:buFont typeface="+mj-lt"/>
              <a:buAutoNum type="arabicPeriod"/>
            </a:pPr>
            <a:r>
              <a:rPr lang="en-US" b="0" i="0" dirty="0">
                <a:solidFill>
                  <a:srgbClr val="000000"/>
                </a:solidFill>
                <a:effectLst/>
                <a:latin typeface="inter-regular"/>
              </a:rPr>
              <a:t>When there is a requirement of changes in future.</a:t>
            </a:r>
          </a:p>
        </p:txBody>
      </p:sp>
      <p:sp>
        <p:nvSpPr>
          <p:cNvPr id="5" name="TextBox 4">
            <a:extLst>
              <a:ext uri="{FF2B5EF4-FFF2-40B4-BE49-F238E27FC236}">
                <a16:creationId xmlns:a16="http://schemas.microsoft.com/office/drawing/2014/main" id="{16CFA3AB-AE74-B647-393F-16A326924A21}"/>
              </a:ext>
            </a:extLst>
          </p:cNvPr>
          <p:cNvSpPr txBox="1"/>
          <p:nvPr/>
        </p:nvSpPr>
        <p:spPr>
          <a:xfrm>
            <a:off x="4840255" y="1900325"/>
            <a:ext cx="6097554" cy="2031325"/>
          </a:xfrm>
          <a:prstGeom prst="rect">
            <a:avLst/>
          </a:prstGeom>
          <a:noFill/>
        </p:spPr>
        <p:txBody>
          <a:bodyPr wrap="square">
            <a:spAutoFit/>
          </a:bodyPr>
          <a:lstStyle/>
          <a:p>
            <a:pPr algn="just"/>
            <a:r>
              <a:rPr lang="en-US" b="0" i="0" dirty="0">
                <a:solidFill>
                  <a:srgbClr val="610B38"/>
                </a:solidFill>
                <a:effectLst/>
                <a:latin typeface="erdana"/>
              </a:rPr>
              <a:t>Advantage(Pros) of Iterative Model:</a:t>
            </a:r>
          </a:p>
          <a:p>
            <a:pPr algn="just">
              <a:buFont typeface="+mj-lt"/>
              <a:buAutoNum type="arabicPeriod"/>
            </a:pPr>
            <a:r>
              <a:rPr lang="en-US" b="0" i="0" dirty="0">
                <a:solidFill>
                  <a:srgbClr val="000000"/>
                </a:solidFill>
                <a:effectLst/>
                <a:latin typeface="inter-regular"/>
              </a:rPr>
              <a:t>Testing and debugging during smaller iteration is easy.</a:t>
            </a:r>
          </a:p>
          <a:p>
            <a:pPr algn="just">
              <a:buFont typeface="+mj-lt"/>
              <a:buAutoNum type="arabicPeriod"/>
            </a:pPr>
            <a:r>
              <a:rPr lang="en-US" b="0" i="0" dirty="0">
                <a:solidFill>
                  <a:srgbClr val="000000"/>
                </a:solidFill>
                <a:effectLst/>
                <a:latin typeface="inter-regular"/>
              </a:rPr>
              <a:t>A Parallel development can plan.</a:t>
            </a:r>
          </a:p>
          <a:p>
            <a:pPr algn="just">
              <a:buFont typeface="+mj-lt"/>
              <a:buAutoNum type="arabicPeriod"/>
            </a:pPr>
            <a:r>
              <a:rPr lang="en-US" b="0" i="0" dirty="0">
                <a:solidFill>
                  <a:srgbClr val="000000"/>
                </a:solidFill>
                <a:effectLst/>
                <a:latin typeface="inter-regular"/>
              </a:rPr>
              <a:t>It is easily acceptable to ever-changing needs of the project.</a:t>
            </a:r>
          </a:p>
          <a:p>
            <a:pPr algn="just">
              <a:buFont typeface="+mj-lt"/>
              <a:buAutoNum type="arabicPeriod"/>
            </a:pPr>
            <a:r>
              <a:rPr lang="en-US" b="0" i="0" dirty="0">
                <a:solidFill>
                  <a:srgbClr val="000000"/>
                </a:solidFill>
                <a:effectLst/>
                <a:latin typeface="inter-regular"/>
              </a:rPr>
              <a:t>Risks are identified and resolved during iteration.</a:t>
            </a:r>
          </a:p>
          <a:p>
            <a:pPr algn="just">
              <a:buFont typeface="+mj-lt"/>
              <a:buAutoNum type="arabicPeriod"/>
            </a:pPr>
            <a:r>
              <a:rPr lang="en-US" b="0" i="0" dirty="0">
                <a:solidFill>
                  <a:srgbClr val="000000"/>
                </a:solidFill>
                <a:effectLst/>
                <a:latin typeface="inter-regular"/>
              </a:rPr>
              <a:t>Limited time spent on documentation and extra time on designing.</a:t>
            </a:r>
          </a:p>
        </p:txBody>
      </p:sp>
      <p:sp>
        <p:nvSpPr>
          <p:cNvPr id="7" name="TextBox 6">
            <a:extLst>
              <a:ext uri="{FF2B5EF4-FFF2-40B4-BE49-F238E27FC236}">
                <a16:creationId xmlns:a16="http://schemas.microsoft.com/office/drawing/2014/main" id="{6BD6AC34-ABF2-1729-F343-98238F2E5A21}"/>
              </a:ext>
            </a:extLst>
          </p:cNvPr>
          <p:cNvSpPr txBox="1"/>
          <p:nvPr/>
        </p:nvSpPr>
        <p:spPr>
          <a:xfrm>
            <a:off x="1266632" y="4038323"/>
            <a:ext cx="6097554" cy="2308324"/>
          </a:xfrm>
          <a:prstGeom prst="rect">
            <a:avLst/>
          </a:prstGeom>
          <a:noFill/>
        </p:spPr>
        <p:txBody>
          <a:bodyPr wrap="square">
            <a:spAutoFit/>
          </a:bodyPr>
          <a:lstStyle/>
          <a:p>
            <a:pPr algn="just"/>
            <a:r>
              <a:rPr lang="en-US" b="0" i="0" dirty="0">
                <a:solidFill>
                  <a:srgbClr val="610B38"/>
                </a:solidFill>
                <a:effectLst/>
                <a:latin typeface="erdana"/>
              </a:rPr>
              <a:t>Disadvantage(Cons) of Iterative Model:</a:t>
            </a:r>
          </a:p>
          <a:p>
            <a:pPr algn="just">
              <a:buFont typeface="+mj-lt"/>
              <a:buAutoNum type="arabicPeriod"/>
            </a:pPr>
            <a:r>
              <a:rPr lang="en-US" b="0" i="0" dirty="0">
                <a:solidFill>
                  <a:srgbClr val="000000"/>
                </a:solidFill>
                <a:effectLst/>
                <a:latin typeface="inter-regular"/>
              </a:rPr>
              <a:t>It is not suitable for smaller projects.</a:t>
            </a:r>
          </a:p>
          <a:p>
            <a:pPr algn="just">
              <a:buFont typeface="+mj-lt"/>
              <a:buAutoNum type="arabicPeriod"/>
            </a:pPr>
            <a:r>
              <a:rPr lang="en-US" b="0" i="0" dirty="0">
                <a:solidFill>
                  <a:srgbClr val="000000"/>
                </a:solidFill>
                <a:effectLst/>
                <a:latin typeface="inter-regular"/>
              </a:rPr>
              <a:t>More Resources may be required.</a:t>
            </a:r>
          </a:p>
          <a:p>
            <a:pPr algn="just">
              <a:buFont typeface="+mj-lt"/>
              <a:buAutoNum type="arabicPeriod"/>
            </a:pPr>
            <a:r>
              <a:rPr lang="en-US" b="0" i="0" dirty="0">
                <a:solidFill>
                  <a:srgbClr val="000000"/>
                </a:solidFill>
                <a:effectLst/>
                <a:latin typeface="inter-regular"/>
              </a:rPr>
              <a:t>Design can be changed again and again because of imperfect requirements.</a:t>
            </a:r>
          </a:p>
          <a:p>
            <a:pPr algn="just">
              <a:buFont typeface="+mj-lt"/>
              <a:buAutoNum type="arabicPeriod"/>
            </a:pPr>
            <a:r>
              <a:rPr lang="en-US" b="0" i="0" dirty="0">
                <a:solidFill>
                  <a:srgbClr val="000000"/>
                </a:solidFill>
                <a:effectLst/>
                <a:latin typeface="inter-regular"/>
              </a:rPr>
              <a:t>Requirement changes can cause over budget.</a:t>
            </a:r>
          </a:p>
          <a:p>
            <a:pPr algn="just">
              <a:buFont typeface="+mj-lt"/>
              <a:buAutoNum type="arabicPeriod"/>
            </a:pPr>
            <a:r>
              <a:rPr lang="en-US" b="0" i="0" dirty="0">
                <a:solidFill>
                  <a:srgbClr val="000000"/>
                </a:solidFill>
                <a:effectLst/>
                <a:latin typeface="inter-regular"/>
              </a:rPr>
              <a:t>Project completion date not confirmed because of changing requirements.</a:t>
            </a:r>
          </a:p>
        </p:txBody>
      </p:sp>
    </p:spTree>
    <p:extLst>
      <p:ext uri="{BB962C8B-B14F-4D97-AF65-F5344CB8AC3E}">
        <p14:creationId xmlns:p14="http://schemas.microsoft.com/office/powerpoint/2010/main" val="3849650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93F111-4AB1-3AC9-9A4F-0621243AC94B}"/>
              </a:ext>
            </a:extLst>
          </p:cNvPr>
          <p:cNvSpPr txBox="1"/>
          <p:nvPr/>
        </p:nvSpPr>
        <p:spPr>
          <a:xfrm>
            <a:off x="398884" y="471998"/>
            <a:ext cx="5507394" cy="3970318"/>
          </a:xfrm>
          <a:prstGeom prst="rect">
            <a:avLst/>
          </a:prstGeom>
          <a:noFill/>
        </p:spPr>
        <p:txBody>
          <a:bodyPr wrap="square">
            <a:spAutoFit/>
          </a:bodyPr>
          <a:lstStyle/>
          <a:p>
            <a:pPr algn="just"/>
            <a:r>
              <a:rPr lang="en-US" b="0" i="0" dirty="0">
                <a:solidFill>
                  <a:srgbClr val="610B38"/>
                </a:solidFill>
                <a:effectLst/>
                <a:latin typeface="erdana"/>
              </a:rPr>
              <a:t>Prototype Model</a:t>
            </a:r>
          </a:p>
          <a:p>
            <a:pPr algn="just"/>
            <a:r>
              <a:rPr lang="en-US" b="0" i="0" dirty="0">
                <a:solidFill>
                  <a:srgbClr val="333333"/>
                </a:solidFill>
                <a:effectLst/>
                <a:latin typeface="inter-regular"/>
              </a:rPr>
              <a:t>The prototype model requires that before carrying out the development of actual software, a working prototype of the system should be built. A prototype is a toy implementation of the system. A prototype usually turns out to be a very crude version of the actual system, possible exhibiting limited functional capabilities, low reliability, and inefficient performance as compared to actual software. In many instances, the client only has a general view of what is expected from the software product. In such a scenario where there is an absence of detailed information regarding the input to the system, the processing needs, and the output requirement, the prototyping model may be employed.</a:t>
            </a:r>
          </a:p>
        </p:txBody>
      </p:sp>
      <p:pic>
        <p:nvPicPr>
          <p:cNvPr id="4" name="Picture 3">
            <a:extLst>
              <a:ext uri="{FF2B5EF4-FFF2-40B4-BE49-F238E27FC236}">
                <a16:creationId xmlns:a16="http://schemas.microsoft.com/office/drawing/2014/main" id="{F6116946-65AE-8015-27E6-434CFDF13D77}"/>
              </a:ext>
            </a:extLst>
          </p:cNvPr>
          <p:cNvPicPr>
            <a:picLocks noChangeAspect="1"/>
          </p:cNvPicPr>
          <p:nvPr/>
        </p:nvPicPr>
        <p:blipFill>
          <a:blip r:embed="rId2"/>
          <a:stretch>
            <a:fillRect/>
          </a:stretch>
        </p:blipFill>
        <p:spPr>
          <a:xfrm>
            <a:off x="6142264" y="310242"/>
            <a:ext cx="5507394" cy="6090557"/>
          </a:xfrm>
          <a:prstGeom prst="rect">
            <a:avLst/>
          </a:prstGeom>
        </p:spPr>
      </p:pic>
    </p:spTree>
    <p:extLst>
      <p:ext uri="{BB962C8B-B14F-4D97-AF65-F5344CB8AC3E}">
        <p14:creationId xmlns:p14="http://schemas.microsoft.com/office/powerpoint/2010/main" val="904421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92152-49C0-9BD0-FD1B-EB01B0FA48EB}"/>
              </a:ext>
            </a:extLst>
          </p:cNvPr>
          <p:cNvSpPr txBox="1"/>
          <p:nvPr/>
        </p:nvSpPr>
        <p:spPr>
          <a:xfrm>
            <a:off x="417545" y="374629"/>
            <a:ext cx="6097554" cy="2308324"/>
          </a:xfrm>
          <a:prstGeom prst="rect">
            <a:avLst/>
          </a:prstGeom>
          <a:noFill/>
        </p:spPr>
        <p:txBody>
          <a:bodyPr wrap="square">
            <a:spAutoFit/>
          </a:bodyPr>
          <a:lstStyle/>
          <a:p>
            <a:pPr algn="just"/>
            <a:r>
              <a:rPr lang="en-US" b="0" i="0" dirty="0">
                <a:solidFill>
                  <a:srgbClr val="610B4B"/>
                </a:solidFill>
                <a:effectLst/>
                <a:latin typeface="erdana"/>
              </a:rPr>
              <a:t>Advantage of Prototype Model</a:t>
            </a:r>
          </a:p>
          <a:p>
            <a:pPr algn="just">
              <a:buFont typeface="+mj-lt"/>
              <a:buAutoNum type="arabicPeriod"/>
            </a:pPr>
            <a:r>
              <a:rPr lang="en-US" b="0" i="0" dirty="0">
                <a:solidFill>
                  <a:srgbClr val="000000"/>
                </a:solidFill>
                <a:effectLst/>
                <a:latin typeface="inter-regular"/>
              </a:rPr>
              <a:t>Reduce the risk of incorrect user requirement</a:t>
            </a:r>
          </a:p>
          <a:p>
            <a:pPr algn="just">
              <a:buFont typeface="+mj-lt"/>
              <a:buAutoNum type="arabicPeriod"/>
            </a:pPr>
            <a:r>
              <a:rPr lang="en-US" b="0" i="0" dirty="0">
                <a:solidFill>
                  <a:srgbClr val="000000"/>
                </a:solidFill>
                <a:effectLst/>
                <a:latin typeface="inter-regular"/>
              </a:rPr>
              <a:t>Good where requirement are changing/uncommitted</a:t>
            </a:r>
          </a:p>
          <a:p>
            <a:pPr algn="just">
              <a:buFont typeface="+mj-lt"/>
              <a:buAutoNum type="arabicPeriod"/>
            </a:pPr>
            <a:r>
              <a:rPr lang="en-US" b="0" i="0" dirty="0">
                <a:solidFill>
                  <a:srgbClr val="000000"/>
                </a:solidFill>
                <a:effectLst/>
                <a:latin typeface="inter-regular"/>
              </a:rPr>
              <a:t>Regular visible process aids management</a:t>
            </a:r>
          </a:p>
          <a:p>
            <a:pPr algn="just">
              <a:buFont typeface="+mj-lt"/>
              <a:buAutoNum type="arabicPeriod"/>
            </a:pPr>
            <a:r>
              <a:rPr lang="en-US" b="0" i="0" dirty="0">
                <a:solidFill>
                  <a:srgbClr val="000000"/>
                </a:solidFill>
                <a:effectLst/>
                <a:latin typeface="inter-regular"/>
              </a:rPr>
              <a:t>Support early product marketing</a:t>
            </a:r>
          </a:p>
          <a:p>
            <a:pPr algn="just">
              <a:buFont typeface="+mj-lt"/>
              <a:buAutoNum type="arabicPeriod"/>
            </a:pPr>
            <a:r>
              <a:rPr lang="en-US" b="0" i="0" dirty="0">
                <a:solidFill>
                  <a:srgbClr val="000000"/>
                </a:solidFill>
                <a:effectLst/>
                <a:latin typeface="inter-regular"/>
              </a:rPr>
              <a:t>Reduce Maintenance cost.</a:t>
            </a:r>
          </a:p>
          <a:p>
            <a:pPr algn="just">
              <a:buFont typeface="+mj-lt"/>
              <a:buAutoNum type="arabicPeriod"/>
            </a:pPr>
            <a:r>
              <a:rPr lang="en-US" b="0" i="0" dirty="0">
                <a:solidFill>
                  <a:srgbClr val="000000"/>
                </a:solidFill>
                <a:effectLst/>
                <a:latin typeface="inter-regular"/>
              </a:rPr>
              <a:t>Errors can be detected much earlier as the system is made side by side.</a:t>
            </a:r>
          </a:p>
        </p:txBody>
      </p:sp>
      <p:sp>
        <p:nvSpPr>
          <p:cNvPr id="5" name="TextBox 4">
            <a:extLst>
              <a:ext uri="{FF2B5EF4-FFF2-40B4-BE49-F238E27FC236}">
                <a16:creationId xmlns:a16="http://schemas.microsoft.com/office/drawing/2014/main" id="{957F0654-A9BD-C84A-C9A5-63FD5AE5655C}"/>
              </a:ext>
            </a:extLst>
          </p:cNvPr>
          <p:cNvSpPr txBox="1"/>
          <p:nvPr/>
        </p:nvSpPr>
        <p:spPr>
          <a:xfrm>
            <a:off x="5045529" y="2471669"/>
            <a:ext cx="6097554" cy="4247317"/>
          </a:xfrm>
          <a:prstGeom prst="rect">
            <a:avLst/>
          </a:prstGeom>
          <a:noFill/>
        </p:spPr>
        <p:txBody>
          <a:bodyPr wrap="square">
            <a:spAutoFit/>
          </a:bodyPr>
          <a:lstStyle/>
          <a:p>
            <a:pPr algn="just"/>
            <a:r>
              <a:rPr lang="en-US" b="0" i="0" dirty="0">
                <a:solidFill>
                  <a:srgbClr val="610B4B"/>
                </a:solidFill>
                <a:effectLst/>
                <a:latin typeface="erdana"/>
              </a:rPr>
              <a:t>Disadvantage of Prototype Model</a:t>
            </a:r>
          </a:p>
          <a:p>
            <a:pPr algn="just">
              <a:buFont typeface="+mj-lt"/>
              <a:buAutoNum type="arabicPeriod"/>
            </a:pPr>
            <a:r>
              <a:rPr lang="en-US" b="0" i="0" dirty="0">
                <a:solidFill>
                  <a:srgbClr val="000000"/>
                </a:solidFill>
                <a:effectLst/>
                <a:latin typeface="inter-regular"/>
              </a:rPr>
              <a:t>An unstable/badly implemented prototype often becomes the final product.</a:t>
            </a:r>
          </a:p>
          <a:p>
            <a:pPr algn="just">
              <a:buFont typeface="+mj-lt"/>
              <a:buAutoNum type="arabicPeriod"/>
            </a:pPr>
            <a:r>
              <a:rPr lang="en-US" b="0" i="0" dirty="0">
                <a:solidFill>
                  <a:srgbClr val="000000"/>
                </a:solidFill>
                <a:effectLst/>
                <a:latin typeface="inter-regular"/>
              </a:rPr>
              <a:t>Require extensive customer collaboration</a:t>
            </a:r>
          </a:p>
          <a:p>
            <a:pPr marL="742950" lvl="1" indent="-285750" algn="just">
              <a:buFont typeface="+mj-lt"/>
              <a:buAutoNum type="arabicPeriod"/>
            </a:pPr>
            <a:r>
              <a:rPr lang="en-US" b="0" i="0" dirty="0">
                <a:solidFill>
                  <a:srgbClr val="000000"/>
                </a:solidFill>
                <a:effectLst/>
                <a:latin typeface="inter-regular"/>
              </a:rPr>
              <a:t>Costs customer money</a:t>
            </a:r>
          </a:p>
          <a:p>
            <a:pPr marL="742950" lvl="1" indent="-285750" algn="just">
              <a:buFont typeface="+mj-lt"/>
              <a:buAutoNum type="arabicPeriod"/>
            </a:pPr>
            <a:r>
              <a:rPr lang="en-US" b="0" i="0" dirty="0">
                <a:solidFill>
                  <a:srgbClr val="000000"/>
                </a:solidFill>
                <a:effectLst/>
                <a:latin typeface="inter-regular"/>
              </a:rPr>
              <a:t>Needs committed customer</a:t>
            </a:r>
          </a:p>
          <a:p>
            <a:pPr marL="742950" lvl="1" indent="-285750" algn="just">
              <a:buFont typeface="+mj-lt"/>
              <a:buAutoNum type="arabicPeriod"/>
            </a:pPr>
            <a:r>
              <a:rPr lang="en-US" b="0" i="0" dirty="0">
                <a:solidFill>
                  <a:srgbClr val="000000"/>
                </a:solidFill>
                <a:effectLst/>
                <a:latin typeface="inter-regular"/>
              </a:rPr>
              <a:t>Difficult to finish if customer withdraw</a:t>
            </a:r>
          </a:p>
          <a:p>
            <a:pPr marL="742950" lvl="1" indent="-285750" algn="just">
              <a:buFont typeface="+mj-lt"/>
              <a:buAutoNum type="arabicPeriod"/>
            </a:pPr>
            <a:r>
              <a:rPr lang="en-US" b="0" i="0" dirty="0">
                <a:solidFill>
                  <a:srgbClr val="000000"/>
                </a:solidFill>
                <a:effectLst/>
                <a:latin typeface="inter-regular"/>
              </a:rPr>
              <a:t>May be too customer specific, no broad market</a:t>
            </a:r>
          </a:p>
          <a:p>
            <a:pPr algn="just">
              <a:buFont typeface="+mj-lt"/>
              <a:buAutoNum type="arabicPeriod"/>
            </a:pPr>
            <a:r>
              <a:rPr lang="en-US" b="0" i="0" dirty="0">
                <a:solidFill>
                  <a:srgbClr val="000000"/>
                </a:solidFill>
                <a:effectLst/>
                <a:latin typeface="inter-regular"/>
              </a:rPr>
              <a:t>Difficult to know how long the project will last.</a:t>
            </a:r>
          </a:p>
          <a:p>
            <a:pPr algn="just">
              <a:buFont typeface="+mj-lt"/>
              <a:buAutoNum type="arabicPeriod"/>
            </a:pPr>
            <a:r>
              <a:rPr lang="en-US" b="0" i="0" dirty="0">
                <a:solidFill>
                  <a:srgbClr val="000000"/>
                </a:solidFill>
                <a:effectLst/>
                <a:latin typeface="inter-regular"/>
              </a:rPr>
              <a:t>Easy to fall back into the code and fix without proper requirement analysis, design, customer evaluation, and feedback.</a:t>
            </a:r>
          </a:p>
          <a:p>
            <a:pPr algn="just">
              <a:buFont typeface="+mj-lt"/>
              <a:buAutoNum type="arabicPeriod"/>
            </a:pPr>
            <a:r>
              <a:rPr lang="en-US" b="0" i="0" dirty="0">
                <a:solidFill>
                  <a:srgbClr val="000000"/>
                </a:solidFill>
                <a:effectLst/>
                <a:latin typeface="inter-regular"/>
              </a:rPr>
              <a:t>Prototyping tools are expensive.</a:t>
            </a:r>
          </a:p>
          <a:p>
            <a:pPr algn="just">
              <a:buFont typeface="+mj-lt"/>
              <a:buAutoNum type="arabicPeriod"/>
            </a:pPr>
            <a:r>
              <a:rPr lang="en-US" b="0" i="0" dirty="0">
                <a:solidFill>
                  <a:srgbClr val="000000"/>
                </a:solidFill>
                <a:effectLst/>
                <a:latin typeface="inter-regular"/>
              </a:rPr>
              <a:t>Special tools &amp; techniques are required to build a prototype.</a:t>
            </a:r>
          </a:p>
          <a:p>
            <a:pPr algn="just">
              <a:buFont typeface="+mj-lt"/>
              <a:buAutoNum type="arabicPeriod"/>
            </a:pPr>
            <a:r>
              <a:rPr lang="en-US" b="0" i="0" dirty="0">
                <a:solidFill>
                  <a:srgbClr val="000000"/>
                </a:solidFill>
                <a:effectLst/>
                <a:latin typeface="inter-regular"/>
              </a:rPr>
              <a:t>It is a time-consuming process.</a:t>
            </a:r>
          </a:p>
        </p:txBody>
      </p:sp>
    </p:spTree>
    <p:extLst>
      <p:ext uri="{BB962C8B-B14F-4D97-AF65-F5344CB8AC3E}">
        <p14:creationId xmlns:p14="http://schemas.microsoft.com/office/powerpoint/2010/main" val="161471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2EA455-3F12-254A-7C35-AB8BF41034FA}"/>
              </a:ext>
            </a:extLst>
          </p:cNvPr>
          <p:cNvSpPr txBox="1"/>
          <p:nvPr/>
        </p:nvSpPr>
        <p:spPr>
          <a:xfrm>
            <a:off x="809431" y="631762"/>
            <a:ext cx="6097554" cy="369332"/>
          </a:xfrm>
          <a:prstGeom prst="rect">
            <a:avLst/>
          </a:prstGeom>
          <a:noFill/>
        </p:spPr>
        <p:txBody>
          <a:bodyPr wrap="square">
            <a:spAutoFit/>
          </a:bodyPr>
          <a:lstStyle/>
          <a:p>
            <a:pPr algn="just"/>
            <a:r>
              <a:rPr lang="en-US" b="0" i="0" dirty="0">
                <a:solidFill>
                  <a:srgbClr val="610B38"/>
                </a:solidFill>
                <a:effectLst/>
                <a:latin typeface="erdana"/>
              </a:rPr>
              <a:t>Characteristics of a good software engineer</a:t>
            </a:r>
          </a:p>
        </p:txBody>
      </p:sp>
      <p:sp>
        <p:nvSpPr>
          <p:cNvPr id="5" name="TextBox 4">
            <a:extLst>
              <a:ext uri="{FF2B5EF4-FFF2-40B4-BE49-F238E27FC236}">
                <a16:creationId xmlns:a16="http://schemas.microsoft.com/office/drawing/2014/main" id="{2DFEE337-CEEF-2C36-9C68-1B260FF7F389}"/>
              </a:ext>
            </a:extLst>
          </p:cNvPr>
          <p:cNvSpPr txBox="1"/>
          <p:nvPr/>
        </p:nvSpPr>
        <p:spPr>
          <a:xfrm>
            <a:off x="809430" y="1463648"/>
            <a:ext cx="8185279" cy="369332"/>
          </a:xfrm>
          <a:prstGeom prst="rect">
            <a:avLst/>
          </a:prstGeom>
          <a:noFill/>
        </p:spPr>
        <p:txBody>
          <a:bodyPr wrap="square">
            <a:spAutoFit/>
          </a:bodyPr>
          <a:lstStyle/>
          <a:p>
            <a:r>
              <a:rPr lang="en-US" b="0" i="0" dirty="0">
                <a:solidFill>
                  <a:srgbClr val="333333"/>
                </a:solidFill>
                <a:effectLst/>
                <a:latin typeface="inter-regular"/>
              </a:rPr>
              <a:t>Good technical knowledge of the project range (Domain knowledge).</a:t>
            </a:r>
            <a:endParaRPr lang="en-IN" dirty="0"/>
          </a:p>
        </p:txBody>
      </p:sp>
      <p:sp>
        <p:nvSpPr>
          <p:cNvPr id="7" name="TextBox 6">
            <a:extLst>
              <a:ext uri="{FF2B5EF4-FFF2-40B4-BE49-F238E27FC236}">
                <a16:creationId xmlns:a16="http://schemas.microsoft.com/office/drawing/2014/main" id="{AAD4EA41-6325-278D-43CD-36C2C75B600B}"/>
              </a:ext>
            </a:extLst>
          </p:cNvPr>
          <p:cNvSpPr txBox="1"/>
          <p:nvPr/>
        </p:nvSpPr>
        <p:spPr>
          <a:xfrm>
            <a:off x="809430" y="1926202"/>
            <a:ext cx="6097554" cy="369332"/>
          </a:xfrm>
          <a:prstGeom prst="rect">
            <a:avLst/>
          </a:prstGeom>
          <a:noFill/>
        </p:spPr>
        <p:txBody>
          <a:bodyPr wrap="square">
            <a:spAutoFit/>
          </a:bodyPr>
          <a:lstStyle/>
          <a:p>
            <a:r>
              <a:rPr lang="en-IN" b="0" i="0" dirty="0">
                <a:solidFill>
                  <a:srgbClr val="333333"/>
                </a:solidFill>
                <a:effectLst/>
                <a:latin typeface="inter-regular"/>
              </a:rPr>
              <a:t>Good programming abilities.</a:t>
            </a:r>
            <a:endParaRPr lang="en-IN" dirty="0"/>
          </a:p>
        </p:txBody>
      </p:sp>
      <p:sp>
        <p:nvSpPr>
          <p:cNvPr id="9" name="TextBox 8">
            <a:extLst>
              <a:ext uri="{FF2B5EF4-FFF2-40B4-BE49-F238E27FC236}">
                <a16:creationId xmlns:a16="http://schemas.microsoft.com/office/drawing/2014/main" id="{4AD86769-31E7-F9F7-A4FE-5CF9692F3D98}"/>
              </a:ext>
            </a:extLst>
          </p:cNvPr>
          <p:cNvSpPr txBox="1"/>
          <p:nvPr/>
        </p:nvSpPr>
        <p:spPr>
          <a:xfrm>
            <a:off x="809430" y="2388756"/>
            <a:ext cx="6097554" cy="369332"/>
          </a:xfrm>
          <a:prstGeom prst="rect">
            <a:avLst/>
          </a:prstGeom>
          <a:noFill/>
        </p:spPr>
        <p:txBody>
          <a:bodyPr wrap="square">
            <a:spAutoFit/>
          </a:bodyPr>
          <a:lstStyle/>
          <a:p>
            <a:r>
              <a:rPr lang="en-US" b="0" i="0" dirty="0">
                <a:solidFill>
                  <a:srgbClr val="333333"/>
                </a:solidFill>
                <a:effectLst/>
                <a:latin typeface="inter-regular"/>
              </a:rPr>
              <a:t>Ability to work in a team</a:t>
            </a:r>
            <a:endParaRPr lang="en-IN" dirty="0"/>
          </a:p>
        </p:txBody>
      </p:sp>
      <p:sp>
        <p:nvSpPr>
          <p:cNvPr id="11" name="TextBox 10">
            <a:extLst>
              <a:ext uri="{FF2B5EF4-FFF2-40B4-BE49-F238E27FC236}">
                <a16:creationId xmlns:a16="http://schemas.microsoft.com/office/drawing/2014/main" id="{9F09FF03-1DB4-3220-7564-1457309A24F8}"/>
              </a:ext>
            </a:extLst>
          </p:cNvPr>
          <p:cNvSpPr txBox="1"/>
          <p:nvPr/>
        </p:nvSpPr>
        <p:spPr>
          <a:xfrm>
            <a:off x="809429" y="2886404"/>
            <a:ext cx="9491566" cy="369332"/>
          </a:xfrm>
          <a:prstGeom prst="rect">
            <a:avLst/>
          </a:prstGeom>
          <a:noFill/>
        </p:spPr>
        <p:txBody>
          <a:bodyPr wrap="square">
            <a:spAutoFit/>
          </a:bodyPr>
          <a:lstStyle/>
          <a:p>
            <a:r>
              <a:rPr lang="en-US" b="0" i="0" dirty="0">
                <a:solidFill>
                  <a:srgbClr val="333333"/>
                </a:solidFill>
                <a:effectLst/>
                <a:latin typeface="inter-regular"/>
              </a:rPr>
              <a:t>Good communication skills. These skills comprise of oral, written, and interpersonal skills.</a:t>
            </a:r>
            <a:endParaRPr lang="en-IN" dirty="0"/>
          </a:p>
        </p:txBody>
      </p:sp>
      <p:sp>
        <p:nvSpPr>
          <p:cNvPr id="13" name="TextBox 12">
            <a:extLst>
              <a:ext uri="{FF2B5EF4-FFF2-40B4-BE49-F238E27FC236}">
                <a16:creationId xmlns:a16="http://schemas.microsoft.com/office/drawing/2014/main" id="{3EEDD4AB-CC52-A244-97C2-5148A952E1EA}"/>
              </a:ext>
            </a:extLst>
          </p:cNvPr>
          <p:cNvSpPr txBox="1"/>
          <p:nvPr/>
        </p:nvSpPr>
        <p:spPr>
          <a:xfrm>
            <a:off x="809429" y="3314193"/>
            <a:ext cx="8558505" cy="369332"/>
          </a:xfrm>
          <a:prstGeom prst="rect">
            <a:avLst/>
          </a:prstGeom>
          <a:noFill/>
        </p:spPr>
        <p:txBody>
          <a:bodyPr wrap="square">
            <a:spAutoFit/>
          </a:bodyPr>
          <a:lstStyle/>
          <a:p>
            <a:r>
              <a:rPr lang="en-US" b="0" i="0" dirty="0">
                <a:solidFill>
                  <a:srgbClr val="333333"/>
                </a:solidFill>
                <a:effectLst/>
                <a:latin typeface="inter-regular"/>
              </a:rPr>
              <a:t>Exposure to systematic methods, i.e., familiarity with software engineering principles.</a:t>
            </a:r>
            <a:endParaRPr lang="en-IN" dirty="0"/>
          </a:p>
        </p:txBody>
      </p:sp>
      <p:sp>
        <p:nvSpPr>
          <p:cNvPr id="15" name="TextBox 14">
            <a:extLst>
              <a:ext uri="{FF2B5EF4-FFF2-40B4-BE49-F238E27FC236}">
                <a16:creationId xmlns:a16="http://schemas.microsoft.com/office/drawing/2014/main" id="{C1CD161E-CA25-08D7-98AE-4067830075D3}"/>
              </a:ext>
            </a:extLst>
          </p:cNvPr>
          <p:cNvSpPr txBox="1"/>
          <p:nvPr/>
        </p:nvSpPr>
        <p:spPr>
          <a:xfrm>
            <a:off x="809429" y="3846606"/>
            <a:ext cx="6097554" cy="369332"/>
          </a:xfrm>
          <a:prstGeom prst="rect">
            <a:avLst/>
          </a:prstGeom>
          <a:noFill/>
        </p:spPr>
        <p:txBody>
          <a:bodyPr wrap="square">
            <a:spAutoFit/>
          </a:bodyPr>
          <a:lstStyle/>
          <a:p>
            <a:r>
              <a:rPr lang="en-IN" b="0" i="0" dirty="0">
                <a:solidFill>
                  <a:srgbClr val="333333"/>
                </a:solidFill>
                <a:effectLst/>
                <a:latin typeface="inter-regular"/>
              </a:rPr>
              <a:t>High motivation.</a:t>
            </a:r>
            <a:endParaRPr lang="en-IN" dirty="0"/>
          </a:p>
        </p:txBody>
      </p:sp>
      <p:sp>
        <p:nvSpPr>
          <p:cNvPr id="17" name="TextBox 16">
            <a:extLst>
              <a:ext uri="{FF2B5EF4-FFF2-40B4-BE49-F238E27FC236}">
                <a16:creationId xmlns:a16="http://schemas.microsoft.com/office/drawing/2014/main" id="{2CD096AB-28C7-1144-0EB3-D7DBD5CC5443}"/>
              </a:ext>
            </a:extLst>
          </p:cNvPr>
          <p:cNvSpPr txBox="1"/>
          <p:nvPr/>
        </p:nvSpPr>
        <p:spPr>
          <a:xfrm>
            <a:off x="809429" y="4477352"/>
            <a:ext cx="6097554" cy="923330"/>
          </a:xfrm>
          <a:prstGeom prst="rect">
            <a:avLst/>
          </a:prstGeom>
          <a:noFill/>
        </p:spPr>
        <p:txBody>
          <a:bodyPr wrap="square">
            <a:spAutoFit/>
          </a:bodyPr>
          <a:lstStyle/>
          <a:p>
            <a:pPr algn="just"/>
            <a:r>
              <a:rPr lang="en-US" b="0" i="0" dirty="0">
                <a:solidFill>
                  <a:srgbClr val="333333"/>
                </a:solidFill>
                <a:effectLst/>
                <a:latin typeface="inter-regular"/>
              </a:rPr>
              <a:t>Sound knowledge of fundamentals of computer science.</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Intelligence.</a:t>
            </a:r>
          </a:p>
        </p:txBody>
      </p:sp>
    </p:spTree>
    <p:extLst>
      <p:ext uri="{BB962C8B-B14F-4D97-AF65-F5344CB8AC3E}">
        <p14:creationId xmlns:p14="http://schemas.microsoft.com/office/powerpoint/2010/main" val="98599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C12030-D0E9-E9D5-3A02-F582F4450306}"/>
              </a:ext>
            </a:extLst>
          </p:cNvPr>
          <p:cNvPicPr>
            <a:picLocks noChangeAspect="1"/>
          </p:cNvPicPr>
          <p:nvPr/>
        </p:nvPicPr>
        <p:blipFill>
          <a:blip r:embed="rId2"/>
          <a:stretch>
            <a:fillRect/>
          </a:stretch>
        </p:blipFill>
        <p:spPr>
          <a:xfrm>
            <a:off x="527568" y="687452"/>
            <a:ext cx="10101280" cy="5227573"/>
          </a:xfrm>
          <a:prstGeom prst="rect">
            <a:avLst/>
          </a:prstGeom>
        </p:spPr>
      </p:pic>
    </p:spTree>
    <p:extLst>
      <p:ext uri="{BB962C8B-B14F-4D97-AF65-F5344CB8AC3E}">
        <p14:creationId xmlns:p14="http://schemas.microsoft.com/office/powerpoint/2010/main" val="102927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822869-93B7-D64A-D2B9-B335B20B9512}"/>
              </a:ext>
            </a:extLst>
          </p:cNvPr>
          <p:cNvSpPr txBox="1"/>
          <p:nvPr/>
        </p:nvSpPr>
        <p:spPr>
          <a:xfrm>
            <a:off x="622818" y="459175"/>
            <a:ext cx="10751197" cy="3693319"/>
          </a:xfrm>
          <a:prstGeom prst="rect">
            <a:avLst/>
          </a:prstGeom>
          <a:noFill/>
        </p:spPr>
        <p:txBody>
          <a:bodyPr wrap="square">
            <a:spAutoFit/>
          </a:bodyPr>
          <a:lstStyle/>
          <a:p>
            <a:pPr algn="just"/>
            <a:r>
              <a:rPr lang="en-US" b="0" i="0" dirty="0">
                <a:solidFill>
                  <a:srgbClr val="610B38"/>
                </a:solidFill>
                <a:effectLst/>
                <a:latin typeface="erdana"/>
              </a:rPr>
              <a:t>Software Processes</a:t>
            </a:r>
          </a:p>
          <a:p>
            <a:pPr algn="just"/>
            <a:r>
              <a:rPr lang="en-US" b="0" i="0" dirty="0">
                <a:solidFill>
                  <a:srgbClr val="333333"/>
                </a:solidFill>
                <a:effectLst/>
                <a:latin typeface="inter-regular"/>
              </a:rPr>
              <a:t>The term </a:t>
            </a:r>
            <a:r>
              <a:rPr lang="en-US" b="1" i="0" dirty="0">
                <a:solidFill>
                  <a:srgbClr val="333333"/>
                </a:solidFill>
                <a:effectLst/>
                <a:latin typeface="inter-bold"/>
              </a:rPr>
              <a:t>software</a:t>
            </a:r>
            <a:r>
              <a:rPr lang="en-US" b="0" i="0" dirty="0">
                <a:solidFill>
                  <a:srgbClr val="333333"/>
                </a:solidFill>
                <a:effectLst/>
                <a:latin typeface="inter-regular"/>
              </a:rPr>
              <a:t> specifies to the set of computer programs, procedures and associated documents (Flowcharts, manuals, etc.) that describe the program and how they are to be used.</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 software process is the set of activities and associated outcome that produce a software product. Software engineers mostly carry out these activities. These are four key process activities, which are common to all software processes. </a:t>
            </a:r>
          </a:p>
          <a:p>
            <a:pPr algn="just"/>
            <a:endParaRPr lang="en-US" dirty="0">
              <a:solidFill>
                <a:srgbClr val="333333"/>
              </a:solidFill>
              <a:latin typeface="inter-regular"/>
            </a:endParaRPr>
          </a:p>
          <a:p>
            <a:pPr algn="just"/>
            <a:r>
              <a:rPr lang="en-US" b="0" i="0" dirty="0">
                <a:solidFill>
                  <a:srgbClr val="333333"/>
                </a:solidFill>
                <a:effectLst/>
                <a:latin typeface="inter-regular"/>
              </a:rPr>
              <a:t>These activities are:</a:t>
            </a:r>
          </a:p>
          <a:p>
            <a:pPr algn="just">
              <a:buFont typeface="+mj-lt"/>
              <a:buAutoNum type="arabicPeriod"/>
            </a:pPr>
            <a:r>
              <a:rPr lang="en-US" b="1" i="0" dirty="0">
                <a:solidFill>
                  <a:srgbClr val="000000"/>
                </a:solidFill>
                <a:effectLst/>
                <a:latin typeface="inter-bold"/>
              </a:rPr>
              <a:t>Software specifications:</a:t>
            </a:r>
            <a:r>
              <a:rPr lang="en-US" b="0" i="0" dirty="0">
                <a:solidFill>
                  <a:srgbClr val="000000"/>
                </a:solidFill>
                <a:effectLst/>
                <a:latin typeface="inter-regular"/>
              </a:rPr>
              <a:t> The functionality of the software and constraints on its operation must be defined.</a:t>
            </a:r>
          </a:p>
          <a:p>
            <a:pPr algn="just">
              <a:buFont typeface="+mj-lt"/>
              <a:buAutoNum type="arabicPeriod"/>
            </a:pPr>
            <a:r>
              <a:rPr lang="en-US" b="1" i="0" dirty="0">
                <a:solidFill>
                  <a:srgbClr val="000000"/>
                </a:solidFill>
                <a:effectLst/>
                <a:latin typeface="inter-bold"/>
              </a:rPr>
              <a:t>Software development:</a:t>
            </a:r>
            <a:r>
              <a:rPr lang="en-US" b="0" i="0" dirty="0">
                <a:solidFill>
                  <a:srgbClr val="000000"/>
                </a:solidFill>
                <a:effectLst/>
                <a:latin typeface="inter-regular"/>
              </a:rPr>
              <a:t> The software to meet the requirement must be produced.</a:t>
            </a:r>
          </a:p>
          <a:p>
            <a:pPr algn="just">
              <a:buFont typeface="+mj-lt"/>
              <a:buAutoNum type="arabicPeriod"/>
            </a:pPr>
            <a:r>
              <a:rPr lang="en-US" b="1" i="0" dirty="0">
                <a:solidFill>
                  <a:srgbClr val="000000"/>
                </a:solidFill>
                <a:effectLst/>
                <a:latin typeface="inter-bold"/>
              </a:rPr>
              <a:t>Software validation:</a:t>
            </a:r>
            <a:r>
              <a:rPr lang="en-US" b="0" i="0" dirty="0">
                <a:solidFill>
                  <a:srgbClr val="000000"/>
                </a:solidFill>
                <a:effectLst/>
                <a:latin typeface="inter-regular"/>
              </a:rPr>
              <a:t> The software must be validated to ensure that it does what the customer wants.</a:t>
            </a:r>
          </a:p>
          <a:p>
            <a:pPr algn="just">
              <a:buFont typeface="+mj-lt"/>
              <a:buAutoNum type="arabicPeriod"/>
            </a:pPr>
            <a:r>
              <a:rPr lang="en-US" b="1" i="0" dirty="0">
                <a:solidFill>
                  <a:srgbClr val="000000"/>
                </a:solidFill>
                <a:effectLst/>
                <a:latin typeface="inter-bold"/>
              </a:rPr>
              <a:t>Software evolution:</a:t>
            </a:r>
            <a:r>
              <a:rPr lang="en-US" b="0" i="0" dirty="0">
                <a:solidFill>
                  <a:srgbClr val="000000"/>
                </a:solidFill>
                <a:effectLst/>
                <a:latin typeface="inter-regular"/>
              </a:rPr>
              <a:t> The software must evolve to meet changing client needs.</a:t>
            </a:r>
          </a:p>
        </p:txBody>
      </p:sp>
    </p:spTree>
    <p:extLst>
      <p:ext uri="{BB962C8B-B14F-4D97-AF65-F5344CB8AC3E}">
        <p14:creationId xmlns:p14="http://schemas.microsoft.com/office/powerpoint/2010/main" val="10143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2A44F-1079-D0DF-F640-8109EEFD9C40}"/>
              </a:ext>
            </a:extLst>
          </p:cNvPr>
          <p:cNvSpPr txBox="1"/>
          <p:nvPr/>
        </p:nvSpPr>
        <p:spPr>
          <a:xfrm>
            <a:off x="643812" y="813166"/>
            <a:ext cx="10263674" cy="4801314"/>
          </a:xfrm>
          <a:prstGeom prst="rect">
            <a:avLst/>
          </a:prstGeom>
          <a:noFill/>
        </p:spPr>
        <p:txBody>
          <a:bodyPr wrap="square">
            <a:spAutoFit/>
          </a:bodyPr>
          <a:lstStyle/>
          <a:p>
            <a:pPr algn="just"/>
            <a:r>
              <a:rPr lang="en-US" b="0" i="0" dirty="0">
                <a:solidFill>
                  <a:srgbClr val="610B38"/>
                </a:solidFill>
                <a:effectLst/>
                <a:latin typeface="erdana"/>
              </a:rPr>
              <a:t>The Software Process Model</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A software process model is a specified definition of a software process, which is presented from a particular perspective. Models, by their nature, are a simplification, so a software process model is an abstraction of the actual process, which is being described. Process models may contain activities, which are part of the software process, software product, and the roles of people involved in software engineering. Some examples of the types of software process models that may be produced are:</a:t>
            </a:r>
          </a:p>
          <a:p>
            <a:pPr algn="just"/>
            <a:endParaRPr lang="en-US" b="0" i="0" dirty="0">
              <a:solidFill>
                <a:srgbClr val="333333"/>
              </a:solidFill>
              <a:effectLst/>
              <a:latin typeface="inter-regular"/>
            </a:endParaRPr>
          </a:p>
          <a:p>
            <a:pPr algn="just">
              <a:buFont typeface="+mj-lt"/>
              <a:buAutoNum type="arabicPeriod"/>
            </a:pPr>
            <a:r>
              <a:rPr lang="en-US" b="1" dirty="0">
                <a:solidFill>
                  <a:srgbClr val="000000"/>
                </a:solidFill>
                <a:latin typeface="inter-bold"/>
              </a:rPr>
              <a:t>A</a:t>
            </a:r>
            <a:r>
              <a:rPr lang="en-US" b="1" i="0" dirty="0">
                <a:solidFill>
                  <a:srgbClr val="000000"/>
                </a:solidFill>
                <a:effectLst/>
                <a:latin typeface="inter-bold"/>
              </a:rPr>
              <a:t> workflow model:</a:t>
            </a:r>
            <a:r>
              <a:rPr lang="en-US" b="0" i="0" dirty="0">
                <a:solidFill>
                  <a:srgbClr val="000000"/>
                </a:solidFill>
                <a:effectLst/>
                <a:latin typeface="inter-regular"/>
              </a:rPr>
              <a:t> This shows the series of activities in the process along with their inputs, outputs and dependencies. The activities in this model perform human actions.</a:t>
            </a:r>
          </a:p>
          <a:p>
            <a:pPr algn="just">
              <a:buFont typeface="+mj-lt"/>
              <a:buAutoNum type="arabicPeriod"/>
            </a:pPr>
            <a:r>
              <a:rPr lang="en-US" b="1" i="0" dirty="0">
                <a:solidFill>
                  <a:srgbClr val="000000"/>
                </a:solidFill>
                <a:effectLst/>
                <a:latin typeface="inter-bold"/>
              </a:rPr>
              <a:t> A dataflow or activity model:</a:t>
            </a:r>
            <a:r>
              <a:rPr lang="en-US" b="0" i="0" dirty="0">
                <a:solidFill>
                  <a:srgbClr val="000000"/>
                </a:solidFill>
                <a:effectLst/>
                <a:latin typeface="inter-regular"/>
              </a:rPr>
              <a:t> This represents the process as a set of activities, each of which carries out some data transformations. It shows how the input to the process, such as a specification is converted to an output such as a design. The activities here may be at a lower level than activities in a workflow model. They may perform transformations carried out by people or by computers.</a:t>
            </a:r>
          </a:p>
          <a:p>
            <a:pPr algn="just"/>
            <a:endParaRPr lang="en-US" b="0" i="0" dirty="0">
              <a:solidFill>
                <a:srgbClr val="000000"/>
              </a:solidFill>
              <a:effectLst/>
              <a:latin typeface="inter-regular"/>
            </a:endParaRPr>
          </a:p>
          <a:p>
            <a:pPr algn="just"/>
            <a:r>
              <a:rPr lang="en-US" b="1" dirty="0">
                <a:solidFill>
                  <a:srgbClr val="000000"/>
                </a:solidFill>
                <a:latin typeface="inter-bold"/>
              </a:rPr>
              <a:t>3.</a:t>
            </a:r>
            <a:r>
              <a:rPr lang="en-US" b="1" i="0" dirty="0">
                <a:solidFill>
                  <a:srgbClr val="000000"/>
                </a:solidFill>
                <a:effectLst/>
                <a:latin typeface="inter-bold"/>
              </a:rPr>
              <a:t> A role/action model:</a:t>
            </a:r>
            <a:r>
              <a:rPr lang="en-US" b="0" i="0" dirty="0">
                <a:solidFill>
                  <a:srgbClr val="000000"/>
                </a:solidFill>
                <a:effectLst/>
                <a:latin typeface="inter-regular"/>
              </a:rPr>
              <a:t> This means the roles of the people involved in the software process and the activities for which they are responsible.</a:t>
            </a:r>
          </a:p>
        </p:txBody>
      </p:sp>
    </p:spTree>
    <p:extLst>
      <p:ext uri="{BB962C8B-B14F-4D97-AF65-F5344CB8AC3E}">
        <p14:creationId xmlns:p14="http://schemas.microsoft.com/office/powerpoint/2010/main" val="282153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67841-4B5C-ACA8-60B6-52463DBAB6C1}"/>
              </a:ext>
            </a:extLst>
          </p:cNvPr>
          <p:cNvSpPr txBox="1"/>
          <p:nvPr/>
        </p:nvSpPr>
        <p:spPr>
          <a:xfrm>
            <a:off x="858416" y="768546"/>
            <a:ext cx="9722498" cy="4801314"/>
          </a:xfrm>
          <a:prstGeom prst="rect">
            <a:avLst/>
          </a:prstGeom>
          <a:noFill/>
        </p:spPr>
        <p:txBody>
          <a:bodyPr wrap="square">
            <a:spAutoFit/>
          </a:bodyPr>
          <a:lstStyle/>
          <a:p>
            <a:pPr algn="just"/>
            <a:r>
              <a:rPr lang="en-US" b="0" i="0" dirty="0">
                <a:solidFill>
                  <a:srgbClr val="610B38"/>
                </a:solidFill>
                <a:effectLst/>
                <a:latin typeface="erdana"/>
              </a:rPr>
              <a:t>Software Crisis</a:t>
            </a:r>
          </a:p>
          <a:p>
            <a:pPr algn="just"/>
            <a:endParaRPr lang="en-US" b="0" i="0" dirty="0">
              <a:solidFill>
                <a:srgbClr val="610B38"/>
              </a:solidFill>
              <a:effectLst/>
              <a:latin typeface="erdana"/>
            </a:endParaRPr>
          </a:p>
          <a:p>
            <a:pPr algn="just">
              <a:buFont typeface="+mj-lt"/>
              <a:buAutoNum type="arabicPeriod"/>
            </a:pPr>
            <a:r>
              <a:rPr lang="en-US" b="1" i="0" dirty="0">
                <a:solidFill>
                  <a:srgbClr val="000000"/>
                </a:solidFill>
                <a:effectLst/>
                <a:latin typeface="inter-bold"/>
              </a:rPr>
              <a:t>Size:</a:t>
            </a:r>
            <a:r>
              <a:rPr lang="en-US" b="0" i="0" dirty="0">
                <a:solidFill>
                  <a:srgbClr val="000000"/>
                </a:solidFill>
                <a:effectLst/>
                <a:latin typeface="inter-regular"/>
              </a:rPr>
              <a:t> Software is becoming more expensive and more complex with the growing complexity and expectation out of software. For example, the code in the consumer product is doubling every couple of years.</a:t>
            </a:r>
          </a:p>
          <a:p>
            <a:pPr algn="just"/>
            <a:endParaRPr lang="en-US" b="0" i="0" dirty="0">
              <a:solidFill>
                <a:srgbClr val="000000"/>
              </a:solidFill>
              <a:effectLst/>
              <a:latin typeface="inter-regular"/>
            </a:endParaRPr>
          </a:p>
          <a:p>
            <a:pPr algn="just"/>
            <a:r>
              <a:rPr lang="en-US" b="1" i="0" dirty="0">
                <a:solidFill>
                  <a:srgbClr val="000000"/>
                </a:solidFill>
                <a:effectLst/>
                <a:latin typeface="inter-bold"/>
              </a:rPr>
              <a:t>2.Quality:</a:t>
            </a:r>
            <a:r>
              <a:rPr lang="en-US" b="0" i="0" dirty="0">
                <a:solidFill>
                  <a:srgbClr val="000000"/>
                </a:solidFill>
                <a:effectLst/>
                <a:latin typeface="inter-regular"/>
              </a:rPr>
              <a:t> Many software products have poor quality, i.e., the software products defects after putting into use due to ineffective testing technique. For example, Software testing typically finds 25 errors per 1000 lines of code.</a:t>
            </a:r>
          </a:p>
          <a:p>
            <a:pPr algn="just"/>
            <a:endParaRPr lang="en-US" b="0" i="0" dirty="0">
              <a:solidFill>
                <a:srgbClr val="000000"/>
              </a:solidFill>
              <a:effectLst/>
              <a:latin typeface="inter-regular"/>
            </a:endParaRPr>
          </a:p>
          <a:p>
            <a:pPr algn="just"/>
            <a:r>
              <a:rPr lang="en-US" b="1" i="0" dirty="0">
                <a:solidFill>
                  <a:srgbClr val="000000"/>
                </a:solidFill>
                <a:effectLst/>
                <a:latin typeface="inter-bold"/>
              </a:rPr>
              <a:t>3.Cost:</a:t>
            </a:r>
            <a:r>
              <a:rPr lang="en-US" b="0" i="0" dirty="0">
                <a:solidFill>
                  <a:srgbClr val="000000"/>
                </a:solidFill>
                <a:effectLst/>
                <a:latin typeface="inter-regular"/>
              </a:rPr>
              <a:t> Software development is costly i.e. in terms of time taken to develop and the money involved. For example, Development of the FAA's Advanced Automation System cost over $700 per lines of code.</a:t>
            </a:r>
          </a:p>
          <a:p>
            <a:pPr algn="just"/>
            <a:endParaRPr lang="en-US" b="0" i="0" dirty="0">
              <a:solidFill>
                <a:srgbClr val="000000"/>
              </a:solidFill>
              <a:effectLst/>
              <a:latin typeface="inter-regular"/>
            </a:endParaRPr>
          </a:p>
          <a:p>
            <a:pPr algn="just"/>
            <a:r>
              <a:rPr lang="en-US" b="1" i="0" dirty="0">
                <a:solidFill>
                  <a:srgbClr val="000000"/>
                </a:solidFill>
                <a:effectLst/>
                <a:latin typeface="inter-bold"/>
              </a:rPr>
              <a:t>4.Delayed Delivery:</a:t>
            </a:r>
            <a:r>
              <a:rPr lang="en-US" b="0" i="0" dirty="0">
                <a:solidFill>
                  <a:srgbClr val="000000"/>
                </a:solidFill>
                <a:effectLst/>
                <a:latin typeface="inter-regular"/>
              </a:rPr>
              <a:t> Serious schedule overruns are common. Very often the software takes longer than the estimated time to develop, which in turn leads to cost shooting up. For example, one in four large-scale development projects is never completed.</a:t>
            </a:r>
          </a:p>
        </p:txBody>
      </p:sp>
    </p:spTree>
    <p:extLst>
      <p:ext uri="{BB962C8B-B14F-4D97-AF65-F5344CB8AC3E}">
        <p14:creationId xmlns:p14="http://schemas.microsoft.com/office/powerpoint/2010/main" val="3954010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5952</Words>
  <Application>Microsoft Office PowerPoint</Application>
  <PresentationFormat>Widescreen</PresentationFormat>
  <Paragraphs>320</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erdana</vt:lpstr>
      <vt:lpstr>inter-bold</vt:lpstr>
      <vt:lpstr>inter-regular</vt:lpstr>
      <vt:lpstr>Office Theme</vt:lpstr>
      <vt:lpstr>Software Engineering  Prosses models SDLC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Prosses models SDLC</dc:title>
  <dc:creator>sneha yerram</dc:creator>
  <cp:lastModifiedBy>sneha yerram</cp:lastModifiedBy>
  <cp:revision>1</cp:revision>
  <dcterms:created xsi:type="dcterms:W3CDTF">2022-06-07T02:39:45Z</dcterms:created>
  <dcterms:modified xsi:type="dcterms:W3CDTF">2022-06-07T17:22:37Z</dcterms:modified>
</cp:coreProperties>
</file>