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0" r:id="rId1"/>
  </p:sldMasterIdLst>
  <p:notesMasterIdLst>
    <p:notesMasterId r:id="rId65"/>
  </p:notesMasterIdLst>
  <p:sldIdLst>
    <p:sldId id="256" r:id="rId2"/>
    <p:sldId id="271" r:id="rId3"/>
    <p:sldId id="272" r:id="rId4"/>
    <p:sldId id="273" r:id="rId5"/>
    <p:sldId id="274" r:id="rId6"/>
    <p:sldId id="264" r:id="rId7"/>
    <p:sldId id="275" r:id="rId8"/>
    <p:sldId id="269" r:id="rId9"/>
    <p:sldId id="277" r:id="rId10"/>
    <p:sldId id="278" r:id="rId11"/>
    <p:sldId id="279" r:id="rId12"/>
    <p:sldId id="280" r:id="rId13"/>
    <p:sldId id="281" r:id="rId14"/>
    <p:sldId id="282" r:id="rId15"/>
    <p:sldId id="283" r:id="rId16"/>
    <p:sldId id="284" r:id="rId17"/>
    <p:sldId id="285" r:id="rId18"/>
    <p:sldId id="286" r:id="rId19"/>
    <p:sldId id="287" r:id="rId20"/>
    <p:sldId id="276" r:id="rId21"/>
    <p:sldId id="267" r:id="rId22"/>
    <p:sldId id="289" r:id="rId23"/>
    <p:sldId id="291" r:id="rId24"/>
    <p:sldId id="290" r:id="rId25"/>
    <p:sldId id="297" r:id="rId26"/>
    <p:sldId id="298" r:id="rId27"/>
    <p:sldId id="288" r:id="rId28"/>
    <p:sldId id="299" r:id="rId29"/>
    <p:sldId id="292" r:id="rId30"/>
    <p:sldId id="268" r:id="rId31"/>
    <p:sldId id="300" r:id="rId32"/>
    <p:sldId id="294" r:id="rId33"/>
    <p:sldId id="301" r:id="rId34"/>
    <p:sldId id="295" r:id="rId35"/>
    <p:sldId id="296" r:id="rId36"/>
    <p:sldId id="259" r:id="rId37"/>
    <p:sldId id="260" r:id="rId38"/>
    <p:sldId id="293" r:id="rId39"/>
    <p:sldId id="265" r:id="rId40"/>
    <p:sldId id="302" r:id="rId41"/>
    <p:sldId id="303" r:id="rId42"/>
    <p:sldId id="304" r:id="rId43"/>
    <p:sldId id="266" r:id="rId44"/>
    <p:sldId id="306" r:id="rId45"/>
    <p:sldId id="305" r:id="rId46"/>
    <p:sldId id="257" r:id="rId47"/>
    <p:sldId id="258" r:id="rId48"/>
    <p:sldId id="261" r:id="rId49"/>
    <p:sldId id="307" r:id="rId50"/>
    <p:sldId id="308" r:id="rId51"/>
    <p:sldId id="310" r:id="rId52"/>
    <p:sldId id="309" r:id="rId53"/>
    <p:sldId id="311" r:id="rId54"/>
    <p:sldId id="312" r:id="rId55"/>
    <p:sldId id="313" r:id="rId56"/>
    <p:sldId id="314" r:id="rId57"/>
    <p:sldId id="315" r:id="rId58"/>
    <p:sldId id="316" r:id="rId59"/>
    <p:sldId id="317" r:id="rId60"/>
    <p:sldId id="318" r:id="rId61"/>
    <p:sldId id="319" r:id="rId62"/>
    <p:sldId id="320" r:id="rId63"/>
    <p:sldId id="263" r:id="rId64"/>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14" autoAdjust="0"/>
    <p:restoredTop sz="94580" autoAdjust="0"/>
  </p:normalViewPr>
  <p:slideViewPr>
    <p:cSldViewPr>
      <p:cViewPr varScale="1">
        <p:scale>
          <a:sx n="67" d="100"/>
          <a:sy n="67" d="100"/>
        </p:scale>
        <p:origin x="1404"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4FCF24AC-A237-4876-B689-A7AC0452B122}" type="datetimeFigureOut">
              <a:rPr lang="ru-RU"/>
              <a:pPr>
                <a:defRPr/>
              </a:pPr>
              <a:t>31.08.2022</a:t>
            </a:fld>
            <a:endParaRPr lang="ru-RU" dirty="0"/>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ru-RU" noProof="0" dirty="0"/>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1C400415-05F4-4AE5-B72E-DFB362D7E6D9}" type="slidenum">
              <a:rPr lang="ru-RU"/>
              <a:pPr/>
              <a:t>‹#›</a:t>
            </a:fld>
            <a:endParaRPr lang="ru-RU"/>
          </a:p>
        </p:txBody>
      </p:sp>
    </p:spTree>
    <p:extLst>
      <p:ext uri="{BB962C8B-B14F-4D97-AF65-F5344CB8AC3E}">
        <p14:creationId xmlns:p14="http://schemas.microsoft.com/office/powerpoint/2010/main" val="34070402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ru-RU" smtClean="0"/>
          </a:p>
        </p:txBody>
      </p:sp>
      <p:sp>
        <p:nvSpPr>
          <p:cNvPr id="71684"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fld id="{FFF5CA81-B0FD-40F2-B482-1C584B87289C}" type="slidenum">
              <a:rPr lang="ru-RU">
                <a:latin typeface="Calibri" panose="020F0502020204030204" pitchFamily="34" charset="0"/>
              </a:rPr>
              <a:pPr/>
              <a:t>27</a:t>
            </a:fld>
            <a:endParaRPr lang="ru-RU">
              <a:latin typeface="Calibri" panose="020F0502020204030204" pitchFamily="34" charset="0"/>
            </a:endParaRPr>
          </a:p>
        </p:txBody>
      </p:sp>
    </p:spTree>
    <p:extLst>
      <p:ext uri="{BB962C8B-B14F-4D97-AF65-F5344CB8AC3E}">
        <p14:creationId xmlns:p14="http://schemas.microsoft.com/office/powerpoint/2010/main" val="2676689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3">
        <a:schemeClr val="bg1"/>
      </p:bgRef>
    </p:bg>
    <p:spTree>
      <p:nvGrpSpPr>
        <p:cNvPr id="1" name=""/>
        <p:cNvGrpSpPr/>
        <p:nvPr/>
      </p:nvGrpSpPr>
      <p:grpSpPr>
        <a:xfrm>
          <a:off x="0" y="0"/>
          <a:ext cx="0" cy="0"/>
          <a:chOff x="0" y="0"/>
          <a:chExt cx="0" cy="0"/>
        </a:xfrm>
      </p:grpSpPr>
      <p:sp>
        <p:nvSpPr>
          <p:cNvPr id="4" name="Прямоугольник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useBgFill="1">
        <p:nvSpPr>
          <p:cNvPr id="5" name="Скругленный прямоугольник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Прямоугольник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Прямоугольник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Прямоугольник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Подзаголовок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ru-RU" smtClean="0"/>
              <a:t>Образец подзаголовка</a:t>
            </a:r>
            <a:endParaRPr lang="en-US"/>
          </a:p>
        </p:txBody>
      </p:sp>
      <p:sp>
        <p:nvSpPr>
          <p:cNvPr id="8" name="Заголовок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ru-RU" smtClean="0"/>
              <a:t>Образец заголовка</a:t>
            </a:r>
            <a:endParaRPr lang="en-US"/>
          </a:p>
        </p:txBody>
      </p:sp>
      <p:sp>
        <p:nvSpPr>
          <p:cNvPr id="11" name="Дата 27"/>
          <p:cNvSpPr>
            <a:spLocks noGrp="1"/>
          </p:cNvSpPr>
          <p:nvPr>
            <p:ph type="dt" sz="half" idx="10"/>
          </p:nvPr>
        </p:nvSpPr>
        <p:spPr/>
        <p:txBody>
          <a:bodyPr/>
          <a:lstStyle>
            <a:lvl1pPr>
              <a:defRPr/>
            </a:lvl1pPr>
          </a:lstStyle>
          <a:p>
            <a:pPr>
              <a:defRPr/>
            </a:pPr>
            <a:fld id="{46A7A23E-80C2-445B-AC84-A5F95D08BC44}" type="datetimeFigureOut">
              <a:rPr lang="ru-RU"/>
              <a:pPr>
                <a:defRPr/>
              </a:pPr>
              <a:t>31.08.2022</a:t>
            </a:fld>
            <a:endParaRPr lang="ru-RU" dirty="0"/>
          </a:p>
        </p:txBody>
      </p:sp>
      <p:sp>
        <p:nvSpPr>
          <p:cNvPr id="12" name="Нижний колонтитул 16"/>
          <p:cNvSpPr>
            <a:spLocks noGrp="1"/>
          </p:cNvSpPr>
          <p:nvPr>
            <p:ph type="ftr" sz="quarter" idx="11"/>
          </p:nvPr>
        </p:nvSpPr>
        <p:spPr/>
        <p:txBody>
          <a:bodyPr/>
          <a:lstStyle>
            <a:lvl1pPr>
              <a:defRPr/>
            </a:lvl1pPr>
          </a:lstStyle>
          <a:p>
            <a:pPr>
              <a:defRPr/>
            </a:pPr>
            <a:endParaRPr lang="ru-RU"/>
          </a:p>
        </p:txBody>
      </p:sp>
      <p:sp>
        <p:nvSpPr>
          <p:cNvPr id="13" name="Номер слайда 28"/>
          <p:cNvSpPr>
            <a:spLocks noGrp="1"/>
          </p:cNvSpPr>
          <p:nvPr>
            <p:ph type="sldNum" sz="quarter" idx="12"/>
          </p:nvPr>
        </p:nvSpPr>
        <p:spPr/>
        <p:txBody>
          <a:bodyPr/>
          <a:lstStyle>
            <a:lvl1pPr>
              <a:defRPr/>
            </a:lvl1pPr>
          </a:lstStyle>
          <a:p>
            <a:fld id="{9C822307-46F9-4BEF-BEB1-FCB22CA0CA06}" type="slidenum">
              <a:rPr lang="ru-RU"/>
              <a:pPr/>
              <a:t>‹#›</a:t>
            </a:fld>
            <a:endParaRPr lang="ru-RU"/>
          </a:p>
        </p:txBody>
      </p:sp>
    </p:spTree>
    <p:extLst>
      <p:ext uri="{BB962C8B-B14F-4D97-AF65-F5344CB8AC3E}">
        <p14:creationId xmlns:p14="http://schemas.microsoft.com/office/powerpoint/2010/main" val="64399471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13"/>
          <p:cNvSpPr>
            <a:spLocks noGrp="1"/>
          </p:cNvSpPr>
          <p:nvPr>
            <p:ph type="dt" sz="half" idx="10"/>
          </p:nvPr>
        </p:nvSpPr>
        <p:spPr/>
        <p:txBody>
          <a:bodyPr/>
          <a:lstStyle>
            <a:lvl1pPr>
              <a:defRPr/>
            </a:lvl1pPr>
          </a:lstStyle>
          <a:p>
            <a:pPr>
              <a:defRPr/>
            </a:pPr>
            <a:fld id="{ED6E6A3F-C45F-473E-8C18-5FAC2AD8EAD9}" type="datetimeFigureOut">
              <a:rPr lang="ru-RU"/>
              <a:pPr>
                <a:defRPr/>
              </a:pPr>
              <a:t>31.08.2022</a:t>
            </a:fld>
            <a:endParaRPr lang="ru-RU" dirty="0"/>
          </a:p>
        </p:txBody>
      </p:sp>
      <p:sp>
        <p:nvSpPr>
          <p:cNvPr id="5" name="Нижний колонтитул 2"/>
          <p:cNvSpPr>
            <a:spLocks noGrp="1"/>
          </p:cNvSpPr>
          <p:nvPr>
            <p:ph type="ftr" sz="quarter" idx="11"/>
          </p:nvPr>
        </p:nvSpPr>
        <p:spPr/>
        <p:txBody>
          <a:bodyPr/>
          <a:lstStyle>
            <a:lvl1pPr>
              <a:defRPr/>
            </a:lvl1pPr>
          </a:lstStyle>
          <a:p>
            <a:pPr>
              <a:defRPr/>
            </a:pPr>
            <a:endParaRPr lang="ru-RU"/>
          </a:p>
        </p:txBody>
      </p:sp>
      <p:sp>
        <p:nvSpPr>
          <p:cNvPr id="6" name="Номер слайда 22"/>
          <p:cNvSpPr>
            <a:spLocks noGrp="1"/>
          </p:cNvSpPr>
          <p:nvPr>
            <p:ph type="sldNum" sz="quarter" idx="12"/>
          </p:nvPr>
        </p:nvSpPr>
        <p:spPr/>
        <p:txBody>
          <a:bodyPr/>
          <a:lstStyle>
            <a:lvl1pPr>
              <a:defRPr/>
            </a:lvl1pPr>
          </a:lstStyle>
          <a:p>
            <a:fld id="{FCE31660-E64C-4414-811A-294AC3D84D33}" type="slidenum">
              <a:rPr lang="ru-RU"/>
              <a:pPr/>
              <a:t>‹#›</a:t>
            </a:fld>
            <a:endParaRPr lang="ru-RU"/>
          </a:p>
        </p:txBody>
      </p:sp>
    </p:spTree>
    <p:extLst>
      <p:ext uri="{BB962C8B-B14F-4D97-AF65-F5344CB8AC3E}">
        <p14:creationId xmlns:p14="http://schemas.microsoft.com/office/powerpoint/2010/main" val="2196635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41"/>
            <a:ext cx="2011680" cy="5851525"/>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914400" y="274640"/>
            <a:ext cx="55626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13"/>
          <p:cNvSpPr>
            <a:spLocks noGrp="1"/>
          </p:cNvSpPr>
          <p:nvPr>
            <p:ph type="dt" sz="half" idx="10"/>
          </p:nvPr>
        </p:nvSpPr>
        <p:spPr/>
        <p:txBody>
          <a:bodyPr/>
          <a:lstStyle>
            <a:lvl1pPr>
              <a:defRPr/>
            </a:lvl1pPr>
          </a:lstStyle>
          <a:p>
            <a:pPr>
              <a:defRPr/>
            </a:pPr>
            <a:fld id="{C35114C1-55A7-44AE-928F-053D16DA662D}" type="datetimeFigureOut">
              <a:rPr lang="ru-RU"/>
              <a:pPr>
                <a:defRPr/>
              </a:pPr>
              <a:t>31.08.2022</a:t>
            </a:fld>
            <a:endParaRPr lang="ru-RU" dirty="0"/>
          </a:p>
        </p:txBody>
      </p:sp>
      <p:sp>
        <p:nvSpPr>
          <p:cNvPr id="5" name="Нижний колонтитул 2"/>
          <p:cNvSpPr>
            <a:spLocks noGrp="1"/>
          </p:cNvSpPr>
          <p:nvPr>
            <p:ph type="ftr" sz="quarter" idx="11"/>
          </p:nvPr>
        </p:nvSpPr>
        <p:spPr/>
        <p:txBody>
          <a:bodyPr/>
          <a:lstStyle>
            <a:lvl1pPr>
              <a:defRPr/>
            </a:lvl1pPr>
          </a:lstStyle>
          <a:p>
            <a:pPr>
              <a:defRPr/>
            </a:pPr>
            <a:endParaRPr lang="ru-RU"/>
          </a:p>
        </p:txBody>
      </p:sp>
      <p:sp>
        <p:nvSpPr>
          <p:cNvPr id="6" name="Номер слайда 22"/>
          <p:cNvSpPr>
            <a:spLocks noGrp="1"/>
          </p:cNvSpPr>
          <p:nvPr>
            <p:ph type="sldNum" sz="quarter" idx="12"/>
          </p:nvPr>
        </p:nvSpPr>
        <p:spPr/>
        <p:txBody>
          <a:bodyPr/>
          <a:lstStyle>
            <a:lvl1pPr>
              <a:defRPr/>
            </a:lvl1pPr>
          </a:lstStyle>
          <a:p>
            <a:fld id="{C075C528-2B13-4638-9EA0-FC43C134ADBA}" type="slidenum">
              <a:rPr lang="ru-RU"/>
              <a:pPr/>
              <a:t>‹#›</a:t>
            </a:fld>
            <a:endParaRPr lang="ru-RU"/>
          </a:p>
        </p:txBody>
      </p:sp>
    </p:spTree>
    <p:extLst>
      <p:ext uri="{BB962C8B-B14F-4D97-AF65-F5344CB8AC3E}">
        <p14:creationId xmlns:p14="http://schemas.microsoft.com/office/powerpoint/2010/main" val="3747464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8" name="Содержимое 7"/>
          <p:cNvSpPr>
            <a:spLocks noGrp="1"/>
          </p:cNvSpPr>
          <p:nvPr>
            <p:ph sz="quarter" idx="1"/>
          </p:nvPr>
        </p:nvSpPr>
        <p:spPr>
          <a:xfrm>
            <a:off x="914400" y="1447800"/>
            <a:ext cx="7772400" cy="45720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13"/>
          <p:cNvSpPr>
            <a:spLocks noGrp="1"/>
          </p:cNvSpPr>
          <p:nvPr>
            <p:ph type="dt" sz="half" idx="10"/>
          </p:nvPr>
        </p:nvSpPr>
        <p:spPr/>
        <p:txBody>
          <a:bodyPr/>
          <a:lstStyle>
            <a:lvl1pPr>
              <a:defRPr/>
            </a:lvl1pPr>
          </a:lstStyle>
          <a:p>
            <a:pPr>
              <a:defRPr/>
            </a:pPr>
            <a:fld id="{F577075C-CA6E-41FA-8890-7D1CB4EF3851}" type="datetimeFigureOut">
              <a:rPr lang="ru-RU"/>
              <a:pPr>
                <a:defRPr/>
              </a:pPr>
              <a:t>31.08.2022</a:t>
            </a:fld>
            <a:endParaRPr lang="ru-RU" dirty="0"/>
          </a:p>
        </p:txBody>
      </p:sp>
      <p:sp>
        <p:nvSpPr>
          <p:cNvPr id="5" name="Нижний колонтитул 2"/>
          <p:cNvSpPr>
            <a:spLocks noGrp="1"/>
          </p:cNvSpPr>
          <p:nvPr>
            <p:ph type="ftr" sz="quarter" idx="11"/>
          </p:nvPr>
        </p:nvSpPr>
        <p:spPr/>
        <p:txBody>
          <a:bodyPr/>
          <a:lstStyle>
            <a:lvl1pPr>
              <a:defRPr/>
            </a:lvl1pPr>
          </a:lstStyle>
          <a:p>
            <a:pPr>
              <a:defRPr/>
            </a:pPr>
            <a:endParaRPr lang="ru-RU"/>
          </a:p>
        </p:txBody>
      </p:sp>
      <p:sp>
        <p:nvSpPr>
          <p:cNvPr id="6" name="Номер слайда 22"/>
          <p:cNvSpPr>
            <a:spLocks noGrp="1"/>
          </p:cNvSpPr>
          <p:nvPr>
            <p:ph type="sldNum" sz="quarter" idx="12"/>
          </p:nvPr>
        </p:nvSpPr>
        <p:spPr/>
        <p:txBody>
          <a:bodyPr/>
          <a:lstStyle>
            <a:lvl1pPr>
              <a:defRPr/>
            </a:lvl1pPr>
          </a:lstStyle>
          <a:p>
            <a:fld id="{74108C7F-4571-4EF3-9060-9629A8A05415}" type="slidenum">
              <a:rPr lang="ru-RU"/>
              <a:pPr/>
              <a:t>‹#›</a:t>
            </a:fld>
            <a:endParaRPr lang="ru-RU"/>
          </a:p>
        </p:txBody>
      </p:sp>
    </p:spTree>
    <p:extLst>
      <p:ext uri="{BB962C8B-B14F-4D97-AF65-F5344CB8AC3E}">
        <p14:creationId xmlns:p14="http://schemas.microsoft.com/office/powerpoint/2010/main" val="3964775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3">
        <a:schemeClr val="bg1"/>
      </p:bgRef>
    </p:bg>
    <p:spTree>
      <p:nvGrpSpPr>
        <p:cNvPr id="1" name=""/>
        <p:cNvGrpSpPr/>
        <p:nvPr/>
      </p:nvGrpSpPr>
      <p:grpSpPr>
        <a:xfrm>
          <a:off x="0" y="0"/>
          <a:ext cx="0" cy="0"/>
          <a:chOff x="0" y="0"/>
          <a:chExt cx="0" cy="0"/>
        </a:xfrm>
      </p:grpSpPr>
      <p:sp>
        <p:nvSpPr>
          <p:cNvPr id="4" name="Прямоугольник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useBgFill="1">
        <p:nvSpPr>
          <p:cNvPr id="5" name="Скругленный прямоугольник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Прямоугольник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Прямоугольник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Прямоугольник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Заголовок 1"/>
          <p:cNvSpPr>
            <a:spLocks noGrp="1"/>
          </p:cNvSpPr>
          <p:nvPr>
            <p:ph type="title"/>
          </p:nvPr>
        </p:nvSpPr>
        <p:spPr>
          <a:xfrm>
            <a:off x="722313" y="952500"/>
            <a:ext cx="7772400" cy="1362075"/>
          </a:xfrm>
        </p:spPr>
        <p:txBody>
          <a:bodyPr/>
          <a:lstStyle>
            <a:lvl1pPr algn="l">
              <a:buNone/>
              <a:defRPr sz="4000" b="0" cap="none"/>
            </a:lvl1pPr>
          </a:lstStyle>
          <a:p>
            <a:r>
              <a:rPr lang="ru-RU" smtClean="0"/>
              <a:t>Образец заголовка</a:t>
            </a:r>
            <a:endParaRPr lang="en-US"/>
          </a:p>
        </p:txBody>
      </p:sp>
      <p:sp>
        <p:nvSpPr>
          <p:cNvPr id="3" name="Текст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ru-RU" smtClean="0"/>
              <a:t>Образец текста</a:t>
            </a:r>
          </a:p>
        </p:txBody>
      </p:sp>
      <p:sp>
        <p:nvSpPr>
          <p:cNvPr id="9" name="Дата 3"/>
          <p:cNvSpPr>
            <a:spLocks noGrp="1"/>
          </p:cNvSpPr>
          <p:nvPr>
            <p:ph type="dt" sz="half" idx="10"/>
          </p:nvPr>
        </p:nvSpPr>
        <p:spPr/>
        <p:txBody>
          <a:bodyPr/>
          <a:lstStyle>
            <a:lvl1pPr>
              <a:defRPr/>
            </a:lvl1pPr>
          </a:lstStyle>
          <a:p>
            <a:pPr>
              <a:defRPr/>
            </a:pPr>
            <a:fld id="{F18D4097-7CC7-4458-8CA4-CF52F5A563B8}" type="datetimeFigureOut">
              <a:rPr lang="ru-RU"/>
              <a:pPr>
                <a:defRPr/>
              </a:pPr>
              <a:t>31.08.2022</a:t>
            </a:fld>
            <a:endParaRPr lang="ru-RU" dirty="0"/>
          </a:p>
        </p:txBody>
      </p:sp>
      <p:sp>
        <p:nvSpPr>
          <p:cNvPr id="10" name="Нижний колонтитул 4"/>
          <p:cNvSpPr>
            <a:spLocks noGrp="1"/>
          </p:cNvSpPr>
          <p:nvPr>
            <p:ph type="ftr" sz="quarter" idx="11"/>
          </p:nvPr>
        </p:nvSpPr>
        <p:spPr>
          <a:xfrm>
            <a:off x="800100" y="6172200"/>
            <a:ext cx="4000500" cy="457200"/>
          </a:xfrm>
        </p:spPr>
        <p:txBody>
          <a:bodyPr/>
          <a:lstStyle>
            <a:lvl1pPr>
              <a:defRPr/>
            </a:lvl1pPr>
          </a:lstStyle>
          <a:p>
            <a:pPr>
              <a:defRPr/>
            </a:pPr>
            <a:endParaRPr lang="ru-RU"/>
          </a:p>
        </p:txBody>
      </p:sp>
      <p:sp>
        <p:nvSpPr>
          <p:cNvPr id="11" name="Номер слайда 5"/>
          <p:cNvSpPr>
            <a:spLocks noGrp="1"/>
          </p:cNvSpPr>
          <p:nvPr>
            <p:ph type="sldNum" sz="quarter" idx="12"/>
          </p:nvPr>
        </p:nvSpPr>
        <p:spPr>
          <a:xfrm>
            <a:off x="146050" y="6208713"/>
            <a:ext cx="457200" cy="457200"/>
          </a:xfrm>
        </p:spPr>
        <p:txBody>
          <a:bodyPr/>
          <a:lstStyle>
            <a:lvl1pPr>
              <a:defRPr/>
            </a:lvl1pPr>
          </a:lstStyle>
          <a:p>
            <a:fld id="{CB348901-C230-40A4-BB4C-75156A707E84}" type="slidenum">
              <a:rPr lang="ru-RU"/>
              <a:pPr/>
              <a:t>‹#›</a:t>
            </a:fld>
            <a:endParaRPr lang="ru-RU"/>
          </a:p>
        </p:txBody>
      </p:sp>
    </p:spTree>
    <p:extLst>
      <p:ext uri="{BB962C8B-B14F-4D97-AF65-F5344CB8AC3E}">
        <p14:creationId xmlns:p14="http://schemas.microsoft.com/office/powerpoint/2010/main" val="360848029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9" name="Содержимое 8"/>
          <p:cNvSpPr>
            <a:spLocks noGrp="1"/>
          </p:cNvSpPr>
          <p:nvPr>
            <p:ph sz="quarter" idx="1"/>
          </p:nvPr>
        </p:nvSpPr>
        <p:spPr>
          <a:xfrm>
            <a:off x="914400" y="1447800"/>
            <a:ext cx="3749040" cy="45720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1" name="Содержимое 10"/>
          <p:cNvSpPr>
            <a:spLocks noGrp="1"/>
          </p:cNvSpPr>
          <p:nvPr>
            <p:ph sz="quarter" idx="2"/>
          </p:nvPr>
        </p:nvSpPr>
        <p:spPr>
          <a:xfrm>
            <a:off x="4933950" y="1447800"/>
            <a:ext cx="3749040" cy="45720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13"/>
          <p:cNvSpPr>
            <a:spLocks noGrp="1"/>
          </p:cNvSpPr>
          <p:nvPr>
            <p:ph type="dt" sz="half" idx="10"/>
          </p:nvPr>
        </p:nvSpPr>
        <p:spPr/>
        <p:txBody>
          <a:bodyPr/>
          <a:lstStyle>
            <a:lvl1pPr>
              <a:defRPr/>
            </a:lvl1pPr>
          </a:lstStyle>
          <a:p>
            <a:pPr>
              <a:defRPr/>
            </a:pPr>
            <a:fld id="{84A35853-E837-4591-B68C-9C08544453BA}" type="datetimeFigureOut">
              <a:rPr lang="ru-RU"/>
              <a:pPr>
                <a:defRPr/>
              </a:pPr>
              <a:t>31.08.2022</a:t>
            </a:fld>
            <a:endParaRPr lang="ru-RU" dirty="0"/>
          </a:p>
        </p:txBody>
      </p:sp>
      <p:sp>
        <p:nvSpPr>
          <p:cNvPr id="6" name="Нижний колонтитул 2"/>
          <p:cNvSpPr>
            <a:spLocks noGrp="1"/>
          </p:cNvSpPr>
          <p:nvPr>
            <p:ph type="ftr" sz="quarter" idx="11"/>
          </p:nvPr>
        </p:nvSpPr>
        <p:spPr/>
        <p:txBody>
          <a:bodyPr/>
          <a:lstStyle>
            <a:lvl1pPr>
              <a:defRPr/>
            </a:lvl1pPr>
          </a:lstStyle>
          <a:p>
            <a:pPr>
              <a:defRPr/>
            </a:pPr>
            <a:endParaRPr lang="ru-RU"/>
          </a:p>
        </p:txBody>
      </p:sp>
      <p:sp>
        <p:nvSpPr>
          <p:cNvPr id="7" name="Номер слайда 22"/>
          <p:cNvSpPr>
            <a:spLocks noGrp="1"/>
          </p:cNvSpPr>
          <p:nvPr>
            <p:ph type="sldNum" sz="quarter" idx="12"/>
          </p:nvPr>
        </p:nvSpPr>
        <p:spPr/>
        <p:txBody>
          <a:bodyPr/>
          <a:lstStyle>
            <a:lvl1pPr>
              <a:defRPr/>
            </a:lvl1pPr>
          </a:lstStyle>
          <a:p>
            <a:fld id="{B6CF5A0F-8FBF-4A3A-ADFC-7ECEC57FC662}" type="slidenum">
              <a:rPr lang="ru-RU"/>
              <a:pPr/>
              <a:t>‹#›</a:t>
            </a:fld>
            <a:endParaRPr lang="ru-RU"/>
          </a:p>
        </p:txBody>
      </p:sp>
    </p:spTree>
    <p:extLst>
      <p:ext uri="{BB962C8B-B14F-4D97-AF65-F5344CB8AC3E}">
        <p14:creationId xmlns:p14="http://schemas.microsoft.com/office/powerpoint/2010/main" val="3404695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273050"/>
            <a:ext cx="7772400" cy="1143000"/>
          </a:xfrm>
        </p:spPr>
        <p:txBody>
          <a:bodyPr/>
          <a:lstStyle>
            <a:lvl1pPr>
              <a:defRPr/>
            </a:lvl1pPr>
          </a:lstStyle>
          <a:p>
            <a:r>
              <a:rPr lang="ru-RU" smtClean="0"/>
              <a:t>Образец заголовка</a:t>
            </a:r>
            <a:endParaRPr lang="en-US"/>
          </a:p>
        </p:txBody>
      </p:sp>
      <p:sp>
        <p:nvSpPr>
          <p:cNvPr id="3" name="Текст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ru-RU" smtClean="0"/>
              <a:t>Образец текста</a:t>
            </a:r>
          </a:p>
        </p:txBody>
      </p:sp>
      <p:sp>
        <p:nvSpPr>
          <p:cNvPr id="4" name="Текст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ru-RU" smtClean="0"/>
              <a:t>Образец текста</a:t>
            </a:r>
          </a:p>
        </p:txBody>
      </p:sp>
      <p:sp>
        <p:nvSpPr>
          <p:cNvPr id="11" name="Содержимое 10"/>
          <p:cNvSpPr>
            <a:spLocks noGrp="1"/>
          </p:cNvSpPr>
          <p:nvPr>
            <p:ph sz="half" idx="2"/>
          </p:nvPr>
        </p:nvSpPr>
        <p:spPr>
          <a:xfrm>
            <a:off x="914400" y="2247900"/>
            <a:ext cx="3733800" cy="3886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3" name="Содержимое 12"/>
          <p:cNvSpPr>
            <a:spLocks noGrp="1"/>
          </p:cNvSpPr>
          <p:nvPr>
            <p:ph sz="half" idx="4"/>
          </p:nvPr>
        </p:nvSpPr>
        <p:spPr>
          <a:xfrm>
            <a:off x="4953000" y="2247900"/>
            <a:ext cx="3733800" cy="3886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13"/>
          <p:cNvSpPr>
            <a:spLocks noGrp="1"/>
          </p:cNvSpPr>
          <p:nvPr>
            <p:ph type="dt" sz="half" idx="10"/>
          </p:nvPr>
        </p:nvSpPr>
        <p:spPr/>
        <p:txBody>
          <a:bodyPr/>
          <a:lstStyle>
            <a:lvl1pPr>
              <a:defRPr/>
            </a:lvl1pPr>
          </a:lstStyle>
          <a:p>
            <a:pPr>
              <a:defRPr/>
            </a:pPr>
            <a:fld id="{E5CD5401-FD9C-4E93-A2B3-ABC1E53523D3}" type="datetimeFigureOut">
              <a:rPr lang="ru-RU"/>
              <a:pPr>
                <a:defRPr/>
              </a:pPr>
              <a:t>31.08.2022</a:t>
            </a:fld>
            <a:endParaRPr lang="ru-RU" dirty="0"/>
          </a:p>
        </p:txBody>
      </p:sp>
      <p:sp>
        <p:nvSpPr>
          <p:cNvPr id="8" name="Нижний колонтитул 2"/>
          <p:cNvSpPr>
            <a:spLocks noGrp="1"/>
          </p:cNvSpPr>
          <p:nvPr>
            <p:ph type="ftr" sz="quarter" idx="11"/>
          </p:nvPr>
        </p:nvSpPr>
        <p:spPr/>
        <p:txBody>
          <a:bodyPr/>
          <a:lstStyle>
            <a:lvl1pPr>
              <a:defRPr/>
            </a:lvl1pPr>
          </a:lstStyle>
          <a:p>
            <a:pPr>
              <a:defRPr/>
            </a:pPr>
            <a:endParaRPr lang="ru-RU"/>
          </a:p>
        </p:txBody>
      </p:sp>
      <p:sp>
        <p:nvSpPr>
          <p:cNvPr id="9" name="Номер слайда 22"/>
          <p:cNvSpPr>
            <a:spLocks noGrp="1"/>
          </p:cNvSpPr>
          <p:nvPr>
            <p:ph type="sldNum" sz="quarter" idx="12"/>
          </p:nvPr>
        </p:nvSpPr>
        <p:spPr/>
        <p:txBody>
          <a:bodyPr/>
          <a:lstStyle>
            <a:lvl1pPr>
              <a:defRPr/>
            </a:lvl1pPr>
          </a:lstStyle>
          <a:p>
            <a:fld id="{AAFC59D3-AB29-4625-B1D3-CD03A3FFFB5E}" type="slidenum">
              <a:rPr lang="ru-RU"/>
              <a:pPr/>
              <a:t>‹#›</a:t>
            </a:fld>
            <a:endParaRPr lang="ru-RU"/>
          </a:p>
        </p:txBody>
      </p:sp>
    </p:spTree>
    <p:extLst>
      <p:ext uri="{BB962C8B-B14F-4D97-AF65-F5344CB8AC3E}">
        <p14:creationId xmlns:p14="http://schemas.microsoft.com/office/powerpoint/2010/main" val="331556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13"/>
          <p:cNvSpPr>
            <a:spLocks noGrp="1"/>
          </p:cNvSpPr>
          <p:nvPr>
            <p:ph type="dt" sz="half" idx="10"/>
          </p:nvPr>
        </p:nvSpPr>
        <p:spPr/>
        <p:txBody>
          <a:bodyPr/>
          <a:lstStyle>
            <a:lvl1pPr>
              <a:defRPr/>
            </a:lvl1pPr>
          </a:lstStyle>
          <a:p>
            <a:pPr>
              <a:defRPr/>
            </a:pPr>
            <a:fld id="{8462024F-F3E3-4EAF-80E5-6F53AAE9D1AB}" type="datetimeFigureOut">
              <a:rPr lang="ru-RU"/>
              <a:pPr>
                <a:defRPr/>
              </a:pPr>
              <a:t>31.08.2022</a:t>
            </a:fld>
            <a:endParaRPr lang="ru-RU" dirty="0"/>
          </a:p>
        </p:txBody>
      </p:sp>
      <p:sp>
        <p:nvSpPr>
          <p:cNvPr id="4" name="Нижний колонтитул 2"/>
          <p:cNvSpPr>
            <a:spLocks noGrp="1"/>
          </p:cNvSpPr>
          <p:nvPr>
            <p:ph type="ftr" sz="quarter" idx="11"/>
          </p:nvPr>
        </p:nvSpPr>
        <p:spPr/>
        <p:txBody>
          <a:bodyPr/>
          <a:lstStyle>
            <a:lvl1pPr>
              <a:defRPr/>
            </a:lvl1pPr>
          </a:lstStyle>
          <a:p>
            <a:pPr>
              <a:defRPr/>
            </a:pPr>
            <a:endParaRPr lang="ru-RU"/>
          </a:p>
        </p:txBody>
      </p:sp>
      <p:sp>
        <p:nvSpPr>
          <p:cNvPr id="5" name="Номер слайда 22"/>
          <p:cNvSpPr>
            <a:spLocks noGrp="1"/>
          </p:cNvSpPr>
          <p:nvPr>
            <p:ph type="sldNum" sz="quarter" idx="12"/>
          </p:nvPr>
        </p:nvSpPr>
        <p:spPr/>
        <p:txBody>
          <a:bodyPr/>
          <a:lstStyle>
            <a:lvl1pPr>
              <a:defRPr/>
            </a:lvl1pPr>
          </a:lstStyle>
          <a:p>
            <a:fld id="{425C9A64-5644-45A2-9966-224148FB8159}" type="slidenum">
              <a:rPr lang="ru-RU"/>
              <a:pPr/>
              <a:t>‹#›</a:t>
            </a:fld>
            <a:endParaRPr lang="ru-RU"/>
          </a:p>
        </p:txBody>
      </p:sp>
    </p:spTree>
    <p:extLst>
      <p:ext uri="{BB962C8B-B14F-4D97-AF65-F5344CB8AC3E}">
        <p14:creationId xmlns:p14="http://schemas.microsoft.com/office/powerpoint/2010/main" val="3169528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3"/>
          <p:cNvSpPr>
            <a:spLocks noGrp="1"/>
          </p:cNvSpPr>
          <p:nvPr>
            <p:ph type="dt" sz="half" idx="10"/>
          </p:nvPr>
        </p:nvSpPr>
        <p:spPr/>
        <p:txBody>
          <a:bodyPr/>
          <a:lstStyle>
            <a:lvl1pPr>
              <a:defRPr/>
            </a:lvl1pPr>
          </a:lstStyle>
          <a:p>
            <a:pPr>
              <a:defRPr/>
            </a:pPr>
            <a:fld id="{9467DFA0-0D07-4BF7-B4D6-46FCE3A1BD3A}" type="datetimeFigureOut">
              <a:rPr lang="ru-RU"/>
              <a:pPr>
                <a:defRPr/>
              </a:pPr>
              <a:t>31.08.2022</a:t>
            </a:fld>
            <a:endParaRPr lang="ru-RU" dirty="0"/>
          </a:p>
        </p:txBody>
      </p:sp>
      <p:sp>
        <p:nvSpPr>
          <p:cNvPr id="3" name="Нижний колонтитул 2"/>
          <p:cNvSpPr>
            <a:spLocks noGrp="1"/>
          </p:cNvSpPr>
          <p:nvPr>
            <p:ph type="ftr" sz="quarter" idx="11"/>
          </p:nvPr>
        </p:nvSpPr>
        <p:spPr/>
        <p:txBody>
          <a:bodyPr/>
          <a:lstStyle>
            <a:lvl1pPr>
              <a:defRPr/>
            </a:lvl1pPr>
          </a:lstStyle>
          <a:p>
            <a:pPr>
              <a:defRPr/>
            </a:pPr>
            <a:endParaRPr lang="ru-RU"/>
          </a:p>
        </p:txBody>
      </p:sp>
      <p:sp>
        <p:nvSpPr>
          <p:cNvPr id="4" name="Номер слайда 22"/>
          <p:cNvSpPr>
            <a:spLocks noGrp="1"/>
          </p:cNvSpPr>
          <p:nvPr>
            <p:ph type="sldNum" sz="quarter" idx="12"/>
          </p:nvPr>
        </p:nvSpPr>
        <p:spPr/>
        <p:txBody>
          <a:bodyPr/>
          <a:lstStyle>
            <a:lvl1pPr>
              <a:defRPr/>
            </a:lvl1pPr>
          </a:lstStyle>
          <a:p>
            <a:fld id="{8A0BA7A0-7865-450E-889F-8411277343D8}" type="slidenum">
              <a:rPr lang="ru-RU"/>
              <a:pPr/>
              <a:t>‹#›</a:t>
            </a:fld>
            <a:endParaRPr lang="ru-RU"/>
          </a:p>
        </p:txBody>
      </p:sp>
    </p:spTree>
    <p:extLst>
      <p:ext uri="{BB962C8B-B14F-4D97-AF65-F5344CB8AC3E}">
        <p14:creationId xmlns:p14="http://schemas.microsoft.com/office/powerpoint/2010/main" val="263451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5" name="Прямоугольник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useBgFill="1">
        <p:nvSpPr>
          <p:cNvPr id="6" name="Скругленный прямоугольник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Заголовок 1"/>
          <p:cNvSpPr>
            <a:spLocks noGrp="1"/>
          </p:cNvSpPr>
          <p:nvPr>
            <p:ph type="title"/>
          </p:nvPr>
        </p:nvSpPr>
        <p:spPr>
          <a:xfrm>
            <a:off x="914400" y="273050"/>
            <a:ext cx="7772400" cy="1143000"/>
          </a:xfrm>
        </p:spPr>
        <p:txBody>
          <a:bodyPr/>
          <a:lstStyle>
            <a:lvl1pPr algn="l">
              <a:buNone/>
              <a:defRPr sz="4000" b="0"/>
            </a:lvl1pPr>
          </a:lstStyle>
          <a:p>
            <a:r>
              <a:rPr lang="ru-RU" smtClean="0"/>
              <a:t>Образец заголовка</a:t>
            </a:r>
            <a:endParaRPr lang="en-US"/>
          </a:p>
        </p:txBody>
      </p:sp>
      <p:sp>
        <p:nvSpPr>
          <p:cNvPr id="3" name="Текст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ru-RU" smtClean="0"/>
              <a:t>Образец текста</a:t>
            </a:r>
          </a:p>
        </p:txBody>
      </p:sp>
      <p:sp>
        <p:nvSpPr>
          <p:cNvPr id="11" name="Содержимое 10"/>
          <p:cNvSpPr>
            <a:spLocks noGrp="1"/>
          </p:cNvSpPr>
          <p:nvPr>
            <p:ph sz="quarter" idx="1"/>
          </p:nvPr>
        </p:nvSpPr>
        <p:spPr>
          <a:xfrm>
            <a:off x="2971800" y="1600200"/>
            <a:ext cx="5715000" cy="4495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4"/>
          <p:cNvSpPr>
            <a:spLocks noGrp="1"/>
          </p:cNvSpPr>
          <p:nvPr>
            <p:ph type="dt" sz="half" idx="10"/>
          </p:nvPr>
        </p:nvSpPr>
        <p:spPr/>
        <p:txBody>
          <a:bodyPr/>
          <a:lstStyle>
            <a:lvl1pPr>
              <a:defRPr/>
            </a:lvl1pPr>
          </a:lstStyle>
          <a:p>
            <a:pPr>
              <a:defRPr/>
            </a:pPr>
            <a:fld id="{DEB1ED27-A73E-4B70-9C4D-D1477ACBF2E7}" type="datetimeFigureOut">
              <a:rPr lang="ru-RU"/>
              <a:pPr>
                <a:defRPr/>
              </a:pPr>
              <a:t>31.08.2022</a:t>
            </a:fld>
            <a:endParaRPr lang="ru-RU" dirty="0"/>
          </a:p>
        </p:txBody>
      </p:sp>
      <p:sp>
        <p:nvSpPr>
          <p:cNvPr id="8" name="Нижний колонтитул 5"/>
          <p:cNvSpPr>
            <a:spLocks noGrp="1"/>
          </p:cNvSpPr>
          <p:nvPr>
            <p:ph type="ftr" sz="quarter" idx="11"/>
          </p:nvPr>
        </p:nvSpPr>
        <p:spPr/>
        <p:txBody>
          <a:bodyPr/>
          <a:lstStyle>
            <a:lvl1pPr>
              <a:defRPr/>
            </a:lvl1pPr>
          </a:lstStyle>
          <a:p>
            <a:pPr>
              <a:defRPr/>
            </a:pPr>
            <a:endParaRPr lang="ru-RU"/>
          </a:p>
        </p:txBody>
      </p:sp>
      <p:sp>
        <p:nvSpPr>
          <p:cNvPr id="9" name="Номер слайда 6"/>
          <p:cNvSpPr>
            <a:spLocks noGrp="1"/>
          </p:cNvSpPr>
          <p:nvPr>
            <p:ph type="sldNum" sz="quarter" idx="12"/>
          </p:nvPr>
        </p:nvSpPr>
        <p:spPr/>
        <p:txBody>
          <a:bodyPr/>
          <a:lstStyle>
            <a:lvl1pPr>
              <a:defRPr/>
            </a:lvl1pPr>
          </a:lstStyle>
          <a:p>
            <a:fld id="{1C80F75C-ACC4-4F95-8336-5A3572F1D3A2}" type="slidenum">
              <a:rPr lang="ru-RU"/>
              <a:pPr/>
              <a:t>‹#›</a:t>
            </a:fld>
            <a:endParaRPr lang="ru-RU"/>
          </a:p>
        </p:txBody>
      </p:sp>
    </p:spTree>
    <p:extLst>
      <p:ext uri="{BB962C8B-B14F-4D97-AF65-F5344CB8AC3E}">
        <p14:creationId xmlns:p14="http://schemas.microsoft.com/office/powerpoint/2010/main" val="1035252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5" name="Прямоугольник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Прямоугольник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Прямоугольник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Заголовок 1"/>
          <p:cNvSpPr>
            <a:spLocks noGrp="1"/>
          </p:cNvSpPr>
          <p:nvPr>
            <p:ph type="title"/>
          </p:nvPr>
        </p:nvSpPr>
        <p:spPr>
          <a:xfrm>
            <a:off x="914400" y="4900550"/>
            <a:ext cx="7315200" cy="522288"/>
          </a:xfrm>
        </p:spPr>
        <p:txBody>
          <a:bodyPr anchor="ctr">
            <a:noAutofit/>
          </a:bodyPr>
          <a:lstStyle>
            <a:lvl1pPr algn="l">
              <a:buNone/>
              <a:defRPr sz="2800" b="0"/>
            </a:lvl1pPr>
          </a:lstStyle>
          <a:p>
            <a:r>
              <a:rPr lang="ru-RU" smtClean="0"/>
              <a:t>Образец заголовка</a:t>
            </a:r>
            <a:endParaRPr lang="en-US"/>
          </a:p>
        </p:txBody>
      </p:sp>
      <p:sp>
        <p:nvSpPr>
          <p:cNvPr id="4" name="Текст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ru-RU" smtClean="0"/>
              <a:t>Образец текста</a:t>
            </a:r>
          </a:p>
        </p:txBody>
      </p:sp>
      <p:sp>
        <p:nvSpPr>
          <p:cNvPr id="3" name="Рисунок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ru-RU" noProof="0" dirty="0" smtClean="0"/>
              <a:t>Вставка рисунка</a:t>
            </a:r>
            <a:endParaRPr lang="en-US" noProof="0" dirty="0"/>
          </a:p>
        </p:txBody>
      </p:sp>
      <p:sp>
        <p:nvSpPr>
          <p:cNvPr id="8" name="Дата 4"/>
          <p:cNvSpPr>
            <a:spLocks noGrp="1"/>
          </p:cNvSpPr>
          <p:nvPr>
            <p:ph type="dt" sz="half" idx="10"/>
          </p:nvPr>
        </p:nvSpPr>
        <p:spPr/>
        <p:txBody>
          <a:bodyPr/>
          <a:lstStyle>
            <a:lvl1pPr>
              <a:defRPr/>
            </a:lvl1pPr>
          </a:lstStyle>
          <a:p>
            <a:pPr>
              <a:defRPr/>
            </a:pPr>
            <a:fld id="{9D976B40-AC9F-4CD0-95A1-78498E62A725}" type="datetimeFigureOut">
              <a:rPr lang="ru-RU"/>
              <a:pPr>
                <a:defRPr/>
              </a:pPr>
              <a:t>31.08.2022</a:t>
            </a:fld>
            <a:endParaRPr lang="ru-RU" dirty="0"/>
          </a:p>
        </p:txBody>
      </p:sp>
      <p:sp>
        <p:nvSpPr>
          <p:cNvPr id="9" name="Нижний колонтитул 5"/>
          <p:cNvSpPr>
            <a:spLocks noGrp="1"/>
          </p:cNvSpPr>
          <p:nvPr>
            <p:ph type="ftr" sz="quarter" idx="11"/>
          </p:nvPr>
        </p:nvSpPr>
        <p:spPr>
          <a:xfrm>
            <a:off x="914400" y="6172200"/>
            <a:ext cx="3886200" cy="457200"/>
          </a:xfrm>
        </p:spPr>
        <p:txBody>
          <a:bodyPr/>
          <a:lstStyle>
            <a:lvl1pPr>
              <a:defRPr/>
            </a:lvl1pPr>
          </a:lstStyle>
          <a:p>
            <a:pPr>
              <a:defRPr/>
            </a:pPr>
            <a:endParaRPr lang="ru-RU"/>
          </a:p>
        </p:txBody>
      </p:sp>
      <p:sp>
        <p:nvSpPr>
          <p:cNvPr id="10" name="Номер слайда 6"/>
          <p:cNvSpPr>
            <a:spLocks noGrp="1"/>
          </p:cNvSpPr>
          <p:nvPr>
            <p:ph type="sldNum" sz="quarter" idx="12"/>
          </p:nvPr>
        </p:nvSpPr>
        <p:spPr>
          <a:xfrm>
            <a:off x="146050" y="6208713"/>
            <a:ext cx="457200" cy="457200"/>
          </a:xfrm>
        </p:spPr>
        <p:txBody>
          <a:bodyPr/>
          <a:lstStyle>
            <a:lvl1pPr>
              <a:defRPr/>
            </a:lvl1pPr>
          </a:lstStyle>
          <a:p>
            <a:fld id="{0A8DDCB1-2606-4DF2-8E23-68A4D4B76CDF}" type="slidenum">
              <a:rPr lang="ru-RU"/>
              <a:pPr/>
              <a:t>‹#›</a:t>
            </a:fld>
            <a:endParaRPr lang="ru-RU"/>
          </a:p>
        </p:txBody>
      </p:sp>
    </p:spTree>
    <p:extLst>
      <p:ext uri="{BB962C8B-B14F-4D97-AF65-F5344CB8AC3E}">
        <p14:creationId xmlns:p14="http://schemas.microsoft.com/office/powerpoint/2010/main" val="3019706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Прямоугольник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useBgFill="1">
        <p:nvSpPr>
          <p:cNvPr id="8" name="Скругленный прямоугольник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28" name="Заголовок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ru-RU" smtClean="0"/>
              <a:t>Образец заголовка</a:t>
            </a:r>
            <a:endParaRPr lang="en-US" smtClean="0"/>
          </a:p>
        </p:txBody>
      </p:sp>
      <p:sp>
        <p:nvSpPr>
          <p:cNvPr id="1029" name="Текст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smtClean="0"/>
          </a:p>
        </p:txBody>
      </p:sp>
      <p:sp>
        <p:nvSpPr>
          <p:cNvPr id="14" name="Дата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smtClean="0">
                <a:solidFill>
                  <a:schemeClr val="tx2"/>
                </a:solidFill>
                <a:latin typeface="+mn-lt"/>
                <a:cs typeface="+mn-cs"/>
              </a:defRPr>
            </a:lvl1pPr>
          </a:lstStyle>
          <a:p>
            <a:pPr>
              <a:defRPr/>
            </a:pPr>
            <a:fld id="{5E56F854-D15A-4900-A8D6-E42832AB3A6C}" type="datetimeFigureOut">
              <a:rPr lang="ru-RU"/>
              <a:pPr>
                <a:defRPr/>
              </a:pPr>
              <a:t>31.08.2022</a:t>
            </a:fld>
            <a:endParaRPr lang="ru-RU" dirty="0"/>
          </a:p>
        </p:txBody>
      </p:sp>
      <p:sp>
        <p:nvSpPr>
          <p:cNvPr id="3" name="Нижний колонтитул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dirty="0">
                <a:solidFill>
                  <a:schemeClr val="tx2"/>
                </a:solidFill>
                <a:latin typeface="+mn-lt"/>
                <a:cs typeface="+mn-cs"/>
              </a:defRPr>
            </a:lvl1pPr>
          </a:lstStyle>
          <a:p>
            <a:pPr>
              <a:defRPr/>
            </a:pPr>
            <a:endParaRPr lang="ru-RU"/>
          </a:p>
        </p:txBody>
      </p:sp>
      <p:sp>
        <p:nvSpPr>
          <p:cNvPr id="23" name="Номер слайда 22"/>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a:defRPr sz="1400">
                <a:solidFill>
                  <a:srgbClr val="FFFFFF"/>
                </a:solidFill>
                <a:latin typeface="Calibri" panose="020F0502020204030204" pitchFamily="34" charset="0"/>
              </a:defRPr>
            </a:lvl1pPr>
          </a:lstStyle>
          <a:p>
            <a:fld id="{4F480A57-B041-41BD-8EAF-32AC15F0284B}"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4223" r:id="rId1"/>
    <p:sldLayoutId id="2147484216" r:id="rId2"/>
    <p:sldLayoutId id="2147484224" r:id="rId3"/>
    <p:sldLayoutId id="2147484217" r:id="rId4"/>
    <p:sldLayoutId id="2147484218" r:id="rId5"/>
    <p:sldLayoutId id="2147484219" r:id="rId6"/>
    <p:sldLayoutId id="2147484220" r:id="rId7"/>
    <p:sldLayoutId id="2147484225" r:id="rId8"/>
    <p:sldLayoutId id="2147484226" r:id="rId9"/>
    <p:sldLayoutId id="2147484221" r:id="rId10"/>
    <p:sldLayoutId id="2147484222" r:id="rId11"/>
  </p:sldLayoutIdLst>
  <p:txStyles>
    <p:title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Calibri" panose="020F0502020204030204" pitchFamily="34" charset="0"/>
        </a:defRPr>
      </a:lvl2pPr>
      <a:lvl3pPr algn="l" rtl="0" fontAlgn="base">
        <a:spcBef>
          <a:spcPct val="0"/>
        </a:spcBef>
        <a:spcAft>
          <a:spcPct val="0"/>
        </a:spcAft>
        <a:defRPr sz="4000">
          <a:solidFill>
            <a:schemeClr val="tx2"/>
          </a:solidFill>
          <a:latin typeface="Calibri" panose="020F0502020204030204" pitchFamily="34" charset="0"/>
        </a:defRPr>
      </a:lvl3pPr>
      <a:lvl4pPr algn="l" rtl="0" fontAlgn="base">
        <a:spcBef>
          <a:spcPct val="0"/>
        </a:spcBef>
        <a:spcAft>
          <a:spcPct val="0"/>
        </a:spcAft>
        <a:defRPr sz="4000">
          <a:solidFill>
            <a:schemeClr val="tx2"/>
          </a:solidFill>
          <a:latin typeface="Calibri" panose="020F0502020204030204" pitchFamily="34" charset="0"/>
        </a:defRPr>
      </a:lvl4pPr>
      <a:lvl5pPr algn="l" rtl="0" fontAlgn="base">
        <a:spcBef>
          <a:spcPct val="0"/>
        </a:spcBef>
        <a:spcAft>
          <a:spcPct val="0"/>
        </a:spcAft>
        <a:defRPr sz="4000">
          <a:solidFill>
            <a:schemeClr val="tx2"/>
          </a:solidFill>
          <a:latin typeface="Calibri" panose="020F0502020204030204" pitchFamily="34" charset="0"/>
        </a:defRPr>
      </a:lvl5pPr>
      <a:lvl6pPr marL="457200" algn="l" rtl="0" fontAlgn="base">
        <a:spcBef>
          <a:spcPct val="0"/>
        </a:spcBef>
        <a:spcAft>
          <a:spcPct val="0"/>
        </a:spcAft>
        <a:defRPr sz="4000">
          <a:solidFill>
            <a:schemeClr val="tx2"/>
          </a:solidFill>
          <a:latin typeface="Calibri" panose="020F0502020204030204" pitchFamily="34" charset="0"/>
        </a:defRPr>
      </a:lvl6pPr>
      <a:lvl7pPr marL="914400" algn="l" rtl="0" fontAlgn="base">
        <a:spcBef>
          <a:spcPct val="0"/>
        </a:spcBef>
        <a:spcAft>
          <a:spcPct val="0"/>
        </a:spcAft>
        <a:defRPr sz="4000">
          <a:solidFill>
            <a:schemeClr val="tx2"/>
          </a:solidFill>
          <a:latin typeface="Calibri" panose="020F0502020204030204" pitchFamily="34" charset="0"/>
        </a:defRPr>
      </a:lvl7pPr>
      <a:lvl8pPr marL="1371600" algn="l" rtl="0" fontAlgn="base">
        <a:spcBef>
          <a:spcPct val="0"/>
        </a:spcBef>
        <a:spcAft>
          <a:spcPct val="0"/>
        </a:spcAft>
        <a:defRPr sz="4000">
          <a:solidFill>
            <a:schemeClr val="tx2"/>
          </a:solidFill>
          <a:latin typeface="Calibri" panose="020F0502020204030204" pitchFamily="34" charset="0"/>
        </a:defRPr>
      </a:lvl8pPr>
      <a:lvl9pPr marL="1828800" algn="l" rtl="0" fontAlgn="base">
        <a:spcBef>
          <a:spcPct val="0"/>
        </a:spcBef>
        <a:spcAft>
          <a:spcPct val="0"/>
        </a:spcAft>
        <a:defRPr sz="4000">
          <a:solidFill>
            <a:schemeClr val="tx2"/>
          </a:solidFill>
          <a:latin typeface="Calibri" panose="020F0502020204030204" pitchFamily="34" charset="0"/>
        </a:defRPr>
      </a:lvl9pPr>
    </p:titleStyle>
    <p:bodyStyle>
      <a:lvl1pPr marL="273050" indent="-273050" algn="l" rtl="0" fontAlgn="base">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fontAlgn="base">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fontAlgn="base">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fontAlgn="base">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fontAlgn="base">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Подзаголовок 2"/>
          <p:cNvSpPr>
            <a:spLocks noGrp="1"/>
          </p:cNvSpPr>
          <p:nvPr>
            <p:ph type="subTitle" idx="1"/>
          </p:nvPr>
        </p:nvSpPr>
        <p:spPr/>
        <p:txBody>
          <a:bodyPr/>
          <a:lstStyle/>
          <a:p>
            <a:endParaRPr lang="ru-RU" b="1" dirty="0" smtClean="0">
              <a:solidFill>
                <a:schemeClr val="tx1"/>
              </a:solidFill>
            </a:endParaRPr>
          </a:p>
          <a:p>
            <a:r>
              <a:rPr lang="ru-RU" b="1" dirty="0" smtClean="0">
                <a:solidFill>
                  <a:schemeClr val="tx1"/>
                </a:solidFill>
              </a:rPr>
              <a:t>Лекция 1</a:t>
            </a:r>
            <a:endParaRPr lang="ru-RU" b="1" dirty="0" smtClean="0">
              <a:solidFill>
                <a:schemeClr val="tx1"/>
              </a:solidFill>
            </a:endParaRPr>
          </a:p>
        </p:txBody>
      </p:sp>
      <p:sp>
        <p:nvSpPr>
          <p:cNvPr id="6147" name="Заголовок 1"/>
          <p:cNvSpPr>
            <a:spLocks noGrp="1"/>
          </p:cNvSpPr>
          <p:nvPr>
            <p:ph type="ctrTitle"/>
          </p:nvPr>
        </p:nvSpPr>
        <p:spPr>
          <a:xfrm>
            <a:off x="457200" y="1506538"/>
            <a:ext cx="8229600" cy="1470025"/>
          </a:xfrm>
        </p:spPr>
        <p:txBody>
          <a:bodyPr/>
          <a:lstStyle/>
          <a:p>
            <a:r>
              <a:rPr lang="ru-RU" b="1" dirty="0" smtClean="0"/>
              <a:t>Модели представления </a:t>
            </a:r>
            <a:r>
              <a:rPr lang="ru-RU" b="1" dirty="0" smtClean="0"/>
              <a:t>знаний</a:t>
            </a:r>
            <a:endParaRPr lang="ru-RU" b="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214313" y="285750"/>
            <a:ext cx="8929687" cy="6286500"/>
          </a:xfrm>
        </p:spPr>
        <p:txBody>
          <a:bodyPr>
            <a:normAutofit/>
          </a:bodyPr>
          <a:lstStyle/>
          <a:p>
            <a:pPr marL="180000" indent="-274320" fontAlgn="auto">
              <a:spcBef>
                <a:spcPts val="580"/>
              </a:spcBef>
              <a:spcAft>
                <a:spcPts val="0"/>
              </a:spcAft>
              <a:buFont typeface="Wingdings 2"/>
              <a:buNone/>
              <a:defRPr/>
            </a:pPr>
            <a:r>
              <a:rPr lang="ru-RU" dirty="0" smtClean="0"/>
              <a:t>Например:</a:t>
            </a:r>
          </a:p>
          <a:p>
            <a:pPr marL="180000" indent="-274320" fontAlgn="auto">
              <a:spcBef>
                <a:spcPts val="580"/>
              </a:spcBef>
              <a:spcAft>
                <a:spcPts val="0"/>
              </a:spcAft>
              <a:buFont typeface="Wingdings 2"/>
              <a:buNone/>
              <a:defRPr/>
            </a:pPr>
            <a:endParaRPr lang="ru-RU" dirty="0" smtClean="0"/>
          </a:p>
          <a:p>
            <a:pPr marL="180000" indent="-274320" fontAlgn="auto">
              <a:spcBef>
                <a:spcPts val="580"/>
              </a:spcBef>
              <a:spcAft>
                <a:spcPts val="0"/>
              </a:spcAft>
              <a:buFont typeface="Wingdings 2"/>
              <a:buNone/>
              <a:defRPr/>
            </a:pPr>
            <a:r>
              <a:rPr lang="ru-RU" sz="3200" dirty="0" smtClean="0"/>
              <a:t>47: Интерпретация результатов тестирования</a:t>
            </a:r>
          </a:p>
          <a:p>
            <a:pPr marL="180000" indent="-274320" fontAlgn="auto">
              <a:spcBef>
                <a:spcPts val="580"/>
              </a:spcBef>
              <a:spcAft>
                <a:spcPts val="0"/>
              </a:spcAft>
              <a:buFont typeface="Wingdings 2"/>
              <a:buNone/>
              <a:defRPr/>
            </a:pPr>
            <a:r>
              <a:rPr lang="ru-RU" sz="3200" dirty="0" smtClean="0"/>
              <a:t>Использовать в первую очередь</a:t>
            </a:r>
          </a:p>
          <a:p>
            <a:pPr marL="180000" indent="-274320" fontAlgn="auto">
              <a:spcBef>
                <a:spcPts val="580"/>
              </a:spcBef>
              <a:spcAft>
                <a:spcPts val="0"/>
              </a:spcAft>
              <a:buFont typeface="Wingdings 2"/>
              <a:buNone/>
              <a:defRPr/>
            </a:pPr>
            <a:r>
              <a:rPr lang="ru-RU" sz="3200" dirty="0" smtClean="0"/>
              <a:t>Шкала «лжи» </a:t>
            </a:r>
            <a:r>
              <a:rPr lang="en-US" sz="3200" dirty="0" smtClean="0"/>
              <a:t>L</a:t>
            </a:r>
            <a:r>
              <a:rPr lang="ru-RU" sz="3200" dirty="0" smtClean="0"/>
              <a:t>&lt;70 </a:t>
            </a:r>
            <a:r>
              <a:rPr lang="en-US" sz="3200" dirty="0" smtClean="0"/>
              <a:t>T</a:t>
            </a:r>
            <a:r>
              <a:rPr lang="ru-RU" sz="3200" dirty="0" smtClean="0"/>
              <a:t>-баллов</a:t>
            </a:r>
          </a:p>
          <a:p>
            <a:pPr marL="180000" indent="-274320" fontAlgn="auto">
              <a:spcBef>
                <a:spcPts val="580"/>
              </a:spcBef>
              <a:spcAft>
                <a:spcPts val="0"/>
              </a:spcAft>
              <a:buFont typeface="Wingdings 2"/>
              <a:buNone/>
              <a:defRPr/>
            </a:pPr>
            <a:r>
              <a:rPr lang="ru-RU" sz="3200" dirty="0" smtClean="0"/>
              <a:t>Если  </a:t>
            </a:r>
            <a:r>
              <a:rPr lang="ru-RU" sz="2800" dirty="0" smtClean="0"/>
              <a:t>(шкала ошибок </a:t>
            </a:r>
            <a:r>
              <a:rPr lang="en-US" sz="2800" dirty="0" smtClean="0"/>
              <a:t>F</a:t>
            </a:r>
            <a:r>
              <a:rPr lang="ru-RU" sz="2800" dirty="0" smtClean="0"/>
              <a:t> – шкала коррекции </a:t>
            </a:r>
            <a:r>
              <a:rPr lang="en-US" sz="2800" dirty="0" smtClean="0"/>
              <a:t>K</a:t>
            </a:r>
            <a:r>
              <a:rPr lang="ru-RU" sz="2800" dirty="0" smtClean="0"/>
              <a:t>) &lt;-11</a:t>
            </a:r>
            <a:r>
              <a:rPr lang="ru-RU" sz="3200" dirty="0" smtClean="0"/>
              <a:t>, то вывести сообщение: «Результаты</a:t>
            </a:r>
          </a:p>
          <a:p>
            <a:pPr marL="180000" indent="-274320" fontAlgn="auto">
              <a:spcBef>
                <a:spcPts val="580"/>
              </a:spcBef>
              <a:spcAft>
                <a:spcPts val="0"/>
              </a:spcAft>
              <a:buFont typeface="Wingdings 2"/>
              <a:buNone/>
              <a:defRPr/>
            </a:pPr>
            <a:r>
              <a:rPr lang="ru-RU" sz="3200" dirty="0" smtClean="0"/>
              <a:t>тестирования недостоверны»</a:t>
            </a:r>
          </a:p>
          <a:p>
            <a:pPr marL="180000" indent="-274320" fontAlgn="auto">
              <a:spcBef>
                <a:spcPts val="580"/>
              </a:spcBef>
              <a:spcAft>
                <a:spcPts val="0"/>
              </a:spcAft>
              <a:buFont typeface="Wingdings 2"/>
              <a:buNone/>
              <a:defRPr/>
            </a:pPr>
            <a:r>
              <a:rPr lang="ru-RU" sz="3200" dirty="0" smtClean="0"/>
              <a:t>Закончить интерпретацию результатов</a:t>
            </a:r>
          </a:p>
          <a:p>
            <a:pPr marL="274320" indent="-274320" fontAlgn="auto">
              <a:spcBef>
                <a:spcPts val="580"/>
              </a:spcBef>
              <a:spcAft>
                <a:spcPts val="0"/>
              </a:spcAft>
              <a:buFont typeface="Wingdings 2"/>
              <a:buNone/>
              <a:defRPr/>
            </a:pPr>
            <a:endParaRPr lang="ru-RU"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274638"/>
            <a:ext cx="7772400" cy="725487"/>
          </a:xfrm>
        </p:spPr>
        <p:txBody>
          <a:bodyPr>
            <a:normAutofit fontScale="90000"/>
          </a:bodyPr>
          <a:lstStyle/>
          <a:p>
            <a:pPr fontAlgn="auto">
              <a:spcAft>
                <a:spcPts val="0"/>
              </a:spcAft>
              <a:defRPr/>
            </a:pPr>
            <a:r>
              <a:rPr lang="ru-RU" dirty="0" smtClean="0"/>
              <a:t>Примеры простых продукций</a:t>
            </a:r>
            <a:endParaRPr lang="ru-RU" dirty="0"/>
          </a:p>
        </p:txBody>
      </p:sp>
      <p:sp>
        <p:nvSpPr>
          <p:cNvPr id="16387" name="Содержимое 2"/>
          <p:cNvSpPr>
            <a:spLocks noGrp="1"/>
          </p:cNvSpPr>
          <p:nvPr>
            <p:ph sz="quarter" idx="1"/>
          </p:nvPr>
        </p:nvSpPr>
        <p:spPr>
          <a:xfrm>
            <a:off x="285750" y="1214438"/>
            <a:ext cx="8643938" cy="4805362"/>
          </a:xfrm>
        </p:spPr>
        <p:txBody>
          <a:bodyPr/>
          <a:lstStyle/>
          <a:p>
            <a:r>
              <a:rPr lang="ru-RU" sz="3200" smtClean="0"/>
              <a:t>«Если сверкнет молния, то гремит гром».</a:t>
            </a:r>
          </a:p>
          <a:p>
            <a:endParaRPr lang="ru-RU" sz="3200" smtClean="0"/>
          </a:p>
          <a:p>
            <a:r>
              <a:rPr lang="ru-RU" sz="3200" smtClean="0"/>
              <a:t>«Если в доме вспыхнул пожар, то вызывайте по телефону 01 пожарную команду».</a:t>
            </a:r>
          </a:p>
          <a:p>
            <a:endParaRPr lang="ru-RU" sz="3200" smtClean="0"/>
          </a:p>
          <a:p>
            <a:r>
              <a:rPr lang="ru-RU" sz="3200" smtClean="0"/>
              <a:t>«Если в путеводителе указано, что в городе есть театр, то надо пойти туда».</a:t>
            </a:r>
          </a:p>
          <a:p>
            <a:endParaRPr lang="ru-RU"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214313" y="357188"/>
            <a:ext cx="8715375" cy="6286500"/>
          </a:xfrm>
        </p:spPr>
        <p:txBody>
          <a:bodyPr>
            <a:normAutofit/>
          </a:bodyPr>
          <a:lstStyle/>
          <a:p>
            <a:pPr marL="274320" indent="-274320" fontAlgn="auto">
              <a:spcBef>
                <a:spcPts val="580"/>
              </a:spcBef>
              <a:spcAft>
                <a:spcPts val="0"/>
              </a:spcAft>
              <a:buFont typeface="Wingdings 2"/>
              <a:buNone/>
              <a:defRPr/>
            </a:pPr>
            <a:endParaRPr lang="ru-RU" dirty="0" smtClean="0"/>
          </a:p>
          <a:p>
            <a:pPr marL="0" indent="274320" fontAlgn="auto">
              <a:spcBef>
                <a:spcPts val="580"/>
              </a:spcBef>
              <a:spcAft>
                <a:spcPts val="0"/>
              </a:spcAft>
              <a:buFont typeface="Wingdings 2"/>
              <a:buNone/>
              <a:defRPr/>
            </a:pPr>
            <a:r>
              <a:rPr lang="ru-RU" sz="3200" dirty="0" smtClean="0"/>
              <a:t>В общем случае продукционная система включает следующие компоненты: </a:t>
            </a:r>
          </a:p>
          <a:p>
            <a:pPr marL="274320" indent="-274320" fontAlgn="auto">
              <a:spcBef>
                <a:spcPts val="580"/>
              </a:spcBef>
              <a:spcAft>
                <a:spcPts val="0"/>
              </a:spcAft>
              <a:buFont typeface="Wingdings 2"/>
              <a:buNone/>
              <a:defRPr/>
            </a:pPr>
            <a:endParaRPr lang="ru-RU" sz="3200" dirty="0" smtClean="0"/>
          </a:p>
          <a:p>
            <a:pPr marL="274320" indent="-274320" fontAlgn="auto">
              <a:spcBef>
                <a:spcPts val="580"/>
              </a:spcBef>
              <a:spcAft>
                <a:spcPts val="0"/>
              </a:spcAft>
              <a:buFont typeface="Wingdings 2"/>
              <a:buChar char=""/>
              <a:defRPr/>
            </a:pPr>
            <a:r>
              <a:rPr lang="ru-RU" sz="3200" b="1" i="1" dirty="0" smtClean="0"/>
              <a:t>базу данных</a:t>
            </a:r>
            <a:r>
              <a:rPr lang="ru-RU" sz="3200" i="1" dirty="0" smtClean="0"/>
              <a:t>, содержащую множество фактов;  </a:t>
            </a:r>
          </a:p>
          <a:p>
            <a:pPr marL="274320" indent="-274320" fontAlgn="auto">
              <a:spcBef>
                <a:spcPts val="580"/>
              </a:spcBef>
              <a:spcAft>
                <a:spcPts val="0"/>
              </a:spcAft>
              <a:buFont typeface="Wingdings 2"/>
              <a:buChar char=""/>
              <a:defRPr/>
            </a:pPr>
            <a:r>
              <a:rPr lang="ru-RU" sz="3200" b="1" i="1" dirty="0" smtClean="0"/>
              <a:t>базу правил</a:t>
            </a:r>
            <a:r>
              <a:rPr lang="ru-RU" sz="3200" i="1" dirty="0" smtClean="0"/>
              <a:t>, содержащую набор продукций; </a:t>
            </a:r>
          </a:p>
          <a:p>
            <a:pPr marL="274320" indent="-274320" fontAlgn="auto">
              <a:spcBef>
                <a:spcPts val="580"/>
              </a:spcBef>
              <a:spcAft>
                <a:spcPts val="0"/>
              </a:spcAft>
              <a:buFont typeface="Wingdings 2"/>
              <a:buChar char=""/>
              <a:defRPr/>
            </a:pPr>
            <a:r>
              <a:rPr lang="ru-RU" sz="3200" b="1" i="1" dirty="0" smtClean="0"/>
              <a:t>интерпретатор</a:t>
            </a:r>
            <a:r>
              <a:rPr lang="ru-RU" sz="3200" i="1" dirty="0" smtClean="0"/>
              <a:t> (механизм логического вывода) или правила работы с продукциями.</a:t>
            </a:r>
            <a:endParaRPr lang="ru-RU" sz="3200" dirty="0" smtClean="0"/>
          </a:p>
          <a:p>
            <a:pPr marL="274320" indent="-274320" fontAlgn="auto">
              <a:spcBef>
                <a:spcPts val="580"/>
              </a:spcBef>
              <a:spcAft>
                <a:spcPts val="0"/>
              </a:spcAft>
              <a:buFont typeface="Wingdings 2"/>
              <a:buChar char=""/>
              <a:defRPr/>
            </a:pPr>
            <a:endParaRPr lang="ru-RU"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142875" y="214313"/>
            <a:ext cx="8858250" cy="6643687"/>
          </a:xfrm>
        </p:spPr>
        <p:txBody>
          <a:bodyPr>
            <a:normAutofit/>
          </a:bodyPr>
          <a:lstStyle/>
          <a:p>
            <a:pPr marL="274320" indent="274320" algn="just" fontAlgn="auto">
              <a:spcBef>
                <a:spcPts val="580"/>
              </a:spcBef>
              <a:spcAft>
                <a:spcPts val="0"/>
              </a:spcAft>
              <a:buFont typeface="Wingdings 2"/>
              <a:buNone/>
              <a:defRPr/>
            </a:pPr>
            <a:r>
              <a:rPr lang="ru-RU" dirty="0" smtClean="0"/>
              <a:t>Продукционные системы делят на два типа — с </a:t>
            </a:r>
            <a:r>
              <a:rPr lang="ru-RU" b="1" dirty="0" smtClean="0"/>
              <a:t>прямыми</a:t>
            </a:r>
            <a:r>
              <a:rPr lang="ru-RU" dirty="0" smtClean="0"/>
              <a:t> и </a:t>
            </a:r>
            <a:r>
              <a:rPr lang="ru-RU" b="1" dirty="0" smtClean="0"/>
              <a:t>обратными</a:t>
            </a:r>
            <a:r>
              <a:rPr lang="ru-RU" dirty="0" smtClean="0"/>
              <a:t> выводами. </a:t>
            </a:r>
          </a:p>
          <a:p>
            <a:pPr marL="274320" indent="274320" algn="just" fontAlgn="auto">
              <a:spcBef>
                <a:spcPts val="580"/>
              </a:spcBef>
              <a:spcAft>
                <a:spcPts val="0"/>
              </a:spcAft>
              <a:buFont typeface="Wingdings 2"/>
              <a:buNone/>
              <a:defRPr/>
            </a:pPr>
            <a:endParaRPr lang="ru-RU" dirty="0" smtClean="0"/>
          </a:p>
          <a:p>
            <a:pPr marL="274320" indent="-274320" fontAlgn="auto">
              <a:spcBef>
                <a:spcPts val="580"/>
              </a:spcBef>
              <a:spcAft>
                <a:spcPts val="0"/>
              </a:spcAft>
              <a:buFont typeface="Wingdings 2"/>
              <a:buChar char=""/>
              <a:defRPr/>
            </a:pPr>
            <a:r>
              <a:rPr lang="ru-RU" dirty="0" smtClean="0"/>
              <a:t>При прямом выводе рассуждение ведется от данных к гипотезам.</a:t>
            </a:r>
          </a:p>
          <a:p>
            <a:pPr marL="274320" indent="-274320" fontAlgn="auto">
              <a:spcBef>
                <a:spcPts val="580"/>
              </a:spcBef>
              <a:spcAft>
                <a:spcPts val="0"/>
              </a:spcAft>
              <a:buFont typeface="Wingdings 2"/>
              <a:buChar char=""/>
              <a:defRPr/>
            </a:pPr>
            <a:endParaRPr lang="ru-RU" dirty="0" smtClean="0"/>
          </a:p>
          <a:p>
            <a:pPr marL="274320" indent="-274320" fontAlgn="auto">
              <a:spcBef>
                <a:spcPts val="580"/>
              </a:spcBef>
              <a:spcAft>
                <a:spcPts val="0"/>
              </a:spcAft>
              <a:buFont typeface="Wingdings 2"/>
              <a:buChar char=""/>
              <a:defRPr/>
            </a:pPr>
            <a:r>
              <a:rPr lang="ru-RU" dirty="0" smtClean="0"/>
              <a:t>При обратном производится поиск доказательства или опровержения некоторой гипотезы (от цели  к данным). </a:t>
            </a:r>
          </a:p>
          <a:p>
            <a:pPr marL="274320" indent="-274320" fontAlgn="auto">
              <a:spcBef>
                <a:spcPts val="580"/>
              </a:spcBef>
              <a:spcAft>
                <a:spcPts val="0"/>
              </a:spcAft>
              <a:buFont typeface="Wingdings 2"/>
              <a:buChar char=""/>
              <a:defRPr/>
            </a:pPr>
            <a:endParaRPr lang="ru-RU" dirty="0" smtClean="0"/>
          </a:p>
          <a:p>
            <a:pPr marL="0" indent="274320" algn="just" fontAlgn="auto">
              <a:spcBef>
                <a:spcPts val="580"/>
              </a:spcBef>
              <a:spcAft>
                <a:spcPts val="0"/>
              </a:spcAft>
              <a:buFont typeface="Wingdings 2"/>
              <a:buNone/>
              <a:defRPr/>
            </a:pPr>
            <a:r>
              <a:rPr lang="ru-RU" dirty="0" smtClean="0"/>
              <a:t>Часто используются комбинации прямой и обратной цепи рассуждений.</a:t>
            </a:r>
          </a:p>
          <a:p>
            <a:pPr marL="274320" indent="-274320" fontAlgn="auto">
              <a:spcBef>
                <a:spcPts val="580"/>
              </a:spcBef>
              <a:spcAft>
                <a:spcPts val="0"/>
              </a:spcAft>
              <a:buFont typeface="Wingdings 2"/>
              <a:buChar char=""/>
              <a:defRPr/>
            </a:pPr>
            <a:endParaRPr lang="ru-RU"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285750" y="285750"/>
            <a:ext cx="8715375" cy="6357938"/>
          </a:xfrm>
        </p:spPr>
        <p:txBody>
          <a:bodyPr>
            <a:normAutofit/>
          </a:bodyPr>
          <a:lstStyle/>
          <a:p>
            <a:pPr marL="0" indent="274320" fontAlgn="auto">
              <a:spcBef>
                <a:spcPts val="580"/>
              </a:spcBef>
              <a:spcAft>
                <a:spcPts val="0"/>
              </a:spcAft>
              <a:buFont typeface="Wingdings 2"/>
              <a:buNone/>
              <a:defRPr/>
            </a:pPr>
            <a:r>
              <a:rPr lang="ru-RU" dirty="0" smtClean="0"/>
              <a:t>Например, имеется фрагмент базы знаний из двух правил:</a:t>
            </a:r>
          </a:p>
          <a:p>
            <a:pPr marL="274320" indent="-274320" fontAlgn="auto">
              <a:spcBef>
                <a:spcPts val="580"/>
              </a:spcBef>
              <a:spcAft>
                <a:spcPts val="0"/>
              </a:spcAft>
              <a:buFont typeface="Wingdings 2"/>
              <a:buNone/>
              <a:defRPr/>
            </a:pPr>
            <a:endParaRPr lang="ru-RU" dirty="0" smtClean="0"/>
          </a:p>
          <a:p>
            <a:pPr marL="274320" indent="-274320" fontAlgn="auto">
              <a:spcBef>
                <a:spcPts val="580"/>
              </a:spcBef>
              <a:spcAft>
                <a:spcPts val="0"/>
              </a:spcAft>
              <a:buFont typeface="Wingdings 2"/>
              <a:buNone/>
              <a:defRPr/>
            </a:pPr>
            <a:r>
              <a:rPr lang="ru-RU" sz="2800" dirty="0" smtClean="0"/>
              <a:t>71: Если "отдых - летом" и "человек - активный", то "ехать в горы",</a:t>
            </a:r>
          </a:p>
          <a:p>
            <a:pPr marL="274320" indent="-274320" fontAlgn="auto">
              <a:spcBef>
                <a:spcPts val="580"/>
              </a:spcBef>
              <a:spcAft>
                <a:spcPts val="0"/>
              </a:spcAft>
              <a:buFont typeface="Wingdings 2"/>
              <a:buNone/>
              <a:defRPr/>
            </a:pPr>
            <a:endParaRPr lang="ru-RU" dirty="0" smtClean="0"/>
          </a:p>
          <a:p>
            <a:pPr marL="274320" indent="-274320" fontAlgn="auto">
              <a:spcBef>
                <a:spcPts val="580"/>
              </a:spcBef>
              <a:spcAft>
                <a:spcPts val="0"/>
              </a:spcAft>
              <a:buFont typeface="Wingdings 2"/>
              <a:buNone/>
              <a:defRPr/>
            </a:pPr>
            <a:r>
              <a:rPr lang="ru-RU" sz="2800" dirty="0" smtClean="0"/>
              <a:t>72: Если "любит солнце", то "отдых летом",</a:t>
            </a:r>
          </a:p>
          <a:p>
            <a:pPr marL="274320" indent="-274320" fontAlgn="auto">
              <a:spcBef>
                <a:spcPts val="580"/>
              </a:spcBef>
              <a:spcAft>
                <a:spcPts val="0"/>
              </a:spcAft>
              <a:buFont typeface="Wingdings 2"/>
              <a:buNone/>
              <a:defRPr/>
            </a:pPr>
            <a:endParaRPr lang="ru-RU" dirty="0" smtClean="0"/>
          </a:p>
          <a:p>
            <a:pPr marL="274320" indent="-274320" fontAlgn="auto">
              <a:spcBef>
                <a:spcPts val="580"/>
              </a:spcBef>
              <a:spcAft>
                <a:spcPts val="0"/>
              </a:spcAft>
              <a:buFont typeface="Wingdings 2"/>
              <a:buNone/>
              <a:defRPr/>
            </a:pPr>
            <a:r>
              <a:rPr lang="ru-RU" dirty="0" smtClean="0"/>
              <a:t>Пусть в систему поступили данные :</a:t>
            </a:r>
          </a:p>
          <a:p>
            <a:pPr marL="274320" indent="-274320" fontAlgn="auto">
              <a:spcBef>
                <a:spcPts val="580"/>
              </a:spcBef>
              <a:spcAft>
                <a:spcPts val="0"/>
              </a:spcAft>
              <a:buFont typeface="Wingdings 2"/>
              <a:buNone/>
              <a:defRPr/>
            </a:pPr>
            <a:r>
              <a:rPr lang="ru-RU" sz="2800" dirty="0" smtClean="0"/>
              <a:t> "человек активный" и "любит "солнце"</a:t>
            </a:r>
          </a:p>
          <a:p>
            <a:pPr marL="274320" indent="-274320" fontAlgn="auto">
              <a:spcBef>
                <a:spcPts val="580"/>
              </a:spcBef>
              <a:spcAft>
                <a:spcPts val="0"/>
              </a:spcAft>
              <a:buFont typeface="Wingdings 2"/>
              <a:buChar char=""/>
              <a:defRPr/>
            </a:pPr>
            <a:endParaRPr lang="ru-RU"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274638"/>
            <a:ext cx="7772400" cy="725487"/>
          </a:xfrm>
        </p:spPr>
        <p:txBody>
          <a:bodyPr>
            <a:normAutofit fontScale="90000"/>
          </a:bodyPr>
          <a:lstStyle/>
          <a:p>
            <a:pPr algn="ctr" fontAlgn="auto">
              <a:spcAft>
                <a:spcPts val="0"/>
              </a:spcAft>
              <a:defRPr/>
            </a:pPr>
            <a:r>
              <a:rPr lang="ru-RU" dirty="0" smtClean="0"/>
              <a:t> Прямой вывод </a:t>
            </a:r>
            <a:endParaRPr lang="ru-RU" dirty="0"/>
          </a:p>
        </p:txBody>
      </p:sp>
      <p:sp>
        <p:nvSpPr>
          <p:cNvPr id="20483" name="Содержимое 2"/>
          <p:cNvSpPr>
            <a:spLocks noGrp="1"/>
          </p:cNvSpPr>
          <p:nvPr>
            <p:ph sz="quarter" idx="1"/>
          </p:nvPr>
        </p:nvSpPr>
        <p:spPr>
          <a:xfrm>
            <a:off x="214313" y="928688"/>
            <a:ext cx="8786812" cy="5643562"/>
          </a:xfrm>
        </p:spPr>
        <p:txBody>
          <a:bodyPr/>
          <a:lstStyle/>
          <a:p>
            <a:pPr>
              <a:buFont typeface="Wingdings 2" panose="05020102010507070707" pitchFamily="18" charset="2"/>
              <a:buNone/>
            </a:pPr>
            <a:r>
              <a:rPr lang="ru-RU" sz="2800" smtClean="0"/>
              <a:t>Необходимо, исходя из данных, получить ответ. </a:t>
            </a:r>
            <a:endParaRPr lang="ru-RU" sz="2800" u="sng" smtClean="0"/>
          </a:p>
          <a:p>
            <a:pPr>
              <a:buFont typeface="Wingdings 2" panose="05020102010507070707" pitchFamily="18" charset="2"/>
              <a:buNone/>
            </a:pPr>
            <a:r>
              <a:rPr lang="ru-RU" sz="2800" u="sng" smtClean="0"/>
              <a:t>1-й проход.</a:t>
            </a:r>
          </a:p>
          <a:p>
            <a:r>
              <a:rPr lang="ru-RU" sz="2800" smtClean="0"/>
              <a:t>Шаг 1. Правило П1, не работает (не хватает данных "</a:t>
            </a:r>
            <a:r>
              <a:rPr lang="ru-RU" sz="2800" b="1" smtClean="0"/>
              <a:t>отдых - летом</a:t>
            </a:r>
            <a:r>
              <a:rPr lang="ru-RU" sz="2800" smtClean="0"/>
              <a:t>").</a:t>
            </a:r>
          </a:p>
          <a:p>
            <a:r>
              <a:rPr lang="ru-RU" sz="2800" smtClean="0"/>
              <a:t>Шаг 2. Правило П2, работает, в базу поступает факт "</a:t>
            </a:r>
            <a:r>
              <a:rPr lang="ru-RU" sz="2800" b="1" smtClean="0"/>
              <a:t>отдых - летом</a:t>
            </a:r>
            <a:r>
              <a:rPr lang="ru-RU" sz="2800" smtClean="0"/>
              <a:t>".</a:t>
            </a:r>
          </a:p>
          <a:p>
            <a:pPr>
              <a:buFont typeface="Wingdings 2" panose="05020102010507070707" pitchFamily="18" charset="2"/>
              <a:buNone/>
            </a:pPr>
            <a:r>
              <a:rPr lang="ru-RU" sz="2800" u="sng" smtClean="0"/>
              <a:t>2-й проход</a:t>
            </a:r>
            <a:r>
              <a:rPr lang="ru-RU" sz="2800" smtClean="0"/>
              <a:t>.</a:t>
            </a:r>
          </a:p>
          <a:p>
            <a:r>
              <a:rPr lang="ru-RU" sz="2800" smtClean="0"/>
              <a:t>Шаг 3. Правило 71, срабатывает, активируется цель "</a:t>
            </a:r>
            <a:r>
              <a:rPr lang="ru-RU" sz="2800" b="1" smtClean="0"/>
              <a:t>ехать в горы</a:t>
            </a:r>
            <a:r>
              <a:rPr lang="ru-RU" sz="2800" smtClean="0"/>
              <a:t>", которая и выступает как совет, который дает ЭС.</a:t>
            </a:r>
          </a:p>
          <a:p>
            <a:endParaRPr lang="ru-RU"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274638"/>
            <a:ext cx="7772400" cy="654050"/>
          </a:xfrm>
        </p:spPr>
        <p:txBody>
          <a:bodyPr>
            <a:normAutofit fontScale="90000"/>
          </a:bodyPr>
          <a:lstStyle/>
          <a:p>
            <a:pPr algn="ctr" fontAlgn="auto">
              <a:spcAft>
                <a:spcPts val="0"/>
              </a:spcAft>
              <a:defRPr/>
            </a:pPr>
            <a:r>
              <a:rPr lang="ru-RU" dirty="0" smtClean="0"/>
              <a:t>Обратный вывод </a:t>
            </a:r>
            <a:endParaRPr lang="ru-RU" dirty="0"/>
          </a:p>
        </p:txBody>
      </p:sp>
      <p:sp>
        <p:nvSpPr>
          <p:cNvPr id="3" name="Содержимое 2"/>
          <p:cNvSpPr>
            <a:spLocks noGrp="1"/>
          </p:cNvSpPr>
          <p:nvPr>
            <p:ph sz="quarter" idx="1"/>
          </p:nvPr>
        </p:nvSpPr>
        <p:spPr>
          <a:xfrm>
            <a:off x="214313" y="785813"/>
            <a:ext cx="8715375" cy="5857875"/>
          </a:xfrm>
        </p:spPr>
        <p:txBody>
          <a:bodyPr>
            <a:normAutofit/>
          </a:bodyPr>
          <a:lstStyle/>
          <a:p>
            <a:pPr marL="0" indent="274320" algn="just" fontAlgn="auto">
              <a:spcBef>
                <a:spcPts val="580"/>
              </a:spcBef>
              <a:spcAft>
                <a:spcPts val="0"/>
              </a:spcAft>
              <a:buFont typeface="Wingdings 2"/>
              <a:buNone/>
              <a:defRPr/>
            </a:pPr>
            <a:r>
              <a:rPr lang="ru-RU" dirty="0" smtClean="0"/>
              <a:t>Необходимо подтвердить выбранную цель при помощи имеющихся правил и данных.</a:t>
            </a:r>
          </a:p>
          <a:p>
            <a:pPr marL="274320" indent="-274320" fontAlgn="auto">
              <a:spcBef>
                <a:spcPts val="580"/>
              </a:spcBef>
              <a:spcAft>
                <a:spcPts val="0"/>
              </a:spcAft>
              <a:buFont typeface="Wingdings 2"/>
              <a:buNone/>
              <a:defRPr/>
            </a:pPr>
            <a:r>
              <a:rPr lang="ru-RU" u="sng" dirty="0" smtClean="0"/>
              <a:t>1-й проход</a:t>
            </a:r>
            <a:r>
              <a:rPr lang="ru-RU" dirty="0" smtClean="0"/>
              <a:t>.</a:t>
            </a:r>
          </a:p>
          <a:p>
            <a:pPr marL="274320" indent="-274320" fontAlgn="auto">
              <a:spcBef>
                <a:spcPts val="580"/>
              </a:spcBef>
              <a:spcAft>
                <a:spcPts val="0"/>
              </a:spcAft>
              <a:buFont typeface="Wingdings 2"/>
              <a:buChar char=""/>
              <a:defRPr/>
            </a:pPr>
            <a:r>
              <a:rPr lang="ru-RU" dirty="0" smtClean="0"/>
              <a:t>Шаг 1. Цель - "</a:t>
            </a:r>
            <a:r>
              <a:rPr lang="ru-RU" b="1" dirty="0" smtClean="0"/>
              <a:t>ехать в горы</a:t>
            </a:r>
            <a:r>
              <a:rPr lang="ru-RU" dirty="0" smtClean="0"/>
              <a:t>": </a:t>
            </a:r>
          </a:p>
          <a:p>
            <a:pPr marL="0" indent="-274320" algn="just" fontAlgn="auto">
              <a:spcBef>
                <a:spcPts val="580"/>
              </a:spcBef>
              <a:spcAft>
                <a:spcPts val="0"/>
              </a:spcAft>
              <a:buFont typeface="Wingdings 2"/>
              <a:buNone/>
              <a:defRPr/>
            </a:pPr>
            <a:r>
              <a:rPr lang="ru-RU" dirty="0" smtClean="0"/>
              <a:t>пробуем П1 - данных, "</a:t>
            </a:r>
            <a:r>
              <a:rPr lang="ru-RU" b="1" dirty="0" smtClean="0"/>
              <a:t>отдых - летом</a:t>
            </a:r>
            <a:r>
              <a:rPr lang="ru-RU" dirty="0" smtClean="0"/>
              <a:t>" нет, они становятся новой целью, и ищется правило, где она в правой части.</a:t>
            </a:r>
          </a:p>
          <a:p>
            <a:pPr marL="274320" indent="-274320" fontAlgn="auto">
              <a:spcBef>
                <a:spcPts val="580"/>
              </a:spcBef>
              <a:spcAft>
                <a:spcPts val="0"/>
              </a:spcAft>
              <a:buFont typeface="Wingdings 2"/>
              <a:buChar char=""/>
              <a:defRPr/>
            </a:pPr>
            <a:r>
              <a:rPr lang="ru-RU" dirty="0" smtClean="0"/>
              <a:t>Шаг 2. Цель "</a:t>
            </a:r>
            <a:r>
              <a:rPr lang="ru-RU" b="1" dirty="0" smtClean="0"/>
              <a:t>отдых - летом</a:t>
            </a:r>
            <a:r>
              <a:rPr lang="ru-RU" dirty="0" smtClean="0"/>
              <a:t>":</a:t>
            </a:r>
          </a:p>
          <a:p>
            <a:pPr marL="0" indent="-274320" algn="just" fontAlgn="auto">
              <a:spcBef>
                <a:spcPts val="580"/>
              </a:spcBef>
              <a:spcAft>
                <a:spcPts val="0"/>
              </a:spcAft>
              <a:buFont typeface="Wingdings 2"/>
              <a:buNone/>
              <a:defRPr/>
            </a:pPr>
            <a:r>
              <a:rPr lang="ru-RU" dirty="0" smtClean="0"/>
              <a:t>правило П2 подтверждает цель и активирует ее.</a:t>
            </a:r>
          </a:p>
          <a:p>
            <a:pPr marL="274320" indent="-274320" fontAlgn="auto">
              <a:spcBef>
                <a:spcPts val="580"/>
              </a:spcBef>
              <a:spcAft>
                <a:spcPts val="0"/>
              </a:spcAft>
              <a:buFont typeface="Wingdings 2"/>
              <a:buNone/>
              <a:defRPr/>
            </a:pPr>
            <a:r>
              <a:rPr lang="ru-RU" u="sng" dirty="0" smtClean="0"/>
              <a:t>2-й проход.</a:t>
            </a:r>
          </a:p>
          <a:p>
            <a:pPr marL="274320" indent="-274320" fontAlgn="auto">
              <a:spcBef>
                <a:spcPts val="580"/>
              </a:spcBef>
              <a:spcAft>
                <a:spcPts val="0"/>
              </a:spcAft>
              <a:buFont typeface="Wingdings 2"/>
              <a:buChar char=""/>
              <a:defRPr/>
            </a:pPr>
            <a:r>
              <a:rPr lang="ru-RU" dirty="0" smtClean="0"/>
              <a:t>Шаг 3. Пробуем П1, подтверждается искомая цель.</a:t>
            </a:r>
          </a:p>
          <a:p>
            <a:pPr marL="274320" indent="-274320" fontAlgn="auto">
              <a:spcBef>
                <a:spcPts val="580"/>
              </a:spcBef>
              <a:spcAft>
                <a:spcPts val="0"/>
              </a:spcAft>
              <a:buFont typeface="Wingdings 2"/>
              <a:buChar char=""/>
              <a:defRPr/>
            </a:pPr>
            <a:endParaRPr lang="ru-RU"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285750" y="571500"/>
            <a:ext cx="8858250" cy="5786438"/>
          </a:xfrm>
        </p:spPr>
        <p:txBody>
          <a:bodyPr>
            <a:normAutofit/>
          </a:bodyPr>
          <a:lstStyle/>
          <a:p>
            <a:pPr marL="274320" indent="274320" fontAlgn="auto">
              <a:spcBef>
                <a:spcPts val="580"/>
              </a:spcBef>
              <a:spcAft>
                <a:spcPts val="0"/>
              </a:spcAft>
              <a:buFont typeface="Wingdings 2"/>
              <a:buNone/>
              <a:defRPr/>
            </a:pPr>
            <a:r>
              <a:rPr lang="ru-RU" sz="3200" dirty="0" smtClean="0"/>
              <a:t>Продукции выгодны для выражения знаний, которые могут принимать форму перехода между состояниями: </a:t>
            </a:r>
          </a:p>
          <a:p>
            <a:pPr marL="274320" indent="274320" fontAlgn="auto">
              <a:spcBef>
                <a:spcPts val="580"/>
              </a:spcBef>
              <a:spcAft>
                <a:spcPts val="0"/>
              </a:spcAft>
              <a:buFont typeface="Wingdings 2"/>
              <a:buNone/>
              <a:defRPr/>
            </a:pPr>
            <a:endParaRPr lang="ru-RU" sz="3200" dirty="0" smtClean="0"/>
          </a:p>
          <a:p>
            <a:pPr marL="274320" indent="274320" fontAlgn="auto">
              <a:spcBef>
                <a:spcPts val="580"/>
              </a:spcBef>
              <a:spcAft>
                <a:spcPts val="0"/>
              </a:spcAft>
              <a:buFont typeface="Wingdings 2"/>
              <a:buChar char=""/>
              <a:defRPr/>
            </a:pPr>
            <a:r>
              <a:rPr lang="ru-RU" sz="3200" dirty="0" smtClean="0"/>
              <a:t>ситуация </a:t>
            </a:r>
            <a:r>
              <a:rPr lang="ru-RU" sz="3200" dirty="0" smtClean="0">
                <a:sym typeface="Symbol"/>
              </a:rPr>
              <a:t></a:t>
            </a:r>
            <a:r>
              <a:rPr lang="ru-RU" sz="3200" dirty="0" smtClean="0"/>
              <a:t> действие; </a:t>
            </a:r>
          </a:p>
          <a:p>
            <a:pPr marL="274320" indent="274320" fontAlgn="auto">
              <a:spcBef>
                <a:spcPts val="580"/>
              </a:spcBef>
              <a:spcAft>
                <a:spcPts val="0"/>
              </a:spcAft>
              <a:buFont typeface="Wingdings 2"/>
              <a:buChar char=""/>
              <a:defRPr/>
            </a:pPr>
            <a:r>
              <a:rPr lang="ru-RU" sz="3200" dirty="0" smtClean="0"/>
              <a:t>посылка </a:t>
            </a:r>
            <a:r>
              <a:rPr lang="ru-RU" sz="3200" dirty="0" smtClean="0">
                <a:sym typeface="Symbol"/>
              </a:rPr>
              <a:t></a:t>
            </a:r>
            <a:r>
              <a:rPr lang="ru-RU" sz="3200" dirty="0" smtClean="0"/>
              <a:t> заключение; </a:t>
            </a:r>
          </a:p>
          <a:p>
            <a:pPr marL="274320" indent="274320" fontAlgn="auto">
              <a:spcBef>
                <a:spcPts val="580"/>
              </a:spcBef>
              <a:spcAft>
                <a:spcPts val="0"/>
              </a:spcAft>
              <a:buFont typeface="Wingdings 2"/>
              <a:buChar char=""/>
              <a:defRPr/>
            </a:pPr>
            <a:r>
              <a:rPr lang="ru-RU" sz="3200" dirty="0" smtClean="0"/>
              <a:t>причина </a:t>
            </a:r>
            <a:r>
              <a:rPr lang="ru-RU" sz="3200" dirty="0" smtClean="0">
                <a:sym typeface="Symbol"/>
              </a:rPr>
              <a:t></a:t>
            </a:r>
            <a:r>
              <a:rPr lang="ru-RU" sz="3200" dirty="0" smtClean="0"/>
              <a:t> следствие.</a:t>
            </a:r>
          </a:p>
          <a:p>
            <a:pPr marL="274320" indent="-274320" fontAlgn="auto">
              <a:spcBef>
                <a:spcPts val="580"/>
              </a:spcBef>
              <a:spcAft>
                <a:spcPts val="0"/>
              </a:spcAft>
              <a:buFont typeface="Wingdings 2"/>
              <a:buChar char=""/>
              <a:defRPr/>
            </a:pPr>
            <a:endParaRPr lang="ru-RU" dirty="0" smtClean="0"/>
          </a:p>
          <a:p>
            <a:pPr marL="274320" indent="-274320" fontAlgn="auto">
              <a:spcBef>
                <a:spcPts val="580"/>
              </a:spcBef>
              <a:spcAft>
                <a:spcPts val="0"/>
              </a:spcAft>
              <a:buFont typeface="Wingdings 2"/>
              <a:buChar char=""/>
              <a:defRPr/>
            </a:pPr>
            <a:endParaRPr lang="ru-RU"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274638"/>
            <a:ext cx="7772400" cy="582612"/>
          </a:xfrm>
        </p:spPr>
        <p:txBody>
          <a:bodyPr>
            <a:normAutofit fontScale="90000"/>
          </a:bodyPr>
          <a:lstStyle/>
          <a:p>
            <a:pPr algn="ctr" fontAlgn="auto">
              <a:spcAft>
                <a:spcPts val="0"/>
              </a:spcAft>
              <a:defRPr/>
            </a:pPr>
            <a:r>
              <a:rPr lang="ru-RU" dirty="0" smtClean="0"/>
              <a:t>Преимущества продукций</a:t>
            </a:r>
            <a:endParaRPr lang="ru-RU" dirty="0"/>
          </a:p>
        </p:txBody>
      </p:sp>
      <p:sp>
        <p:nvSpPr>
          <p:cNvPr id="3" name="Содержимое 2"/>
          <p:cNvSpPr>
            <a:spLocks noGrp="1"/>
          </p:cNvSpPr>
          <p:nvPr>
            <p:ph sz="quarter" idx="1"/>
          </p:nvPr>
        </p:nvSpPr>
        <p:spPr>
          <a:xfrm>
            <a:off x="214313" y="857250"/>
            <a:ext cx="8786812" cy="5786438"/>
          </a:xfrm>
        </p:spPr>
        <p:txBody>
          <a:bodyPr>
            <a:normAutofit fontScale="92500" lnSpcReduction="10000"/>
          </a:bodyPr>
          <a:lstStyle/>
          <a:p>
            <a:pPr marL="274320" indent="-274320" algn="just" fontAlgn="auto">
              <a:spcBef>
                <a:spcPts val="580"/>
              </a:spcBef>
              <a:spcAft>
                <a:spcPts val="0"/>
              </a:spcAft>
              <a:buFont typeface="Wingdings 2"/>
              <a:buChar char=""/>
              <a:defRPr/>
            </a:pPr>
            <a:r>
              <a:rPr lang="ru-RU" dirty="0" smtClean="0"/>
              <a:t>модульность;</a:t>
            </a:r>
          </a:p>
          <a:p>
            <a:pPr marL="274320" indent="-274320" algn="just" fontAlgn="auto">
              <a:spcBef>
                <a:spcPts val="580"/>
              </a:spcBef>
              <a:spcAft>
                <a:spcPts val="0"/>
              </a:spcAft>
              <a:buFont typeface="Wingdings 2"/>
              <a:buChar char=""/>
              <a:defRPr/>
            </a:pPr>
            <a:r>
              <a:rPr lang="ru-RU" dirty="0" smtClean="0"/>
              <a:t>наглядность;</a:t>
            </a:r>
          </a:p>
          <a:p>
            <a:pPr marL="274320" indent="-274320" algn="just" fontAlgn="auto">
              <a:spcBef>
                <a:spcPts val="580"/>
              </a:spcBef>
              <a:spcAft>
                <a:spcPts val="0"/>
              </a:spcAft>
              <a:buFont typeface="Wingdings 2"/>
              <a:buChar char=""/>
              <a:defRPr/>
            </a:pPr>
            <a:r>
              <a:rPr lang="ru-RU" dirty="0" smtClean="0"/>
              <a:t>единообразие структуры (основные компоненты продукционной системы могут применяться для построения интеллектуальных систем с различной проблемной ориентацией);</a:t>
            </a:r>
          </a:p>
          <a:p>
            <a:pPr marL="274320" indent="-274320" algn="just" fontAlgn="auto">
              <a:spcBef>
                <a:spcPts val="580"/>
              </a:spcBef>
              <a:spcAft>
                <a:spcPts val="0"/>
              </a:spcAft>
              <a:buFont typeface="Wingdings 2"/>
              <a:buChar char=""/>
              <a:defRPr/>
            </a:pPr>
            <a:r>
              <a:rPr lang="ru-RU" dirty="0" smtClean="0"/>
              <a:t>естественность (вывод заключения в продукционной системе во многом аналогичен процессу рассуждений эксперта);</a:t>
            </a:r>
          </a:p>
          <a:p>
            <a:pPr marL="274320" indent="-274320" algn="just" fontAlgn="auto">
              <a:spcBef>
                <a:spcPts val="580"/>
              </a:spcBef>
              <a:spcAft>
                <a:spcPts val="0"/>
              </a:spcAft>
              <a:buFont typeface="Wingdings 2"/>
              <a:buChar char=""/>
              <a:defRPr/>
            </a:pPr>
            <a:r>
              <a:rPr lang="ru-RU" dirty="0" smtClean="0"/>
              <a:t>легкость внесения дополнений и простота механизма логического вывода;</a:t>
            </a:r>
          </a:p>
          <a:p>
            <a:pPr marL="274320" indent="-274320" algn="just" fontAlgn="auto">
              <a:spcBef>
                <a:spcPts val="580"/>
              </a:spcBef>
              <a:spcAft>
                <a:spcPts val="0"/>
              </a:spcAft>
              <a:buFont typeface="Wingdings 2"/>
              <a:buChar char=""/>
              <a:defRPr/>
            </a:pPr>
            <a:r>
              <a:rPr lang="ru-RU" dirty="0" smtClean="0"/>
              <a:t>гибкость родовидовой иерархии понятий, которая поддерживается только как связи между правилами (изменение правила влечет за собой изменение в иерархии).</a:t>
            </a:r>
          </a:p>
          <a:p>
            <a:pPr marL="274320" indent="-274320" algn="just" fontAlgn="auto">
              <a:spcBef>
                <a:spcPts val="580"/>
              </a:spcBef>
              <a:spcAft>
                <a:spcPts val="0"/>
              </a:spcAft>
              <a:buFont typeface="Wingdings 2"/>
              <a:buChar char=""/>
              <a:defRPr/>
            </a:pPr>
            <a:endParaRPr lang="ru-RU"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274638"/>
            <a:ext cx="7772400" cy="582612"/>
          </a:xfrm>
        </p:spPr>
        <p:txBody>
          <a:bodyPr>
            <a:normAutofit fontScale="90000"/>
          </a:bodyPr>
          <a:lstStyle/>
          <a:p>
            <a:pPr algn="ctr" fontAlgn="auto">
              <a:spcAft>
                <a:spcPts val="0"/>
              </a:spcAft>
              <a:defRPr/>
            </a:pPr>
            <a:r>
              <a:rPr lang="ru-RU" dirty="0" smtClean="0"/>
              <a:t>Недостатки продукций</a:t>
            </a:r>
            <a:endParaRPr lang="ru-RU" dirty="0"/>
          </a:p>
        </p:txBody>
      </p:sp>
      <p:sp>
        <p:nvSpPr>
          <p:cNvPr id="24579" name="Содержимое 2"/>
          <p:cNvSpPr>
            <a:spLocks noGrp="1"/>
          </p:cNvSpPr>
          <p:nvPr>
            <p:ph sz="quarter" idx="1"/>
          </p:nvPr>
        </p:nvSpPr>
        <p:spPr>
          <a:xfrm>
            <a:off x="214313" y="928688"/>
            <a:ext cx="8715375" cy="5715000"/>
          </a:xfrm>
        </p:spPr>
        <p:txBody>
          <a:bodyPr/>
          <a:lstStyle/>
          <a:p>
            <a:pPr algn="just"/>
            <a:r>
              <a:rPr lang="ru-RU" sz="3200" smtClean="0"/>
              <a:t>отличие от структур знаний, свойственных человеку; </a:t>
            </a:r>
          </a:p>
          <a:p>
            <a:pPr algn="just"/>
            <a:r>
              <a:rPr lang="ru-RU" sz="3200" smtClean="0"/>
              <a:t>этот процесс трудно поддается управлению;</a:t>
            </a:r>
          </a:p>
          <a:p>
            <a:pPr algn="just"/>
            <a:r>
              <a:rPr lang="ru-RU" sz="3200" smtClean="0"/>
              <a:t>сложно представить родовидовую иерархию понятий.</a:t>
            </a:r>
          </a:p>
          <a:p>
            <a:r>
              <a:rPr lang="ru-RU" sz="3200" smtClean="0"/>
              <a:t>неясность взаимных отношений правил; </a:t>
            </a:r>
          </a:p>
          <a:p>
            <a:r>
              <a:rPr lang="ru-RU" sz="3200" smtClean="0"/>
              <a:t>сложность оценки целостного образа знаний; </a:t>
            </a:r>
          </a:p>
          <a:p>
            <a:r>
              <a:rPr lang="ru-RU" sz="3200" smtClean="0"/>
              <a:t>низкая эффективность обработки знаний.</a:t>
            </a:r>
          </a:p>
          <a:p>
            <a:pPr algn="just"/>
            <a:endParaRPr lang="ru-RU" sz="3200" smtClean="0"/>
          </a:p>
          <a:p>
            <a:endParaRPr lang="ru-RU"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214313" y="214313"/>
            <a:ext cx="8715375" cy="6429375"/>
          </a:xfrm>
        </p:spPr>
        <p:txBody>
          <a:bodyPr>
            <a:normAutofit fontScale="77500" lnSpcReduction="20000"/>
          </a:bodyPr>
          <a:lstStyle/>
          <a:p>
            <a:pPr marL="0" indent="274320" algn="just" fontAlgn="auto">
              <a:spcBef>
                <a:spcPts val="0"/>
              </a:spcBef>
              <a:spcAft>
                <a:spcPts val="0"/>
              </a:spcAft>
              <a:buFont typeface="Wingdings 2"/>
              <a:buNone/>
              <a:defRPr/>
            </a:pPr>
            <a:r>
              <a:rPr lang="ru-RU" sz="3800" b="1" i="1" dirty="0" smtClean="0"/>
              <a:t>Данные </a:t>
            </a:r>
            <a:r>
              <a:rPr lang="ru-RU" sz="3800" dirty="0" smtClean="0"/>
              <a:t>- это отдельные факты, характеризующие объекты, процессы и явления в предметной области, а также их свойства.</a:t>
            </a:r>
          </a:p>
          <a:p>
            <a:pPr marL="274320" indent="-274320" fontAlgn="auto">
              <a:spcBef>
                <a:spcPts val="580"/>
              </a:spcBef>
              <a:spcAft>
                <a:spcPts val="0"/>
              </a:spcAft>
              <a:buFont typeface="Wingdings 2"/>
              <a:buNone/>
              <a:defRPr/>
            </a:pPr>
            <a:endParaRPr lang="ru-RU" sz="3800" dirty="0" smtClean="0"/>
          </a:p>
          <a:p>
            <a:pPr marL="0" indent="274320" algn="just" fontAlgn="auto">
              <a:spcBef>
                <a:spcPts val="0"/>
              </a:spcBef>
              <a:spcAft>
                <a:spcPts val="0"/>
              </a:spcAft>
              <a:buFont typeface="Wingdings 2"/>
              <a:buNone/>
              <a:defRPr/>
            </a:pPr>
            <a:r>
              <a:rPr lang="ru-RU" sz="3800" dirty="0" smtClean="0"/>
              <a:t>При обработке на ЭВМ данные трансформируются, условно проходя следующие этапы:</a:t>
            </a:r>
          </a:p>
          <a:p>
            <a:pPr marL="274320" indent="-274320" fontAlgn="auto">
              <a:spcBef>
                <a:spcPts val="580"/>
              </a:spcBef>
              <a:spcAft>
                <a:spcPts val="0"/>
              </a:spcAft>
              <a:buFont typeface="Wingdings 2"/>
              <a:buChar char=""/>
              <a:defRPr/>
            </a:pPr>
            <a:r>
              <a:rPr lang="ru-RU" sz="3800" dirty="0" smtClean="0"/>
              <a:t>данные как результат измерений и наблюдений;</a:t>
            </a:r>
          </a:p>
          <a:p>
            <a:pPr marL="274320" indent="-274320" fontAlgn="auto">
              <a:spcBef>
                <a:spcPts val="580"/>
              </a:spcBef>
              <a:spcAft>
                <a:spcPts val="0"/>
              </a:spcAft>
              <a:buFont typeface="Wingdings 2"/>
              <a:buChar char=""/>
              <a:defRPr/>
            </a:pPr>
            <a:r>
              <a:rPr lang="ru-RU" sz="3800" dirty="0" smtClean="0"/>
              <a:t>данные на материальных носителях информации (таблицы, протоколы, справочники);</a:t>
            </a:r>
          </a:p>
          <a:p>
            <a:pPr marL="274320" indent="-274320" fontAlgn="auto">
              <a:spcBef>
                <a:spcPts val="580"/>
              </a:spcBef>
              <a:spcAft>
                <a:spcPts val="0"/>
              </a:spcAft>
              <a:buFont typeface="Wingdings 2"/>
              <a:buChar char=""/>
              <a:defRPr/>
            </a:pPr>
            <a:r>
              <a:rPr lang="ru-RU" sz="3800" dirty="0" smtClean="0"/>
              <a:t>модели (структуры) данных в виде диаграмм, графиков, функций;</a:t>
            </a:r>
          </a:p>
          <a:p>
            <a:pPr marL="274320" indent="-274320" fontAlgn="auto">
              <a:spcBef>
                <a:spcPts val="580"/>
              </a:spcBef>
              <a:spcAft>
                <a:spcPts val="0"/>
              </a:spcAft>
              <a:buFont typeface="Wingdings 2"/>
              <a:buChar char=""/>
              <a:defRPr/>
            </a:pPr>
            <a:r>
              <a:rPr lang="ru-RU" sz="3800" dirty="0" smtClean="0"/>
              <a:t>данные в компьютере на языке описания данных;</a:t>
            </a:r>
          </a:p>
          <a:p>
            <a:pPr marL="274320" indent="-274320" fontAlgn="auto">
              <a:spcBef>
                <a:spcPts val="580"/>
              </a:spcBef>
              <a:spcAft>
                <a:spcPts val="0"/>
              </a:spcAft>
              <a:buFont typeface="Wingdings 2"/>
              <a:buChar char=""/>
              <a:defRPr/>
            </a:pPr>
            <a:r>
              <a:rPr lang="ru-RU" sz="3800" dirty="0" smtClean="0"/>
              <a:t>базы данных на машинных носителях.</a:t>
            </a:r>
          </a:p>
          <a:p>
            <a:pPr marL="274320" indent="-274320" fontAlgn="auto">
              <a:spcBef>
                <a:spcPts val="580"/>
              </a:spcBef>
              <a:spcAft>
                <a:spcPts val="0"/>
              </a:spcAft>
              <a:buFont typeface="Wingdings 2"/>
              <a:buChar char=""/>
              <a:defRPr/>
            </a:pPr>
            <a:endParaRPr lang="ru-RU"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Содержимое 2"/>
          <p:cNvSpPr>
            <a:spLocks noGrp="1"/>
          </p:cNvSpPr>
          <p:nvPr>
            <p:ph sz="quarter" idx="1"/>
          </p:nvPr>
        </p:nvSpPr>
        <p:spPr>
          <a:xfrm>
            <a:off x="285750" y="214313"/>
            <a:ext cx="8715375" cy="6429375"/>
          </a:xfrm>
        </p:spPr>
        <p:txBody>
          <a:bodyPr/>
          <a:lstStyle/>
          <a:p>
            <a:pPr marL="0" indent="273050" algn="just">
              <a:buFont typeface="Wingdings 2" panose="05020102010507070707" pitchFamily="18" charset="2"/>
              <a:buNone/>
            </a:pPr>
            <a:r>
              <a:rPr lang="ru-RU" sz="3200" smtClean="0"/>
              <a:t>Продукционная модель чаще всего применяется в промышленных экспертных системах. Она привлекает разработчиков своей наглядностью, высокой модульностью, легкостью внесения дополнений и изменений и простотой механизма логического вывода.</a:t>
            </a:r>
          </a:p>
          <a:p>
            <a:pPr marL="0" indent="273050" algn="just">
              <a:buFont typeface="Wingdings 2" panose="05020102010507070707" pitchFamily="18" charset="2"/>
              <a:buNone/>
            </a:pPr>
            <a:r>
              <a:rPr lang="ru-RU" sz="3200" smtClean="0"/>
              <a:t>Имеется большое число программных средств, реализующих продукционный подход (язык OPS 5; "оболочки" или "пустые" ЭС - EXSYS, ЭКСПЕРТ; инструментальные системы СПЭИС и др.),  также промышленных ЭС на его основе (ФИАКР) и др.</a:t>
            </a:r>
          </a:p>
          <a:p>
            <a:pPr marL="0" indent="273050" algn="just">
              <a:buFont typeface="Wingdings 2" panose="05020102010507070707" pitchFamily="18" charset="2"/>
              <a:buNone/>
            </a:pPr>
            <a:endParaRPr lang="ru-RU" sz="32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274638"/>
            <a:ext cx="7772400" cy="511175"/>
          </a:xfrm>
        </p:spPr>
        <p:txBody>
          <a:bodyPr>
            <a:normAutofit fontScale="90000"/>
          </a:bodyPr>
          <a:lstStyle/>
          <a:p>
            <a:pPr algn="ctr" fontAlgn="auto">
              <a:spcAft>
                <a:spcPts val="0"/>
              </a:spcAft>
              <a:defRPr/>
            </a:pPr>
            <a:r>
              <a:rPr lang="ru-RU" dirty="0" smtClean="0"/>
              <a:t>Семантическая сеть</a:t>
            </a:r>
            <a:endParaRPr lang="ru-RU" dirty="0"/>
          </a:p>
        </p:txBody>
      </p:sp>
      <p:sp>
        <p:nvSpPr>
          <p:cNvPr id="26627" name="Содержимое 2"/>
          <p:cNvSpPr>
            <a:spLocks noGrp="1"/>
          </p:cNvSpPr>
          <p:nvPr>
            <p:ph sz="quarter" idx="1"/>
          </p:nvPr>
        </p:nvSpPr>
        <p:spPr>
          <a:xfrm>
            <a:off x="457200" y="714375"/>
            <a:ext cx="8229600" cy="5786438"/>
          </a:xfrm>
        </p:spPr>
        <p:txBody>
          <a:bodyPr/>
          <a:lstStyle/>
          <a:p>
            <a:pPr marL="0" indent="342900" algn="just">
              <a:buFont typeface="Wingdings 2" panose="05020102010507070707" pitchFamily="18" charset="2"/>
              <a:buNone/>
            </a:pPr>
            <a:r>
              <a:rPr lang="ru-RU" sz="2800" smtClean="0"/>
              <a:t>Термин </a:t>
            </a:r>
            <a:r>
              <a:rPr lang="ru-RU" sz="2800" i="1" smtClean="0"/>
              <a:t>семантическая</a:t>
            </a:r>
            <a:r>
              <a:rPr lang="ru-RU" sz="2800" smtClean="0"/>
              <a:t> означает смысловая, а сама семантика - это наука, устанавливающая отношения между символами и объектами, которые они обозначают, т.е. наука, определяющая смысл знаков.</a:t>
            </a:r>
          </a:p>
          <a:p>
            <a:pPr marL="0" indent="342900" algn="just">
              <a:buFont typeface="Wingdings 2" panose="05020102010507070707" pitchFamily="18" charset="2"/>
              <a:buNone/>
            </a:pPr>
            <a:r>
              <a:rPr lang="ru-RU" sz="2800" smtClean="0"/>
              <a:t>Более наглядными являются языки, опирающиеся на сетевую модель представления знаний. В основе такой модели лежит идея о том, что любые знания можно представить в виде совокупности объектов (понятий) и связей (отношений) между ними.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Содержимое 2"/>
          <p:cNvSpPr>
            <a:spLocks noGrp="1"/>
          </p:cNvSpPr>
          <p:nvPr>
            <p:ph sz="quarter" idx="1"/>
          </p:nvPr>
        </p:nvSpPr>
        <p:spPr>
          <a:xfrm>
            <a:off x="214313" y="214313"/>
            <a:ext cx="8715375" cy="6429375"/>
          </a:xfrm>
        </p:spPr>
        <p:txBody>
          <a:bodyPr/>
          <a:lstStyle/>
          <a:p>
            <a:pPr marL="0" indent="273050" algn="just">
              <a:lnSpc>
                <a:spcPct val="110000"/>
              </a:lnSpc>
              <a:spcBef>
                <a:spcPct val="0"/>
              </a:spcBef>
              <a:buFont typeface="Wingdings 2" panose="05020102010507070707" pitchFamily="18" charset="2"/>
              <a:buNone/>
            </a:pPr>
            <a:endParaRPr lang="ru-RU" i="1" smtClean="0"/>
          </a:p>
          <a:p>
            <a:pPr marL="0" indent="273050" algn="just">
              <a:lnSpc>
                <a:spcPct val="110000"/>
              </a:lnSpc>
              <a:spcBef>
                <a:spcPct val="0"/>
              </a:spcBef>
              <a:buFont typeface="Wingdings 2" panose="05020102010507070707" pitchFamily="18" charset="2"/>
              <a:buNone/>
            </a:pPr>
            <a:r>
              <a:rPr lang="ru-RU" sz="3200" i="1" smtClean="0"/>
              <a:t>Семантическая сеть</a:t>
            </a:r>
            <a:r>
              <a:rPr lang="ru-RU" sz="3200" smtClean="0"/>
              <a:t> описывает знания в виде ориентированного графа. В качестве </a:t>
            </a:r>
            <a:r>
              <a:rPr lang="ru-RU" sz="3200" b="1" i="1" smtClean="0"/>
              <a:t>вершин</a:t>
            </a:r>
            <a:r>
              <a:rPr lang="ru-RU" sz="3200" smtClean="0"/>
              <a:t> сети выступают понятия, факты, объекты, события и т. п., а в качестве </a:t>
            </a:r>
            <a:r>
              <a:rPr lang="ru-RU" sz="3200" b="1" i="1" smtClean="0"/>
              <a:t>дуг</a:t>
            </a:r>
            <a:r>
              <a:rPr lang="ru-RU" sz="3200" smtClean="0"/>
              <a:t> сети — отношения, которыми вершины связаны между собой. Семантическая сеть является представлением структуры памяти человека. </a:t>
            </a:r>
          </a:p>
          <a:p>
            <a:pPr marL="0" indent="273050" algn="just">
              <a:lnSpc>
                <a:spcPct val="110000"/>
              </a:lnSpc>
              <a:spcBef>
                <a:spcPct val="0"/>
              </a:spcBef>
              <a:buFont typeface="Wingdings 2" panose="05020102010507070707" pitchFamily="18" charset="2"/>
              <a:buNone/>
            </a:pPr>
            <a:endParaRPr lang="ru-RU"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Содержимое 2"/>
          <p:cNvSpPr>
            <a:spLocks noGrp="1"/>
          </p:cNvSpPr>
          <p:nvPr>
            <p:ph sz="quarter" idx="1"/>
          </p:nvPr>
        </p:nvSpPr>
        <p:spPr>
          <a:xfrm>
            <a:off x="214313" y="214313"/>
            <a:ext cx="8715375" cy="6286500"/>
          </a:xfrm>
        </p:spPr>
        <p:txBody>
          <a:bodyPr/>
          <a:lstStyle/>
          <a:p>
            <a:pPr>
              <a:buFont typeface="Wingdings 2" panose="05020102010507070707" pitchFamily="18" charset="2"/>
              <a:buNone/>
            </a:pPr>
            <a:r>
              <a:rPr lang="ru-RU" smtClean="0"/>
              <a:t> Например, «</a:t>
            </a:r>
            <a:r>
              <a:rPr lang="ru-RU" i="1" smtClean="0"/>
              <a:t>программист сел за компьютер и отладил программу</a:t>
            </a:r>
            <a:r>
              <a:rPr lang="ru-RU" smtClean="0"/>
              <a:t>». Объектами являются: </a:t>
            </a:r>
            <a:r>
              <a:rPr lang="ru-RU" u="sng" smtClean="0"/>
              <a:t>программист (</a:t>
            </a:r>
            <a:r>
              <a:rPr lang="ru-RU" smtClean="0"/>
              <a:t>А1), </a:t>
            </a:r>
            <a:r>
              <a:rPr lang="ru-RU" u="sng" smtClean="0"/>
              <a:t>компьютер</a:t>
            </a:r>
            <a:r>
              <a:rPr lang="ru-RU" smtClean="0"/>
              <a:t> (А2), </a:t>
            </a:r>
            <a:r>
              <a:rPr lang="ru-RU" u="sng" smtClean="0"/>
              <a:t>программа </a:t>
            </a:r>
            <a:r>
              <a:rPr lang="ru-RU" smtClean="0"/>
              <a:t>(А3). Объекты связаны отношениями: </a:t>
            </a:r>
            <a:r>
              <a:rPr lang="ru-RU" u="sng" smtClean="0"/>
              <a:t>сел за компьютер </a:t>
            </a:r>
            <a:r>
              <a:rPr lang="ru-RU" smtClean="0"/>
              <a:t>(р1), </a:t>
            </a:r>
            <a:r>
              <a:rPr lang="ru-RU" u="sng" smtClean="0"/>
              <a:t>отладил</a:t>
            </a:r>
            <a:r>
              <a:rPr lang="ru-RU" smtClean="0"/>
              <a:t> (р2), </a:t>
            </a:r>
            <a:r>
              <a:rPr lang="ru-RU" u="sng" smtClean="0"/>
              <a:t>загружена в компьютер программа </a:t>
            </a:r>
            <a:r>
              <a:rPr lang="ru-RU" smtClean="0"/>
              <a:t>(р3). </a:t>
            </a:r>
          </a:p>
          <a:p>
            <a:pPr>
              <a:buFont typeface="Wingdings 2" panose="05020102010507070707" pitchFamily="18" charset="2"/>
              <a:buNone/>
            </a:pPr>
            <a:endParaRPr lang="ru-RU" smtClean="0"/>
          </a:p>
          <a:p>
            <a:pPr>
              <a:buFont typeface="Wingdings 2" panose="05020102010507070707" pitchFamily="18" charset="2"/>
              <a:buNone/>
            </a:pPr>
            <a:endParaRPr lang="ru-RU" smtClean="0"/>
          </a:p>
          <a:p>
            <a:pPr>
              <a:buFont typeface="Wingdings 2" panose="05020102010507070707" pitchFamily="18" charset="2"/>
              <a:buNone/>
            </a:pPr>
            <a:r>
              <a:rPr lang="ru-RU" smtClean="0"/>
              <a:t>       </a:t>
            </a:r>
          </a:p>
          <a:p>
            <a:pPr>
              <a:buFont typeface="Wingdings 2" panose="05020102010507070707" pitchFamily="18" charset="2"/>
              <a:buNone/>
            </a:pPr>
            <a:r>
              <a:rPr lang="ru-RU" smtClean="0"/>
              <a:t>                                                   А1  </a:t>
            </a:r>
          </a:p>
          <a:p>
            <a:pPr>
              <a:buFont typeface="Wingdings 2" panose="05020102010507070707" pitchFamily="18" charset="2"/>
              <a:buNone/>
            </a:pPr>
            <a:r>
              <a:rPr lang="ru-RU" smtClean="0"/>
              <a:t>                                   р2                               р1</a:t>
            </a:r>
          </a:p>
          <a:p>
            <a:pPr>
              <a:buFont typeface="Wingdings 2" panose="05020102010507070707" pitchFamily="18" charset="2"/>
              <a:buNone/>
            </a:pPr>
            <a:r>
              <a:rPr lang="ru-RU" smtClean="0"/>
              <a:t>                              </a:t>
            </a:r>
          </a:p>
          <a:p>
            <a:pPr>
              <a:buFont typeface="Wingdings 2" panose="05020102010507070707" pitchFamily="18" charset="2"/>
              <a:buNone/>
            </a:pPr>
            <a:r>
              <a:rPr lang="ru-RU" smtClean="0"/>
              <a:t>                          А3                                            А2</a:t>
            </a:r>
          </a:p>
          <a:p>
            <a:pPr>
              <a:buFont typeface="Wingdings 2" panose="05020102010507070707" pitchFamily="18" charset="2"/>
              <a:buNone/>
            </a:pPr>
            <a:r>
              <a:rPr lang="ru-RU" smtClean="0"/>
              <a:t>                                                      р3</a:t>
            </a:r>
          </a:p>
          <a:p>
            <a:endParaRPr lang="ru-RU" smtClean="0"/>
          </a:p>
        </p:txBody>
      </p:sp>
      <p:sp>
        <p:nvSpPr>
          <p:cNvPr id="5" name="Блок-схема: узел 4"/>
          <p:cNvSpPr/>
          <p:nvPr/>
        </p:nvSpPr>
        <p:spPr>
          <a:xfrm>
            <a:off x="2071688" y="4714875"/>
            <a:ext cx="857250" cy="857250"/>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dirty="0"/>
          </a:p>
        </p:txBody>
      </p:sp>
      <p:sp>
        <p:nvSpPr>
          <p:cNvPr id="6" name="Блок-схема: узел 5"/>
          <p:cNvSpPr/>
          <p:nvPr/>
        </p:nvSpPr>
        <p:spPr>
          <a:xfrm>
            <a:off x="3867150" y="3500438"/>
            <a:ext cx="857250" cy="714375"/>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dirty="0"/>
          </a:p>
        </p:txBody>
      </p:sp>
      <p:sp>
        <p:nvSpPr>
          <p:cNvPr id="7" name="Блок-схема: узел 6"/>
          <p:cNvSpPr/>
          <p:nvPr/>
        </p:nvSpPr>
        <p:spPr>
          <a:xfrm>
            <a:off x="5572125" y="4714875"/>
            <a:ext cx="857250" cy="857250"/>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dirty="0"/>
          </a:p>
        </p:txBody>
      </p:sp>
      <p:cxnSp>
        <p:nvCxnSpPr>
          <p:cNvPr id="9" name="Прямая со стрелкой 8"/>
          <p:cNvCxnSpPr>
            <a:stCxn id="6" idx="3"/>
          </p:cNvCxnSpPr>
          <p:nvPr/>
        </p:nvCxnSpPr>
        <p:spPr>
          <a:xfrm rot="5400000">
            <a:off x="3051175" y="3844926"/>
            <a:ext cx="676275" cy="1206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p:cNvCxnSpPr>
            <a:stCxn id="6" idx="5"/>
            <a:endCxn id="7" idx="1"/>
          </p:cNvCxnSpPr>
          <p:nvPr/>
        </p:nvCxnSpPr>
        <p:spPr>
          <a:xfrm rot="16200000" flipH="1">
            <a:off x="4783138" y="3925888"/>
            <a:ext cx="730250" cy="10985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a:stCxn id="5" idx="6"/>
            <a:endCxn id="7" idx="2"/>
          </p:cNvCxnSpPr>
          <p:nvPr/>
        </p:nvCxnSpPr>
        <p:spPr>
          <a:xfrm>
            <a:off x="2928938" y="5143500"/>
            <a:ext cx="2643187"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Содержимое 2"/>
          <p:cNvSpPr>
            <a:spLocks noGrp="1"/>
          </p:cNvSpPr>
          <p:nvPr>
            <p:ph sz="quarter" idx="1"/>
          </p:nvPr>
        </p:nvSpPr>
        <p:spPr>
          <a:xfrm>
            <a:off x="142875" y="357188"/>
            <a:ext cx="9001125" cy="6143625"/>
          </a:xfrm>
        </p:spPr>
        <p:txBody>
          <a:bodyPr/>
          <a:lstStyle/>
          <a:p>
            <a:pPr marL="0" indent="273050" algn="just">
              <a:buFont typeface="Wingdings 2" panose="05020102010507070707" pitchFamily="18" charset="2"/>
              <a:buNone/>
            </a:pPr>
            <a:endParaRPr lang="ru-RU" sz="3200" smtClean="0"/>
          </a:p>
          <a:p>
            <a:pPr marL="0" indent="273050" algn="just">
              <a:buFont typeface="Wingdings 2" panose="05020102010507070707" pitchFamily="18" charset="2"/>
              <a:buNone/>
            </a:pPr>
            <a:r>
              <a:rPr lang="ru-RU" sz="3200" smtClean="0"/>
              <a:t>Основная идея моделирования при помощи семантических моделей заключается в том, что </a:t>
            </a:r>
            <a:r>
              <a:rPr lang="ru-RU" sz="3200" u="sng" smtClean="0"/>
              <a:t>модель представляет данные о реальных объектах и связях между ними прямым способом, что облегчает доступ к знаниям</a:t>
            </a:r>
            <a:r>
              <a:rPr lang="ru-RU" sz="3200" smtClean="0"/>
              <a:t>. Начиная движение от некоторого понятия по дугам отношений, можно достичь других понятий. </a:t>
            </a:r>
          </a:p>
          <a:p>
            <a:pPr marL="0" indent="273050" algn="just">
              <a:buFont typeface="Wingdings 2" panose="05020102010507070707" pitchFamily="18" charset="2"/>
              <a:buNone/>
            </a:pPr>
            <a:endParaRPr lang="ru-RU" sz="320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285750" y="357188"/>
            <a:ext cx="8858250" cy="6215062"/>
          </a:xfrm>
        </p:spPr>
        <p:txBody>
          <a:bodyPr>
            <a:normAutofit/>
          </a:bodyPr>
          <a:lstStyle/>
          <a:p>
            <a:pPr marL="0" indent="-274320" algn="just" fontAlgn="auto">
              <a:spcBef>
                <a:spcPts val="580"/>
              </a:spcBef>
              <a:spcAft>
                <a:spcPts val="0"/>
              </a:spcAft>
              <a:buFont typeface="Wingdings 2"/>
              <a:buNone/>
              <a:defRPr/>
            </a:pPr>
            <a:r>
              <a:rPr lang="ru-RU" sz="3200" dirty="0" smtClean="0"/>
              <a:t>Семантическая сеть как модель наиболее часто используется для представления декларативных знаний. С помощью этой модели реализуются такие свойства системы знаний, как интерпретируемость и связность, в том числе по отношениям </a:t>
            </a:r>
            <a:r>
              <a:rPr lang="en-US" sz="3200" b="1" dirty="0" smtClean="0"/>
              <a:t>IS-A </a:t>
            </a:r>
            <a:r>
              <a:rPr lang="ru-RU" sz="3200" dirty="0" smtClean="0"/>
              <a:t>и </a:t>
            </a:r>
            <a:r>
              <a:rPr lang="en-US" sz="3200" b="1" dirty="0" smtClean="0"/>
              <a:t>PART-OF</a:t>
            </a:r>
            <a:r>
              <a:rPr lang="ru-RU" sz="3200" dirty="0" smtClean="0"/>
              <a:t>. За счет этих свойств семантическая сеть позволяет снизить объем хранимых данных, обеспечивает вывод умозаключений по ассоциативным связям. </a:t>
            </a:r>
          </a:p>
          <a:p>
            <a:pPr marL="274320" indent="-274320" fontAlgn="auto">
              <a:spcBef>
                <a:spcPts val="580"/>
              </a:spcBef>
              <a:spcAft>
                <a:spcPts val="0"/>
              </a:spcAft>
              <a:buFont typeface="Wingdings 2"/>
              <a:buChar char=""/>
              <a:defRPr/>
            </a:pPr>
            <a:endParaRPr lang="ru-RU"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Содержимое 2"/>
          <p:cNvSpPr>
            <a:spLocks noGrp="1"/>
          </p:cNvSpPr>
          <p:nvPr>
            <p:ph sz="quarter" idx="1"/>
          </p:nvPr>
        </p:nvSpPr>
        <p:spPr>
          <a:xfrm>
            <a:off x="357188" y="214313"/>
            <a:ext cx="8329612" cy="6429375"/>
          </a:xfrm>
        </p:spPr>
        <p:txBody>
          <a:bodyPr/>
          <a:lstStyle/>
          <a:p>
            <a:pPr marL="0" indent="273050" algn="just">
              <a:buFont typeface="Wingdings 2" panose="05020102010507070707" pitchFamily="18" charset="2"/>
              <a:buNone/>
            </a:pPr>
            <a:r>
              <a:rPr lang="ru-RU" sz="3200" smtClean="0"/>
              <a:t>Одной из первых известных моделей, основанных на семантической сети, является </a:t>
            </a:r>
            <a:r>
              <a:rPr lang="ru-RU" sz="3200" b="1" smtClean="0"/>
              <a:t>TLC-модель</a:t>
            </a:r>
            <a:r>
              <a:rPr lang="ru-RU" sz="3200" smtClean="0"/>
              <a:t> (Teachaple Languge Compre-hender – доступный механизм понимания языка), разработанная Куиллианом в 1968 году. </a:t>
            </a:r>
            <a:endParaRPr lang="en-US" sz="3200" smtClean="0"/>
          </a:p>
          <a:p>
            <a:pPr marL="0" indent="273050" algn="just">
              <a:buFont typeface="Wingdings 2" panose="05020102010507070707" pitchFamily="18" charset="2"/>
              <a:buNone/>
            </a:pPr>
            <a:r>
              <a:rPr lang="ru-RU" sz="3200" smtClean="0"/>
              <a:t>Модель использовалась для представления семантических отношений между концептами (словами) с целью описания структуры долговременной памяти человека в психологии.</a:t>
            </a:r>
          </a:p>
          <a:p>
            <a:pPr marL="0" indent="273050" algn="just">
              <a:buFont typeface="Wingdings 2" panose="05020102010507070707" pitchFamily="18" charset="2"/>
              <a:buNone/>
            </a:pPr>
            <a:endParaRPr lang="ru-RU" sz="320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285750" y="285750"/>
            <a:ext cx="8643938" cy="6286500"/>
          </a:xfrm>
        </p:spPr>
        <p:txBody>
          <a:bodyPr>
            <a:normAutofit/>
          </a:bodyPr>
          <a:lstStyle/>
          <a:p>
            <a:pPr marL="0" indent="274320" algn="just" fontAlgn="auto">
              <a:spcBef>
                <a:spcPts val="580"/>
              </a:spcBef>
              <a:spcAft>
                <a:spcPts val="0"/>
              </a:spcAft>
              <a:buFont typeface="Wingdings 2"/>
              <a:buNone/>
              <a:defRPr/>
            </a:pPr>
            <a:r>
              <a:rPr lang="ru-RU" sz="3600" b="1" i="1" dirty="0" smtClean="0"/>
              <a:t>Понятиями</a:t>
            </a:r>
            <a:r>
              <a:rPr lang="ru-RU" sz="3600" dirty="0" smtClean="0"/>
              <a:t> обычно выступают абстрактные или конкретные объекты, а </a:t>
            </a:r>
            <a:r>
              <a:rPr lang="ru-RU" sz="3600" b="1" i="1" dirty="0" smtClean="0"/>
              <a:t>отношения</a:t>
            </a:r>
            <a:r>
              <a:rPr lang="ru-RU" sz="3600" i="1" dirty="0" smtClean="0"/>
              <a:t> - </a:t>
            </a:r>
            <a:r>
              <a:rPr lang="ru-RU" sz="3600" dirty="0" smtClean="0"/>
              <a:t>это связи типа: </a:t>
            </a:r>
            <a:endParaRPr lang="en-US" sz="3600" dirty="0" smtClean="0"/>
          </a:p>
          <a:p>
            <a:pPr marL="0" indent="274320" algn="just" fontAlgn="auto">
              <a:spcBef>
                <a:spcPts val="580"/>
              </a:spcBef>
              <a:spcAft>
                <a:spcPts val="0"/>
              </a:spcAft>
              <a:buFont typeface="Arial" pitchFamily="34" charset="0"/>
              <a:buChar char="•"/>
              <a:defRPr/>
            </a:pPr>
            <a:r>
              <a:rPr lang="ru-RU" sz="3600" dirty="0" smtClean="0"/>
              <a:t>"это" ("is"), </a:t>
            </a:r>
          </a:p>
          <a:p>
            <a:pPr marL="0" indent="274320" algn="just" fontAlgn="auto">
              <a:spcBef>
                <a:spcPts val="580"/>
              </a:spcBef>
              <a:spcAft>
                <a:spcPts val="0"/>
              </a:spcAft>
              <a:buFont typeface="Arial" pitchFamily="34" charset="0"/>
              <a:buChar char="•"/>
              <a:defRPr/>
            </a:pPr>
            <a:r>
              <a:rPr lang="ru-RU" sz="3600" dirty="0" smtClean="0"/>
              <a:t>"имеет частью" ("has part"), </a:t>
            </a:r>
          </a:p>
          <a:p>
            <a:pPr marL="0" indent="274320" algn="just" fontAlgn="auto">
              <a:spcBef>
                <a:spcPts val="580"/>
              </a:spcBef>
              <a:spcAft>
                <a:spcPts val="0"/>
              </a:spcAft>
              <a:buFont typeface="Arial" pitchFamily="34" charset="0"/>
              <a:buChar char="•"/>
              <a:defRPr/>
            </a:pPr>
            <a:r>
              <a:rPr lang="ru-RU" sz="3600" dirty="0" smtClean="0"/>
              <a:t>"принадлежит", </a:t>
            </a:r>
          </a:p>
          <a:p>
            <a:pPr marL="0" indent="274320" algn="just" fontAlgn="auto">
              <a:spcBef>
                <a:spcPts val="580"/>
              </a:spcBef>
              <a:spcAft>
                <a:spcPts val="0"/>
              </a:spcAft>
              <a:buFont typeface="Arial" pitchFamily="34" charset="0"/>
              <a:buChar char="•"/>
              <a:defRPr/>
            </a:pPr>
            <a:r>
              <a:rPr lang="ru-RU" sz="3600" dirty="0" smtClean="0"/>
              <a:t>"любит". </a:t>
            </a:r>
          </a:p>
          <a:p>
            <a:pPr marL="274320" indent="-274320" fontAlgn="auto">
              <a:spcBef>
                <a:spcPts val="580"/>
              </a:spcBef>
              <a:spcAft>
                <a:spcPts val="0"/>
              </a:spcAft>
              <a:buFont typeface="Wingdings 2"/>
              <a:buChar char=""/>
              <a:defRPr/>
            </a:pPr>
            <a:endParaRPr lang="ru-RU"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357188" y="571500"/>
            <a:ext cx="8501062" cy="6000750"/>
          </a:xfrm>
        </p:spPr>
        <p:txBody>
          <a:bodyPr>
            <a:normAutofit/>
          </a:bodyPr>
          <a:lstStyle/>
          <a:p>
            <a:pPr marL="0" indent="274320" algn="just" fontAlgn="auto">
              <a:spcBef>
                <a:spcPts val="580"/>
              </a:spcBef>
              <a:spcAft>
                <a:spcPts val="0"/>
              </a:spcAft>
              <a:buFont typeface="Wingdings 2"/>
              <a:buNone/>
              <a:defRPr/>
            </a:pPr>
            <a:r>
              <a:rPr lang="ru-RU" sz="3200" dirty="0" smtClean="0"/>
              <a:t>Характерной особенностью семантических сетей является обязательное наличие трех типов отношений:</a:t>
            </a:r>
          </a:p>
          <a:p>
            <a:pPr marL="0" indent="274320" algn="just" fontAlgn="auto">
              <a:spcBef>
                <a:spcPts val="580"/>
              </a:spcBef>
              <a:spcAft>
                <a:spcPts val="0"/>
              </a:spcAft>
              <a:buFont typeface="Wingdings 2"/>
              <a:buNone/>
              <a:defRPr/>
            </a:pPr>
            <a:endParaRPr lang="ru-RU" sz="3200" dirty="0" smtClean="0"/>
          </a:p>
          <a:p>
            <a:pPr marL="274320" indent="-274320" fontAlgn="auto">
              <a:spcBef>
                <a:spcPts val="580"/>
              </a:spcBef>
              <a:spcAft>
                <a:spcPts val="0"/>
              </a:spcAft>
              <a:buFont typeface="Wingdings 2"/>
              <a:buChar char=""/>
              <a:defRPr/>
            </a:pPr>
            <a:r>
              <a:rPr lang="ru-RU" sz="3200" dirty="0" smtClean="0"/>
              <a:t>класс - элемент класса; </a:t>
            </a:r>
          </a:p>
          <a:p>
            <a:pPr marL="274320" indent="-274320" fontAlgn="auto">
              <a:spcBef>
                <a:spcPts val="580"/>
              </a:spcBef>
              <a:spcAft>
                <a:spcPts val="0"/>
              </a:spcAft>
              <a:buFont typeface="Wingdings 2"/>
              <a:buChar char=""/>
              <a:defRPr/>
            </a:pPr>
            <a:r>
              <a:rPr lang="ru-RU" sz="3200" dirty="0" smtClean="0"/>
              <a:t>свойство - значение; </a:t>
            </a:r>
          </a:p>
          <a:p>
            <a:pPr marL="274320" indent="-274320" fontAlgn="auto">
              <a:spcBef>
                <a:spcPts val="580"/>
              </a:spcBef>
              <a:spcAft>
                <a:spcPts val="0"/>
              </a:spcAft>
              <a:buFont typeface="Wingdings 2"/>
              <a:buChar char=""/>
              <a:defRPr/>
            </a:pPr>
            <a:r>
              <a:rPr lang="ru-RU" sz="3200" dirty="0" smtClean="0"/>
              <a:t>пример элемента класса.</a:t>
            </a:r>
          </a:p>
          <a:p>
            <a:pPr marL="274320" indent="-274320" fontAlgn="auto">
              <a:spcBef>
                <a:spcPts val="580"/>
              </a:spcBef>
              <a:spcAft>
                <a:spcPts val="0"/>
              </a:spcAft>
              <a:buFont typeface="Wingdings 2"/>
              <a:buChar char=""/>
              <a:defRPr/>
            </a:pPr>
            <a:endParaRPr lang="ru-RU"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142875" y="285750"/>
            <a:ext cx="8786813" cy="6357938"/>
          </a:xfrm>
        </p:spPr>
        <p:txBody>
          <a:bodyPr>
            <a:normAutofit/>
          </a:bodyPr>
          <a:lstStyle/>
          <a:p>
            <a:pPr marL="274320" indent="274320" algn="just" fontAlgn="auto">
              <a:spcBef>
                <a:spcPts val="580"/>
              </a:spcBef>
              <a:spcAft>
                <a:spcPts val="0"/>
              </a:spcAft>
              <a:buFont typeface="Wingdings 2"/>
              <a:buNone/>
              <a:defRPr/>
            </a:pPr>
            <a:r>
              <a:rPr lang="ru-RU" dirty="0" smtClean="0"/>
              <a:t>Самыми распространенными являются следующие типы отношений:</a:t>
            </a:r>
          </a:p>
          <a:p>
            <a:pPr marL="274320" indent="274320" algn="just" fontAlgn="auto">
              <a:spcBef>
                <a:spcPts val="580"/>
              </a:spcBef>
              <a:spcAft>
                <a:spcPts val="0"/>
              </a:spcAft>
              <a:buFont typeface="Wingdings 2"/>
              <a:buNone/>
              <a:defRPr/>
            </a:pPr>
            <a:endParaRPr lang="ru-RU" dirty="0" smtClean="0"/>
          </a:p>
          <a:p>
            <a:pPr marL="274320" indent="-274320" fontAlgn="auto">
              <a:spcBef>
                <a:spcPts val="580"/>
              </a:spcBef>
              <a:spcAft>
                <a:spcPts val="0"/>
              </a:spcAft>
              <a:buFont typeface="Wingdings 2"/>
              <a:buChar char=""/>
              <a:defRPr/>
            </a:pPr>
            <a:r>
              <a:rPr lang="ru-RU" b="1" i="1" dirty="0" smtClean="0"/>
              <a:t>быть</a:t>
            </a:r>
            <a:r>
              <a:rPr lang="ru-RU" dirty="0" smtClean="0"/>
              <a:t>  элементом класса, то есть объект входит в состав данного класса (ВАЗ 2106 является автомобилем);</a:t>
            </a:r>
          </a:p>
          <a:p>
            <a:pPr marL="274320" indent="-274320" fontAlgn="auto">
              <a:spcBef>
                <a:spcPts val="580"/>
              </a:spcBef>
              <a:spcAft>
                <a:spcPts val="0"/>
              </a:spcAft>
              <a:buFont typeface="Wingdings 2"/>
              <a:buChar char=""/>
              <a:defRPr/>
            </a:pPr>
            <a:r>
              <a:rPr lang="ru-RU" b="1" i="1" dirty="0" smtClean="0"/>
              <a:t>иметь </a:t>
            </a:r>
            <a:r>
              <a:rPr lang="ru-RU" dirty="0" smtClean="0"/>
              <a:t> свойства, то есть задаются свойства объектов (жираф имеет длин­ную шею);</a:t>
            </a:r>
          </a:p>
          <a:p>
            <a:pPr marL="274320" indent="-274320" fontAlgn="auto">
              <a:spcBef>
                <a:spcPts val="580"/>
              </a:spcBef>
              <a:spcAft>
                <a:spcPts val="0"/>
              </a:spcAft>
              <a:buFont typeface="Wingdings 2"/>
              <a:buChar char=""/>
              <a:defRPr/>
            </a:pPr>
            <a:r>
              <a:rPr lang="ru-RU" b="1" i="1" dirty="0" smtClean="0"/>
              <a:t>иметь</a:t>
            </a:r>
            <a:r>
              <a:rPr lang="ru-RU" dirty="0" smtClean="0"/>
              <a:t>  значение, то есть задается значение свойств объектов (человек  может иметь двух братьев);</a:t>
            </a:r>
          </a:p>
          <a:p>
            <a:pPr marL="274320" indent="-274320" fontAlgn="auto">
              <a:spcBef>
                <a:spcPts val="580"/>
              </a:spcBef>
              <a:spcAft>
                <a:spcPts val="0"/>
              </a:spcAft>
              <a:buFont typeface="Wingdings 2"/>
              <a:buChar char=""/>
              <a:defRPr/>
            </a:pPr>
            <a:r>
              <a:rPr lang="ru-RU" b="1" i="1" dirty="0" smtClean="0"/>
              <a:t>является </a:t>
            </a:r>
            <a:r>
              <a:rPr lang="ru-RU" dirty="0" smtClean="0"/>
              <a:t> следствием, то есть отражается причинно-следственная связь (астеническое состояние является следствием перенесенного простудного заболевания).</a:t>
            </a:r>
          </a:p>
          <a:p>
            <a:pPr marL="274320" indent="-274320" fontAlgn="auto">
              <a:spcBef>
                <a:spcPts val="580"/>
              </a:spcBef>
              <a:spcAft>
                <a:spcPts val="0"/>
              </a:spcAft>
              <a:buFont typeface="Wingdings 2"/>
              <a:buChar char=""/>
              <a:defRPr/>
            </a:pPr>
            <a:endParaRPr lang="ru-RU"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214313" y="285750"/>
            <a:ext cx="8643937" cy="6286500"/>
          </a:xfrm>
        </p:spPr>
        <p:txBody>
          <a:bodyPr>
            <a:normAutofit lnSpcReduction="10000"/>
          </a:bodyPr>
          <a:lstStyle/>
          <a:p>
            <a:pPr marL="0" indent="274320" algn="just" fontAlgn="auto">
              <a:spcBef>
                <a:spcPts val="0"/>
              </a:spcBef>
              <a:spcAft>
                <a:spcPts val="0"/>
              </a:spcAft>
              <a:buFont typeface="Wingdings 2"/>
              <a:buNone/>
              <a:defRPr/>
            </a:pPr>
            <a:endParaRPr lang="ru-RU" dirty="0" smtClean="0"/>
          </a:p>
          <a:p>
            <a:pPr marL="0" indent="274320" algn="just" fontAlgn="auto">
              <a:spcBef>
                <a:spcPts val="0"/>
              </a:spcBef>
              <a:spcAft>
                <a:spcPts val="0"/>
              </a:spcAft>
              <a:buFont typeface="Wingdings 2"/>
              <a:buNone/>
              <a:defRPr/>
            </a:pPr>
            <a:endParaRPr lang="ru-RU" dirty="0" smtClean="0"/>
          </a:p>
          <a:p>
            <a:pPr marL="0" indent="274320" algn="just" fontAlgn="auto">
              <a:spcBef>
                <a:spcPts val="0"/>
              </a:spcBef>
              <a:spcAft>
                <a:spcPts val="0"/>
              </a:spcAft>
              <a:buFont typeface="Wingdings 2"/>
              <a:buNone/>
              <a:defRPr/>
            </a:pPr>
            <a:endParaRPr lang="ru-RU" dirty="0" smtClean="0"/>
          </a:p>
          <a:p>
            <a:pPr marL="0" indent="274320" algn="just" fontAlgn="auto">
              <a:spcBef>
                <a:spcPts val="0"/>
              </a:spcBef>
              <a:spcAft>
                <a:spcPts val="0"/>
              </a:spcAft>
              <a:buFont typeface="Wingdings 2"/>
              <a:buNone/>
              <a:defRPr/>
            </a:pPr>
            <a:endParaRPr lang="ru-RU" dirty="0" smtClean="0"/>
          </a:p>
          <a:p>
            <a:pPr marL="0" indent="274320" algn="just" fontAlgn="auto">
              <a:spcBef>
                <a:spcPts val="0"/>
              </a:spcBef>
              <a:spcAft>
                <a:spcPts val="0"/>
              </a:spcAft>
              <a:buFont typeface="Wingdings 2"/>
              <a:buNone/>
              <a:defRPr/>
            </a:pPr>
            <a:endParaRPr lang="ru-RU" dirty="0" smtClean="0"/>
          </a:p>
          <a:p>
            <a:pPr marL="0" indent="274320" algn="just" fontAlgn="auto">
              <a:spcBef>
                <a:spcPts val="0"/>
              </a:spcBef>
              <a:spcAft>
                <a:spcPts val="0"/>
              </a:spcAft>
              <a:buFont typeface="Wingdings 2"/>
              <a:buNone/>
              <a:defRPr/>
            </a:pPr>
            <a:r>
              <a:rPr lang="ru-RU" dirty="0" smtClean="0"/>
              <a:t>Знания связаны с данными, основываются на них, но представляют результат мыслительной деятельности человека, обобщают его опыт, полученный в ходе выполнения какой-либо практической деятельности. Они получаются эмпирическим путем.</a:t>
            </a:r>
          </a:p>
          <a:p>
            <a:pPr marL="274320" indent="-274320" fontAlgn="auto">
              <a:spcBef>
                <a:spcPts val="580"/>
              </a:spcBef>
              <a:spcAft>
                <a:spcPts val="0"/>
              </a:spcAft>
              <a:buFont typeface="Wingdings 2"/>
              <a:buChar char=""/>
              <a:defRPr/>
            </a:pPr>
            <a:endParaRPr lang="ru-RU" b="1" i="1" dirty="0" smtClean="0"/>
          </a:p>
          <a:p>
            <a:pPr marL="0" indent="274320" algn="just" fontAlgn="auto">
              <a:spcBef>
                <a:spcPts val="580"/>
              </a:spcBef>
              <a:spcAft>
                <a:spcPts val="0"/>
              </a:spcAft>
              <a:buFont typeface="Wingdings 2"/>
              <a:buNone/>
              <a:defRPr/>
            </a:pPr>
            <a:r>
              <a:rPr lang="ru-RU" sz="3200" b="1" i="1" dirty="0" smtClean="0"/>
              <a:t>Знания</a:t>
            </a:r>
            <a:r>
              <a:rPr lang="ru-RU" sz="3200" i="1" dirty="0" smtClean="0"/>
              <a:t> - </a:t>
            </a:r>
            <a:r>
              <a:rPr lang="ru-RU" sz="3200" dirty="0" smtClean="0"/>
              <a:t>это выявленные закономерности предметной области (принципы, связи, законы), позволяющие решать задачи в этой области. </a:t>
            </a:r>
          </a:p>
          <a:p>
            <a:pPr marL="274320" indent="-274320" fontAlgn="auto">
              <a:spcBef>
                <a:spcPts val="580"/>
              </a:spcBef>
              <a:spcAft>
                <a:spcPts val="0"/>
              </a:spcAft>
              <a:buFont typeface="Wingdings 2"/>
              <a:buNone/>
              <a:defRPr/>
            </a:pPr>
            <a:endParaRPr lang="ru-RU" dirty="0"/>
          </a:p>
        </p:txBody>
      </p:sp>
      <p:pic>
        <p:nvPicPr>
          <p:cNvPr id="8195" name="Picture 2" descr="Компания IBM задумала создать искусственный интеллект к 2029 году"/>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428625"/>
            <a:ext cx="1905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214313" y="214313"/>
            <a:ext cx="8929687" cy="6357937"/>
          </a:xfrm>
        </p:spPr>
        <p:txBody>
          <a:bodyPr>
            <a:noAutofit/>
          </a:bodyPr>
          <a:lstStyle/>
          <a:p>
            <a:pPr marL="0" indent="274320" algn="just" fontAlgn="auto">
              <a:lnSpc>
                <a:spcPct val="80000"/>
              </a:lnSpc>
              <a:spcBef>
                <a:spcPts val="580"/>
              </a:spcBef>
              <a:spcAft>
                <a:spcPts val="0"/>
              </a:spcAft>
              <a:buFont typeface="Wingdings 2"/>
              <a:buNone/>
              <a:defRPr/>
            </a:pPr>
            <a:r>
              <a:rPr lang="ru-RU" sz="2800" dirty="0" smtClean="0"/>
              <a:t>Более детально можно выделить следующие отношения:</a:t>
            </a:r>
          </a:p>
          <a:p>
            <a:pPr marL="274320" indent="-274320" fontAlgn="auto">
              <a:lnSpc>
                <a:spcPct val="80000"/>
              </a:lnSpc>
              <a:spcBef>
                <a:spcPts val="580"/>
              </a:spcBef>
              <a:spcAft>
                <a:spcPts val="0"/>
              </a:spcAft>
              <a:buFont typeface="Wingdings 2"/>
              <a:buChar char=""/>
              <a:defRPr/>
            </a:pPr>
            <a:r>
              <a:rPr lang="ru-RU" sz="2800" dirty="0" smtClean="0"/>
              <a:t>связи типа </a:t>
            </a:r>
            <a:r>
              <a:rPr lang="ru-RU" sz="2800" i="1" dirty="0" smtClean="0"/>
              <a:t>"часть-целое" ("класс-подкласс", "элемент-множество"</a:t>
            </a:r>
            <a:r>
              <a:rPr lang="ru-RU" sz="2800" dirty="0" smtClean="0"/>
              <a:t> и т.п.);</a:t>
            </a:r>
          </a:p>
          <a:p>
            <a:pPr marL="274320" indent="-274320" fontAlgn="auto">
              <a:lnSpc>
                <a:spcPct val="80000"/>
              </a:lnSpc>
              <a:spcBef>
                <a:spcPts val="580"/>
              </a:spcBef>
              <a:spcAft>
                <a:spcPts val="0"/>
              </a:spcAft>
              <a:buFont typeface="Wingdings 2"/>
              <a:buChar char=""/>
              <a:defRPr/>
            </a:pPr>
            <a:r>
              <a:rPr lang="ru-RU" sz="2800" dirty="0" smtClean="0"/>
              <a:t>функциональные связи (определяемые обычно глаголами "производит", "влияет"...);</a:t>
            </a:r>
          </a:p>
          <a:p>
            <a:pPr marL="274320" indent="-274320" fontAlgn="auto">
              <a:lnSpc>
                <a:spcPct val="80000"/>
              </a:lnSpc>
              <a:spcBef>
                <a:spcPts val="580"/>
              </a:spcBef>
              <a:spcAft>
                <a:spcPts val="0"/>
              </a:spcAft>
              <a:buFont typeface="Wingdings 2"/>
              <a:buChar char=""/>
              <a:defRPr/>
            </a:pPr>
            <a:r>
              <a:rPr lang="ru-RU" sz="2800" dirty="0" smtClean="0"/>
              <a:t>количественные (больше, меньше, равно...);</a:t>
            </a:r>
          </a:p>
          <a:p>
            <a:pPr marL="274320" indent="-274320" fontAlgn="auto">
              <a:lnSpc>
                <a:spcPct val="80000"/>
              </a:lnSpc>
              <a:spcBef>
                <a:spcPts val="580"/>
              </a:spcBef>
              <a:spcAft>
                <a:spcPts val="0"/>
              </a:spcAft>
              <a:buFont typeface="Wingdings 2"/>
              <a:buChar char=""/>
              <a:defRPr/>
            </a:pPr>
            <a:r>
              <a:rPr lang="ru-RU" sz="2800" dirty="0" smtClean="0"/>
              <a:t>пространственные (далеко от, близко от, за, под, над...);</a:t>
            </a:r>
          </a:p>
          <a:p>
            <a:pPr marL="274320" indent="-274320" fontAlgn="auto">
              <a:lnSpc>
                <a:spcPct val="80000"/>
              </a:lnSpc>
              <a:spcBef>
                <a:spcPts val="580"/>
              </a:spcBef>
              <a:spcAft>
                <a:spcPts val="0"/>
              </a:spcAft>
              <a:buFont typeface="Wingdings 2"/>
              <a:buChar char=""/>
              <a:defRPr/>
            </a:pPr>
            <a:r>
              <a:rPr lang="ru-RU" sz="2800" dirty="0" smtClean="0"/>
              <a:t>временные (раньше, позже, в течение...);</a:t>
            </a:r>
          </a:p>
          <a:p>
            <a:pPr marL="274320" indent="-274320" fontAlgn="auto">
              <a:lnSpc>
                <a:spcPct val="80000"/>
              </a:lnSpc>
              <a:spcBef>
                <a:spcPts val="580"/>
              </a:spcBef>
              <a:spcAft>
                <a:spcPts val="0"/>
              </a:spcAft>
              <a:buFont typeface="Wingdings 2"/>
              <a:buChar char=""/>
              <a:defRPr/>
            </a:pPr>
            <a:r>
              <a:rPr lang="ru-RU" sz="2800" dirty="0" smtClean="0"/>
              <a:t>атрибутивные связи (</a:t>
            </a:r>
            <a:r>
              <a:rPr lang="ru-RU" sz="2800" i="1" dirty="0" smtClean="0"/>
              <a:t>иметь свойство,</a:t>
            </a:r>
            <a:r>
              <a:rPr lang="ru-RU" sz="2800" dirty="0" smtClean="0"/>
              <a:t> иметь </a:t>
            </a:r>
            <a:r>
              <a:rPr lang="ru-RU" sz="2800" i="1" dirty="0" smtClean="0"/>
              <a:t>значение...);</a:t>
            </a:r>
            <a:endParaRPr lang="ru-RU" sz="2800" dirty="0" smtClean="0"/>
          </a:p>
          <a:p>
            <a:pPr marL="274320" indent="-274320" fontAlgn="auto">
              <a:lnSpc>
                <a:spcPct val="80000"/>
              </a:lnSpc>
              <a:spcBef>
                <a:spcPts val="580"/>
              </a:spcBef>
              <a:spcAft>
                <a:spcPts val="0"/>
              </a:spcAft>
              <a:buFont typeface="Wingdings 2"/>
              <a:buChar char=""/>
              <a:defRPr/>
            </a:pPr>
            <a:r>
              <a:rPr lang="ru-RU" sz="2800" dirty="0" smtClean="0"/>
              <a:t>логические связи (и, или, не);</a:t>
            </a:r>
          </a:p>
          <a:p>
            <a:pPr marL="0" indent="342900" algn="just" fontAlgn="auto">
              <a:lnSpc>
                <a:spcPct val="80000"/>
              </a:lnSpc>
              <a:spcBef>
                <a:spcPts val="580"/>
              </a:spcBef>
              <a:spcAft>
                <a:spcPts val="0"/>
              </a:spcAft>
              <a:buFont typeface="Wingdings 2"/>
              <a:buChar char=""/>
              <a:defRPr/>
            </a:pPr>
            <a:r>
              <a:rPr lang="ru-RU" sz="2800" dirty="0" smtClean="0"/>
              <a:t>отношения «близости»;</a:t>
            </a:r>
          </a:p>
          <a:p>
            <a:pPr marL="0" indent="342900" algn="just" fontAlgn="auto">
              <a:lnSpc>
                <a:spcPct val="80000"/>
              </a:lnSpc>
              <a:spcBef>
                <a:spcPts val="580"/>
              </a:spcBef>
              <a:spcAft>
                <a:spcPts val="0"/>
              </a:spcAft>
              <a:buFont typeface="Wingdings 2"/>
              <a:buChar char=""/>
              <a:defRPr/>
            </a:pPr>
            <a:r>
              <a:rPr lang="ru-RU" sz="2800" dirty="0" smtClean="0"/>
              <a:t>отношения «сходства-различия»;</a:t>
            </a:r>
          </a:p>
          <a:p>
            <a:pPr marL="0" indent="342900" algn="just" fontAlgn="auto">
              <a:lnSpc>
                <a:spcPct val="80000"/>
              </a:lnSpc>
              <a:spcBef>
                <a:spcPts val="580"/>
              </a:spcBef>
              <a:spcAft>
                <a:spcPts val="0"/>
              </a:spcAft>
              <a:buFont typeface="Wingdings 2"/>
              <a:buChar char=""/>
              <a:defRPr/>
            </a:pPr>
            <a:r>
              <a:rPr lang="ru-RU" sz="2800" dirty="0" smtClean="0"/>
              <a:t>отношения «причина-следствие» и др.</a:t>
            </a:r>
            <a:endParaRPr lang="ru-RU" sz="28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428625" y="214313"/>
            <a:ext cx="8429625" cy="6215062"/>
          </a:xfrm>
        </p:spPr>
        <p:txBody>
          <a:bodyPr>
            <a:normAutofit/>
          </a:bodyPr>
          <a:lstStyle/>
          <a:p>
            <a:pPr marL="0" indent="274320" algn="just" fontAlgn="auto">
              <a:spcBef>
                <a:spcPts val="580"/>
              </a:spcBef>
              <a:spcAft>
                <a:spcPts val="0"/>
              </a:spcAft>
              <a:buFont typeface="Wingdings 2"/>
              <a:buNone/>
              <a:defRPr/>
            </a:pPr>
            <a:r>
              <a:rPr lang="ru-RU" dirty="0" smtClean="0"/>
              <a:t>Различают </a:t>
            </a:r>
            <a:r>
              <a:rPr lang="ru-RU" b="1" dirty="0" smtClean="0"/>
              <a:t>экстенсиональные</a:t>
            </a:r>
            <a:r>
              <a:rPr lang="ru-RU" dirty="0" smtClean="0"/>
              <a:t> и </a:t>
            </a:r>
            <a:r>
              <a:rPr lang="ru-RU" b="1" dirty="0" smtClean="0"/>
              <a:t>интенсиональные</a:t>
            </a:r>
            <a:r>
              <a:rPr lang="ru-RU" dirty="0" smtClean="0"/>
              <a:t> семантические сети. </a:t>
            </a:r>
          </a:p>
          <a:p>
            <a:pPr marL="0" indent="274320" algn="just" fontAlgn="auto">
              <a:spcBef>
                <a:spcPts val="580"/>
              </a:spcBef>
              <a:spcAft>
                <a:spcPts val="0"/>
              </a:spcAft>
              <a:buFont typeface="Wingdings 2"/>
              <a:buNone/>
              <a:defRPr/>
            </a:pPr>
            <a:endParaRPr lang="ru-RU" dirty="0" smtClean="0"/>
          </a:p>
          <a:p>
            <a:pPr marL="0" indent="274320" algn="just" fontAlgn="auto">
              <a:spcBef>
                <a:spcPts val="580"/>
              </a:spcBef>
              <a:spcAft>
                <a:spcPts val="0"/>
              </a:spcAft>
              <a:buFont typeface="Wingdings 2"/>
              <a:buNone/>
              <a:defRPr/>
            </a:pPr>
            <a:r>
              <a:rPr lang="ru-RU" b="1" i="1" dirty="0" smtClean="0"/>
              <a:t>Экстенсиональная</a:t>
            </a:r>
            <a:r>
              <a:rPr lang="ru-RU" dirty="0" smtClean="0"/>
              <a:t> семантическая сеть описывает конкретные отношения данной ситуации.</a:t>
            </a:r>
          </a:p>
          <a:p>
            <a:pPr marL="0" indent="274320" algn="just" fontAlgn="auto">
              <a:spcBef>
                <a:spcPts val="580"/>
              </a:spcBef>
              <a:spcAft>
                <a:spcPts val="0"/>
              </a:spcAft>
              <a:buFont typeface="Wingdings 2"/>
              <a:buNone/>
              <a:defRPr/>
            </a:pPr>
            <a:endParaRPr lang="ru-RU" dirty="0" smtClean="0"/>
          </a:p>
          <a:p>
            <a:pPr marL="0" indent="274320" algn="just" fontAlgn="auto">
              <a:spcBef>
                <a:spcPts val="580"/>
              </a:spcBef>
              <a:spcAft>
                <a:spcPts val="0"/>
              </a:spcAft>
              <a:buFont typeface="Wingdings 2"/>
              <a:buNone/>
              <a:defRPr/>
            </a:pPr>
            <a:r>
              <a:rPr lang="ru-RU" dirty="0" smtClean="0"/>
              <a:t> </a:t>
            </a:r>
            <a:r>
              <a:rPr lang="ru-RU" b="1" i="1" dirty="0" smtClean="0"/>
              <a:t>Интенсиональная</a:t>
            </a:r>
            <a:r>
              <a:rPr lang="ru-RU" dirty="0" smtClean="0"/>
              <a:t> – имена классов объектов, а не индивидуальные имена объектов. Связи в интенсиональной сети отражают те отношения, которые всегда присущи объектам данного класса. </a:t>
            </a:r>
          </a:p>
          <a:p>
            <a:pPr marL="274320" indent="-274320" fontAlgn="auto">
              <a:spcBef>
                <a:spcPts val="580"/>
              </a:spcBef>
              <a:spcAft>
                <a:spcPts val="0"/>
              </a:spcAft>
              <a:buFont typeface="Wingdings 2"/>
              <a:buChar char=""/>
              <a:defRPr/>
            </a:pPr>
            <a:endParaRPr lang="ru-RU"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Заголовок 1"/>
          <p:cNvSpPr>
            <a:spLocks noGrp="1"/>
          </p:cNvSpPr>
          <p:nvPr>
            <p:ph type="title"/>
          </p:nvPr>
        </p:nvSpPr>
        <p:spPr>
          <a:xfrm>
            <a:off x="0" y="274638"/>
            <a:ext cx="8929688" cy="868362"/>
          </a:xfrm>
        </p:spPr>
        <p:txBody>
          <a:bodyPr/>
          <a:lstStyle/>
          <a:p>
            <a:r>
              <a:rPr lang="ru-RU" sz="2400" smtClean="0"/>
              <a:t>Пример семантической сети. В качестве вершин понятия: Человек, Иванов, Волга. Автомобиль, Вид транспорта. Двигатель.</a:t>
            </a:r>
          </a:p>
        </p:txBody>
      </p:sp>
      <p:pic>
        <p:nvPicPr>
          <p:cNvPr id="37891" name="Содержимое 3" descr="image002-15.jpg"/>
          <p:cNvPicPr>
            <a:picLocks noGrp="1" noChangeAspect="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285750" y="1143000"/>
            <a:ext cx="8858250" cy="5357813"/>
          </a:xfr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57188" y="214313"/>
            <a:ext cx="8501062" cy="1000125"/>
          </a:xfrm>
        </p:spPr>
        <p:txBody>
          <a:bodyPr>
            <a:normAutofit fontScale="90000"/>
          </a:bodyPr>
          <a:lstStyle/>
          <a:p>
            <a:pPr algn="ctr" fontAlgn="auto">
              <a:spcAft>
                <a:spcPts val="0"/>
              </a:spcAft>
              <a:defRPr/>
            </a:pPr>
            <a:r>
              <a:rPr lang="ru-RU" b="1" dirty="0" smtClean="0"/>
              <a:t>Фрагмент описания вычислительной техники</a:t>
            </a:r>
            <a:endParaRPr lang="ru-RU" b="1" dirty="0"/>
          </a:p>
        </p:txBody>
      </p:sp>
      <p:pic>
        <p:nvPicPr>
          <p:cNvPr id="38915" name="Содержимое 3" descr="KM_semantic_network_01.png"/>
          <p:cNvPicPr>
            <a:picLocks noGrp="1" noChangeAspect="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357188" y="1285875"/>
            <a:ext cx="8501062" cy="4786313"/>
          </a:xfrm>
        </p:spPr>
      </p:pic>
      <p:pic>
        <p:nvPicPr>
          <p:cNvPr id="38916" name="Picture 5" descr="I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1550" y="-368300"/>
            <a:ext cx="333375"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6" descr="PART-O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1950" y="-368300"/>
            <a:ext cx="561975"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214313" y="142875"/>
            <a:ext cx="8929687" cy="6429375"/>
          </a:xfrm>
        </p:spPr>
        <p:txBody>
          <a:bodyPr>
            <a:normAutofit/>
          </a:bodyPr>
          <a:lstStyle/>
          <a:p>
            <a:pPr marL="0" indent="274320" algn="just" fontAlgn="auto">
              <a:spcBef>
                <a:spcPts val="580"/>
              </a:spcBef>
              <a:spcAft>
                <a:spcPts val="0"/>
              </a:spcAft>
              <a:buFont typeface="Wingdings 2"/>
              <a:buNone/>
              <a:defRPr/>
            </a:pPr>
            <a:r>
              <a:rPr lang="ru-RU" sz="4000" u="sng" dirty="0" smtClean="0"/>
              <a:t>Преимущество </a:t>
            </a:r>
            <a:r>
              <a:rPr lang="ru-RU" sz="4000" dirty="0" smtClean="0"/>
              <a:t>этой модели - в соответствии современным представлениям об организации долговременной памяти человека. </a:t>
            </a:r>
          </a:p>
          <a:p>
            <a:pPr marL="0" indent="274320" algn="just" fontAlgn="auto">
              <a:spcBef>
                <a:spcPts val="580"/>
              </a:spcBef>
              <a:spcAft>
                <a:spcPts val="0"/>
              </a:spcAft>
              <a:buFont typeface="Wingdings 2"/>
              <a:buNone/>
              <a:defRPr/>
            </a:pPr>
            <a:endParaRPr lang="ru-RU" sz="4000" dirty="0" smtClean="0"/>
          </a:p>
          <a:p>
            <a:pPr marL="0" indent="274320" algn="just" fontAlgn="auto">
              <a:spcBef>
                <a:spcPts val="580"/>
              </a:spcBef>
              <a:spcAft>
                <a:spcPts val="0"/>
              </a:spcAft>
              <a:buFont typeface="Wingdings 2"/>
              <a:buNone/>
              <a:defRPr/>
            </a:pPr>
            <a:r>
              <a:rPr lang="ru-RU" sz="4000" u="sng" dirty="0" smtClean="0"/>
              <a:t>Недостаток</a:t>
            </a:r>
            <a:r>
              <a:rPr lang="ru-RU" sz="4000" dirty="0" smtClean="0"/>
              <a:t> модели - сложность поиска вывода на семантической сети.</a:t>
            </a:r>
          </a:p>
          <a:p>
            <a:pPr marL="274320" indent="-274320" algn="just" fontAlgn="auto">
              <a:spcBef>
                <a:spcPts val="580"/>
              </a:spcBef>
              <a:spcAft>
                <a:spcPts val="0"/>
              </a:spcAft>
              <a:buFont typeface="Wingdings 2"/>
              <a:buChar char=""/>
              <a:defRPr/>
            </a:pPr>
            <a:endParaRPr lang="ru-RU" sz="3200" dirty="0" smtClean="0"/>
          </a:p>
          <a:p>
            <a:pPr marL="274320" indent="-274320" algn="just" fontAlgn="auto">
              <a:spcBef>
                <a:spcPts val="580"/>
              </a:spcBef>
              <a:spcAft>
                <a:spcPts val="0"/>
              </a:spcAft>
              <a:buFont typeface="Wingdings 2"/>
              <a:buChar char=""/>
              <a:defRPr/>
            </a:pPr>
            <a:endParaRPr lang="ru-RU" sz="2800" dirty="0" smtClean="0"/>
          </a:p>
          <a:p>
            <a:pPr marL="274320" indent="-274320" fontAlgn="auto">
              <a:spcBef>
                <a:spcPts val="580"/>
              </a:spcBef>
              <a:spcAft>
                <a:spcPts val="0"/>
              </a:spcAft>
              <a:buFont typeface="Wingdings 2"/>
              <a:buChar char=""/>
              <a:defRPr/>
            </a:pPr>
            <a:endParaRPr lang="ru-RU"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357188" y="571500"/>
            <a:ext cx="8501062" cy="5786438"/>
          </a:xfrm>
        </p:spPr>
        <p:txBody>
          <a:bodyPr>
            <a:normAutofit/>
          </a:bodyPr>
          <a:lstStyle/>
          <a:p>
            <a:pPr marL="0" indent="274320" algn="just" fontAlgn="auto">
              <a:spcBef>
                <a:spcPts val="580"/>
              </a:spcBef>
              <a:spcAft>
                <a:spcPts val="0"/>
              </a:spcAft>
              <a:buFont typeface="Wingdings 2"/>
              <a:buNone/>
              <a:defRPr/>
            </a:pPr>
            <a:r>
              <a:rPr lang="ru-RU" sz="4000" dirty="0" smtClean="0"/>
              <a:t>Проблема поиска решения в базе знаний типа семантической сети сводится к задаче поиска фрагмента сети, который соответствует некоторой подсети, соответствующей поставленному вопросу.</a:t>
            </a:r>
          </a:p>
          <a:p>
            <a:pPr marL="274320" indent="-274320" fontAlgn="auto">
              <a:spcBef>
                <a:spcPts val="580"/>
              </a:spcBef>
              <a:spcAft>
                <a:spcPts val="0"/>
              </a:spcAft>
              <a:buFont typeface="Wingdings 2"/>
              <a:buChar char=""/>
              <a:defRPr/>
            </a:pPr>
            <a:endParaRPr lang="ru-RU"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Заголовок 1"/>
          <p:cNvSpPr>
            <a:spLocks noGrp="1"/>
          </p:cNvSpPr>
          <p:nvPr>
            <p:ph type="title"/>
          </p:nvPr>
        </p:nvSpPr>
        <p:spPr/>
        <p:txBody>
          <a:bodyPr/>
          <a:lstStyle/>
          <a:p>
            <a:r>
              <a:rPr lang="ru-RU" sz="3600" smtClean="0"/>
              <a:t>Семантическая сеть, показывающая взаимоотношения птиц и самолета</a:t>
            </a:r>
          </a:p>
        </p:txBody>
      </p:sp>
      <p:pic>
        <p:nvPicPr>
          <p:cNvPr id="41987" name="Содержимое 4" descr="Отсканировано 20.05.2009 21-382.jpg"/>
          <p:cNvPicPr>
            <a:picLocks noGrp="1" noChangeAspect="1"/>
          </p:cNvPicPr>
          <p:nvPr>
            <p:ph sz="quarter" idx="1"/>
          </p:nvPr>
        </p:nvPicPr>
        <p:blipFill>
          <a:blip r:embed="rId2">
            <a:extLst>
              <a:ext uri="{28A0092B-C50C-407E-A947-70E740481C1C}">
                <a14:useLocalDpi xmlns:a14="http://schemas.microsoft.com/office/drawing/2010/main" val="0"/>
              </a:ext>
            </a:extLst>
          </a:blip>
          <a:srcRect b="5927"/>
          <a:stretch>
            <a:fillRect/>
          </a:stretch>
        </p:blipFill>
        <p:spPr>
          <a:xfrm>
            <a:off x="428625" y="1428750"/>
            <a:ext cx="8072438" cy="4857750"/>
          </a:xfr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Заголовок 1"/>
          <p:cNvSpPr>
            <a:spLocks noGrp="1"/>
          </p:cNvSpPr>
          <p:nvPr>
            <p:ph type="title"/>
          </p:nvPr>
        </p:nvSpPr>
        <p:spPr>
          <a:xfrm>
            <a:off x="214313" y="0"/>
            <a:ext cx="8715375" cy="1071563"/>
          </a:xfrm>
        </p:spPr>
        <p:txBody>
          <a:bodyPr/>
          <a:lstStyle/>
          <a:p>
            <a:pPr algn="ctr"/>
            <a:r>
              <a:rPr lang="ru-RU" sz="3200" smtClean="0">
                <a:solidFill>
                  <a:schemeClr val="tx1"/>
                </a:solidFill>
              </a:rPr>
              <a:t>Фрагмент семантической сети, </a:t>
            </a:r>
            <a:br>
              <a:rPr lang="ru-RU" sz="3200" smtClean="0">
                <a:solidFill>
                  <a:schemeClr val="tx1"/>
                </a:solidFill>
              </a:rPr>
            </a:br>
            <a:r>
              <a:rPr lang="ru-RU" sz="3200" smtClean="0">
                <a:solidFill>
                  <a:schemeClr val="tx1"/>
                </a:solidFill>
              </a:rPr>
              <a:t>описывающей птиц</a:t>
            </a:r>
          </a:p>
        </p:txBody>
      </p:sp>
      <p:pic>
        <p:nvPicPr>
          <p:cNvPr id="43011"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642938" y="1285875"/>
            <a:ext cx="8286750" cy="5072063"/>
          </a:xfr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Содержимое 2"/>
          <p:cNvSpPr>
            <a:spLocks noGrp="1"/>
          </p:cNvSpPr>
          <p:nvPr>
            <p:ph sz="quarter" idx="1"/>
          </p:nvPr>
        </p:nvSpPr>
        <p:spPr>
          <a:xfrm>
            <a:off x="285750" y="214313"/>
            <a:ext cx="8643938" cy="6072187"/>
          </a:xfrm>
        </p:spPr>
        <p:txBody>
          <a:bodyPr/>
          <a:lstStyle/>
          <a:p>
            <a:pPr marL="0" indent="273050" algn="just">
              <a:buFont typeface="Wingdings 2" panose="05020102010507070707" pitchFamily="18" charset="2"/>
              <a:buNone/>
            </a:pPr>
            <a:endParaRPr lang="ru-RU" sz="3200" smtClean="0"/>
          </a:p>
          <a:p>
            <a:pPr marL="0" indent="273050" algn="just">
              <a:buFont typeface="Wingdings 2" panose="05020102010507070707" pitchFamily="18" charset="2"/>
              <a:buNone/>
            </a:pPr>
            <a:r>
              <a:rPr lang="ru-RU" sz="3200" smtClean="0"/>
              <a:t>Для реализации семантических сетей существуют специальные сетевые языки, например NET и др. Широко известны экспертные системы, использующие семантические сети в качестве языка представления знаний - PROSPECTOR, CASNBT, TORUS .</a:t>
            </a:r>
          </a:p>
          <a:p>
            <a:pPr marL="0" indent="273050" algn="just">
              <a:buFont typeface="Wingdings 2" panose="05020102010507070707" pitchFamily="18" charset="2"/>
              <a:buNone/>
            </a:pPr>
            <a:endParaRPr lang="ru-RU" sz="320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57188" y="274638"/>
            <a:ext cx="8329612" cy="582612"/>
          </a:xfrm>
        </p:spPr>
        <p:txBody>
          <a:bodyPr>
            <a:normAutofit fontScale="90000"/>
          </a:bodyPr>
          <a:lstStyle/>
          <a:p>
            <a:pPr algn="ctr" fontAlgn="auto">
              <a:spcAft>
                <a:spcPts val="0"/>
              </a:spcAft>
              <a:defRPr/>
            </a:pPr>
            <a:r>
              <a:rPr lang="ru-RU" b="1" dirty="0" smtClean="0"/>
              <a:t>Фреймовая модель</a:t>
            </a:r>
            <a:endParaRPr lang="ru-RU" b="1" dirty="0"/>
          </a:p>
        </p:txBody>
      </p:sp>
      <p:sp>
        <p:nvSpPr>
          <p:cNvPr id="45059" name="Содержимое 2"/>
          <p:cNvSpPr>
            <a:spLocks noGrp="1"/>
          </p:cNvSpPr>
          <p:nvPr>
            <p:ph sz="quarter" idx="1"/>
          </p:nvPr>
        </p:nvSpPr>
        <p:spPr>
          <a:xfrm>
            <a:off x="457200" y="785813"/>
            <a:ext cx="8229600" cy="5340350"/>
          </a:xfrm>
        </p:spPr>
        <p:txBody>
          <a:bodyPr/>
          <a:lstStyle/>
          <a:p>
            <a:pPr marL="0" indent="342900" algn="just">
              <a:buFont typeface="Wingdings 2" panose="05020102010507070707" pitchFamily="18" charset="2"/>
              <a:buNone/>
            </a:pPr>
            <a:endParaRPr lang="ru-RU" sz="3200" smtClean="0"/>
          </a:p>
          <a:p>
            <a:pPr marL="0" indent="342900" algn="just">
              <a:buFont typeface="Wingdings 2" panose="05020102010507070707" pitchFamily="18" charset="2"/>
              <a:buNone/>
            </a:pPr>
            <a:r>
              <a:rPr lang="ru-RU" sz="3200" smtClean="0"/>
              <a:t>Фреймовая модель основана на концепции Марвина Мински (Marvin Minsky) – профессора Массачусетского технологического института, основателя лаборатории искусственного интеллекта, автора ряда фундаментальных работ. Фреймовая модель представляет собой систематизированную психологическую модель памяти человека и его сознания. </a:t>
            </a:r>
          </a:p>
          <a:p>
            <a:pPr marL="0" indent="342900" algn="just">
              <a:buFont typeface="Wingdings 2" panose="05020102010507070707" pitchFamily="18" charset="2"/>
              <a:buNone/>
            </a:pPr>
            <a:endParaRPr lang="ru-RU" sz="2000" smtClean="0"/>
          </a:p>
          <a:p>
            <a:pPr marL="0" indent="342900" algn="just">
              <a:buFont typeface="Wingdings 2" panose="05020102010507070707" pitchFamily="18" charset="2"/>
              <a:buNone/>
            </a:pPr>
            <a:endParaRPr lang="ru-RU" sz="2000" smtClean="0"/>
          </a:p>
          <a:p>
            <a:pPr marL="0" indent="342900" algn="just">
              <a:buFont typeface="Wingdings 2" panose="05020102010507070707" pitchFamily="18" charset="2"/>
              <a:buNone/>
            </a:pPr>
            <a:endParaRPr lang="ru-RU" sz="20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Содержимое 2"/>
          <p:cNvSpPr>
            <a:spLocks noGrp="1"/>
          </p:cNvSpPr>
          <p:nvPr>
            <p:ph sz="quarter" idx="1"/>
          </p:nvPr>
        </p:nvSpPr>
        <p:spPr>
          <a:xfrm>
            <a:off x="285750" y="214313"/>
            <a:ext cx="8643938" cy="6357937"/>
          </a:xfrm>
        </p:spPr>
        <p:txBody>
          <a:bodyPr/>
          <a:lstStyle/>
          <a:p>
            <a:pPr marL="0" indent="273050" algn="just">
              <a:spcBef>
                <a:spcPct val="0"/>
              </a:spcBef>
              <a:buFont typeface="Wingdings 2" panose="05020102010507070707" pitchFamily="18" charset="2"/>
              <a:buNone/>
            </a:pPr>
            <a:r>
              <a:rPr lang="ru-RU" sz="3000" smtClean="0"/>
              <a:t>При обработке на ЭВМ знания трансформируются аналогично данным:</a:t>
            </a:r>
          </a:p>
          <a:p>
            <a:pPr marL="0" indent="273050" algn="just">
              <a:spcBef>
                <a:spcPct val="0"/>
              </a:spcBef>
            </a:pPr>
            <a:r>
              <a:rPr lang="ru-RU" sz="3000" smtClean="0"/>
              <a:t>знания в памяти человека как результат мышления;</a:t>
            </a:r>
          </a:p>
          <a:p>
            <a:pPr marL="0" indent="273050" algn="just">
              <a:spcBef>
                <a:spcPct val="0"/>
              </a:spcBef>
            </a:pPr>
            <a:r>
              <a:rPr lang="ru-RU" sz="3000" smtClean="0"/>
              <a:t>материальные носители знаний (учебники, методические пособия);</a:t>
            </a:r>
          </a:p>
          <a:p>
            <a:pPr marL="0" indent="273050" algn="just">
              <a:spcBef>
                <a:spcPct val="0"/>
              </a:spcBef>
            </a:pPr>
            <a:r>
              <a:rPr lang="ru-RU" sz="3000" b="1" i="1" smtClean="0"/>
              <a:t>поле знаний</a:t>
            </a:r>
            <a:r>
              <a:rPr lang="ru-RU" sz="3000" i="1" smtClean="0"/>
              <a:t> - </a:t>
            </a:r>
            <a:r>
              <a:rPr lang="ru-RU" sz="3000" smtClean="0"/>
              <a:t>условное описание основных объектов предметной области, их атрибутов и закономерностей, их связывающих;</a:t>
            </a:r>
          </a:p>
          <a:p>
            <a:pPr marL="0" indent="273050" algn="just">
              <a:spcBef>
                <a:spcPct val="0"/>
              </a:spcBef>
            </a:pPr>
            <a:r>
              <a:rPr lang="ru-RU" sz="3000" smtClean="0"/>
              <a:t>знания, описанные на языках представления знаний (продукционные языки, семантические сети, фреймы);</a:t>
            </a:r>
          </a:p>
          <a:p>
            <a:pPr marL="0" indent="273050" algn="just">
              <a:spcBef>
                <a:spcPct val="0"/>
              </a:spcBef>
            </a:pPr>
            <a:r>
              <a:rPr lang="ru-RU" sz="3000" b="1" i="1" smtClean="0"/>
              <a:t>базы знаний.</a:t>
            </a:r>
            <a:endParaRPr lang="ru-RU" sz="3000" b="1" smtClean="0"/>
          </a:p>
          <a:p>
            <a:pPr marL="0" indent="273050" algn="just">
              <a:spcBef>
                <a:spcPct val="0"/>
              </a:spcBef>
            </a:pPr>
            <a:endParaRPr lang="ru-RU" sz="3200" smtClean="0"/>
          </a:p>
          <a:p>
            <a:pPr marL="0" indent="273050" algn="just">
              <a:spcBef>
                <a:spcPct val="0"/>
              </a:spcBef>
              <a:buFont typeface="Wingdings 2" panose="05020102010507070707" pitchFamily="18" charset="2"/>
              <a:buNone/>
            </a:pPr>
            <a:endParaRPr lang="ru-RU" sz="320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285750" y="285750"/>
            <a:ext cx="8643938" cy="6286500"/>
          </a:xfrm>
        </p:spPr>
        <p:txBody>
          <a:bodyPr>
            <a:normAutofit fontScale="85000" lnSpcReduction="20000"/>
          </a:bodyPr>
          <a:lstStyle/>
          <a:p>
            <a:pPr marL="0" indent="342900" algn="just" fontAlgn="auto">
              <a:spcBef>
                <a:spcPts val="580"/>
              </a:spcBef>
              <a:spcAft>
                <a:spcPts val="0"/>
              </a:spcAft>
              <a:buFont typeface="Wingdings 2"/>
              <a:buNone/>
              <a:defRPr/>
            </a:pPr>
            <a:r>
              <a:rPr lang="ru-RU" sz="2800" b="1" i="1" dirty="0" smtClean="0"/>
              <a:t>Фреймом </a:t>
            </a:r>
            <a:r>
              <a:rPr lang="ru-RU" sz="2800" dirty="0" smtClean="0"/>
              <a:t>(англ. </a:t>
            </a:r>
            <a:r>
              <a:rPr lang="en-US" sz="2800" dirty="0" smtClean="0"/>
              <a:t>frame – </a:t>
            </a:r>
            <a:r>
              <a:rPr lang="ru-RU" sz="2800" dirty="0" smtClean="0"/>
              <a:t>рамка, каркас) называется структура данных для представления некоторого концептуального объекта. </a:t>
            </a:r>
          </a:p>
          <a:p>
            <a:pPr marL="0" indent="274320" algn="just" fontAlgn="auto">
              <a:spcBef>
                <a:spcPts val="580"/>
              </a:spcBef>
              <a:spcAft>
                <a:spcPts val="0"/>
              </a:spcAft>
              <a:buFont typeface="Wingdings 2"/>
              <a:buNone/>
              <a:defRPr/>
            </a:pPr>
            <a:r>
              <a:rPr lang="ru-RU" sz="2800" dirty="0" smtClean="0"/>
              <a:t>Информация, относящаяся к фрейму, содержится в составляющих его слотах. </a:t>
            </a:r>
          </a:p>
          <a:p>
            <a:pPr marL="0" indent="274320" algn="just" fontAlgn="auto">
              <a:spcBef>
                <a:spcPts val="580"/>
              </a:spcBef>
              <a:spcAft>
                <a:spcPts val="0"/>
              </a:spcAft>
              <a:buFont typeface="Wingdings 2"/>
              <a:buNone/>
              <a:defRPr/>
            </a:pPr>
            <a:r>
              <a:rPr lang="ru-RU" sz="2800" b="1" dirty="0" smtClean="0"/>
              <a:t>Слот</a:t>
            </a:r>
            <a:r>
              <a:rPr lang="ru-RU" sz="2800" dirty="0" smtClean="0"/>
              <a:t> (англ. slot – щель, прорезь) может быть терминальным (листом иерархии) или представлять собой фрейм нижнего уровня.</a:t>
            </a:r>
          </a:p>
          <a:p>
            <a:pPr marL="0" indent="342900" algn="just" fontAlgn="auto">
              <a:spcBef>
                <a:spcPts val="580"/>
              </a:spcBef>
              <a:spcAft>
                <a:spcPts val="0"/>
              </a:spcAft>
              <a:buFont typeface="Wingdings 2"/>
              <a:buNone/>
              <a:defRPr/>
            </a:pPr>
            <a:endParaRPr lang="ru-RU" sz="2800" dirty="0" smtClean="0"/>
          </a:p>
          <a:p>
            <a:pPr marL="0" indent="342900" algn="just" fontAlgn="auto">
              <a:spcBef>
                <a:spcPts val="580"/>
              </a:spcBef>
              <a:spcAft>
                <a:spcPts val="0"/>
              </a:spcAft>
              <a:buFont typeface="Wingdings 2"/>
              <a:buNone/>
              <a:defRPr/>
            </a:pPr>
            <a:r>
              <a:rPr lang="ru-RU" sz="2800" dirty="0" smtClean="0"/>
              <a:t>Фрейм имеет </a:t>
            </a:r>
            <a:r>
              <a:rPr lang="ru-RU" sz="2800" i="1" u="sng" dirty="0" smtClean="0"/>
              <a:t>имя</a:t>
            </a:r>
            <a:r>
              <a:rPr lang="ru-RU" sz="2800" dirty="0" smtClean="0"/>
              <a:t>, служащее для идентификации описываемого им понятия, и содержит ряд описаний – </a:t>
            </a:r>
            <a:r>
              <a:rPr lang="ru-RU" sz="2800" i="1" u="sng" dirty="0" smtClean="0"/>
              <a:t>слотов,</a:t>
            </a:r>
            <a:r>
              <a:rPr lang="ru-RU" sz="2800" dirty="0" smtClean="0"/>
              <a:t> с помощью которых определяются основные структурные элементы этого понятия. Слот может содержать не только конкретное значение, но и имя процедуры, вычисляющей это значение по заданному алгоритму.</a:t>
            </a:r>
          </a:p>
          <a:p>
            <a:pPr marL="0" indent="342900" algn="just" fontAlgn="auto">
              <a:spcBef>
                <a:spcPts val="580"/>
              </a:spcBef>
              <a:spcAft>
                <a:spcPts val="0"/>
              </a:spcAft>
              <a:buFont typeface="Wingdings 2"/>
              <a:buNone/>
              <a:defRPr/>
            </a:pPr>
            <a:r>
              <a:rPr lang="ru-RU" sz="2800" dirty="0" smtClean="0"/>
              <a:t>Фреймовые системы подразделяются на </a:t>
            </a:r>
            <a:r>
              <a:rPr lang="ru-RU" sz="2800" i="1" dirty="0" smtClean="0"/>
              <a:t>статические </a:t>
            </a:r>
            <a:r>
              <a:rPr lang="ru-RU" sz="2800" dirty="0" smtClean="0"/>
              <a:t>и </a:t>
            </a:r>
            <a:r>
              <a:rPr lang="ru-RU" sz="2800" i="1" dirty="0" smtClean="0"/>
              <a:t>динамические</a:t>
            </a:r>
            <a:r>
              <a:rPr lang="ru-RU" sz="2800" dirty="0" smtClean="0"/>
              <a:t>. Динамические допускают  изменение фреймов в процессе решения задачи.</a:t>
            </a:r>
          </a:p>
          <a:p>
            <a:pPr marL="274320" indent="-274320" fontAlgn="auto">
              <a:spcBef>
                <a:spcPts val="580"/>
              </a:spcBef>
              <a:spcAft>
                <a:spcPts val="0"/>
              </a:spcAft>
              <a:buFont typeface="Wingdings 2"/>
              <a:buChar char=""/>
              <a:defRPr/>
            </a:pPr>
            <a:endParaRPr lang="ru-RU"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Заголовок 1"/>
          <p:cNvSpPr>
            <a:spLocks noGrp="1"/>
          </p:cNvSpPr>
          <p:nvPr>
            <p:ph type="title"/>
          </p:nvPr>
        </p:nvSpPr>
        <p:spPr>
          <a:xfrm>
            <a:off x="214313" y="214313"/>
            <a:ext cx="8929687" cy="714375"/>
          </a:xfrm>
        </p:spPr>
        <p:txBody>
          <a:bodyPr/>
          <a:lstStyle/>
          <a:p>
            <a:r>
              <a:rPr lang="ru-RU" sz="2800" b="1" smtClean="0"/>
              <a:t>Каждый фрейм, состоит из произвольного числа слотов </a:t>
            </a:r>
          </a:p>
        </p:txBody>
      </p:sp>
      <p:pic>
        <p:nvPicPr>
          <p:cNvPr id="47107"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214313" y="1357313"/>
            <a:ext cx="8715375" cy="5072062"/>
          </a:xfr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142875" y="142875"/>
            <a:ext cx="8858250" cy="6572250"/>
          </a:xfrm>
        </p:spPr>
        <p:txBody>
          <a:bodyPr>
            <a:normAutofit fontScale="85000" lnSpcReduction="20000"/>
          </a:bodyPr>
          <a:lstStyle/>
          <a:p>
            <a:pPr marL="274320" indent="-274320" algn="just" fontAlgn="auto">
              <a:spcBef>
                <a:spcPts val="580"/>
              </a:spcBef>
              <a:spcAft>
                <a:spcPts val="0"/>
              </a:spcAft>
              <a:buFont typeface="Wingdings 2"/>
              <a:buChar char=""/>
              <a:defRPr/>
            </a:pPr>
            <a:r>
              <a:rPr lang="ru-RU" b="1" dirty="0" smtClean="0"/>
              <a:t>имя фрейма</a:t>
            </a:r>
            <a:r>
              <a:rPr lang="ru-RU" dirty="0" smtClean="0"/>
              <a:t> – это идентификатор, присваиваемый фрейму. Фрейм должен иметь имя, единственное в данной фреймовой модели (уникальное имя); </a:t>
            </a:r>
          </a:p>
          <a:p>
            <a:pPr marL="274320" indent="-274320" algn="just" fontAlgn="auto">
              <a:spcBef>
                <a:spcPts val="580"/>
              </a:spcBef>
              <a:spcAft>
                <a:spcPts val="0"/>
              </a:spcAft>
              <a:buFont typeface="Wingdings 2"/>
              <a:buChar char=""/>
              <a:defRPr/>
            </a:pPr>
            <a:r>
              <a:rPr lang="ru-RU" b="1" dirty="0" smtClean="0"/>
              <a:t>имя слота</a:t>
            </a:r>
            <a:r>
              <a:rPr lang="ru-RU" dirty="0" smtClean="0"/>
              <a:t> – это идентификатор, присваиваемый слоту. Слот должен иметь уникальное имя во фрейме, к которому он принадлежит. Обычно имя слота не несет никакой смысловой нагрузки и является лишь идентификатором данного слота, но в некоторых случаях оно может иметь специфический смысл; </a:t>
            </a:r>
          </a:p>
          <a:p>
            <a:pPr marL="274320" indent="-274320" algn="just" fontAlgn="auto">
              <a:spcBef>
                <a:spcPts val="580"/>
              </a:spcBef>
              <a:spcAft>
                <a:spcPts val="0"/>
              </a:spcAft>
              <a:buFont typeface="Wingdings 2"/>
              <a:buChar char=""/>
              <a:defRPr/>
            </a:pPr>
            <a:r>
              <a:rPr lang="ru-RU" b="1" dirty="0" smtClean="0"/>
              <a:t>указатель наследования</a:t>
            </a:r>
            <a:r>
              <a:rPr lang="ru-RU" dirty="0" smtClean="0"/>
              <a:t> – только для фреймовых моделей иерархического типа; они показывают, какую информацию об атрибутах слотов во фрейме верхнего уровня наследуют слоты с такими же именами во фрейме нижнего уровня; </a:t>
            </a:r>
          </a:p>
          <a:p>
            <a:pPr marL="274320" indent="-274320" algn="just" fontAlgn="auto">
              <a:spcBef>
                <a:spcPts val="580"/>
              </a:spcBef>
              <a:spcAft>
                <a:spcPts val="0"/>
              </a:spcAft>
              <a:buFont typeface="Wingdings 2"/>
              <a:buChar char=""/>
              <a:defRPr/>
            </a:pPr>
            <a:r>
              <a:rPr lang="ru-RU" b="1" dirty="0" smtClean="0"/>
              <a:t>указатель атрибутов</a:t>
            </a:r>
            <a:r>
              <a:rPr lang="ru-RU" dirty="0" smtClean="0"/>
              <a:t> – указатель типа данных слота. К таким типам относятся: </a:t>
            </a:r>
            <a:r>
              <a:rPr lang="en-US" dirty="0" smtClean="0"/>
              <a:t>FRAME </a:t>
            </a:r>
            <a:r>
              <a:rPr lang="ru-RU" dirty="0" smtClean="0"/>
              <a:t>(указатель), </a:t>
            </a:r>
            <a:r>
              <a:rPr lang="en-US" dirty="0" smtClean="0"/>
              <a:t>INTEGER </a:t>
            </a:r>
            <a:r>
              <a:rPr lang="ru-RU" dirty="0" smtClean="0"/>
              <a:t>(целое), </a:t>
            </a:r>
            <a:r>
              <a:rPr lang="en-US" dirty="0" smtClean="0"/>
              <a:t>REAL </a:t>
            </a:r>
            <a:r>
              <a:rPr lang="ru-RU" dirty="0" smtClean="0"/>
              <a:t>(вещественное), </a:t>
            </a:r>
            <a:r>
              <a:rPr lang="en-US" dirty="0" smtClean="0"/>
              <a:t>BOOL </a:t>
            </a:r>
            <a:r>
              <a:rPr lang="ru-RU" dirty="0" smtClean="0"/>
              <a:t>(булево), </a:t>
            </a:r>
            <a:r>
              <a:rPr lang="en-US" dirty="0" smtClean="0"/>
              <a:t>LISP </a:t>
            </a:r>
            <a:r>
              <a:rPr lang="ru-RU" dirty="0" smtClean="0"/>
              <a:t>(присоединенная процедура), </a:t>
            </a:r>
            <a:r>
              <a:rPr lang="en-US" dirty="0" smtClean="0"/>
              <a:t>TEXT </a:t>
            </a:r>
            <a:r>
              <a:rPr lang="ru-RU" dirty="0" smtClean="0"/>
              <a:t>(текст), </a:t>
            </a:r>
            <a:r>
              <a:rPr lang="en-US" dirty="0" smtClean="0"/>
              <a:t> LIST </a:t>
            </a:r>
            <a:r>
              <a:rPr lang="ru-RU" dirty="0" smtClean="0"/>
              <a:t>(список), </a:t>
            </a:r>
            <a:r>
              <a:rPr lang="en-US" dirty="0" smtClean="0"/>
              <a:t>TABLE </a:t>
            </a:r>
            <a:r>
              <a:rPr lang="ru-RU" dirty="0" smtClean="0"/>
              <a:t>таблица), </a:t>
            </a:r>
            <a:r>
              <a:rPr lang="en-US" dirty="0" smtClean="0"/>
              <a:t> EXPRESSION </a:t>
            </a:r>
            <a:r>
              <a:rPr lang="ru-RU" dirty="0" smtClean="0"/>
              <a:t>(выражение) и другие; </a:t>
            </a:r>
          </a:p>
          <a:p>
            <a:pPr marL="274320" indent="-274320" algn="just" fontAlgn="auto">
              <a:spcBef>
                <a:spcPts val="580"/>
              </a:spcBef>
              <a:spcAft>
                <a:spcPts val="0"/>
              </a:spcAft>
              <a:buFont typeface="Wingdings 2"/>
              <a:buChar char=""/>
              <a:defRPr/>
            </a:pPr>
            <a:r>
              <a:rPr lang="ru-RU" b="1" dirty="0" smtClean="0"/>
              <a:t>значение слота</a:t>
            </a:r>
            <a:r>
              <a:rPr lang="ru-RU" dirty="0" smtClean="0"/>
              <a:t> – значение, соответствующее типу данных слота и удовлетворяющее условиям наследования; </a:t>
            </a:r>
          </a:p>
          <a:p>
            <a:pPr marL="274320" indent="-274320" algn="just" fontAlgn="auto">
              <a:spcBef>
                <a:spcPts val="580"/>
              </a:spcBef>
              <a:spcAft>
                <a:spcPts val="0"/>
              </a:spcAft>
              <a:buFont typeface="Wingdings 2"/>
              <a:buChar char=""/>
              <a:defRPr/>
            </a:pPr>
            <a:r>
              <a:rPr lang="ru-RU" b="1" dirty="0" smtClean="0"/>
              <a:t>демон</a:t>
            </a:r>
            <a:r>
              <a:rPr lang="ru-RU" dirty="0" smtClean="0"/>
              <a:t> – процедура, автоматически запускаемая при выполнении некоторого условия. Демоны запускаются при обращении к конкретному слоту фреймовой модели. </a:t>
            </a:r>
          </a:p>
          <a:p>
            <a:pPr marL="274320" indent="-274320" algn="just" fontAlgn="auto">
              <a:spcBef>
                <a:spcPts val="580"/>
              </a:spcBef>
              <a:spcAft>
                <a:spcPts val="0"/>
              </a:spcAft>
              <a:buFont typeface="Wingdings 2"/>
              <a:buChar char=""/>
              <a:defRPr/>
            </a:pPr>
            <a:endParaRPr lang="ru-RU"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Заголовок 1"/>
          <p:cNvSpPr>
            <a:spLocks noGrp="1"/>
          </p:cNvSpPr>
          <p:nvPr>
            <p:ph type="title"/>
          </p:nvPr>
        </p:nvSpPr>
        <p:spPr/>
        <p:txBody>
          <a:bodyPr/>
          <a:lstStyle/>
          <a:p>
            <a:r>
              <a:rPr lang="ru-RU" smtClean="0"/>
              <a:t>Пример фрейма </a:t>
            </a:r>
            <a:r>
              <a:rPr lang="ru-RU" b="1" smtClean="0"/>
              <a:t>РУКОВОДИТЕЛЬ</a:t>
            </a:r>
          </a:p>
        </p:txBody>
      </p:sp>
      <p:graphicFrame>
        <p:nvGraphicFramePr>
          <p:cNvPr id="4" name="Содержимое 3"/>
          <p:cNvGraphicFramePr>
            <a:graphicFrameLocks noGrp="1"/>
          </p:cNvGraphicFramePr>
          <p:nvPr>
            <p:ph sz="quarter" idx="1"/>
          </p:nvPr>
        </p:nvGraphicFramePr>
        <p:xfrm>
          <a:off x="914400" y="1447800"/>
          <a:ext cx="7772400" cy="3235325"/>
        </p:xfrm>
        <a:graphic>
          <a:graphicData uri="http://schemas.openxmlformats.org/drawingml/2006/table">
            <a:tbl>
              <a:tblPr firstRow="1" bandRow="1">
                <a:tableStyleId>{5C22544A-7EE6-4342-B048-85BDC9FD1C3A}</a:tableStyleId>
              </a:tblPr>
              <a:tblGrid>
                <a:gridCol w="2401878"/>
                <a:gridCol w="2779723"/>
                <a:gridCol w="2590800"/>
              </a:tblGrid>
              <a:tr h="370767">
                <a:tc>
                  <a:txBody>
                    <a:bodyPr/>
                    <a:lstStyle/>
                    <a:p>
                      <a:r>
                        <a:rPr lang="ru-RU" sz="1800" dirty="0" smtClean="0"/>
                        <a:t>Имя слота</a:t>
                      </a:r>
                      <a:endParaRPr lang="ru-RU" sz="1800" dirty="0"/>
                    </a:p>
                  </a:txBody>
                  <a:tcPr marL="86360" marR="86360" marT="45711" marB="45711"/>
                </a:tc>
                <a:tc>
                  <a:txBody>
                    <a:bodyPr/>
                    <a:lstStyle/>
                    <a:p>
                      <a:r>
                        <a:rPr lang="ru-RU" sz="1800" dirty="0" smtClean="0"/>
                        <a:t>Значение слота</a:t>
                      </a:r>
                      <a:endParaRPr lang="ru-RU" sz="1800" dirty="0"/>
                    </a:p>
                  </a:txBody>
                  <a:tcPr marL="86360" marR="86360" marT="45711" marB="45711"/>
                </a:tc>
                <a:tc>
                  <a:txBody>
                    <a:bodyPr/>
                    <a:lstStyle/>
                    <a:p>
                      <a:r>
                        <a:rPr lang="ru-RU" sz="1800" dirty="0" smtClean="0"/>
                        <a:t>Тип  значения слота</a:t>
                      </a:r>
                      <a:endParaRPr lang="ru-RU" sz="1800" dirty="0"/>
                    </a:p>
                  </a:txBody>
                  <a:tcPr marL="86360" marR="86360" marT="45711" marB="45711"/>
                </a:tc>
              </a:tr>
              <a:tr h="370767">
                <a:tc>
                  <a:txBody>
                    <a:bodyPr/>
                    <a:lstStyle/>
                    <a:p>
                      <a:r>
                        <a:rPr lang="ru-RU" sz="1800" dirty="0" smtClean="0"/>
                        <a:t>Имя</a:t>
                      </a:r>
                      <a:endParaRPr lang="ru-RU" sz="1800" dirty="0"/>
                    </a:p>
                  </a:txBody>
                  <a:tcPr marL="86360" marR="86360" marT="45711" marB="45711"/>
                </a:tc>
                <a:tc>
                  <a:txBody>
                    <a:bodyPr/>
                    <a:lstStyle/>
                    <a:p>
                      <a:r>
                        <a:rPr lang="ru-RU" sz="1800" dirty="0" smtClean="0"/>
                        <a:t>Иванов И.И.</a:t>
                      </a:r>
                      <a:endParaRPr lang="ru-RU" sz="1800" dirty="0"/>
                    </a:p>
                  </a:txBody>
                  <a:tcPr marL="86360" marR="86360" marT="45711" marB="45711"/>
                </a:tc>
                <a:tc>
                  <a:txBody>
                    <a:bodyPr/>
                    <a:lstStyle/>
                    <a:p>
                      <a:r>
                        <a:rPr lang="ru-RU" sz="1800" dirty="0" smtClean="0"/>
                        <a:t>Строка символов</a:t>
                      </a:r>
                      <a:endParaRPr lang="ru-RU" sz="1800" dirty="0"/>
                    </a:p>
                  </a:txBody>
                  <a:tcPr marL="86360" marR="86360" marT="45711" marB="45711"/>
                </a:tc>
              </a:tr>
              <a:tr h="370767">
                <a:tc>
                  <a:txBody>
                    <a:bodyPr/>
                    <a:lstStyle/>
                    <a:p>
                      <a:r>
                        <a:rPr lang="ru-RU" sz="1800" dirty="0" smtClean="0"/>
                        <a:t>Дата_рождения</a:t>
                      </a:r>
                      <a:endParaRPr lang="ru-RU" sz="1800" dirty="0"/>
                    </a:p>
                  </a:txBody>
                  <a:tcPr marL="86360" marR="86360" marT="45711" marB="45711"/>
                </a:tc>
                <a:tc>
                  <a:txBody>
                    <a:bodyPr/>
                    <a:lstStyle/>
                    <a:p>
                      <a:r>
                        <a:rPr lang="ru-RU" sz="1800" dirty="0" smtClean="0"/>
                        <a:t>01.01.1965</a:t>
                      </a:r>
                      <a:endParaRPr lang="ru-RU" sz="1800" dirty="0"/>
                    </a:p>
                  </a:txBody>
                  <a:tcPr marL="86360" marR="86360" marT="45711" marB="45711"/>
                </a:tc>
                <a:tc>
                  <a:txBody>
                    <a:bodyPr/>
                    <a:lstStyle/>
                    <a:p>
                      <a:r>
                        <a:rPr lang="ru-RU" sz="1800" dirty="0" smtClean="0"/>
                        <a:t>Дата</a:t>
                      </a:r>
                      <a:endParaRPr lang="ru-RU" sz="1800" dirty="0"/>
                    </a:p>
                  </a:txBody>
                  <a:tcPr marL="86360" marR="86360" marT="45711" marB="45711"/>
                </a:tc>
              </a:tr>
              <a:tr h="639954">
                <a:tc>
                  <a:txBody>
                    <a:bodyPr/>
                    <a:lstStyle/>
                    <a:p>
                      <a:r>
                        <a:rPr lang="ru-RU" sz="1800" dirty="0" smtClean="0"/>
                        <a:t>Возраст</a:t>
                      </a:r>
                      <a:endParaRPr lang="ru-RU" sz="1800" dirty="0"/>
                    </a:p>
                  </a:txBody>
                  <a:tcPr marL="86360" marR="86360" marT="45711" marB="45711"/>
                </a:tc>
                <a:tc>
                  <a:txBody>
                    <a:bodyPr/>
                    <a:lstStyle/>
                    <a:p>
                      <a:r>
                        <a:rPr lang="en-US" sz="1800" dirty="0" smtClean="0"/>
                        <a:t>Age(</a:t>
                      </a:r>
                      <a:r>
                        <a:rPr lang="ru-RU" sz="1800" dirty="0" smtClean="0"/>
                        <a:t>дата, дата_рождения</a:t>
                      </a:r>
                      <a:r>
                        <a:rPr lang="en-US" sz="1800" dirty="0" smtClean="0"/>
                        <a:t>)</a:t>
                      </a:r>
                      <a:endParaRPr lang="ru-RU" sz="1800" dirty="0"/>
                    </a:p>
                  </a:txBody>
                  <a:tcPr marL="86360" marR="86360" marT="45711" marB="45711"/>
                </a:tc>
                <a:tc>
                  <a:txBody>
                    <a:bodyPr/>
                    <a:lstStyle/>
                    <a:p>
                      <a:r>
                        <a:rPr lang="ru-RU" sz="1800" dirty="0" smtClean="0"/>
                        <a:t>Процедура</a:t>
                      </a:r>
                      <a:endParaRPr lang="ru-RU" sz="1800" dirty="0"/>
                    </a:p>
                  </a:txBody>
                  <a:tcPr marL="86360" marR="86360" marT="45711" marB="45711"/>
                </a:tc>
              </a:tr>
              <a:tr h="370767">
                <a:tc>
                  <a:txBody>
                    <a:bodyPr/>
                    <a:lstStyle/>
                    <a:p>
                      <a:r>
                        <a:rPr lang="ru-RU" sz="1800" dirty="0" smtClean="0"/>
                        <a:t>Специальность</a:t>
                      </a:r>
                      <a:endParaRPr lang="ru-RU" sz="1800" dirty="0"/>
                    </a:p>
                  </a:txBody>
                  <a:tcPr marL="86360" marR="86360" marT="45711" marB="45711"/>
                </a:tc>
                <a:tc>
                  <a:txBody>
                    <a:bodyPr/>
                    <a:lstStyle/>
                    <a:p>
                      <a:r>
                        <a:rPr lang="ru-RU" sz="1800" dirty="0" smtClean="0"/>
                        <a:t>Юрист</a:t>
                      </a:r>
                      <a:endParaRPr lang="ru-RU" sz="1800" dirty="0"/>
                    </a:p>
                  </a:txBody>
                  <a:tcPr marL="86360" marR="86360" marT="45711" marB="45711"/>
                </a:tc>
                <a:tc>
                  <a:txBody>
                    <a:bodyPr/>
                    <a:lstStyle/>
                    <a:p>
                      <a:r>
                        <a:rPr lang="ru-RU" sz="1800" dirty="0" smtClean="0"/>
                        <a:t>Строка символов</a:t>
                      </a:r>
                      <a:endParaRPr lang="ru-RU" sz="1800" dirty="0"/>
                    </a:p>
                  </a:txBody>
                  <a:tcPr marL="86360" marR="86360" marT="45711" marB="45711"/>
                </a:tc>
              </a:tr>
              <a:tr h="370767">
                <a:tc>
                  <a:txBody>
                    <a:bodyPr/>
                    <a:lstStyle/>
                    <a:p>
                      <a:r>
                        <a:rPr lang="ru-RU" sz="1800" dirty="0" smtClean="0"/>
                        <a:t>Отдел</a:t>
                      </a:r>
                      <a:endParaRPr lang="ru-RU" sz="1800" dirty="0"/>
                    </a:p>
                  </a:txBody>
                  <a:tcPr marL="86360" marR="86360" marT="45711" marB="45711"/>
                </a:tc>
                <a:tc>
                  <a:txBody>
                    <a:bodyPr/>
                    <a:lstStyle/>
                    <a:p>
                      <a:r>
                        <a:rPr lang="ru-RU" sz="1800" dirty="0" smtClean="0"/>
                        <a:t>Отдел кадров</a:t>
                      </a:r>
                      <a:endParaRPr lang="ru-RU" sz="1800" dirty="0"/>
                    </a:p>
                  </a:txBody>
                  <a:tcPr marL="86360" marR="86360" marT="45711" marB="45711"/>
                </a:tc>
                <a:tc>
                  <a:txBody>
                    <a:bodyPr/>
                    <a:lstStyle/>
                    <a:p>
                      <a:r>
                        <a:rPr lang="ru-RU" sz="1800" dirty="0" smtClean="0"/>
                        <a:t>Строка символов</a:t>
                      </a:r>
                      <a:endParaRPr lang="ru-RU" sz="1800" dirty="0"/>
                    </a:p>
                  </a:txBody>
                  <a:tcPr marL="86360" marR="86360" marT="45711" marB="45711"/>
                </a:tc>
              </a:tr>
              <a:tr h="370767">
                <a:tc>
                  <a:txBody>
                    <a:bodyPr/>
                    <a:lstStyle/>
                    <a:p>
                      <a:r>
                        <a:rPr lang="ru-RU" sz="1800" dirty="0" smtClean="0"/>
                        <a:t>Зарплата</a:t>
                      </a:r>
                      <a:endParaRPr lang="ru-RU" sz="1800" dirty="0"/>
                    </a:p>
                  </a:txBody>
                  <a:tcPr marL="86360" marR="86360" marT="45711" marB="45711"/>
                </a:tc>
                <a:tc>
                  <a:txBody>
                    <a:bodyPr/>
                    <a:lstStyle/>
                    <a:p>
                      <a:r>
                        <a:rPr lang="ru-RU" sz="1800" dirty="0" smtClean="0"/>
                        <a:t>50000</a:t>
                      </a:r>
                      <a:endParaRPr lang="ru-RU" sz="1800" dirty="0"/>
                    </a:p>
                  </a:txBody>
                  <a:tcPr marL="86360" marR="86360" marT="45711" marB="45711"/>
                </a:tc>
                <a:tc>
                  <a:txBody>
                    <a:bodyPr/>
                    <a:lstStyle/>
                    <a:p>
                      <a:r>
                        <a:rPr lang="ru-RU" sz="1800" dirty="0" smtClean="0"/>
                        <a:t>Число</a:t>
                      </a:r>
                      <a:endParaRPr lang="ru-RU" sz="1800" dirty="0"/>
                    </a:p>
                  </a:txBody>
                  <a:tcPr marL="86360" marR="86360" marT="45711" marB="45711"/>
                </a:tc>
              </a:tr>
              <a:tr h="370767">
                <a:tc>
                  <a:txBody>
                    <a:bodyPr/>
                    <a:lstStyle/>
                    <a:p>
                      <a:r>
                        <a:rPr lang="ru-RU" sz="1800" dirty="0" smtClean="0"/>
                        <a:t>Адрес</a:t>
                      </a:r>
                      <a:endParaRPr lang="ru-RU" sz="1800" dirty="0"/>
                    </a:p>
                  </a:txBody>
                  <a:tcPr marL="86360" marR="86360" marT="45711" marB="45711"/>
                </a:tc>
                <a:tc>
                  <a:txBody>
                    <a:bodyPr/>
                    <a:lstStyle/>
                    <a:p>
                      <a:r>
                        <a:rPr lang="ru-RU" sz="1800" dirty="0" smtClean="0"/>
                        <a:t>Дом_адрес</a:t>
                      </a:r>
                      <a:endParaRPr lang="ru-RU" sz="1800" dirty="0"/>
                    </a:p>
                  </a:txBody>
                  <a:tcPr marL="86360" marR="86360" marT="45711" marB="45711"/>
                </a:tc>
                <a:tc>
                  <a:txBody>
                    <a:bodyPr/>
                    <a:lstStyle/>
                    <a:p>
                      <a:r>
                        <a:rPr lang="ru-RU" sz="1800" dirty="0" smtClean="0"/>
                        <a:t>Фрейм</a:t>
                      </a:r>
                      <a:endParaRPr lang="ru-RU" sz="1800" dirty="0"/>
                    </a:p>
                  </a:txBody>
                  <a:tcPr marL="86360" marR="86360" marT="45711" marB="45711"/>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Содержимое 2"/>
          <p:cNvSpPr>
            <a:spLocks noGrp="1"/>
          </p:cNvSpPr>
          <p:nvPr>
            <p:ph sz="quarter" idx="1"/>
          </p:nvPr>
        </p:nvSpPr>
        <p:spPr>
          <a:xfrm>
            <a:off x="357188" y="500063"/>
            <a:ext cx="8786812" cy="6072187"/>
          </a:xfrm>
        </p:spPr>
        <p:txBody>
          <a:bodyPr/>
          <a:lstStyle/>
          <a:p>
            <a:pPr marL="0" indent="273050" algn="just">
              <a:buFont typeface="Wingdings 2" panose="05020102010507070707" pitchFamily="18" charset="2"/>
              <a:buNone/>
            </a:pPr>
            <a:endParaRPr lang="en-US" sz="3200" smtClean="0"/>
          </a:p>
          <a:p>
            <a:pPr marL="0" indent="273050" algn="just">
              <a:buFont typeface="Wingdings 2" panose="05020102010507070707" pitchFamily="18" charset="2"/>
              <a:buNone/>
            </a:pPr>
            <a:r>
              <a:rPr lang="ru-RU" sz="3200" smtClean="0"/>
              <a:t>Фреймы образуют иерархию. Иерархия во фреймовых моделях порождает единую многоуровневую структуру, описывающую либо объект, если слоты описывают только свойства объекта, либо ситуацию или процесс, если отдельные слоты являются именами процедур, присоединенных к фрейму и вызываемых при его актуализации.</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Заголовок 1"/>
          <p:cNvSpPr>
            <a:spLocks noGrp="1"/>
          </p:cNvSpPr>
          <p:nvPr>
            <p:ph type="title"/>
          </p:nvPr>
        </p:nvSpPr>
        <p:spPr>
          <a:xfrm>
            <a:off x="214313" y="214313"/>
            <a:ext cx="8715375" cy="642937"/>
          </a:xfrm>
        </p:spPr>
        <p:txBody>
          <a:bodyPr/>
          <a:lstStyle/>
          <a:p>
            <a:pPr algn="ctr"/>
            <a:r>
              <a:rPr lang="ru-RU" sz="2800" b="1" smtClean="0"/>
              <a:t>Пример фреймовой модели иерархического типа </a:t>
            </a:r>
          </a:p>
        </p:txBody>
      </p:sp>
      <p:pic>
        <p:nvPicPr>
          <p:cNvPr id="51203"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357188" y="1071563"/>
            <a:ext cx="8501062" cy="5072062"/>
          </a:xfr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Заголовок 1"/>
          <p:cNvSpPr>
            <a:spLocks noGrp="1"/>
          </p:cNvSpPr>
          <p:nvPr>
            <p:ph type="title"/>
          </p:nvPr>
        </p:nvSpPr>
        <p:spPr/>
        <p:txBody>
          <a:bodyPr/>
          <a:lstStyle/>
          <a:p>
            <a:r>
              <a:rPr lang="ru-RU" smtClean="0"/>
              <a:t>Пример иерархии фреймов</a:t>
            </a:r>
          </a:p>
        </p:txBody>
      </p:sp>
      <p:pic>
        <p:nvPicPr>
          <p:cNvPr id="52227" name="Содержимое 3" descr="Отсканировано 20.05.2009 21-381.jpg"/>
          <p:cNvPicPr>
            <a:picLocks noGrp="1" noChangeAspect="1"/>
          </p:cNvPicPr>
          <p:nvPr>
            <p:ph sz="quarter" idx="1"/>
          </p:nvPr>
        </p:nvPicPr>
        <p:blipFill>
          <a:blip r:embed="rId2">
            <a:extLst>
              <a:ext uri="{28A0092B-C50C-407E-A947-70E740481C1C}">
                <a14:useLocalDpi xmlns:a14="http://schemas.microsoft.com/office/drawing/2010/main" val="0"/>
              </a:ext>
            </a:extLst>
          </a:blip>
          <a:srcRect b="8118"/>
          <a:stretch>
            <a:fillRect/>
          </a:stretch>
        </p:blipFill>
        <p:spPr>
          <a:xfrm>
            <a:off x="1176338" y="1600200"/>
            <a:ext cx="6791325" cy="4043363"/>
          </a:xfr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Заголовок 1"/>
          <p:cNvSpPr>
            <a:spLocks noGrp="1"/>
          </p:cNvSpPr>
          <p:nvPr>
            <p:ph type="title"/>
          </p:nvPr>
        </p:nvSpPr>
        <p:spPr>
          <a:xfrm>
            <a:off x="142875" y="274638"/>
            <a:ext cx="9001125" cy="582612"/>
          </a:xfrm>
        </p:spPr>
        <p:txBody>
          <a:bodyPr/>
          <a:lstStyle/>
          <a:p>
            <a:r>
              <a:rPr lang="ru-RU" sz="3000" smtClean="0"/>
              <a:t>Фрагмент фрейма, описывающий гостиничный номер</a:t>
            </a:r>
          </a:p>
        </p:txBody>
      </p:sp>
      <p:pic>
        <p:nvPicPr>
          <p:cNvPr id="53251" name="Picture 1"/>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285750" y="1285875"/>
            <a:ext cx="8572500" cy="5143500"/>
          </a:xfr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Заголовок 1"/>
          <p:cNvSpPr>
            <a:spLocks noGrp="1"/>
          </p:cNvSpPr>
          <p:nvPr>
            <p:ph type="title"/>
          </p:nvPr>
        </p:nvSpPr>
        <p:spPr>
          <a:xfrm>
            <a:off x="285750" y="274638"/>
            <a:ext cx="8643938" cy="582612"/>
          </a:xfrm>
        </p:spPr>
        <p:txBody>
          <a:bodyPr/>
          <a:lstStyle/>
          <a:p>
            <a:pPr algn="ctr"/>
            <a:r>
              <a:rPr lang="ru-RU" sz="3200" smtClean="0"/>
              <a:t>Пример фреймов для базы знаний о птицах</a:t>
            </a:r>
          </a:p>
        </p:txBody>
      </p:sp>
      <p:pic>
        <p:nvPicPr>
          <p:cNvPr id="54275" name="Picture 1"/>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500063" y="1285875"/>
            <a:ext cx="8358187" cy="5143500"/>
          </a:xfr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Содержимое 2"/>
          <p:cNvSpPr>
            <a:spLocks noGrp="1"/>
          </p:cNvSpPr>
          <p:nvPr>
            <p:ph sz="quarter" idx="1"/>
          </p:nvPr>
        </p:nvSpPr>
        <p:spPr>
          <a:xfrm>
            <a:off x="142875" y="285750"/>
            <a:ext cx="8786813" cy="6286500"/>
          </a:xfrm>
        </p:spPr>
        <p:txBody>
          <a:bodyPr/>
          <a:lstStyle/>
          <a:p>
            <a:pPr>
              <a:buFont typeface="Wingdings 2" panose="05020102010507070707" pitchFamily="18" charset="2"/>
              <a:buNone/>
            </a:pPr>
            <a:r>
              <a:rPr lang="ru-RU" sz="3200" smtClean="0"/>
              <a:t>Фреймы подразделяются на:</a:t>
            </a:r>
            <a:endParaRPr lang="en-US" sz="3200" smtClean="0"/>
          </a:p>
          <a:p>
            <a:pPr>
              <a:buFont typeface="Wingdings 2" panose="05020102010507070707" pitchFamily="18" charset="2"/>
              <a:buNone/>
            </a:pPr>
            <a:endParaRPr lang="ru-RU" sz="3200" smtClean="0"/>
          </a:p>
          <a:p>
            <a:r>
              <a:rPr lang="ru-RU" sz="3200" b="1" smtClean="0"/>
              <a:t>фрейм-экземпляр</a:t>
            </a:r>
            <a:r>
              <a:rPr lang="ru-RU" sz="3200" smtClean="0"/>
              <a:t> – конкретная реализация фрейма, описывающая текущее состояние в предметной области; </a:t>
            </a:r>
          </a:p>
          <a:p>
            <a:r>
              <a:rPr lang="ru-RU" sz="3200" b="1" smtClean="0"/>
              <a:t>фрейм-образец</a:t>
            </a:r>
            <a:r>
              <a:rPr lang="ru-RU" sz="3200" smtClean="0"/>
              <a:t> – шаблон для описания объектов или допустимых ситуаций предметной области; </a:t>
            </a:r>
          </a:p>
          <a:p>
            <a:r>
              <a:rPr lang="ru-RU" sz="3200" b="1" smtClean="0"/>
              <a:t>фрейм-класс</a:t>
            </a:r>
            <a:r>
              <a:rPr lang="ru-RU" sz="3200" smtClean="0"/>
              <a:t> – фрейм верхнего уровня для представления совокупности фреймов образцов.</a:t>
            </a:r>
          </a:p>
          <a:p>
            <a:endParaRPr lang="ru-RU"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214313" y="214313"/>
            <a:ext cx="8715375" cy="6429375"/>
          </a:xfrm>
        </p:spPr>
        <p:txBody>
          <a:bodyPr>
            <a:normAutofit lnSpcReduction="10000"/>
          </a:bodyPr>
          <a:lstStyle/>
          <a:p>
            <a:pPr marL="274320" indent="-274320" fontAlgn="auto">
              <a:spcBef>
                <a:spcPts val="580"/>
              </a:spcBef>
              <a:spcAft>
                <a:spcPts val="0"/>
              </a:spcAft>
              <a:buFont typeface="Wingdings 2"/>
              <a:buChar char=""/>
              <a:defRPr/>
            </a:pPr>
            <a:r>
              <a:rPr lang="ru-RU" sz="2800" b="1" dirty="0" smtClean="0"/>
              <a:t>Представление знаний - </a:t>
            </a:r>
            <a:r>
              <a:rPr lang="ru-RU" sz="2800" dirty="0" smtClean="0"/>
              <a:t>структурирование знаний с целью формализации процессов решения задач в определенной проблемной области. </a:t>
            </a:r>
          </a:p>
          <a:p>
            <a:pPr marL="274320" indent="-274320" fontAlgn="auto">
              <a:spcBef>
                <a:spcPts val="580"/>
              </a:spcBef>
              <a:spcAft>
                <a:spcPts val="0"/>
              </a:spcAft>
              <a:buFont typeface="Wingdings 2"/>
              <a:buChar char=""/>
              <a:defRPr/>
            </a:pPr>
            <a:endParaRPr lang="ru-RU" sz="2800" dirty="0" smtClean="0"/>
          </a:p>
          <a:p>
            <a:pPr marL="274320" indent="-274320" fontAlgn="auto">
              <a:spcBef>
                <a:spcPts val="580"/>
              </a:spcBef>
              <a:spcAft>
                <a:spcPts val="0"/>
              </a:spcAft>
              <a:buFont typeface="Wingdings 2"/>
              <a:buChar char=""/>
              <a:defRPr/>
            </a:pPr>
            <a:r>
              <a:rPr lang="ru-RU" sz="2800" b="1" dirty="0" smtClean="0"/>
              <a:t>Модель представления знаний - </a:t>
            </a:r>
            <a:r>
              <a:rPr lang="ru-RU" sz="2800" dirty="0" smtClean="0"/>
              <a:t>формализм, предназначенный для отображения статических и динамических свойств предметной области. </a:t>
            </a:r>
          </a:p>
          <a:p>
            <a:pPr marL="274320" indent="-274320" fontAlgn="auto">
              <a:spcBef>
                <a:spcPts val="580"/>
              </a:spcBef>
              <a:spcAft>
                <a:spcPts val="0"/>
              </a:spcAft>
              <a:buFont typeface="Wingdings 2"/>
              <a:buChar char=""/>
              <a:defRPr/>
            </a:pPr>
            <a:endParaRPr lang="ru-RU" sz="2800" dirty="0" smtClean="0"/>
          </a:p>
          <a:p>
            <a:pPr marL="274320" indent="-274320" fontAlgn="auto">
              <a:spcBef>
                <a:spcPts val="580"/>
              </a:spcBef>
              <a:spcAft>
                <a:spcPts val="0"/>
              </a:spcAft>
              <a:buFont typeface="Wingdings 2"/>
              <a:buChar char=""/>
              <a:defRPr/>
            </a:pPr>
            <a:r>
              <a:rPr lang="ru-RU" dirty="0" smtClean="0"/>
              <a:t>В искусственном интеллекте основными моделями представления знаний являются</a:t>
            </a:r>
            <a:r>
              <a:rPr lang="ru-RU" b="1" dirty="0" smtClean="0"/>
              <a:t>: </a:t>
            </a:r>
          </a:p>
          <a:p>
            <a:pPr marL="540000" indent="-274320" fontAlgn="auto">
              <a:spcBef>
                <a:spcPts val="580"/>
              </a:spcBef>
              <a:spcAft>
                <a:spcPts val="0"/>
              </a:spcAft>
              <a:buFont typeface="Wingdings" pitchFamily="2" charset="2"/>
              <a:buChar char="Ø"/>
              <a:defRPr/>
            </a:pPr>
            <a:r>
              <a:rPr lang="ru-RU" b="1" dirty="0" smtClean="0"/>
              <a:t>продукционные системы,</a:t>
            </a:r>
          </a:p>
          <a:p>
            <a:pPr marL="540000" indent="-274320" fontAlgn="auto">
              <a:spcBef>
                <a:spcPts val="580"/>
              </a:spcBef>
              <a:spcAft>
                <a:spcPts val="0"/>
              </a:spcAft>
              <a:buFont typeface="Wingdings" pitchFamily="2" charset="2"/>
              <a:buChar char="Ø"/>
              <a:defRPr/>
            </a:pPr>
            <a:r>
              <a:rPr lang="ru-RU" b="1" dirty="0" smtClean="0"/>
              <a:t>семантические сети, </a:t>
            </a:r>
          </a:p>
          <a:p>
            <a:pPr marL="540000" indent="-274320" fontAlgn="auto">
              <a:spcBef>
                <a:spcPts val="580"/>
              </a:spcBef>
              <a:spcAft>
                <a:spcPts val="0"/>
              </a:spcAft>
              <a:buFont typeface="Wingdings" pitchFamily="2" charset="2"/>
              <a:buChar char="Ø"/>
              <a:defRPr/>
            </a:pPr>
            <a:r>
              <a:rPr lang="ru-RU" b="1" dirty="0" smtClean="0"/>
              <a:t>фреймы, </a:t>
            </a:r>
          </a:p>
          <a:p>
            <a:pPr marL="540000" indent="-274320" fontAlgn="auto">
              <a:spcBef>
                <a:spcPts val="580"/>
              </a:spcBef>
              <a:spcAft>
                <a:spcPts val="0"/>
              </a:spcAft>
              <a:buFont typeface="Wingdings" pitchFamily="2" charset="2"/>
              <a:buChar char="Ø"/>
              <a:defRPr/>
            </a:pPr>
            <a:r>
              <a:rPr lang="ru-RU" b="1" dirty="0" smtClean="0"/>
              <a:t>формальные логические модели. </a:t>
            </a:r>
          </a:p>
          <a:p>
            <a:pPr marL="274320" indent="-274320" fontAlgn="auto">
              <a:spcBef>
                <a:spcPts val="580"/>
              </a:spcBef>
              <a:spcAft>
                <a:spcPts val="0"/>
              </a:spcAft>
              <a:buFont typeface="Wingdings 2"/>
              <a:buChar char=""/>
              <a:defRPr/>
            </a:pPr>
            <a:endParaRPr lang="ru-RU"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214313" y="214313"/>
            <a:ext cx="8643937" cy="6357937"/>
          </a:xfrm>
        </p:spPr>
        <p:txBody>
          <a:bodyPr>
            <a:normAutofit lnSpcReduction="10000"/>
          </a:bodyPr>
          <a:lstStyle/>
          <a:p>
            <a:pPr marL="274320" indent="-274320" algn="just" fontAlgn="auto">
              <a:spcBef>
                <a:spcPts val="580"/>
              </a:spcBef>
              <a:spcAft>
                <a:spcPts val="0"/>
              </a:spcAft>
              <a:buFont typeface="Wingdings 2"/>
              <a:buChar char=""/>
              <a:defRPr/>
            </a:pPr>
            <a:r>
              <a:rPr lang="ru-RU" dirty="0" smtClean="0"/>
              <a:t>Состав фреймов и слотов в каждой конкретной фреймовой модели может быть разный, однако в рамках одной системы целесообразно единое представление для устранения лишнего усложнения. </a:t>
            </a:r>
          </a:p>
          <a:p>
            <a:pPr marL="274320" indent="-274320" algn="just" fontAlgn="auto">
              <a:spcBef>
                <a:spcPts val="580"/>
              </a:spcBef>
              <a:spcAft>
                <a:spcPts val="0"/>
              </a:spcAft>
              <a:buFont typeface="Wingdings 2"/>
              <a:buChar char=""/>
              <a:defRPr/>
            </a:pPr>
            <a:r>
              <a:rPr lang="ru-RU" dirty="0" smtClean="0"/>
              <a:t>Разнотипные объекты или объекты, соответствующие концепции «множественности миров», заключающейся, к примеру, в том, что лошадь – животное бескрылое для одного (реального) мира и одновременно крылатое (Пегас в мифическом мире) для другого, могут описываться отличающимися друг от друга фреймами. </a:t>
            </a:r>
          </a:p>
          <a:p>
            <a:pPr marL="274320" indent="-274320" algn="just" fontAlgn="auto">
              <a:spcBef>
                <a:spcPts val="580"/>
              </a:spcBef>
              <a:spcAft>
                <a:spcPts val="0"/>
              </a:spcAft>
              <a:buFont typeface="Wingdings 2"/>
              <a:buChar char=""/>
              <a:defRPr/>
            </a:pPr>
            <a:r>
              <a:rPr lang="ru-RU" dirty="0" smtClean="0"/>
              <a:t>В целом фреймовая модель допускает представление всех свойств декларативных и процедурных знаний. Глубина вложенности слотов во фрейме (число уровней) зависит от предметной области и языка, реализующего модель.</a:t>
            </a:r>
          </a:p>
          <a:p>
            <a:pPr marL="274320" indent="-274320" algn="just" fontAlgn="auto">
              <a:spcBef>
                <a:spcPts val="580"/>
              </a:spcBef>
              <a:spcAft>
                <a:spcPts val="0"/>
              </a:spcAft>
              <a:buFont typeface="Wingdings 2"/>
              <a:buChar char=""/>
              <a:defRPr/>
            </a:pPr>
            <a:endParaRPr lang="ru-RU"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Подзаголовок 1"/>
          <p:cNvSpPr>
            <a:spLocks noGrp="1"/>
          </p:cNvSpPr>
          <p:nvPr>
            <p:ph type="subTitle" idx="1"/>
          </p:nvPr>
        </p:nvSpPr>
        <p:spPr/>
        <p:txBody>
          <a:bodyPr/>
          <a:lstStyle/>
          <a:p>
            <a:endParaRPr lang="ru-RU" dirty="0" smtClean="0"/>
          </a:p>
        </p:txBody>
      </p:sp>
      <p:sp>
        <p:nvSpPr>
          <p:cNvPr id="57347" name="Заголовок 2"/>
          <p:cNvSpPr>
            <a:spLocks noGrp="1"/>
          </p:cNvSpPr>
          <p:nvPr>
            <p:ph type="ctrTitle"/>
          </p:nvPr>
        </p:nvSpPr>
        <p:spPr>
          <a:xfrm>
            <a:off x="457200" y="1214438"/>
            <a:ext cx="8229600" cy="2357437"/>
          </a:xfrm>
        </p:spPr>
        <p:txBody>
          <a:bodyPr/>
          <a:lstStyle/>
          <a:p>
            <a:r>
              <a:rPr lang="ru-RU" dirty="0" smtClean="0"/>
              <a:t>Реализация  моделей </a:t>
            </a:r>
            <a:r>
              <a:rPr lang="ru-RU" dirty="0" smtClean="0"/>
              <a:t>данных</a:t>
            </a:r>
            <a:endParaRPr lang="ru-RU"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Заголовок 1"/>
          <p:cNvSpPr>
            <a:spLocks noGrp="1"/>
          </p:cNvSpPr>
          <p:nvPr>
            <p:ph type="title"/>
          </p:nvPr>
        </p:nvSpPr>
        <p:spPr>
          <a:xfrm>
            <a:off x="571500" y="0"/>
            <a:ext cx="8572500" cy="1000125"/>
          </a:xfrm>
        </p:spPr>
        <p:txBody>
          <a:bodyPr/>
          <a:lstStyle/>
          <a:p>
            <a:pPr algn="ctr"/>
            <a:r>
              <a:rPr lang="ru-RU" sz="3200" smtClean="0">
                <a:solidFill>
                  <a:schemeClr val="tx1"/>
                </a:solidFill>
              </a:rPr>
              <a:t>Фрагмент семантической сети, </a:t>
            </a:r>
            <a:br>
              <a:rPr lang="ru-RU" sz="3200" smtClean="0">
                <a:solidFill>
                  <a:schemeClr val="tx1"/>
                </a:solidFill>
              </a:rPr>
            </a:br>
            <a:r>
              <a:rPr lang="ru-RU" sz="3200" smtClean="0">
                <a:solidFill>
                  <a:schemeClr val="tx1"/>
                </a:solidFill>
              </a:rPr>
              <a:t>описывающей птиц</a:t>
            </a:r>
            <a:endParaRPr lang="ru-RU" sz="3200" smtClean="0"/>
          </a:p>
        </p:txBody>
      </p:sp>
      <p:pic>
        <p:nvPicPr>
          <p:cNvPr id="58371"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500063" y="1214438"/>
            <a:ext cx="8358187" cy="4786312"/>
          </a:xfr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357188" y="285750"/>
            <a:ext cx="8572500" cy="6143625"/>
          </a:xfrm>
        </p:spPr>
        <p:txBody>
          <a:bodyPr>
            <a:normAutofit/>
          </a:bodyPr>
          <a:lstStyle/>
          <a:p>
            <a:pPr marL="274320" indent="-274320" fontAlgn="auto">
              <a:spcBef>
                <a:spcPts val="580"/>
              </a:spcBef>
              <a:spcAft>
                <a:spcPts val="0"/>
              </a:spcAft>
              <a:buFont typeface="Wingdings 2"/>
              <a:buNone/>
              <a:defRPr/>
            </a:pPr>
            <a:r>
              <a:rPr lang="ru-RU" dirty="0" smtClean="0"/>
              <a:t>Обозначения:</a:t>
            </a:r>
          </a:p>
          <a:p>
            <a:pPr marL="0" indent="274320" fontAlgn="auto">
              <a:spcBef>
                <a:spcPts val="0"/>
              </a:spcBef>
              <a:spcAft>
                <a:spcPts val="0"/>
              </a:spcAft>
              <a:buFont typeface="Wingdings 2"/>
              <a:buNone/>
              <a:defRPr/>
            </a:pPr>
            <a:endParaRPr lang="ru-RU" dirty="0" smtClean="0"/>
          </a:p>
          <a:p>
            <a:pPr marL="0" indent="274320" fontAlgn="auto">
              <a:spcBef>
                <a:spcPts val="0"/>
              </a:spcBef>
              <a:spcAft>
                <a:spcPts val="0"/>
              </a:spcAft>
              <a:buFont typeface="Wingdings 2"/>
              <a:buNone/>
              <a:defRPr/>
            </a:pPr>
            <a:r>
              <a:rPr lang="ru-RU" dirty="0" smtClean="0"/>
              <a:t>Объекты- </a:t>
            </a:r>
            <a:r>
              <a:rPr lang="ru-RU" dirty="0" smtClean="0">
                <a:solidFill>
                  <a:srgbClr val="0070C0"/>
                </a:solidFill>
              </a:rPr>
              <a:t>птица, страус, пингвин, канарейка, дрозд.</a:t>
            </a:r>
          </a:p>
          <a:p>
            <a:pPr marL="0" indent="274320" fontAlgn="auto">
              <a:spcBef>
                <a:spcPts val="0"/>
              </a:spcBef>
              <a:spcAft>
                <a:spcPts val="0"/>
              </a:spcAft>
              <a:buFont typeface="Wingdings 2"/>
              <a:buNone/>
              <a:defRPr/>
            </a:pPr>
            <a:endParaRPr lang="ru-RU" dirty="0" smtClean="0"/>
          </a:p>
          <a:p>
            <a:pPr marL="0" indent="274320" fontAlgn="auto">
              <a:spcBef>
                <a:spcPts val="0"/>
              </a:spcBef>
              <a:spcAft>
                <a:spcPts val="0"/>
              </a:spcAft>
              <a:buFont typeface="Wingdings 2"/>
              <a:buNone/>
              <a:defRPr/>
            </a:pPr>
            <a:r>
              <a:rPr lang="ru-RU" dirty="0" smtClean="0"/>
              <a:t>1) Отношение «</a:t>
            </a:r>
            <a:r>
              <a:rPr lang="ru-RU" dirty="0" smtClean="0">
                <a:solidFill>
                  <a:srgbClr val="002060"/>
                </a:solidFill>
              </a:rPr>
              <a:t>является</a:t>
            </a:r>
            <a:r>
              <a:rPr lang="ru-RU" dirty="0" smtClean="0"/>
              <a:t>» - связывает классы различных уровней иерархии.</a:t>
            </a:r>
          </a:p>
          <a:p>
            <a:pPr marL="0" indent="274320" fontAlgn="auto">
              <a:spcBef>
                <a:spcPts val="0"/>
              </a:spcBef>
              <a:spcAft>
                <a:spcPts val="0"/>
              </a:spcAft>
              <a:buFont typeface="Wingdings 2"/>
              <a:buNone/>
              <a:defRPr/>
            </a:pPr>
            <a:endParaRPr lang="ru-RU" dirty="0" smtClean="0"/>
          </a:p>
          <a:p>
            <a:pPr marL="0" indent="274320" fontAlgn="auto">
              <a:spcBef>
                <a:spcPts val="0"/>
              </a:spcBef>
              <a:spcAft>
                <a:spcPts val="0"/>
              </a:spcAft>
              <a:buFont typeface="Wingdings 2"/>
              <a:buNone/>
              <a:defRPr/>
            </a:pPr>
            <a:r>
              <a:rPr lang="ru-RU" dirty="0" smtClean="0"/>
              <a:t>2) Отношение «</a:t>
            </a:r>
            <a:r>
              <a:rPr lang="ru-RU" dirty="0" smtClean="0">
                <a:solidFill>
                  <a:srgbClr val="00B050"/>
                </a:solidFill>
              </a:rPr>
              <a:t>имеет свойство</a:t>
            </a:r>
            <a:r>
              <a:rPr lang="ru-RU" dirty="0" smtClean="0"/>
              <a:t>» - описывает свойство объектов:</a:t>
            </a:r>
          </a:p>
          <a:p>
            <a:pPr marL="0" indent="274320" fontAlgn="auto">
              <a:spcBef>
                <a:spcPts val="0"/>
              </a:spcBef>
              <a:spcAft>
                <a:spcPts val="0"/>
              </a:spcAft>
              <a:buClrTx/>
              <a:buFont typeface="Cambria" pitchFamily="18" charset="0"/>
              <a:buChar char="–"/>
              <a:defRPr/>
            </a:pPr>
            <a:r>
              <a:rPr lang="ru-RU" dirty="0" smtClean="0">
                <a:solidFill>
                  <a:srgbClr val="FF0000"/>
                </a:solidFill>
              </a:rPr>
              <a:t>имеет,</a:t>
            </a:r>
          </a:p>
          <a:p>
            <a:pPr marL="0" indent="274320" fontAlgn="auto">
              <a:spcBef>
                <a:spcPts val="0"/>
              </a:spcBef>
              <a:spcAft>
                <a:spcPts val="0"/>
              </a:spcAft>
              <a:buClrTx/>
              <a:buFont typeface="Cambria" pitchFamily="18" charset="0"/>
              <a:buChar char="–"/>
              <a:defRPr/>
            </a:pPr>
            <a:r>
              <a:rPr lang="ru-RU" dirty="0" smtClean="0">
                <a:solidFill>
                  <a:srgbClr val="00B0F0"/>
                </a:solidFill>
              </a:rPr>
              <a:t>имеет цвет,</a:t>
            </a:r>
          </a:p>
          <a:p>
            <a:pPr marL="0" indent="274320" fontAlgn="auto">
              <a:spcBef>
                <a:spcPts val="0"/>
              </a:spcBef>
              <a:spcAft>
                <a:spcPts val="0"/>
              </a:spcAft>
              <a:buClrTx/>
              <a:buFont typeface="Cambria" pitchFamily="18" charset="0"/>
              <a:buChar char="–"/>
              <a:defRPr/>
            </a:pPr>
            <a:r>
              <a:rPr lang="ru-RU" dirty="0" smtClean="0">
                <a:solidFill>
                  <a:srgbClr val="C00000"/>
                </a:solidFill>
              </a:rPr>
              <a:t>имеет голос,</a:t>
            </a:r>
          </a:p>
          <a:p>
            <a:pPr marL="0" indent="274320" fontAlgn="auto">
              <a:spcBef>
                <a:spcPts val="0"/>
              </a:spcBef>
              <a:spcAft>
                <a:spcPts val="0"/>
              </a:spcAft>
              <a:buClrTx/>
              <a:buFont typeface="Cambria" pitchFamily="18" charset="0"/>
              <a:buChar char="–"/>
              <a:defRPr/>
            </a:pPr>
            <a:r>
              <a:rPr lang="ru-RU" dirty="0" smtClean="0">
                <a:solidFill>
                  <a:srgbClr val="00B050"/>
                </a:solidFill>
              </a:rPr>
              <a:t>умеет.</a:t>
            </a:r>
          </a:p>
          <a:p>
            <a:pPr marL="0" indent="274320" fontAlgn="auto">
              <a:spcBef>
                <a:spcPts val="0"/>
              </a:spcBef>
              <a:spcAft>
                <a:spcPts val="0"/>
              </a:spcAft>
              <a:buFont typeface="Wingdings 2"/>
              <a:buNone/>
              <a:defRPr/>
            </a:pPr>
            <a:endParaRPr lang="ru-RU"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Содержимое 2"/>
          <p:cNvSpPr>
            <a:spLocks noGrp="1"/>
          </p:cNvSpPr>
          <p:nvPr>
            <p:ph sz="quarter" idx="1"/>
          </p:nvPr>
        </p:nvSpPr>
        <p:spPr>
          <a:xfrm>
            <a:off x="214313" y="357188"/>
            <a:ext cx="8786812" cy="6215062"/>
          </a:xfrm>
        </p:spPr>
        <p:txBody>
          <a:bodyPr/>
          <a:lstStyle/>
          <a:p>
            <a:pPr marL="0" indent="273050">
              <a:spcBef>
                <a:spcPct val="0"/>
              </a:spcBef>
              <a:buFont typeface="Wingdings 2" panose="05020102010507070707" pitchFamily="18" charset="2"/>
              <a:buNone/>
            </a:pPr>
            <a:r>
              <a:rPr lang="ru-RU" smtClean="0"/>
              <a:t>Опишем предикаты:</a:t>
            </a:r>
          </a:p>
          <a:p>
            <a:pPr marL="0" indent="273050">
              <a:spcBef>
                <a:spcPct val="0"/>
              </a:spcBef>
              <a:buFont typeface="Wingdings 2" panose="05020102010507070707" pitchFamily="18" charset="2"/>
              <a:buNone/>
            </a:pPr>
            <a:endParaRPr lang="ru-RU" smtClean="0"/>
          </a:p>
          <a:p>
            <a:pPr marL="0" indent="273050">
              <a:spcBef>
                <a:spcPct val="0"/>
              </a:spcBef>
              <a:buFont typeface="Wingdings 2" panose="05020102010507070707" pitchFamily="18" charset="2"/>
              <a:buNone/>
            </a:pPr>
            <a:r>
              <a:rPr lang="ru-RU" smtClean="0"/>
              <a:t>1) Отношение «</a:t>
            </a:r>
            <a:r>
              <a:rPr lang="ru-RU" smtClean="0">
                <a:solidFill>
                  <a:srgbClr val="002060"/>
                </a:solidFill>
              </a:rPr>
              <a:t>является</a:t>
            </a:r>
            <a:r>
              <a:rPr lang="ru-RU" smtClean="0"/>
              <a:t>».</a:t>
            </a:r>
          </a:p>
          <a:p>
            <a:pPr marL="0" indent="273050">
              <a:spcBef>
                <a:spcPct val="0"/>
              </a:spcBef>
              <a:buFont typeface="Wingdings 2" panose="05020102010507070707" pitchFamily="18" charset="2"/>
              <a:buNone/>
            </a:pPr>
            <a:r>
              <a:rPr lang="ru-RU" smtClean="0"/>
              <a:t> </a:t>
            </a:r>
          </a:p>
          <a:p>
            <a:pPr marL="0" indent="273050">
              <a:spcBef>
                <a:spcPct val="0"/>
              </a:spcBef>
              <a:buFont typeface="Wingdings 2" panose="05020102010507070707" pitchFamily="18" charset="2"/>
              <a:buNone/>
            </a:pPr>
            <a:r>
              <a:rPr lang="ru-RU" smtClean="0">
                <a:solidFill>
                  <a:srgbClr val="0070C0"/>
                </a:solidFill>
              </a:rPr>
              <a:t>является(объект, класс) </a:t>
            </a:r>
            <a:r>
              <a:rPr lang="ru-RU" smtClean="0"/>
              <a:t>– указывает, что объект 					является подтипом класса. </a:t>
            </a:r>
          </a:p>
          <a:p>
            <a:pPr marL="0" indent="273050">
              <a:spcBef>
                <a:spcPct val="0"/>
              </a:spcBef>
              <a:buFont typeface="Wingdings 2" panose="05020102010507070707" pitchFamily="18" charset="2"/>
              <a:buNone/>
            </a:pPr>
            <a:r>
              <a:rPr lang="ru-RU" smtClean="0"/>
              <a:t>Например:</a:t>
            </a:r>
          </a:p>
          <a:p>
            <a:pPr marL="0" indent="273050">
              <a:spcBef>
                <a:spcPct val="0"/>
              </a:spcBef>
              <a:buFont typeface="Wingdings 2" panose="05020102010507070707" pitchFamily="18" charset="2"/>
              <a:buNone/>
            </a:pPr>
            <a:endParaRPr lang="ru-RU" smtClean="0"/>
          </a:p>
          <a:p>
            <a:pPr marL="0" indent="273050">
              <a:spcBef>
                <a:spcPct val="0"/>
              </a:spcBef>
              <a:buFont typeface="Wingdings 2" panose="05020102010507070707" pitchFamily="18" charset="2"/>
              <a:buNone/>
            </a:pPr>
            <a:r>
              <a:rPr lang="ru-RU" smtClean="0"/>
              <a:t>является(канарейка, птица). </a:t>
            </a:r>
          </a:p>
          <a:p>
            <a:pPr marL="0" indent="273050">
              <a:spcBef>
                <a:spcPct val="0"/>
              </a:spcBef>
              <a:buFont typeface="Wingdings 2" panose="05020102010507070707" pitchFamily="18" charset="2"/>
              <a:buNone/>
            </a:pPr>
            <a:r>
              <a:rPr lang="ru-RU" smtClean="0"/>
              <a:t>является(страус, птица). </a:t>
            </a:r>
          </a:p>
          <a:p>
            <a:pPr marL="0" indent="273050">
              <a:spcBef>
                <a:spcPct val="0"/>
              </a:spcBef>
              <a:buFont typeface="Wingdings 2" panose="05020102010507070707" pitchFamily="18" charset="2"/>
              <a:buNone/>
            </a:pPr>
            <a:r>
              <a:rPr lang="ru-RU" smtClean="0"/>
              <a:t>является(пингвин, птица). </a:t>
            </a:r>
          </a:p>
          <a:p>
            <a:pPr marL="0" indent="273050">
              <a:spcBef>
                <a:spcPct val="0"/>
              </a:spcBef>
              <a:buFont typeface="Wingdings 2" panose="05020102010507070707" pitchFamily="18" charset="2"/>
              <a:buNone/>
            </a:pPr>
            <a:r>
              <a:rPr lang="ru-RU" smtClean="0"/>
              <a:t>является(дрозд, птица). </a:t>
            </a:r>
          </a:p>
          <a:p>
            <a:pPr marL="0" indent="273050">
              <a:spcBef>
                <a:spcPct val="0"/>
              </a:spcBef>
              <a:buFont typeface="Wingdings 2" panose="05020102010507070707" pitchFamily="18" charset="2"/>
              <a:buNone/>
            </a:pPr>
            <a:r>
              <a:rPr lang="ru-RU" smtClean="0"/>
              <a:t>Является(птица, животные).</a:t>
            </a:r>
          </a:p>
          <a:p>
            <a:pPr marL="0" indent="273050">
              <a:spcBef>
                <a:spcPct val="0"/>
              </a:spcBef>
              <a:buFont typeface="Wingdings 2" panose="05020102010507070707" pitchFamily="18" charset="2"/>
              <a:buNone/>
            </a:pPr>
            <a:endParaRPr lang="ru-RU" smtClean="0"/>
          </a:p>
          <a:p>
            <a:pPr marL="0" indent="273050">
              <a:spcBef>
                <a:spcPct val="0"/>
              </a:spcBef>
              <a:buFont typeface="Wingdings 2" panose="05020102010507070707" pitchFamily="18" charset="2"/>
              <a:buNone/>
            </a:pPr>
            <a:endParaRPr lang="ru-RU" smtClean="0"/>
          </a:p>
          <a:p>
            <a:pPr marL="0" indent="273050">
              <a:spcBef>
                <a:spcPct val="0"/>
              </a:spcBef>
              <a:buFont typeface="Wingdings 2" panose="05020102010507070707" pitchFamily="18" charset="2"/>
              <a:buNone/>
            </a:pPr>
            <a:endParaRPr lang="ru-RU" smtClean="0"/>
          </a:p>
          <a:p>
            <a:pPr marL="0" indent="273050">
              <a:spcBef>
                <a:spcPct val="0"/>
              </a:spcBef>
              <a:buFont typeface="Wingdings 2" panose="05020102010507070707" pitchFamily="18" charset="2"/>
              <a:buNone/>
            </a:pPr>
            <a:endParaRPr lang="ru-RU"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214313" y="285750"/>
            <a:ext cx="8715375" cy="6357938"/>
          </a:xfrm>
        </p:spPr>
        <p:txBody>
          <a:bodyPr>
            <a:normAutofit/>
          </a:bodyPr>
          <a:lstStyle/>
          <a:p>
            <a:pPr marL="0" indent="274320" fontAlgn="auto">
              <a:spcBef>
                <a:spcPts val="0"/>
              </a:spcBef>
              <a:spcAft>
                <a:spcPts val="0"/>
              </a:spcAft>
              <a:buFont typeface="Wingdings 2"/>
              <a:buNone/>
              <a:defRPr/>
            </a:pPr>
            <a:r>
              <a:rPr lang="ru-RU" dirty="0" smtClean="0"/>
              <a:t>2) Отношение «</a:t>
            </a:r>
            <a:r>
              <a:rPr lang="ru-RU" dirty="0" smtClean="0">
                <a:solidFill>
                  <a:srgbClr val="00B050"/>
                </a:solidFill>
              </a:rPr>
              <a:t>имеет свойство</a:t>
            </a:r>
            <a:r>
              <a:rPr lang="ru-RU" dirty="0" smtClean="0"/>
              <a:t>» - описывает свойство объектов: </a:t>
            </a:r>
            <a:r>
              <a:rPr lang="ru-RU" dirty="0" smtClean="0">
                <a:solidFill>
                  <a:srgbClr val="FF0000"/>
                </a:solidFill>
              </a:rPr>
              <a:t>имеет, </a:t>
            </a:r>
            <a:r>
              <a:rPr lang="ru-RU" dirty="0" smtClean="0">
                <a:solidFill>
                  <a:srgbClr val="00B0F0"/>
                </a:solidFill>
              </a:rPr>
              <a:t>имеет цвет, </a:t>
            </a:r>
            <a:r>
              <a:rPr lang="ru-RU" dirty="0" smtClean="0">
                <a:solidFill>
                  <a:srgbClr val="C00000"/>
                </a:solidFill>
              </a:rPr>
              <a:t>имеет голос, </a:t>
            </a:r>
            <a:r>
              <a:rPr lang="ru-RU" dirty="0" smtClean="0">
                <a:solidFill>
                  <a:srgbClr val="00B050"/>
                </a:solidFill>
              </a:rPr>
              <a:t>умеет.</a:t>
            </a:r>
          </a:p>
          <a:p>
            <a:pPr marL="0" indent="274320" fontAlgn="auto">
              <a:spcBef>
                <a:spcPts val="0"/>
              </a:spcBef>
              <a:spcAft>
                <a:spcPts val="0"/>
              </a:spcAft>
              <a:buFont typeface="Wingdings 2"/>
              <a:buNone/>
              <a:defRPr/>
            </a:pPr>
            <a:endParaRPr lang="ru-RU" dirty="0" smtClean="0">
              <a:solidFill>
                <a:srgbClr val="00B050"/>
              </a:solidFill>
            </a:endParaRPr>
          </a:p>
          <a:p>
            <a:pPr marL="0" indent="274320" fontAlgn="auto">
              <a:spcBef>
                <a:spcPts val="0"/>
              </a:spcBef>
              <a:spcAft>
                <a:spcPts val="0"/>
              </a:spcAft>
              <a:buFont typeface="Wingdings 2"/>
              <a:buNone/>
              <a:defRPr/>
            </a:pPr>
            <a:r>
              <a:rPr lang="ru-RU" b="1" dirty="0" smtClean="0">
                <a:solidFill>
                  <a:srgbClr val="00B050"/>
                </a:solidFill>
              </a:rPr>
              <a:t>имеет_свойство(объект, свойство, значение) </a:t>
            </a:r>
            <a:r>
              <a:rPr lang="ru-RU" dirty="0" smtClean="0"/>
              <a:t>– 					описывает свойство объекта, </a:t>
            </a:r>
          </a:p>
          <a:p>
            <a:pPr marL="0" indent="274320" fontAlgn="auto">
              <a:spcBef>
                <a:spcPts val="0"/>
              </a:spcBef>
              <a:spcAft>
                <a:spcPts val="0"/>
              </a:spcAft>
              <a:buFont typeface="Wingdings 2"/>
              <a:buNone/>
              <a:defRPr/>
            </a:pPr>
            <a:r>
              <a:rPr lang="ru-RU" dirty="0" smtClean="0"/>
              <a:t>где объект и значение – узлы сети,</a:t>
            </a:r>
          </a:p>
          <a:p>
            <a:pPr marL="0" indent="274320" fontAlgn="auto">
              <a:spcBef>
                <a:spcPts val="0"/>
              </a:spcBef>
              <a:spcAft>
                <a:spcPts val="0"/>
              </a:spcAft>
              <a:buFont typeface="Wingdings 2"/>
              <a:buNone/>
              <a:defRPr/>
            </a:pPr>
            <a:r>
              <a:rPr lang="ru-RU" dirty="0" smtClean="0"/>
              <a:t>свойство- имя объединяющих их связи.</a:t>
            </a:r>
          </a:p>
          <a:p>
            <a:pPr marL="0" indent="274320" fontAlgn="auto">
              <a:spcBef>
                <a:spcPts val="0"/>
              </a:spcBef>
              <a:spcAft>
                <a:spcPts val="0"/>
              </a:spcAft>
              <a:buFont typeface="Wingdings 2"/>
              <a:buNone/>
              <a:defRPr/>
            </a:pPr>
            <a:endParaRPr lang="ru-RU" dirty="0" smtClean="0"/>
          </a:p>
          <a:p>
            <a:pPr marL="0" indent="274320" fontAlgn="auto">
              <a:spcBef>
                <a:spcPts val="0"/>
              </a:spcBef>
              <a:spcAft>
                <a:spcPts val="0"/>
              </a:spcAft>
              <a:buFont typeface="Wingdings 2"/>
              <a:buNone/>
              <a:defRPr/>
            </a:pPr>
            <a:r>
              <a:rPr lang="ru-RU" dirty="0" smtClean="0"/>
              <a:t>Например:</a:t>
            </a:r>
          </a:p>
          <a:p>
            <a:pPr marL="0" indent="274320" fontAlgn="auto">
              <a:spcBef>
                <a:spcPts val="0"/>
              </a:spcBef>
              <a:spcAft>
                <a:spcPts val="0"/>
              </a:spcAft>
              <a:buFont typeface="Wingdings 2"/>
              <a:buNone/>
              <a:defRPr/>
            </a:pPr>
            <a:endParaRPr lang="ru-RU" dirty="0" smtClean="0"/>
          </a:p>
          <a:p>
            <a:pPr marL="0" indent="274320" fontAlgn="auto">
              <a:spcBef>
                <a:spcPts val="0"/>
              </a:spcBef>
              <a:spcAft>
                <a:spcPts val="0"/>
              </a:spcAft>
              <a:buFont typeface="Wingdings 2"/>
              <a:buNone/>
              <a:defRPr/>
            </a:pPr>
            <a:r>
              <a:rPr lang="ru-RU" dirty="0" smtClean="0"/>
              <a:t>имеет_свойство(канарейка, цвет, желтый).</a:t>
            </a:r>
          </a:p>
          <a:p>
            <a:pPr marL="0" indent="274320" fontAlgn="auto">
              <a:spcBef>
                <a:spcPts val="0"/>
              </a:spcBef>
              <a:spcAft>
                <a:spcPts val="0"/>
              </a:spcAft>
              <a:buFont typeface="Wingdings 2"/>
              <a:buNone/>
              <a:defRPr/>
            </a:pPr>
            <a:r>
              <a:rPr lang="ru-RU" dirty="0" smtClean="0"/>
              <a:t>имеет_свойство(канарейка, голос, пение).</a:t>
            </a:r>
          </a:p>
          <a:p>
            <a:pPr marL="0" indent="274320" fontAlgn="auto">
              <a:spcBef>
                <a:spcPts val="0"/>
              </a:spcBef>
              <a:spcAft>
                <a:spcPts val="0"/>
              </a:spcAft>
              <a:buFont typeface="Wingdings 2"/>
              <a:buNone/>
              <a:defRPr/>
            </a:pPr>
            <a:r>
              <a:rPr lang="ru-RU" dirty="0" smtClean="0"/>
              <a:t>имеет_свойство(птица, покров, оперенье).</a:t>
            </a:r>
          </a:p>
          <a:p>
            <a:pPr marL="0" indent="274320" fontAlgn="auto">
              <a:spcBef>
                <a:spcPts val="0"/>
              </a:spcBef>
              <a:spcAft>
                <a:spcPts val="0"/>
              </a:spcAft>
              <a:buFont typeface="Wingdings 2"/>
              <a:buNone/>
              <a:defRPr/>
            </a:pPr>
            <a:endParaRPr lang="ru-RU" dirty="0" smtClean="0"/>
          </a:p>
          <a:p>
            <a:pPr marL="0" indent="274320" fontAlgn="auto">
              <a:spcBef>
                <a:spcPts val="0"/>
              </a:spcBef>
              <a:spcAft>
                <a:spcPts val="0"/>
              </a:spcAft>
              <a:buFont typeface="Wingdings 2"/>
              <a:buNone/>
              <a:defRPr/>
            </a:pPr>
            <a:endParaRPr lang="ru-RU" dirty="0" smtClean="0"/>
          </a:p>
          <a:p>
            <a:pPr marL="0" indent="274320" fontAlgn="auto">
              <a:spcBef>
                <a:spcPts val="0"/>
              </a:spcBef>
              <a:spcAft>
                <a:spcPts val="0"/>
              </a:spcAft>
              <a:buFont typeface="Wingdings 2"/>
              <a:buNone/>
              <a:defRPr/>
            </a:pPr>
            <a:endParaRPr lang="ru-RU" dirty="0" smtClean="0">
              <a:solidFill>
                <a:srgbClr val="00B050"/>
              </a:solidFill>
            </a:endParaRPr>
          </a:p>
          <a:p>
            <a:pPr marL="0" indent="274320" fontAlgn="auto">
              <a:spcBef>
                <a:spcPts val="0"/>
              </a:spcBef>
              <a:spcAft>
                <a:spcPts val="0"/>
              </a:spcAft>
              <a:buClrTx/>
              <a:buFont typeface="Wingdings 2"/>
              <a:buNone/>
              <a:defRPr/>
            </a:pPr>
            <a:endParaRPr lang="ru-RU" dirty="0" smtClean="0">
              <a:solidFill>
                <a:srgbClr val="00B050"/>
              </a:solidFill>
            </a:endParaRPr>
          </a:p>
          <a:p>
            <a:pPr marL="0" indent="274320" fontAlgn="auto">
              <a:spcBef>
                <a:spcPts val="0"/>
              </a:spcBef>
              <a:spcAft>
                <a:spcPts val="0"/>
              </a:spcAft>
              <a:buClrTx/>
              <a:buFont typeface="Cambria" pitchFamily="18" charset="0"/>
              <a:buChar char="–"/>
              <a:defRPr/>
            </a:pPr>
            <a:endParaRPr lang="ru-RU" dirty="0" smtClean="0">
              <a:solidFill>
                <a:srgbClr val="00B050"/>
              </a:solidFill>
            </a:endParaRPr>
          </a:p>
          <a:p>
            <a:pPr marL="274320" indent="-274320" fontAlgn="auto">
              <a:spcBef>
                <a:spcPts val="580"/>
              </a:spcBef>
              <a:spcAft>
                <a:spcPts val="0"/>
              </a:spcAft>
              <a:buFont typeface="Wingdings 2"/>
              <a:buChar char=""/>
              <a:defRPr/>
            </a:pPr>
            <a:endParaRPr lang="ru-RU"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Содержимое 2"/>
          <p:cNvSpPr>
            <a:spLocks noGrp="1"/>
          </p:cNvSpPr>
          <p:nvPr>
            <p:ph sz="quarter" idx="1"/>
          </p:nvPr>
        </p:nvSpPr>
        <p:spPr>
          <a:xfrm>
            <a:off x="214313" y="214313"/>
            <a:ext cx="8715375" cy="6429375"/>
          </a:xfrm>
        </p:spPr>
        <p:txBody>
          <a:bodyPr/>
          <a:lstStyle/>
          <a:p>
            <a:pPr marL="0" indent="273050">
              <a:spcBef>
                <a:spcPct val="0"/>
              </a:spcBef>
              <a:buFont typeface="Wingdings 2" panose="05020102010507070707" pitchFamily="18" charset="2"/>
              <a:buNone/>
            </a:pPr>
            <a:r>
              <a:rPr lang="ru-RU" smtClean="0"/>
              <a:t>Можно рекурсивно определить, обладает ли некий объект семантической сети указанным свойством.</a:t>
            </a:r>
          </a:p>
          <a:p>
            <a:pPr marL="0" indent="273050" algn="just">
              <a:spcBef>
                <a:spcPct val="0"/>
              </a:spcBef>
              <a:buFont typeface="Wingdings 2" panose="05020102010507070707" pitchFamily="18" charset="2"/>
              <a:buNone/>
            </a:pPr>
            <a:r>
              <a:rPr lang="ru-RU" smtClean="0"/>
              <a:t>Например, свойство «летать»  относится к классу «птица» и всем его подклассам. Исключения размещаются на отдельном уровне исключений.</a:t>
            </a:r>
          </a:p>
          <a:p>
            <a:pPr marL="0" indent="273050">
              <a:spcBef>
                <a:spcPct val="0"/>
              </a:spcBef>
              <a:buFont typeface="Wingdings 2" panose="05020102010507070707" pitchFamily="18" charset="2"/>
              <a:buNone/>
            </a:pPr>
            <a:endParaRPr lang="ru-RU" smtClean="0"/>
          </a:p>
          <a:p>
            <a:pPr marL="0" indent="273050">
              <a:spcBef>
                <a:spcPct val="0"/>
              </a:spcBef>
              <a:buFont typeface="Wingdings 2" panose="05020102010507070707" pitchFamily="18" charset="2"/>
              <a:buNone/>
            </a:pPr>
            <a:r>
              <a:rPr lang="ru-RU" smtClean="0"/>
              <a:t>Введем предикат и опишем правило:</a:t>
            </a:r>
          </a:p>
          <a:p>
            <a:pPr marL="0" indent="273050">
              <a:spcBef>
                <a:spcPct val="0"/>
              </a:spcBef>
              <a:buFont typeface="Wingdings 2" panose="05020102010507070707" pitchFamily="18" charset="2"/>
              <a:buNone/>
            </a:pPr>
            <a:endParaRPr lang="ru-RU" smtClean="0"/>
          </a:p>
          <a:p>
            <a:pPr marL="0" indent="273050">
              <a:spcBef>
                <a:spcPct val="0"/>
              </a:spcBef>
              <a:buFont typeface="Wingdings 2" panose="05020102010507070707" pitchFamily="18" charset="2"/>
              <a:buNone/>
            </a:pPr>
            <a:r>
              <a:rPr lang="ru-RU" smtClean="0"/>
              <a:t> </a:t>
            </a:r>
            <a:r>
              <a:rPr lang="ru-RU" b="1" smtClean="0"/>
              <a:t>иметь_свойства(Объект, Свойство, Значение):-</a:t>
            </a:r>
          </a:p>
          <a:p>
            <a:pPr marL="0" indent="273050">
              <a:spcBef>
                <a:spcPct val="0"/>
              </a:spcBef>
              <a:buFont typeface="Wingdings 2" panose="05020102010507070707" pitchFamily="18" charset="2"/>
              <a:buNone/>
            </a:pPr>
            <a:r>
              <a:rPr lang="ru-RU" b="1" smtClean="0"/>
              <a:t>	имеет_свойство(Объект, Свойство, Значение).</a:t>
            </a:r>
          </a:p>
          <a:p>
            <a:pPr marL="0" indent="273050">
              <a:spcBef>
                <a:spcPct val="0"/>
              </a:spcBef>
              <a:buFont typeface="Wingdings 2" panose="05020102010507070707" pitchFamily="18" charset="2"/>
              <a:buNone/>
            </a:pPr>
            <a:endParaRPr lang="ru-RU" b="1" smtClean="0"/>
          </a:p>
          <a:p>
            <a:pPr marL="0" indent="273050">
              <a:spcBef>
                <a:spcPct val="0"/>
              </a:spcBef>
              <a:buFont typeface="Wingdings 2" panose="05020102010507070707" pitchFamily="18" charset="2"/>
              <a:buNone/>
            </a:pPr>
            <a:r>
              <a:rPr lang="ru-RU" b="1" smtClean="0"/>
              <a:t>иметь_свойства(Объект, Свойство, Значение):-</a:t>
            </a:r>
          </a:p>
          <a:p>
            <a:pPr marL="0" indent="273050">
              <a:spcBef>
                <a:spcPct val="0"/>
              </a:spcBef>
              <a:buFont typeface="Wingdings 2" panose="05020102010507070707" pitchFamily="18" charset="2"/>
              <a:buNone/>
            </a:pPr>
            <a:r>
              <a:rPr lang="ru-RU" b="1" smtClean="0"/>
              <a:t>	является(Объект, Класс),</a:t>
            </a:r>
          </a:p>
          <a:p>
            <a:pPr marL="0" indent="273050">
              <a:spcBef>
                <a:spcPct val="0"/>
              </a:spcBef>
              <a:buFont typeface="Wingdings 2" panose="05020102010507070707" pitchFamily="18" charset="2"/>
              <a:buNone/>
            </a:pPr>
            <a:r>
              <a:rPr lang="ru-RU" b="1" smtClean="0"/>
              <a:t>	иметь_свойства(Класс, Свойство, Значение).</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57188" y="274638"/>
            <a:ext cx="8329612" cy="582612"/>
          </a:xfrm>
        </p:spPr>
        <p:txBody>
          <a:bodyPr>
            <a:normAutofit fontScale="90000"/>
          </a:bodyPr>
          <a:lstStyle/>
          <a:p>
            <a:pPr fontAlgn="auto">
              <a:spcAft>
                <a:spcPts val="0"/>
              </a:spcAft>
              <a:defRPr/>
            </a:pPr>
            <a:r>
              <a:rPr lang="ru-RU" dirty="0" smtClean="0"/>
              <a:t>Задания для самостоятельного решения</a:t>
            </a:r>
            <a:endParaRPr lang="ru-RU" dirty="0"/>
          </a:p>
        </p:txBody>
      </p:sp>
      <p:sp>
        <p:nvSpPr>
          <p:cNvPr id="63491" name="Содержимое 2"/>
          <p:cNvSpPr>
            <a:spLocks noGrp="1"/>
          </p:cNvSpPr>
          <p:nvPr>
            <p:ph sz="quarter" idx="1"/>
          </p:nvPr>
        </p:nvSpPr>
        <p:spPr>
          <a:xfrm>
            <a:off x="285750" y="928688"/>
            <a:ext cx="8715375" cy="5572125"/>
          </a:xfrm>
        </p:spPr>
        <p:txBody>
          <a:bodyPr/>
          <a:lstStyle/>
          <a:p>
            <a:pPr marL="514350" indent="-514350">
              <a:buFont typeface="Wingdings 2" panose="05020102010507070707" pitchFamily="18" charset="2"/>
              <a:buAutoNum type="arabicParenR"/>
            </a:pPr>
            <a:r>
              <a:rPr lang="ru-RU" dirty="0" smtClean="0"/>
              <a:t>Описать </a:t>
            </a:r>
            <a:r>
              <a:rPr lang="ru-RU" dirty="0" smtClean="0"/>
              <a:t>фрагмент </a:t>
            </a:r>
            <a:r>
              <a:rPr lang="ru-RU" dirty="0" smtClean="0"/>
              <a:t>семантической сети о птицах, проверить работу программы.</a:t>
            </a:r>
          </a:p>
          <a:p>
            <a:pPr marL="514350" indent="-514350">
              <a:buFont typeface="Wingdings 2" panose="05020102010507070707" pitchFamily="18" charset="2"/>
              <a:buAutoNum type="arabicParenR"/>
            </a:pPr>
            <a:endParaRPr lang="ru-RU" dirty="0" smtClean="0"/>
          </a:p>
          <a:p>
            <a:pPr marL="514350" indent="-514350">
              <a:buFont typeface="Wingdings 2" panose="05020102010507070707" pitchFamily="18" charset="2"/>
              <a:buAutoNum type="arabicParenR"/>
            </a:pPr>
            <a:r>
              <a:rPr lang="ru-RU" dirty="0" smtClean="0"/>
              <a:t>Описать </a:t>
            </a:r>
            <a:r>
              <a:rPr lang="ru-RU" dirty="0" smtClean="0"/>
              <a:t>семантическую </a:t>
            </a:r>
            <a:r>
              <a:rPr lang="ru-RU" dirty="0" smtClean="0"/>
              <a:t>сеть, описывающую самолет и птиц . Проверить работу программы.</a:t>
            </a:r>
          </a:p>
          <a:p>
            <a:pPr marL="514350" indent="-514350">
              <a:buFont typeface="Wingdings 2" panose="05020102010507070707" pitchFamily="18" charset="2"/>
              <a:buAutoNum type="arabicParenR"/>
            </a:pPr>
            <a:endParaRPr lang="ru-RU" dirty="0" smtClean="0"/>
          </a:p>
          <a:p>
            <a:pPr marL="514350" indent="-514350">
              <a:buFont typeface="Wingdings 2" panose="05020102010507070707" pitchFamily="18" charset="2"/>
              <a:buAutoNum type="arabicParenR"/>
            </a:pPr>
            <a:r>
              <a:rPr lang="ru-RU" dirty="0" smtClean="0"/>
              <a:t>Привести свой пример семантической сети (графическое представление, программная реализация)</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Заголовок 1"/>
          <p:cNvSpPr>
            <a:spLocks noGrp="1"/>
          </p:cNvSpPr>
          <p:nvPr>
            <p:ph type="title"/>
          </p:nvPr>
        </p:nvSpPr>
        <p:spPr>
          <a:xfrm>
            <a:off x="914400" y="274638"/>
            <a:ext cx="7772400" cy="725487"/>
          </a:xfrm>
        </p:spPr>
        <p:txBody>
          <a:bodyPr/>
          <a:lstStyle/>
          <a:p>
            <a:pPr algn="ctr"/>
            <a:r>
              <a:rPr lang="ru-RU" sz="4400" smtClean="0"/>
              <a:t>Фреймы</a:t>
            </a:r>
          </a:p>
        </p:txBody>
      </p:sp>
      <p:sp>
        <p:nvSpPr>
          <p:cNvPr id="64515" name="Содержимое 2"/>
          <p:cNvSpPr>
            <a:spLocks noGrp="1"/>
          </p:cNvSpPr>
          <p:nvPr>
            <p:ph sz="quarter" idx="1"/>
          </p:nvPr>
        </p:nvSpPr>
        <p:spPr>
          <a:xfrm>
            <a:off x="285750" y="1000125"/>
            <a:ext cx="8572500" cy="5429250"/>
          </a:xfrm>
        </p:spPr>
        <p:txBody>
          <a:bodyPr/>
          <a:lstStyle/>
          <a:p>
            <a:pPr marL="0" indent="273050" algn="just">
              <a:spcBef>
                <a:spcPct val="0"/>
              </a:spcBef>
              <a:buFont typeface="Wingdings 2" panose="05020102010507070707" pitchFamily="18" charset="2"/>
              <a:buNone/>
            </a:pPr>
            <a:r>
              <a:rPr lang="ru-RU" smtClean="0"/>
              <a:t>Семантические сети можно разбивать на части, добавляя к описаниям узлов дополнительную информацию, получая фреймовую структуру. </a:t>
            </a:r>
          </a:p>
          <a:p>
            <a:pPr marL="0" indent="273050" algn="just">
              <a:spcBef>
                <a:spcPct val="0"/>
              </a:spcBef>
              <a:buFont typeface="Wingdings 2" panose="05020102010507070707" pitchFamily="18" charset="2"/>
              <a:buNone/>
            </a:pPr>
            <a:r>
              <a:rPr lang="ru-RU" smtClean="0"/>
              <a:t>Представим пример с птицами в виде фрейма.</a:t>
            </a:r>
          </a:p>
          <a:p>
            <a:pPr marL="0" indent="273050" algn="just">
              <a:spcBef>
                <a:spcPct val="0"/>
              </a:spcBef>
              <a:buFont typeface="Wingdings 2" panose="05020102010507070707" pitchFamily="18" charset="2"/>
              <a:buNone/>
            </a:pPr>
            <a:r>
              <a:rPr lang="ru-RU" smtClean="0"/>
              <a:t>Каждый фрейм- это набор отношений семантической сети. </a:t>
            </a:r>
          </a:p>
          <a:p>
            <a:pPr marL="0" indent="273050" algn="just">
              <a:spcBef>
                <a:spcPct val="0"/>
              </a:spcBef>
              <a:buFont typeface="Wingdings 2" panose="05020102010507070707" pitchFamily="18" charset="2"/>
              <a:buNone/>
            </a:pPr>
            <a:r>
              <a:rPr lang="ru-RU" smtClean="0"/>
              <a:t>1-ый слот – содержит имя узла,</a:t>
            </a:r>
          </a:p>
          <a:p>
            <a:pPr marL="0" indent="273050" algn="just">
              <a:spcBef>
                <a:spcPct val="0"/>
              </a:spcBef>
              <a:buFont typeface="Wingdings 2" panose="05020102010507070707" pitchFamily="18" charset="2"/>
              <a:buNone/>
            </a:pPr>
            <a:r>
              <a:rPr lang="ru-RU" smtClean="0"/>
              <a:t>2-ой слот - определяет отношение наследования между узлом и его родителями,</a:t>
            </a:r>
          </a:p>
          <a:p>
            <a:pPr marL="0" indent="273050" algn="just">
              <a:spcBef>
                <a:spcPct val="0"/>
              </a:spcBef>
              <a:buFont typeface="Wingdings 2" panose="05020102010507070707" pitchFamily="18" charset="2"/>
              <a:buNone/>
            </a:pPr>
            <a:r>
              <a:rPr lang="ru-RU" smtClean="0"/>
              <a:t>3-ий слот- содержит список свойств, описывающих этот узел,</a:t>
            </a:r>
          </a:p>
          <a:p>
            <a:pPr marL="0" indent="273050" algn="just">
              <a:spcBef>
                <a:spcPct val="0"/>
              </a:spcBef>
              <a:buFont typeface="Wingdings 2" panose="05020102010507070707" pitchFamily="18" charset="2"/>
              <a:buNone/>
            </a:pPr>
            <a:r>
              <a:rPr lang="ru-RU" smtClean="0"/>
              <a:t>4-ый слот может содержать сведения исключения (в виде списка).</a:t>
            </a:r>
          </a:p>
          <a:p>
            <a:pPr marL="0" indent="273050" algn="just">
              <a:spcBef>
                <a:spcPct val="0"/>
              </a:spcBef>
              <a:buFont typeface="Wingdings 2" panose="05020102010507070707" pitchFamily="18" charset="2"/>
              <a:buNone/>
            </a:pPr>
            <a:endParaRPr lang="ru-RU"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274638"/>
            <a:ext cx="7772400" cy="725487"/>
          </a:xfrm>
        </p:spPr>
        <p:txBody>
          <a:bodyPr>
            <a:normAutofit fontScale="90000"/>
          </a:bodyPr>
          <a:lstStyle/>
          <a:p>
            <a:pPr algn="ctr" fontAlgn="auto">
              <a:spcAft>
                <a:spcPts val="0"/>
              </a:spcAft>
              <a:defRPr/>
            </a:pPr>
            <a:r>
              <a:rPr lang="ru-RU" b="1" dirty="0" smtClean="0"/>
              <a:t>Пример фреймовой структуры</a:t>
            </a:r>
            <a:endParaRPr lang="ru-RU" b="1" dirty="0"/>
          </a:p>
        </p:txBody>
      </p:sp>
      <p:graphicFrame>
        <p:nvGraphicFramePr>
          <p:cNvPr id="4" name="Содержимое 3"/>
          <p:cNvGraphicFramePr>
            <a:graphicFrameLocks noGrp="1"/>
          </p:cNvGraphicFramePr>
          <p:nvPr>
            <p:ph sz="quarter" idx="1"/>
          </p:nvPr>
        </p:nvGraphicFramePr>
        <p:xfrm>
          <a:off x="785813" y="1643063"/>
          <a:ext cx="7929562" cy="3278187"/>
        </p:xfrm>
        <a:graphic>
          <a:graphicData uri="http://schemas.openxmlformats.org/drawingml/2006/table">
            <a:tbl>
              <a:tblPr/>
              <a:tblGrid>
                <a:gridCol w="3169032"/>
                <a:gridCol w="1060998"/>
                <a:gridCol w="3699532"/>
              </a:tblGrid>
              <a:tr h="567561">
                <a:tc>
                  <a:txBody>
                    <a:bodyPr/>
                    <a:lstStyle/>
                    <a:p>
                      <a:pPr>
                        <a:lnSpc>
                          <a:spcPct val="115000"/>
                        </a:lnSpc>
                        <a:spcAft>
                          <a:spcPts val="0"/>
                        </a:spcAft>
                      </a:pPr>
                      <a:r>
                        <a:rPr lang="ru-RU" sz="2400" dirty="0">
                          <a:solidFill>
                            <a:srgbClr val="0070C0"/>
                          </a:solidFill>
                          <a:latin typeface="Times New Roman"/>
                          <a:ea typeface="Calibri"/>
                          <a:cs typeface="Times New Roman"/>
                        </a:rPr>
                        <a:t>имя</a:t>
                      </a:r>
                      <a:r>
                        <a:rPr lang="ru-RU" sz="2400" dirty="0">
                          <a:latin typeface="Times New Roman"/>
                          <a:ea typeface="Calibri"/>
                          <a:cs typeface="Times New Roman"/>
                        </a:rPr>
                        <a:t>:         </a:t>
                      </a:r>
                      <a:r>
                        <a:rPr lang="ru-RU" sz="2400" b="1" dirty="0">
                          <a:latin typeface="Times New Roman"/>
                          <a:ea typeface="Calibri"/>
                          <a:cs typeface="Times New Roman"/>
                        </a:rPr>
                        <a:t>птица</a:t>
                      </a:r>
                      <a:endParaRPr lang="ru-RU"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5">
                  <a:txBody>
                    <a:bodyPr/>
                    <a:lstStyle/>
                    <a:p>
                      <a:pPr>
                        <a:lnSpc>
                          <a:spcPct val="115000"/>
                        </a:lnSpc>
                        <a:spcAft>
                          <a:spcPts val="0"/>
                        </a:spcAft>
                      </a:pPr>
                      <a:endParaRPr lang="ru-RU" sz="18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nSpc>
                          <a:spcPct val="115000"/>
                        </a:lnSpc>
                        <a:spcAft>
                          <a:spcPts val="0"/>
                        </a:spcAft>
                      </a:pPr>
                      <a:r>
                        <a:rPr lang="ru-RU" sz="2400" dirty="0">
                          <a:solidFill>
                            <a:srgbClr val="0070C0"/>
                          </a:solidFill>
                          <a:latin typeface="Times New Roman"/>
                          <a:ea typeface="Calibri"/>
                          <a:cs typeface="Times New Roman"/>
                        </a:rPr>
                        <a:t>имя</a:t>
                      </a:r>
                      <a:r>
                        <a:rPr lang="ru-RU" sz="2400" dirty="0">
                          <a:latin typeface="Times New Roman"/>
                          <a:ea typeface="Calibri"/>
                          <a:cs typeface="Times New Roman"/>
                        </a:rPr>
                        <a:t>:       </a:t>
                      </a:r>
                      <a:r>
                        <a:rPr lang="ru-RU" sz="2400" dirty="0" smtClean="0">
                          <a:latin typeface="Times New Roman"/>
                          <a:ea typeface="Calibri"/>
                          <a:cs typeface="Times New Roman"/>
                        </a:rPr>
                        <a:t>    </a:t>
                      </a:r>
                      <a:r>
                        <a:rPr lang="ru-RU" sz="2400" b="1" dirty="0" smtClean="0">
                          <a:latin typeface="Times New Roman"/>
                          <a:ea typeface="Calibri"/>
                          <a:cs typeface="Times New Roman"/>
                        </a:rPr>
                        <a:t>канарейка</a:t>
                      </a:r>
                      <a:endParaRPr lang="ru-RU"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7561">
                <a:tc>
                  <a:txBody>
                    <a:bodyPr/>
                    <a:lstStyle/>
                    <a:p>
                      <a:pPr>
                        <a:lnSpc>
                          <a:spcPct val="115000"/>
                        </a:lnSpc>
                        <a:spcAft>
                          <a:spcPts val="0"/>
                        </a:spcAft>
                      </a:pPr>
                      <a:r>
                        <a:rPr lang="ru-RU" sz="2400" dirty="0">
                          <a:solidFill>
                            <a:srgbClr val="0070C0"/>
                          </a:solidFill>
                          <a:latin typeface="Times New Roman"/>
                          <a:ea typeface="Calibri"/>
                          <a:cs typeface="Times New Roman"/>
                        </a:rPr>
                        <a:t>является</a:t>
                      </a:r>
                      <a:r>
                        <a:rPr lang="ru-RU" sz="2400" dirty="0">
                          <a:latin typeface="Times New Roman"/>
                          <a:ea typeface="Calibri"/>
                          <a:cs typeface="Times New Roman"/>
                        </a:rPr>
                        <a:t>: </a:t>
                      </a:r>
                      <a:r>
                        <a:rPr lang="ru-RU" sz="2400" dirty="0" smtClean="0">
                          <a:latin typeface="Times New Roman"/>
                          <a:ea typeface="Calibri"/>
                          <a:cs typeface="Times New Roman"/>
                        </a:rPr>
                        <a:t>   </a:t>
                      </a:r>
                      <a:r>
                        <a:rPr lang="ru-RU" sz="2400" b="1" dirty="0" smtClean="0">
                          <a:latin typeface="Times New Roman"/>
                          <a:ea typeface="Calibri"/>
                          <a:cs typeface="Times New Roman"/>
                        </a:rPr>
                        <a:t>животное</a:t>
                      </a:r>
                      <a:endParaRPr lang="ru-RU"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ru-RU"/>
                    </a:p>
                  </a:txBody>
                  <a:tcPr/>
                </a:tc>
                <a:tc>
                  <a:txBody>
                    <a:bodyPr/>
                    <a:lstStyle/>
                    <a:p>
                      <a:pPr>
                        <a:lnSpc>
                          <a:spcPct val="115000"/>
                        </a:lnSpc>
                        <a:spcAft>
                          <a:spcPts val="0"/>
                        </a:spcAft>
                      </a:pPr>
                      <a:r>
                        <a:rPr lang="ru-RU" sz="2400" dirty="0">
                          <a:solidFill>
                            <a:srgbClr val="0070C0"/>
                          </a:solidFill>
                          <a:latin typeface="Times New Roman"/>
                          <a:ea typeface="Calibri"/>
                          <a:cs typeface="Times New Roman"/>
                        </a:rPr>
                        <a:t>является</a:t>
                      </a:r>
                      <a:r>
                        <a:rPr lang="ru-RU" sz="2400" dirty="0">
                          <a:latin typeface="Times New Roman"/>
                          <a:ea typeface="Calibri"/>
                          <a:cs typeface="Times New Roman"/>
                        </a:rPr>
                        <a:t>: </a:t>
                      </a:r>
                      <a:r>
                        <a:rPr lang="ru-RU" sz="2400" dirty="0" smtClean="0">
                          <a:latin typeface="Times New Roman"/>
                          <a:ea typeface="Calibri"/>
                          <a:cs typeface="Times New Roman"/>
                        </a:rPr>
                        <a:t>  </a:t>
                      </a:r>
                      <a:r>
                        <a:rPr lang="ru-RU" sz="2400" b="1" dirty="0" smtClean="0">
                          <a:latin typeface="Times New Roman"/>
                          <a:ea typeface="Calibri"/>
                          <a:cs typeface="Times New Roman"/>
                        </a:rPr>
                        <a:t>птица</a:t>
                      </a:r>
                      <a:endParaRPr lang="ru-RU"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1158">
                <a:tc>
                  <a:txBody>
                    <a:bodyPr/>
                    <a:lstStyle/>
                    <a:p>
                      <a:pPr>
                        <a:lnSpc>
                          <a:spcPct val="115000"/>
                        </a:lnSpc>
                        <a:spcAft>
                          <a:spcPts val="0"/>
                        </a:spcAft>
                      </a:pPr>
                      <a:r>
                        <a:rPr lang="ru-RU" sz="2400" dirty="0">
                          <a:solidFill>
                            <a:srgbClr val="0070C0"/>
                          </a:solidFill>
                          <a:latin typeface="Times New Roman"/>
                          <a:ea typeface="Calibri"/>
                          <a:cs typeface="Times New Roman"/>
                        </a:rPr>
                        <a:t>свойства</a:t>
                      </a:r>
                      <a:r>
                        <a:rPr lang="ru-RU" sz="2400" dirty="0">
                          <a:latin typeface="Times New Roman"/>
                          <a:ea typeface="Calibri"/>
                          <a:cs typeface="Times New Roman"/>
                        </a:rPr>
                        <a:t>: </a:t>
                      </a:r>
                      <a:r>
                        <a:rPr lang="ru-RU" sz="2400" dirty="0" smtClean="0">
                          <a:latin typeface="Times New Roman"/>
                          <a:ea typeface="Calibri"/>
                          <a:cs typeface="Times New Roman"/>
                        </a:rPr>
                        <a:t>    </a:t>
                      </a:r>
                      <a:r>
                        <a:rPr lang="ru-RU" sz="2400" b="1" dirty="0" smtClean="0">
                          <a:latin typeface="Times New Roman"/>
                          <a:ea typeface="Calibri"/>
                          <a:cs typeface="Times New Roman"/>
                        </a:rPr>
                        <a:t>летать</a:t>
                      </a:r>
                      <a:r>
                        <a:rPr lang="ru-RU" sz="2400" dirty="0">
                          <a:latin typeface="Times New Roman"/>
                          <a:ea typeface="Calibri"/>
                          <a:cs typeface="Times New Roman"/>
                        </a:rPr>
                        <a:t>,</a:t>
                      </a:r>
                      <a:endParaRPr lang="ru-RU" sz="2400" dirty="0">
                        <a:latin typeface="Calibri"/>
                        <a:ea typeface="Calibri"/>
                        <a:cs typeface="Times New Roman"/>
                      </a:endParaRPr>
                    </a:p>
                    <a:p>
                      <a:pPr>
                        <a:lnSpc>
                          <a:spcPct val="115000"/>
                        </a:lnSpc>
                        <a:spcAft>
                          <a:spcPts val="0"/>
                        </a:spcAft>
                      </a:pPr>
                      <a:r>
                        <a:rPr lang="ru-RU" sz="2400" dirty="0">
                          <a:latin typeface="Times New Roman"/>
                          <a:ea typeface="Calibri"/>
                          <a:cs typeface="Times New Roman"/>
                        </a:rPr>
                        <a:t>                 </a:t>
                      </a:r>
                      <a:r>
                        <a:rPr lang="ru-RU" sz="2400" dirty="0" smtClean="0">
                          <a:latin typeface="Times New Roman"/>
                          <a:ea typeface="Calibri"/>
                          <a:cs typeface="Times New Roman"/>
                        </a:rPr>
                        <a:t>    </a:t>
                      </a:r>
                      <a:r>
                        <a:rPr lang="ru-RU" sz="2400" b="1" dirty="0" smtClean="0">
                          <a:latin typeface="Times New Roman"/>
                          <a:ea typeface="Calibri"/>
                          <a:cs typeface="Times New Roman"/>
                        </a:rPr>
                        <a:t>оперенье</a:t>
                      </a:r>
                      <a:endParaRPr lang="ru-RU"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ru-RU"/>
                    </a:p>
                  </a:txBody>
                  <a:tcPr/>
                </a:tc>
                <a:tc rowSpan="2">
                  <a:txBody>
                    <a:bodyPr/>
                    <a:lstStyle/>
                    <a:p>
                      <a:pPr>
                        <a:lnSpc>
                          <a:spcPct val="115000"/>
                        </a:lnSpc>
                        <a:spcAft>
                          <a:spcPts val="0"/>
                        </a:spcAft>
                      </a:pPr>
                      <a:r>
                        <a:rPr lang="ru-RU" sz="2400" dirty="0">
                          <a:solidFill>
                            <a:srgbClr val="0070C0"/>
                          </a:solidFill>
                          <a:latin typeface="Times New Roman"/>
                          <a:ea typeface="Calibri"/>
                          <a:cs typeface="Times New Roman"/>
                        </a:rPr>
                        <a:t>свойства</a:t>
                      </a:r>
                      <a:r>
                        <a:rPr lang="ru-RU" sz="2400" dirty="0">
                          <a:latin typeface="Times New Roman"/>
                          <a:ea typeface="Calibri"/>
                          <a:cs typeface="Times New Roman"/>
                        </a:rPr>
                        <a:t>: </a:t>
                      </a:r>
                      <a:r>
                        <a:rPr lang="ru-RU" sz="2400" dirty="0" smtClean="0">
                          <a:latin typeface="Times New Roman"/>
                          <a:ea typeface="Calibri"/>
                          <a:cs typeface="Times New Roman"/>
                        </a:rPr>
                        <a:t>  </a:t>
                      </a:r>
                      <a:r>
                        <a:rPr lang="ru-RU" sz="2400" b="1" dirty="0" smtClean="0">
                          <a:latin typeface="Times New Roman"/>
                          <a:ea typeface="Calibri"/>
                          <a:cs typeface="Times New Roman"/>
                        </a:rPr>
                        <a:t>цвет </a:t>
                      </a:r>
                      <a:r>
                        <a:rPr lang="ru-RU" sz="2400" b="1" dirty="0">
                          <a:latin typeface="Times New Roman"/>
                          <a:ea typeface="Calibri"/>
                          <a:cs typeface="Times New Roman"/>
                        </a:rPr>
                        <a:t>желтый</a:t>
                      </a:r>
                      <a:r>
                        <a:rPr lang="ru-RU" sz="2400" dirty="0">
                          <a:latin typeface="Times New Roman"/>
                          <a:ea typeface="Calibri"/>
                          <a:cs typeface="Times New Roman"/>
                        </a:rPr>
                        <a:t>,</a:t>
                      </a:r>
                      <a:endParaRPr lang="ru-RU" sz="2400" dirty="0">
                        <a:latin typeface="Calibri"/>
                        <a:ea typeface="Calibri"/>
                        <a:cs typeface="Times New Roman"/>
                      </a:endParaRPr>
                    </a:p>
                    <a:p>
                      <a:pPr>
                        <a:lnSpc>
                          <a:spcPct val="115000"/>
                        </a:lnSpc>
                        <a:spcAft>
                          <a:spcPts val="0"/>
                        </a:spcAft>
                      </a:pPr>
                      <a:r>
                        <a:rPr lang="ru-RU" sz="2400" dirty="0">
                          <a:latin typeface="Times New Roman"/>
                          <a:ea typeface="Calibri"/>
                          <a:cs typeface="Times New Roman"/>
                        </a:rPr>
                        <a:t>                 </a:t>
                      </a:r>
                      <a:r>
                        <a:rPr lang="ru-RU" sz="2400" dirty="0" smtClean="0">
                          <a:latin typeface="Times New Roman"/>
                          <a:ea typeface="Calibri"/>
                          <a:cs typeface="Times New Roman"/>
                        </a:rPr>
                        <a:t>  </a:t>
                      </a:r>
                      <a:r>
                        <a:rPr lang="ru-RU" sz="2400" b="1" dirty="0" smtClean="0">
                          <a:latin typeface="Times New Roman"/>
                          <a:ea typeface="Calibri"/>
                          <a:cs typeface="Times New Roman"/>
                        </a:rPr>
                        <a:t>имеет </a:t>
                      </a:r>
                      <a:r>
                        <a:rPr lang="ru-RU" sz="2400" b="1" dirty="0">
                          <a:latin typeface="Times New Roman"/>
                          <a:ea typeface="Calibri"/>
                          <a:cs typeface="Times New Roman"/>
                        </a:rPr>
                        <a:t>голос</a:t>
                      </a:r>
                      <a:endParaRPr lang="ru-RU"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6786">
                <a:tc rowSpan="2">
                  <a:txBody>
                    <a:bodyPr/>
                    <a:lstStyle/>
                    <a:p>
                      <a:pPr>
                        <a:lnSpc>
                          <a:spcPct val="115000"/>
                        </a:lnSpc>
                        <a:spcAft>
                          <a:spcPts val="0"/>
                        </a:spcAft>
                      </a:pPr>
                      <a:r>
                        <a:rPr lang="ru-RU" sz="2400" dirty="0">
                          <a:solidFill>
                            <a:srgbClr val="0070C0"/>
                          </a:solidFill>
                          <a:latin typeface="Times New Roman"/>
                          <a:ea typeface="Calibri"/>
                          <a:cs typeface="Times New Roman"/>
                        </a:rPr>
                        <a:t>отличия</a:t>
                      </a:r>
                      <a:r>
                        <a:rPr lang="ru-RU" sz="2400" dirty="0">
                          <a:latin typeface="Times New Roman"/>
                          <a:ea typeface="Calibri"/>
                          <a:cs typeface="Times New Roman"/>
                        </a:rPr>
                        <a:t>:</a:t>
                      </a:r>
                      <a:endParaRPr lang="ru-RU"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ru-RU"/>
                    </a:p>
                  </a:txBody>
                  <a:tcPr/>
                </a:tc>
                <a:tc vMerge="1">
                  <a:txBody>
                    <a:bodyPr/>
                    <a:lstStyle/>
                    <a:p>
                      <a:endParaRPr lang="ru-RU"/>
                    </a:p>
                  </a:txBody>
                  <a:tcPr/>
                </a:tc>
              </a:tr>
              <a:tr h="1135121">
                <a:tc vMerge="1">
                  <a:txBody>
                    <a:bodyPr/>
                    <a:lstStyle/>
                    <a:p>
                      <a:pPr>
                        <a:lnSpc>
                          <a:spcPct val="115000"/>
                        </a:lnSpc>
                        <a:spcAft>
                          <a:spcPts val="0"/>
                        </a:spcAft>
                      </a:pPr>
                      <a:endParaRPr lang="ru-RU"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ru-RU"/>
                    </a:p>
                  </a:txBody>
                  <a:tcPr/>
                </a:tc>
                <a:tc>
                  <a:txBody>
                    <a:bodyPr/>
                    <a:lstStyle/>
                    <a:p>
                      <a:pPr>
                        <a:lnSpc>
                          <a:spcPct val="115000"/>
                        </a:lnSpc>
                        <a:spcAft>
                          <a:spcPts val="0"/>
                        </a:spcAft>
                      </a:pPr>
                      <a:r>
                        <a:rPr lang="ru-RU" sz="2400" dirty="0">
                          <a:solidFill>
                            <a:srgbClr val="0070C0"/>
                          </a:solidFill>
                          <a:latin typeface="Times New Roman"/>
                          <a:ea typeface="Calibri"/>
                          <a:cs typeface="Times New Roman"/>
                        </a:rPr>
                        <a:t>отличия</a:t>
                      </a:r>
                      <a:r>
                        <a:rPr lang="ru-RU" sz="2400" dirty="0">
                          <a:latin typeface="Times New Roman"/>
                          <a:ea typeface="Calibri"/>
                          <a:cs typeface="Times New Roman"/>
                        </a:rPr>
                        <a:t>: </a:t>
                      </a:r>
                      <a:r>
                        <a:rPr lang="ru-RU" sz="2400" dirty="0" smtClean="0">
                          <a:latin typeface="Times New Roman"/>
                          <a:ea typeface="Calibri"/>
                          <a:cs typeface="Times New Roman"/>
                        </a:rPr>
                        <a:t>    </a:t>
                      </a:r>
                      <a:r>
                        <a:rPr lang="ru-RU" sz="2400" b="1" dirty="0" smtClean="0">
                          <a:latin typeface="Times New Roman"/>
                          <a:ea typeface="Calibri"/>
                          <a:cs typeface="Times New Roman"/>
                        </a:rPr>
                        <a:t>маленький </a:t>
                      </a:r>
                    </a:p>
                    <a:p>
                      <a:pPr>
                        <a:lnSpc>
                          <a:spcPct val="115000"/>
                        </a:lnSpc>
                        <a:spcAft>
                          <a:spcPts val="0"/>
                        </a:spcAft>
                      </a:pPr>
                      <a:r>
                        <a:rPr lang="ru-RU" sz="2400" b="1" dirty="0" smtClean="0">
                          <a:latin typeface="Times New Roman"/>
                          <a:ea typeface="Calibri"/>
                          <a:cs typeface="Times New Roman"/>
                        </a:rPr>
                        <a:t>                    размер</a:t>
                      </a:r>
                      <a:endParaRPr lang="ru-RU"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57188" y="142875"/>
            <a:ext cx="8001000" cy="582613"/>
          </a:xfrm>
        </p:spPr>
        <p:txBody>
          <a:bodyPr>
            <a:normAutofit fontScale="90000"/>
          </a:bodyPr>
          <a:lstStyle/>
          <a:p>
            <a:pPr algn="ctr" fontAlgn="auto">
              <a:spcAft>
                <a:spcPts val="0"/>
              </a:spcAft>
              <a:defRPr/>
            </a:pPr>
            <a:r>
              <a:rPr lang="ru-RU" dirty="0" smtClean="0"/>
              <a:t>Продукционные правила</a:t>
            </a:r>
            <a:endParaRPr lang="ru-RU" dirty="0"/>
          </a:p>
        </p:txBody>
      </p:sp>
      <p:sp>
        <p:nvSpPr>
          <p:cNvPr id="3" name="Содержимое 2"/>
          <p:cNvSpPr>
            <a:spLocks noGrp="1"/>
          </p:cNvSpPr>
          <p:nvPr>
            <p:ph sz="quarter" idx="1"/>
          </p:nvPr>
        </p:nvSpPr>
        <p:spPr>
          <a:xfrm>
            <a:off x="214313" y="785813"/>
            <a:ext cx="8643937" cy="5786437"/>
          </a:xfrm>
        </p:spPr>
        <p:txBody>
          <a:bodyPr>
            <a:noAutofit/>
          </a:bodyPr>
          <a:lstStyle/>
          <a:p>
            <a:pPr marL="0" indent="0" algn="just" fontAlgn="auto">
              <a:spcBef>
                <a:spcPts val="0"/>
              </a:spcBef>
              <a:spcAft>
                <a:spcPts val="0"/>
              </a:spcAft>
              <a:buFont typeface="Wingdings 2"/>
              <a:buNone/>
              <a:defRPr/>
            </a:pPr>
            <a:r>
              <a:rPr lang="ru-RU" sz="3200" dirty="0" smtClean="0"/>
              <a:t>В этой модели знания представляются в виде предложений типа: </a:t>
            </a:r>
          </a:p>
          <a:p>
            <a:pPr marL="0" indent="0" algn="just" fontAlgn="auto">
              <a:spcBef>
                <a:spcPts val="0"/>
              </a:spcBef>
              <a:spcAft>
                <a:spcPts val="0"/>
              </a:spcAft>
              <a:buFont typeface="Wingdings 2"/>
              <a:buNone/>
              <a:defRPr/>
            </a:pPr>
            <a:r>
              <a:rPr lang="ru-RU" sz="3200" b="1" i="1" dirty="0" smtClean="0"/>
              <a:t>Если</a:t>
            </a:r>
            <a:r>
              <a:rPr lang="ru-RU" sz="3200" b="1" dirty="0" smtClean="0"/>
              <a:t> (</a:t>
            </a:r>
            <a:r>
              <a:rPr lang="ru-RU" sz="3200" b="1" i="1" dirty="0" smtClean="0"/>
              <a:t>условие</a:t>
            </a:r>
            <a:r>
              <a:rPr lang="ru-RU" sz="3200" b="1" dirty="0" smtClean="0"/>
              <a:t>), </a:t>
            </a:r>
            <a:r>
              <a:rPr lang="ru-RU" sz="3200" b="1" i="1" dirty="0" smtClean="0"/>
              <a:t>то</a:t>
            </a:r>
            <a:r>
              <a:rPr lang="ru-RU" sz="3200" b="1" dirty="0" smtClean="0"/>
              <a:t> (</a:t>
            </a:r>
            <a:r>
              <a:rPr lang="ru-RU" sz="3200" b="1" i="1" dirty="0" smtClean="0"/>
              <a:t>действие</a:t>
            </a:r>
            <a:r>
              <a:rPr lang="ru-RU" sz="3200" b="1" dirty="0" smtClean="0"/>
              <a:t>).</a:t>
            </a:r>
          </a:p>
          <a:p>
            <a:pPr marL="0" indent="0" algn="just" fontAlgn="auto">
              <a:spcBef>
                <a:spcPts val="600"/>
              </a:spcBef>
              <a:spcAft>
                <a:spcPts val="0"/>
              </a:spcAft>
              <a:buFont typeface="Wingdings 2"/>
              <a:buNone/>
              <a:defRPr/>
            </a:pPr>
            <a:r>
              <a:rPr lang="ru-RU" sz="3200" dirty="0" smtClean="0"/>
              <a:t>Под</a:t>
            </a:r>
            <a:r>
              <a:rPr lang="ru-RU" sz="3200" i="1" dirty="0" smtClean="0"/>
              <a:t> </a:t>
            </a:r>
            <a:r>
              <a:rPr lang="ru-RU" sz="3200" b="1" i="1" dirty="0" smtClean="0"/>
              <a:t>условием</a:t>
            </a:r>
            <a:r>
              <a:rPr lang="ru-RU" sz="3200" dirty="0" smtClean="0"/>
              <a:t> понимается некоторое предложение-образец, по которому осуществляется поиск в базе знаний, а под </a:t>
            </a:r>
            <a:r>
              <a:rPr lang="ru-RU" sz="3200" b="1" i="1" dirty="0" smtClean="0"/>
              <a:t>действием</a:t>
            </a:r>
            <a:r>
              <a:rPr lang="ru-RU" sz="3200" i="1" dirty="0" smtClean="0"/>
              <a:t> - </a:t>
            </a:r>
            <a:r>
              <a:rPr lang="ru-RU" sz="3200" dirty="0" smtClean="0"/>
              <a:t>действия, выполняемые при успешном исходе поиска (они могут быть промежуточными, выступающими далее как условия, и терминальными или целевыми, завершающими работу системы).</a:t>
            </a:r>
          </a:p>
          <a:p>
            <a:pPr marL="274320" indent="0" algn="just" fontAlgn="auto">
              <a:spcBef>
                <a:spcPts val="580"/>
              </a:spcBef>
              <a:spcAft>
                <a:spcPts val="0"/>
              </a:spcAft>
              <a:buFont typeface="Wingdings 2"/>
              <a:buNone/>
              <a:defRPr/>
            </a:pPr>
            <a:endParaRPr lang="ru-RU" sz="3200"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Содержимое 2"/>
          <p:cNvSpPr>
            <a:spLocks noGrp="1"/>
          </p:cNvSpPr>
          <p:nvPr>
            <p:ph sz="quarter" idx="1"/>
          </p:nvPr>
        </p:nvSpPr>
        <p:spPr>
          <a:xfrm>
            <a:off x="214313" y="285750"/>
            <a:ext cx="8786812" cy="6572250"/>
          </a:xfrm>
        </p:spPr>
        <p:txBody>
          <a:bodyPr/>
          <a:lstStyle/>
          <a:p>
            <a:pPr marL="0" indent="273050" algn="just">
              <a:spcBef>
                <a:spcPct val="0"/>
              </a:spcBef>
              <a:buFont typeface="Wingdings 2" panose="05020102010507070707" pitchFamily="18" charset="2"/>
              <a:buNone/>
            </a:pPr>
            <a:r>
              <a:rPr lang="ru-RU" smtClean="0"/>
              <a:t>Введем предикат </a:t>
            </a:r>
            <a:r>
              <a:rPr lang="ru-RU" b="1" smtClean="0"/>
              <a:t>фрейм, </a:t>
            </a:r>
            <a:r>
              <a:rPr lang="ru-RU" smtClean="0"/>
              <a:t>который связывает имена слотов, списки свойств и принимаемые по умолчанию значения.</a:t>
            </a:r>
          </a:p>
          <a:p>
            <a:pPr marL="0" indent="273050" algn="just">
              <a:spcBef>
                <a:spcPct val="0"/>
              </a:spcBef>
              <a:buFont typeface="Wingdings 2" panose="05020102010507070707" pitchFamily="18" charset="2"/>
              <a:buNone/>
            </a:pPr>
            <a:endParaRPr lang="ru-RU" b="1" smtClean="0"/>
          </a:p>
          <a:p>
            <a:pPr marL="0" indent="273050" algn="just">
              <a:spcBef>
                <a:spcPct val="0"/>
              </a:spcBef>
              <a:buFont typeface="Wingdings 2" panose="05020102010507070707" pitchFamily="18" charset="2"/>
              <a:buNone/>
            </a:pPr>
            <a:r>
              <a:rPr lang="ru-RU" b="1" smtClean="0"/>
              <a:t>фрейм(имя (птица),</a:t>
            </a:r>
          </a:p>
          <a:p>
            <a:pPr marL="0" indent="273050" algn="just">
              <a:spcBef>
                <a:spcPct val="0"/>
              </a:spcBef>
              <a:buFont typeface="Wingdings 2" panose="05020102010507070707" pitchFamily="18" charset="2"/>
              <a:buNone/>
            </a:pPr>
            <a:r>
              <a:rPr lang="ru-RU" b="1" smtClean="0"/>
              <a:t>		является(животное),</a:t>
            </a:r>
          </a:p>
          <a:p>
            <a:pPr marL="0" indent="273050" algn="just">
              <a:spcBef>
                <a:spcPct val="0"/>
              </a:spcBef>
              <a:buFont typeface="Wingdings 2" panose="05020102010507070707" pitchFamily="18" charset="2"/>
              <a:buNone/>
            </a:pPr>
            <a:r>
              <a:rPr lang="ru-RU" b="1" smtClean="0"/>
              <a:t>		</a:t>
            </a:r>
            <a:r>
              <a:rPr lang="en-US" b="1" smtClean="0"/>
              <a:t>[</a:t>
            </a:r>
            <a:r>
              <a:rPr lang="ru-RU" b="1" smtClean="0"/>
              <a:t>летать, оперенье</a:t>
            </a:r>
            <a:r>
              <a:rPr lang="en-US" b="1" smtClean="0"/>
              <a:t>]</a:t>
            </a:r>
            <a:r>
              <a:rPr lang="ru-RU" b="1" smtClean="0"/>
              <a:t>,</a:t>
            </a:r>
          </a:p>
          <a:p>
            <a:pPr marL="0" indent="273050" algn="just">
              <a:spcBef>
                <a:spcPct val="0"/>
              </a:spcBef>
              <a:buFont typeface="Wingdings 2" panose="05020102010507070707" pitchFamily="18" charset="2"/>
              <a:buNone/>
            </a:pPr>
            <a:r>
              <a:rPr lang="ru-RU" b="1" smtClean="0"/>
              <a:t>		</a:t>
            </a:r>
            <a:r>
              <a:rPr lang="en-US" b="1" smtClean="0"/>
              <a:t>[] </a:t>
            </a:r>
            <a:r>
              <a:rPr lang="ru-RU" b="1" smtClean="0"/>
              <a:t>).</a:t>
            </a:r>
          </a:p>
          <a:p>
            <a:pPr marL="0" indent="273050" algn="just">
              <a:spcBef>
                <a:spcPct val="0"/>
              </a:spcBef>
              <a:buFont typeface="Wingdings 2" panose="05020102010507070707" pitchFamily="18" charset="2"/>
              <a:buNone/>
            </a:pPr>
            <a:endParaRPr lang="ru-RU" b="1" smtClean="0"/>
          </a:p>
          <a:p>
            <a:pPr marL="0" indent="273050" algn="just">
              <a:spcBef>
                <a:spcPct val="0"/>
              </a:spcBef>
              <a:buFont typeface="Wingdings 2" panose="05020102010507070707" pitchFamily="18" charset="2"/>
              <a:buNone/>
            </a:pPr>
            <a:r>
              <a:rPr lang="ru-RU" b="1" smtClean="0"/>
              <a:t>фрейм(имя (канарейка),</a:t>
            </a:r>
          </a:p>
          <a:p>
            <a:pPr marL="0" indent="273050" algn="just">
              <a:spcBef>
                <a:spcPct val="0"/>
              </a:spcBef>
              <a:buFont typeface="Wingdings 2" panose="05020102010507070707" pitchFamily="18" charset="2"/>
              <a:buNone/>
            </a:pPr>
            <a:r>
              <a:rPr lang="ru-RU" b="1" smtClean="0"/>
              <a:t>		является(птица),</a:t>
            </a:r>
          </a:p>
          <a:p>
            <a:pPr marL="0" indent="273050" algn="just">
              <a:spcBef>
                <a:spcPct val="0"/>
              </a:spcBef>
              <a:buFont typeface="Wingdings 2" panose="05020102010507070707" pitchFamily="18" charset="2"/>
              <a:buNone/>
            </a:pPr>
            <a:r>
              <a:rPr lang="ru-RU" b="1" smtClean="0"/>
              <a:t>		</a:t>
            </a:r>
            <a:r>
              <a:rPr lang="en-US" b="1" smtClean="0"/>
              <a:t>[</a:t>
            </a:r>
            <a:r>
              <a:rPr lang="ru-RU" b="1" smtClean="0"/>
              <a:t>цвет_желтый, имеет_голос</a:t>
            </a:r>
            <a:r>
              <a:rPr lang="en-US" b="1" smtClean="0"/>
              <a:t>]</a:t>
            </a:r>
            <a:r>
              <a:rPr lang="ru-RU" b="1" smtClean="0"/>
              <a:t>,</a:t>
            </a:r>
          </a:p>
          <a:p>
            <a:pPr marL="0" indent="273050" algn="just">
              <a:spcBef>
                <a:spcPct val="0"/>
              </a:spcBef>
              <a:buFont typeface="Wingdings 2" panose="05020102010507070707" pitchFamily="18" charset="2"/>
              <a:buNone/>
            </a:pPr>
            <a:r>
              <a:rPr lang="ru-RU" b="1" smtClean="0"/>
              <a:t>		</a:t>
            </a:r>
            <a:r>
              <a:rPr lang="en-US" b="1" smtClean="0"/>
              <a:t>[</a:t>
            </a:r>
            <a:r>
              <a:rPr lang="ru-RU" b="1" smtClean="0"/>
              <a:t>маленький_размер</a:t>
            </a:r>
            <a:r>
              <a:rPr lang="en-US" b="1" smtClean="0"/>
              <a:t>] </a:t>
            </a:r>
            <a:r>
              <a:rPr lang="ru-RU" b="1" smtClean="0"/>
              <a:t>).</a:t>
            </a:r>
          </a:p>
          <a:p>
            <a:pPr marL="0" indent="273050" algn="just">
              <a:spcBef>
                <a:spcPct val="0"/>
              </a:spcBef>
              <a:buFont typeface="Wingdings 2" panose="05020102010507070707" pitchFamily="18" charset="2"/>
              <a:buNone/>
            </a:pPr>
            <a:endParaRPr lang="ru-RU" b="1"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214313" y="214313"/>
            <a:ext cx="8786812" cy="6357937"/>
          </a:xfrm>
        </p:spPr>
        <p:txBody>
          <a:bodyPr>
            <a:normAutofit/>
          </a:bodyPr>
          <a:lstStyle/>
          <a:p>
            <a:pPr marL="0" indent="274320" algn="just" fontAlgn="auto">
              <a:spcBef>
                <a:spcPts val="0"/>
              </a:spcBef>
              <a:spcAft>
                <a:spcPts val="0"/>
              </a:spcAft>
              <a:buFont typeface="Wingdings 2"/>
              <a:buNone/>
              <a:defRPr/>
            </a:pPr>
            <a:r>
              <a:rPr lang="ru-RU" dirty="0" smtClean="0"/>
              <a:t>Для определения всех свойств объекта, опишем рекурсивную процедуру.</a:t>
            </a:r>
          </a:p>
          <a:p>
            <a:pPr marL="0" indent="0" algn="just" fontAlgn="auto">
              <a:spcBef>
                <a:spcPts val="0"/>
              </a:spcBef>
              <a:spcAft>
                <a:spcPts val="0"/>
              </a:spcAft>
              <a:buFont typeface="Wingdings 2"/>
              <a:buNone/>
              <a:defRPr/>
            </a:pPr>
            <a:endParaRPr lang="ru-RU" b="1" dirty="0" smtClean="0"/>
          </a:p>
          <a:p>
            <a:pPr marL="0" indent="0" algn="just" fontAlgn="auto">
              <a:spcBef>
                <a:spcPts val="0"/>
              </a:spcBef>
              <a:spcAft>
                <a:spcPts val="0"/>
              </a:spcAft>
              <a:buFont typeface="Wingdings 2"/>
              <a:buNone/>
              <a:defRPr/>
            </a:pPr>
            <a:r>
              <a:rPr lang="ru-RU" b="1" dirty="0" smtClean="0"/>
              <a:t>определить(Свойство, Объект):- </a:t>
            </a:r>
          </a:p>
          <a:p>
            <a:pPr marL="0" indent="274320" algn="just" fontAlgn="auto">
              <a:spcBef>
                <a:spcPts val="0"/>
              </a:spcBef>
              <a:spcAft>
                <a:spcPts val="0"/>
              </a:spcAft>
              <a:buFont typeface="Wingdings 2"/>
              <a:buNone/>
              <a:defRPr/>
            </a:pPr>
            <a:r>
              <a:rPr lang="ru-RU" b="1" dirty="0" smtClean="0"/>
              <a:t>	фрейм(имя(Объект),__,	Список_свойств,__),</a:t>
            </a:r>
          </a:p>
          <a:p>
            <a:pPr marL="0" indent="274320" algn="just" fontAlgn="auto">
              <a:spcBef>
                <a:spcPts val="0"/>
              </a:spcBef>
              <a:spcAft>
                <a:spcPts val="0"/>
              </a:spcAft>
              <a:buFont typeface="Wingdings 2"/>
              <a:buNone/>
              <a:defRPr/>
            </a:pPr>
            <a:r>
              <a:rPr lang="ru-RU" b="1" dirty="0" smtClean="0"/>
              <a:t>	запомнить(Свойство, Список_свойств).</a:t>
            </a:r>
          </a:p>
          <a:p>
            <a:pPr marL="0" indent="0" algn="just" fontAlgn="auto">
              <a:spcBef>
                <a:spcPts val="0"/>
              </a:spcBef>
              <a:spcAft>
                <a:spcPts val="0"/>
              </a:spcAft>
              <a:buFont typeface="Wingdings 2"/>
              <a:buNone/>
              <a:defRPr/>
            </a:pPr>
            <a:endParaRPr lang="ru-RU" b="1" dirty="0" smtClean="0"/>
          </a:p>
          <a:p>
            <a:pPr marL="0" indent="0" algn="just" fontAlgn="auto">
              <a:spcBef>
                <a:spcPts val="0"/>
              </a:spcBef>
              <a:spcAft>
                <a:spcPts val="0"/>
              </a:spcAft>
              <a:buFont typeface="Wingdings 2"/>
              <a:buNone/>
              <a:defRPr/>
            </a:pPr>
            <a:r>
              <a:rPr lang="ru-RU" b="1" dirty="0" smtClean="0"/>
              <a:t>определить(Свойство, Объект):-</a:t>
            </a:r>
          </a:p>
          <a:p>
            <a:pPr marL="0" indent="274320" algn="just" fontAlgn="auto">
              <a:spcBef>
                <a:spcPts val="0"/>
              </a:spcBef>
              <a:spcAft>
                <a:spcPts val="0"/>
              </a:spcAft>
              <a:buFont typeface="Wingdings 2"/>
              <a:buNone/>
              <a:defRPr/>
            </a:pPr>
            <a:r>
              <a:rPr lang="ru-RU" b="1" dirty="0" smtClean="0"/>
              <a:t>	фрейм(имя(Объект),__, __, Список_исключений),</a:t>
            </a:r>
          </a:p>
          <a:p>
            <a:pPr marL="0" indent="274320" algn="just" fontAlgn="auto">
              <a:spcBef>
                <a:spcPts val="0"/>
              </a:spcBef>
              <a:spcAft>
                <a:spcPts val="0"/>
              </a:spcAft>
              <a:buFont typeface="Wingdings 2"/>
              <a:buNone/>
              <a:defRPr/>
            </a:pPr>
            <a:r>
              <a:rPr lang="ru-RU" b="1" dirty="0" smtClean="0"/>
              <a:t>	запомнить(Свойство, Список_исключений).</a:t>
            </a:r>
          </a:p>
          <a:p>
            <a:pPr marL="0" indent="0" algn="just" fontAlgn="auto">
              <a:spcBef>
                <a:spcPts val="0"/>
              </a:spcBef>
              <a:spcAft>
                <a:spcPts val="0"/>
              </a:spcAft>
              <a:buFont typeface="Wingdings 2"/>
              <a:buNone/>
              <a:defRPr/>
            </a:pPr>
            <a:endParaRPr lang="ru-RU" b="1" dirty="0" smtClean="0"/>
          </a:p>
          <a:p>
            <a:pPr marL="0" indent="0" algn="just" fontAlgn="auto">
              <a:spcBef>
                <a:spcPts val="0"/>
              </a:spcBef>
              <a:spcAft>
                <a:spcPts val="0"/>
              </a:spcAft>
              <a:buFont typeface="Wingdings 2"/>
              <a:buNone/>
              <a:defRPr/>
            </a:pPr>
            <a:r>
              <a:rPr lang="ru-RU" b="1" dirty="0" smtClean="0"/>
              <a:t>определить(Свойство, Объект):-</a:t>
            </a:r>
          </a:p>
          <a:p>
            <a:pPr marL="0" indent="274320" algn="just" fontAlgn="auto">
              <a:spcBef>
                <a:spcPts val="0"/>
              </a:spcBef>
              <a:spcAft>
                <a:spcPts val="0"/>
              </a:spcAft>
              <a:buFont typeface="Wingdings 2"/>
              <a:buNone/>
              <a:defRPr/>
            </a:pPr>
            <a:r>
              <a:rPr lang="ru-RU" b="1" dirty="0" smtClean="0"/>
              <a:t>	фрейм(имя(Объект),является(Класс),__,__),</a:t>
            </a:r>
          </a:p>
          <a:p>
            <a:pPr marL="0" indent="274320" algn="just" fontAlgn="auto">
              <a:spcBef>
                <a:spcPts val="0"/>
              </a:spcBef>
              <a:spcAft>
                <a:spcPts val="0"/>
              </a:spcAft>
              <a:buFont typeface="Wingdings 2"/>
              <a:buNone/>
              <a:defRPr/>
            </a:pPr>
            <a:r>
              <a:rPr lang="ru-RU" b="1" dirty="0" smtClean="0"/>
              <a:t>	определить(Свойство, Класс).</a:t>
            </a:r>
          </a:p>
          <a:p>
            <a:pPr marL="0" indent="274320" algn="just" fontAlgn="auto">
              <a:spcBef>
                <a:spcPts val="0"/>
              </a:spcBef>
              <a:spcAft>
                <a:spcPts val="0"/>
              </a:spcAft>
              <a:buFont typeface="Wingdings 2"/>
              <a:buNone/>
              <a:defRPr/>
            </a:pPr>
            <a:endParaRPr lang="ru-RU" b="1"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57188" y="274638"/>
            <a:ext cx="8329612" cy="654050"/>
          </a:xfrm>
        </p:spPr>
        <p:txBody>
          <a:bodyPr>
            <a:normAutofit fontScale="90000"/>
          </a:bodyPr>
          <a:lstStyle/>
          <a:p>
            <a:pPr fontAlgn="auto">
              <a:spcAft>
                <a:spcPts val="0"/>
              </a:spcAft>
              <a:defRPr/>
            </a:pPr>
            <a:r>
              <a:rPr lang="ru-RU" dirty="0" smtClean="0"/>
              <a:t>Задания для самостоятельного решения</a:t>
            </a:r>
            <a:endParaRPr lang="ru-RU" dirty="0"/>
          </a:p>
        </p:txBody>
      </p:sp>
      <p:sp>
        <p:nvSpPr>
          <p:cNvPr id="3" name="Содержимое 2"/>
          <p:cNvSpPr>
            <a:spLocks noGrp="1"/>
          </p:cNvSpPr>
          <p:nvPr>
            <p:ph sz="quarter" idx="1"/>
          </p:nvPr>
        </p:nvSpPr>
        <p:spPr>
          <a:xfrm>
            <a:off x="357188" y="928688"/>
            <a:ext cx="8501062" cy="5500687"/>
          </a:xfrm>
        </p:spPr>
        <p:txBody>
          <a:bodyPr>
            <a:normAutofit/>
          </a:bodyPr>
          <a:lstStyle/>
          <a:p>
            <a:pPr marL="514350" indent="-514350" fontAlgn="auto">
              <a:spcBef>
                <a:spcPts val="580"/>
              </a:spcBef>
              <a:spcAft>
                <a:spcPts val="0"/>
              </a:spcAft>
              <a:buFont typeface="Wingdings 2"/>
              <a:buAutoNum type="arabicParenR"/>
              <a:defRPr/>
            </a:pPr>
            <a:r>
              <a:rPr lang="ru-RU" dirty="0" smtClean="0"/>
              <a:t>Дополнить фреймовое описание о птицах. </a:t>
            </a:r>
            <a:r>
              <a:rPr lang="ru-RU" dirty="0" smtClean="0"/>
              <a:t>Описать </a:t>
            </a:r>
            <a:r>
              <a:rPr lang="ru-RU" dirty="0" smtClean="0"/>
              <a:t>фреймовое </a:t>
            </a:r>
            <a:r>
              <a:rPr lang="ru-RU" dirty="0" smtClean="0"/>
              <a:t>представление о птицах, проверить работу программы.</a:t>
            </a:r>
          </a:p>
          <a:p>
            <a:pPr marL="514350" indent="-514350" fontAlgn="auto">
              <a:spcBef>
                <a:spcPts val="580"/>
              </a:spcBef>
              <a:spcAft>
                <a:spcPts val="0"/>
              </a:spcAft>
              <a:buFont typeface="Wingdings 2"/>
              <a:buAutoNum type="arabicParenR"/>
              <a:defRPr/>
            </a:pPr>
            <a:endParaRPr lang="ru-RU" dirty="0" smtClean="0"/>
          </a:p>
          <a:p>
            <a:pPr marL="514350" indent="-514350" fontAlgn="auto">
              <a:spcBef>
                <a:spcPts val="580"/>
              </a:spcBef>
              <a:spcAft>
                <a:spcPts val="0"/>
              </a:spcAft>
              <a:buFont typeface="Wingdings 2"/>
              <a:buAutoNum type="arabicParenR"/>
              <a:defRPr/>
            </a:pPr>
            <a:r>
              <a:rPr lang="ru-RU" dirty="0" smtClean="0"/>
              <a:t>Привести свой пример фрейма (графическое представление, программная реализация)</a:t>
            </a:r>
          </a:p>
          <a:p>
            <a:pPr marL="274320" indent="-274320" fontAlgn="auto">
              <a:spcBef>
                <a:spcPts val="580"/>
              </a:spcBef>
              <a:spcAft>
                <a:spcPts val="0"/>
              </a:spcAft>
              <a:buFont typeface="Wingdings 2"/>
              <a:buChar char=""/>
              <a:defRPr/>
            </a:pPr>
            <a:endParaRPr lang="ru-RU"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Заголовок 1"/>
          <p:cNvSpPr>
            <a:spLocks noGrp="1"/>
          </p:cNvSpPr>
          <p:nvPr>
            <p:ph type="title"/>
          </p:nvPr>
        </p:nvSpPr>
        <p:spPr/>
        <p:txBody>
          <a:bodyPr/>
          <a:lstStyle/>
          <a:p>
            <a:r>
              <a:rPr lang="ru-RU" smtClean="0"/>
              <a:t>Логическая модель</a:t>
            </a:r>
          </a:p>
        </p:txBody>
      </p:sp>
      <p:sp>
        <p:nvSpPr>
          <p:cNvPr id="69635" name="Содержимое 2"/>
          <p:cNvSpPr>
            <a:spLocks noGrp="1"/>
          </p:cNvSpPr>
          <p:nvPr>
            <p:ph sz="quarter" idx="1"/>
          </p:nvPr>
        </p:nvSpPr>
        <p:spPr/>
        <p:txBody>
          <a:bodyPr/>
          <a:lstStyle/>
          <a:p>
            <a:pPr marL="0" indent="0" algn="just">
              <a:buFont typeface="Wingdings 2" panose="05020102010507070707" pitchFamily="18" charset="2"/>
              <a:buNone/>
            </a:pPr>
            <a:r>
              <a:rPr lang="ru-RU" b="1" i="1" smtClean="0"/>
              <a:t>Логическая модель</a:t>
            </a:r>
            <a:r>
              <a:rPr lang="ru-RU" smtClean="0"/>
              <a:t> основана на системе исчисления предикатов первого порядка.</a:t>
            </a:r>
          </a:p>
          <a:p>
            <a:pPr marL="0" indent="0" algn="just">
              <a:buFont typeface="Wingdings 2" panose="05020102010507070707" pitchFamily="18" charset="2"/>
              <a:buNone/>
            </a:pPr>
            <a:r>
              <a:rPr lang="ru-RU" b="1" i="1" smtClean="0"/>
              <a:t>Высказывание</a:t>
            </a:r>
            <a:r>
              <a:rPr lang="ru-RU" smtClean="0"/>
              <a:t> – это предложение, смысл которого можно выразить значениями истина и ложь.</a:t>
            </a:r>
          </a:p>
          <a:p>
            <a:pPr marL="0" indent="0" algn="just">
              <a:buFont typeface="Wingdings 2" panose="05020102010507070707" pitchFamily="18" charset="2"/>
              <a:buNone/>
            </a:pPr>
            <a:r>
              <a:rPr lang="ru-RU" smtClean="0"/>
              <a:t>Исчисление высказываний позволяет формализовать лишь малую часть множества рассуждений, т.к. этот аппарат не позволяет учитывать внутреннюю структуру высказывания, которая существует в естественных языках.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214313" y="214313"/>
            <a:ext cx="8715375" cy="6357937"/>
          </a:xfrm>
        </p:spPr>
        <p:txBody>
          <a:bodyPr>
            <a:normAutofit fontScale="92500"/>
          </a:bodyPr>
          <a:lstStyle/>
          <a:p>
            <a:pPr marL="0" indent="0" algn="just" fontAlgn="auto">
              <a:spcBef>
                <a:spcPts val="580"/>
              </a:spcBef>
              <a:spcAft>
                <a:spcPts val="0"/>
              </a:spcAft>
              <a:buFont typeface="Wingdings 2"/>
              <a:buNone/>
              <a:defRPr/>
            </a:pPr>
            <a:r>
              <a:rPr lang="ru-RU" sz="3200" dirty="0" smtClean="0"/>
              <a:t>Любое продукционное правило, содержащееся в БЗ, состоит из двух частей: антецедента  и консеквента. </a:t>
            </a:r>
          </a:p>
          <a:p>
            <a:pPr marL="0" indent="0" algn="just" fontAlgn="auto">
              <a:spcBef>
                <a:spcPts val="580"/>
              </a:spcBef>
              <a:spcAft>
                <a:spcPts val="0"/>
              </a:spcAft>
              <a:buFont typeface="Wingdings 2"/>
              <a:buNone/>
              <a:defRPr/>
            </a:pPr>
            <a:r>
              <a:rPr lang="ru-RU" sz="3200" b="1" i="1" dirty="0" smtClean="0"/>
              <a:t>Антецедент</a:t>
            </a:r>
            <a:r>
              <a:rPr lang="ru-RU" sz="3200" dirty="0" smtClean="0"/>
              <a:t> – это посылка правила (условная часть), состоит из элементарных предложений, соединенных логическими связками И, ИЛИ.</a:t>
            </a:r>
          </a:p>
          <a:p>
            <a:pPr marL="0" indent="0" algn="just" fontAlgn="auto">
              <a:spcBef>
                <a:spcPts val="580"/>
              </a:spcBef>
              <a:spcAft>
                <a:spcPts val="0"/>
              </a:spcAft>
              <a:buFont typeface="Wingdings 2"/>
              <a:buNone/>
              <a:defRPr/>
            </a:pPr>
            <a:r>
              <a:rPr lang="ru-RU" sz="3200" b="1" i="1" dirty="0" smtClean="0"/>
              <a:t>Консеквент</a:t>
            </a:r>
            <a:r>
              <a:rPr lang="ru-RU" sz="3200" dirty="0" smtClean="0"/>
              <a:t>  (заключение) включает  одно или несколько  предложений, которые выражают либо некоторый факт, либо указание на определенное действие, подлежащее исполнению.</a:t>
            </a:r>
          </a:p>
          <a:p>
            <a:pPr marL="0" indent="0" algn="just" fontAlgn="auto">
              <a:spcBef>
                <a:spcPts val="580"/>
              </a:spcBef>
              <a:spcAft>
                <a:spcPts val="0"/>
              </a:spcAft>
              <a:buFont typeface="Wingdings 2"/>
              <a:buNone/>
              <a:defRPr/>
            </a:pPr>
            <a:r>
              <a:rPr lang="ru-RU" sz="3200" dirty="0" smtClean="0"/>
              <a:t>Продукционные правила записываются в виде </a:t>
            </a:r>
          </a:p>
          <a:p>
            <a:pPr marL="0" indent="0" algn="ctr" fontAlgn="auto">
              <a:spcBef>
                <a:spcPts val="580"/>
              </a:spcBef>
              <a:spcAft>
                <a:spcPts val="0"/>
              </a:spcAft>
              <a:buFont typeface="Wingdings 2"/>
              <a:buNone/>
              <a:defRPr/>
            </a:pPr>
            <a:r>
              <a:rPr lang="ru-RU" sz="3200" dirty="0" smtClean="0"/>
              <a:t>АНТЕЦЕНДЕНТ → КОНСЕКВЕНТ</a:t>
            </a:r>
          </a:p>
          <a:p>
            <a:pPr marL="0" indent="-274320" algn="just" fontAlgn="auto">
              <a:spcBef>
                <a:spcPts val="580"/>
              </a:spcBef>
              <a:spcAft>
                <a:spcPts val="0"/>
              </a:spcAft>
              <a:buFont typeface="Wingdings 2"/>
              <a:buNone/>
              <a:defRPr/>
            </a:pPr>
            <a:endParaRPr lang="ru-RU" sz="3200" dirty="0" smtClean="0"/>
          </a:p>
          <a:p>
            <a:pPr marL="274320" indent="-274320" fontAlgn="auto">
              <a:spcBef>
                <a:spcPts val="580"/>
              </a:spcBef>
              <a:spcAft>
                <a:spcPts val="0"/>
              </a:spcAft>
              <a:buFont typeface="Wingdings 2"/>
              <a:buChar char=""/>
              <a:defRPr/>
            </a:pPr>
            <a:endParaRPr lang="ru-RU"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42938" y="142875"/>
            <a:ext cx="8043862" cy="571500"/>
          </a:xfrm>
        </p:spPr>
        <p:txBody>
          <a:bodyPr>
            <a:normAutofit fontScale="90000"/>
          </a:bodyPr>
          <a:lstStyle/>
          <a:p>
            <a:pPr fontAlgn="auto">
              <a:spcAft>
                <a:spcPts val="0"/>
              </a:spcAft>
              <a:defRPr/>
            </a:pPr>
            <a:r>
              <a:rPr lang="ru-RU" sz="3600" dirty="0" smtClean="0"/>
              <a:t>Пример продукционных правил</a:t>
            </a:r>
            <a:endParaRPr lang="ru-RU" sz="3600" dirty="0"/>
          </a:p>
        </p:txBody>
      </p:sp>
      <p:sp>
        <p:nvSpPr>
          <p:cNvPr id="13315" name="Содержимое 2"/>
          <p:cNvSpPr>
            <a:spLocks noGrp="1"/>
          </p:cNvSpPr>
          <p:nvPr>
            <p:ph sz="quarter" idx="1"/>
          </p:nvPr>
        </p:nvSpPr>
        <p:spPr>
          <a:xfrm>
            <a:off x="214313" y="714375"/>
            <a:ext cx="8715375" cy="6143625"/>
          </a:xfrm>
        </p:spPr>
        <p:txBody>
          <a:bodyPr/>
          <a:lstStyle/>
          <a:p>
            <a:pPr marL="0" indent="0">
              <a:spcBef>
                <a:spcPct val="0"/>
              </a:spcBef>
              <a:buFont typeface="Wingdings 2" panose="05020102010507070707" pitchFamily="18" charset="2"/>
              <a:buNone/>
            </a:pPr>
            <a:r>
              <a:rPr lang="ru-RU" sz="2800" i="1" u="sng" smtClean="0"/>
              <a:t>Правило 1</a:t>
            </a:r>
            <a:r>
              <a:rPr lang="ru-RU" sz="2800" smtClean="0"/>
              <a:t>: </a:t>
            </a:r>
          </a:p>
          <a:p>
            <a:pPr marL="0" indent="0">
              <a:spcBef>
                <a:spcPct val="0"/>
              </a:spcBef>
              <a:buFont typeface="Wingdings 2" panose="05020102010507070707" pitchFamily="18" charset="2"/>
              <a:buNone/>
            </a:pPr>
            <a:r>
              <a:rPr lang="ru-RU" sz="2800" b="1" smtClean="0"/>
              <a:t>Если </a:t>
            </a:r>
            <a:r>
              <a:rPr lang="ru-RU" sz="2800" smtClean="0"/>
              <a:t>топливо поступает в двигатель и двигатель вращается,</a:t>
            </a:r>
          </a:p>
          <a:p>
            <a:pPr marL="0" indent="0">
              <a:spcBef>
                <a:spcPct val="0"/>
              </a:spcBef>
              <a:buFont typeface="Wingdings 2" panose="05020102010507070707" pitchFamily="18" charset="2"/>
              <a:buNone/>
            </a:pPr>
            <a:r>
              <a:rPr lang="ru-RU" sz="2800" b="1" smtClean="0"/>
              <a:t> то </a:t>
            </a:r>
            <a:r>
              <a:rPr lang="ru-RU" sz="2800" smtClean="0"/>
              <a:t>проблема в свечах зажигания.</a:t>
            </a:r>
          </a:p>
          <a:p>
            <a:pPr marL="0" indent="0">
              <a:spcBef>
                <a:spcPct val="0"/>
              </a:spcBef>
              <a:buFont typeface="Wingdings 2" panose="05020102010507070707" pitchFamily="18" charset="2"/>
              <a:buNone/>
            </a:pPr>
            <a:r>
              <a:rPr lang="ru-RU" sz="2800" i="1" u="sng" smtClean="0"/>
              <a:t>Правило 2</a:t>
            </a:r>
            <a:r>
              <a:rPr lang="ru-RU" sz="2800" u="sng" smtClean="0"/>
              <a:t>:</a:t>
            </a:r>
            <a:r>
              <a:rPr lang="ru-RU" sz="2800" smtClean="0"/>
              <a:t> </a:t>
            </a:r>
          </a:p>
          <a:p>
            <a:pPr marL="0" indent="0">
              <a:spcBef>
                <a:spcPct val="0"/>
              </a:spcBef>
              <a:buFont typeface="Wingdings 2" panose="05020102010507070707" pitchFamily="18" charset="2"/>
              <a:buNone/>
            </a:pPr>
            <a:r>
              <a:rPr lang="ru-RU" sz="2800" b="1" smtClean="0"/>
              <a:t>Если </a:t>
            </a:r>
            <a:r>
              <a:rPr lang="ru-RU" sz="2800" smtClean="0"/>
              <a:t>двигатель не вращается и фары не горят, </a:t>
            </a:r>
          </a:p>
          <a:p>
            <a:pPr marL="0" indent="0">
              <a:spcBef>
                <a:spcPct val="0"/>
              </a:spcBef>
              <a:buFont typeface="Wingdings 2" panose="05020102010507070707" pitchFamily="18" charset="2"/>
              <a:buNone/>
            </a:pPr>
            <a:r>
              <a:rPr lang="ru-RU" sz="2800" b="1" smtClean="0"/>
              <a:t>то</a:t>
            </a:r>
            <a:r>
              <a:rPr lang="ru-RU" sz="2800" smtClean="0"/>
              <a:t> проблема в аккумуляторе или проводке.</a:t>
            </a:r>
          </a:p>
          <a:p>
            <a:pPr marL="0" indent="0">
              <a:spcBef>
                <a:spcPct val="0"/>
              </a:spcBef>
              <a:buFont typeface="Wingdings 2" panose="05020102010507070707" pitchFamily="18" charset="2"/>
              <a:buNone/>
            </a:pPr>
            <a:r>
              <a:rPr lang="ru-RU" sz="2800" i="1" u="sng" smtClean="0"/>
              <a:t>Правило 3</a:t>
            </a:r>
            <a:r>
              <a:rPr lang="ru-RU" sz="2800" smtClean="0"/>
              <a:t>: </a:t>
            </a:r>
          </a:p>
          <a:p>
            <a:pPr marL="0" indent="0">
              <a:spcBef>
                <a:spcPct val="0"/>
              </a:spcBef>
              <a:buFont typeface="Wingdings 2" panose="05020102010507070707" pitchFamily="18" charset="2"/>
              <a:buNone/>
            </a:pPr>
            <a:r>
              <a:rPr lang="ru-RU" sz="2800" b="1" smtClean="0"/>
              <a:t>Если </a:t>
            </a:r>
            <a:r>
              <a:rPr lang="ru-RU" sz="2800" smtClean="0"/>
              <a:t>двигатель не вращается и фары горят, </a:t>
            </a:r>
          </a:p>
          <a:p>
            <a:pPr marL="0" indent="0">
              <a:spcBef>
                <a:spcPct val="0"/>
              </a:spcBef>
              <a:buFont typeface="Wingdings 2" panose="05020102010507070707" pitchFamily="18" charset="2"/>
              <a:buNone/>
            </a:pPr>
            <a:r>
              <a:rPr lang="ru-RU" sz="2800" b="1" smtClean="0"/>
              <a:t>то</a:t>
            </a:r>
            <a:r>
              <a:rPr lang="ru-RU" sz="2800" smtClean="0"/>
              <a:t> проблема в стартере.</a:t>
            </a:r>
          </a:p>
          <a:p>
            <a:pPr marL="0" indent="0">
              <a:spcBef>
                <a:spcPct val="0"/>
              </a:spcBef>
              <a:buFont typeface="Wingdings 2" panose="05020102010507070707" pitchFamily="18" charset="2"/>
              <a:buNone/>
            </a:pPr>
            <a:r>
              <a:rPr lang="ru-RU" sz="2800" i="1" u="sng" smtClean="0"/>
              <a:t>Правило 4</a:t>
            </a:r>
            <a:r>
              <a:rPr lang="ru-RU" sz="2800" i="1" smtClean="0"/>
              <a:t>:</a:t>
            </a:r>
            <a:r>
              <a:rPr lang="ru-RU" sz="2800" smtClean="0"/>
              <a:t> </a:t>
            </a:r>
          </a:p>
          <a:p>
            <a:pPr marL="0" indent="0">
              <a:spcBef>
                <a:spcPct val="0"/>
              </a:spcBef>
              <a:buFont typeface="Wingdings 2" panose="05020102010507070707" pitchFamily="18" charset="2"/>
              <a:buNone/>
            </a:pPr>
            <a:r>
              <a:rPr lang="ru-RU" sz="2800" b="1" smtClean="0"/>
              <a:t>Если </a:t>
            </a:r>
            <a:r>
              <a:rPr lang="ru-RU" sz="2800" smtClean="0"/>
              <a:t>в баке есть топливо и топливо поступает в карбюратор,</a:t>
            </a:r>
          </a:p>
          <a:p>
            <a:pPr marL="0" indent="0">
              <a:spcBef>
                <a:spcPct val="0"/>
              </a:spcBef>
              <a:buFont typeface="Wingdings 2" panose="05020102010507070707" pitchFamily="18" charset="2"/>
              <a:buNone/>
            </a:pPr>
            <a:r>
              <a:rPr lang="ru-RU" sz="2800" b="1" smtClean="0"/>
              <a:t>то</a:t>
            </a:r>
            <a:r>
              <a:rPr lang="ru-RU" sz="2800" smtClean="0"/>
              <a:t> топливо поступает в двигатель.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214313" y="214313"/>
            <a:ext cx="8929687" cy="6429375"/>
          </a:xfrm>
        </p:spPr>
        <p:txBody>
          <a:bodyPr>
            <a:normAutofit fontScale="92500" lnSpcReduction="20000"/>
          </a:bodyPr>
          <a:lstStyle/>
          <a:p>
            <a:pPr marL="0" indent="274320" algn="just" fontAlgn="auto">
              <a:spcBef>
                <a:spcPts val="580"/>
              </a:spcBef>
              <a:spcAft>
                <a:spcPts val="0"/>
              </a:spcAft>
              <a:buFont typeface="Wingdings 2"/>
              <a:buNone/>
              <a:defRPr/>
            </a:pPr>
            <a:r>
              <a:rPr lang="ru-RU" dirty="0" smtClean="0"/>
              <a:t>В </a:t>
            </a:r>
            <a:r>
              <a:rPr lang="ru-RU" i="1" dirty="0" smtClean="0"/>
              <a:t>продукционных системах</a:t>
            </a:r>
            <a:r>
              <a:rPr lang="ru-RU" dirty="0" smtClean="0"/>
              <a:t> знания представляются в виде совокупности специ­альных информационных единиц, имеющих следующую структуру:</a:t>
            </a:r>
          </a:p>
          <a:p>
            <a:pPr marL="0" indent="274320" algn="just" fontAlgn="auto">
              <a:spcBef>
                <a:spcPts val="580"/>
              </a:spcBef>
              <a:spcAft>
                <a:spcPts val="0"/>
              </a:spcAft>
              <a:buFont typeface="Wingdings 2"/>
              <a:buNone/>
              <a:defRPr/>
            </a:pPr>
            <a:r>
              <a:rPr lang="ru-RU" b="1" i="1" dirty="0" smtClean="0"/>
              <a:t>Имя продукции</a:t>
            </a:r>
            <a:r>
              <a:rPr lang="ru-RU" dirty="0" smtClean="0"/>
              <a:t>: «сфера применения»  </a:t>
            </a:r>
          </a:p>
          <a:p>
            <a:pPr marL="0" indent="274320" algn="just" fontAlgn="auto">
              <a:spcBef>
                <a:spcPts val="580"/>
              </a:spcBef>
              <a:spcAft>
                <a:spcPts val="0"/>
              </a:spcAft>
              <a:buFont typeface="Wingdings 2"/>
              <a:buNone/>
              <a:defRPr/>
            </a:pPr>
            <a:r>
              <a:rPr lang="ru-RU" b="1" i="1" dirty="0" smtClean="0"/>
              <a:t>Предусловие</a:t>
            </a:r>
          </a:p>
          <a:p>
            <a:pPr marL="0" indent="274320" algn="just" fontAlgn="auto">
              <a:spcBef>
                <a:spcPts val="580"/>
              </a:spcBef>
              <a:spcAft>
                <a:spcPts val="0"/>
              </a:spcAft>
              <a:buFont typeface="Wingdings 2"/>
              <a:buNone/>
              <a:defRPr/>
            </a:pPr>
            <a:r>
              <a:rPr lang="ru-RU" b="1" i="1" dirty="0" smtClean="0"/>
              <a:t>Условие ядра </a:t>
            </a:r>
          </a:p>
          <a:p>
            <a:pPr marL="0" indent="274320" algn="just" fontAlgn="auto">
              <a:spcBef>
                <a:spcPts val="580"/>
              </a:spcBef>
              <a:spcAft>
                <a:spcPts val="0"/>
              </a:spcAft>
              <a:buFont typeface="Wingdings 2"/>
              <a:buNone/>
              <a:defRPr/>
            </a:pPr>
            <a:r>
              <a:rPr lang="ru-RU" b="1" i="1" dirty="0" smtClean="0"/>
              <a:t>Если А, то В </a:t>
            </a:r>
          </a:p>
          <a:p>
            <a:pPr marL="0" indent="274320" algn="just" fontAlgn="auto">
              <a:spcBef>
                <a:spcPts val="580"/>
              </a:spcBef>
              <a:spcAft>
                <a:spcPts val="0"/>
              </a:spcAft>
              <a:buFont typeface="Wingdings 2"/>
              <a:buNone/>
              <a:defRPr/>
            </a:pPr>
            <a:r>
              <a:rPr lang="ru-RU" b="1" i="1" dirty="0" smtClean="0"/>
              <a:t>Постусловие.</a:t>
            </a:r>
            <a:r>
              <a:rPr lang="ru-RU" dirty="0" smtClean="0"/>
              <a:t> </a:t>
            </a:r>
          </a:p>
          <a:p>
            <a:pPr marL="0" indent="274320" algn="just" fontAlgn="auto">
              <a:spcBef>
                <a:spcPts val="580"/>
              </a:spcBef>
              <a:spcAft>
                <a:spcPts val="0"/>
              </a:spcAft>
              <a:buFont typeface="Wingdings 2"/>
              <a:buNone/>
              <a:defRPr/>
            </a:pPr>
            <a:endParaRPr lang="ru-RU" dirty="0" smtClean="0"/>
          </a:p>
          <a:p>
            <a:pPr marL="0" indent="274320" algn="just" fontAlgn="auto">
              <a:spcBef>
                <a:spcPts val="580"/>
              </a:spcBef>
              <a:spcAft>
                <a:spcPts val="0"/>
              </a:spcAft>
              <a:buFont typeface="Wingdings 2"/>
              <a:buNone/>
              <a:defRPr/>
            </a:pPr>
            <a:r>
              <a:rPr lang="ru-RU" dirty="0" smtClean="0"/>
              <a:t>Имя сферы указывает ту предметную область, к которой относятся знания, зафиксированные в данной продукции. Предусловия устанавливают на множестве правил из интересующей сферы некоторый порядок, приоритет их использования. Условия определяют возможность применения того или иного правила. Ядро продукции «Если А, то В» описывает преобразование, которое составляет суть продукционного правила, где А и В могут иметь разные значения. Постусловие говорит о том, что надо делать, когда данное продукционное правило сработало. </a:t>
            </a:r>
          </a:p>
          <a:p>
            <a:pPr marL="0" indent="274320" algn="just" fontAlgn="auto">
              <a:spcBef>
                <a:spcPts val="580"/>
              </a:spcBef>
              <a:spcAft>
                <a:spcPts val="0"/>
              </a:spcAft>
              <a:buFont typeface="Wingdings 2"/>
              <a:buNone/>
              <a:defRPr/>
            </a:pPr>
            <a:endParaRPr lang="ru-RU"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праведливость">
  <a:themeElements>
    <a:clrScheme name="Справедливость">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Справедливость">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Справедливость">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616</TotalTime>
  <Words>2944</Words>
  <Application>Microsoft Office PowerPoint</Application>
  <PresentationFormat>Экран (4:3)</PresentationFormat>
  <Paragraphs>366</Paragraphs>
  <Slides>63</Slides>
  <Notes>1</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63</vt:i4>
      </vt:variant>
    </vt:vector>
  </HeadingPairs>
  <TitlesOfParts>
    <vt:vector size="72" baseType="lpstr">
      <vt:lpstr>Cambria</vt:lpstr>
      <vt:lpstr>Arial</vt:lpstr>
      <vt:lpstr>Calibri</vt:lpstr>
      <vt:lpstr>Wingdings 2</vt:lpstr>
      <vt:lpstr>Perpetua</vt:lpstr>
      <vt:lpstr>Wingdings</vt:lpstr>
      <vt:lpstr>Symbol</vt:lpstr>
      <vt:lpstr>Times New Roman</vt:lpstr>
      <vt:lpstr>Справедливость</vt:lpstr>
      <vt:lpstr>Модели представления знаний</vt:lpstr>
      <vt:lpstr>Презентация PowerPoint</vt:lpstr>
      <vt:lpstr>Презентация PowerPoint</vt:lpstr>
      <vt:lpstr>Презентация PowerPoint</vt:lpstr>
      <vt:lpstr>Презентация PowerPoint</vt:lpstr>
      <vt:lpstr>Продукционные правила</vt:lpstr>
      <vt:lpstr>Презентация PowerPoint</vt:lpstr>
      <vt:lpstr>Пример продукционных правил</vt:lpstr>
      <vt:lpstr>Презентация PowerPoint</vt:lpstr>
      <vt:lpstr>Презентация PowerPoint</vt:lpstr>
      <vt:lpstr>Примеры простых продукций</vt:lpstr>
      <vt:lpstr>Презентация PowerPoint</vt:lpstr>
      <vt:lpstr>Презентация PowerPoint</vt:lpstr>
      <vt:lpstr>Презентация PowerPoint</vt:lpstr>
      <vt:lpstr> Прямой вывод </vt:lpstr>
      <vt:lpstr>Обратный вывод </vt:lpstr>
      <vt:lpstr>Презентация PowerPoint</vt:lpstr>
      <vt:lpstr>Преимущества продукций</vt:lpstr>
      <vt:lpstr>Недостатки продукций</vt:lpstr>
      <vt:lpstr>Презентация PowerPoint</vt:lpstr>
      <vt:lpstr>Семантическая сеть</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Пример семантической сети. В качестве вершин понятия: Человек, Иванов, Волга. Автомобиль, Вид транспорта. Двигатель.</vt:lpstr>
      <vt:lpstr>Фрагмент описания вычислительной техники</vt:lpstr>
      <vt:lpstr>Презентация PowerPoint</vt:lpstr>
      <vt:lpstr>Презентация PowerPoint</vt:lpstr>
      <vt:lpstr>Семантическая сеть, показывающая взаимоотношения птиц и самолета</vt:lpstr>
      <vt:lpstr>Фрагмент семантической сети,  описывающей птиц</vt:lpstr>
      <vt:lpstr>Презентация PowerPoint</vt:lpstr>
      <vt:lpstr>Фреймовая модель</vt:lpstr>
      <vt:lpstr>Презентация PowerPoint</vt:lpstr>
      <vt:lpstr>Каждый фрейм, состоит из произвольного числа слотов </vt:lpstr>
      <vt:lpstr>Презентация PowerPoint</vt:lpstr>
      <vt:lpstr>Пример фрейма РУКОВОДИТЕЛЬ</vt:lpstr>
      <vt:lpstr>Презентация PowerPoint</vt:lpstr>
      <vt:lpstr>Пример фреймовой модели иерархического типа </vt:lpstr>
      <vt:lpstr>Пример иерархии фреймов</vt:lpstr>
      <vt:lpstr>Фрагмент фрейма, описывающий гостиничный номер</vt:lpstr>
      <vt:lpstr>Пример фреймов для базы знаний о птицах</vt:lpstr>
      <vt:lpstr>Презентация PowerPoint</vt:lpstr>
      <vt:lpstr>Презентация PowerPoint</vt:lpstr>
      <vt:lpstr>Реализация  моделей данных</vt:lpstr>
      <vt:lpstr>Фрагмент семантической сети,  описывающей птиц</vt:lpstr>
      <vt:lpstr>Презентация PowerPoint</vt:lpstr>
      <vt:lpstr>Презентация PowerPoint</vt:lpstr>
      <vt:lpstr>Презентация PowerPoint</vt:lpstr>
      <vt:lpstr>Презентация PowerPoint</vt:lpstr>
      <vt:lpstr>Задания для самостоятельного решения</vt:lpstr>
      <vt:lpstr>Фреймы</vt:lpstr>
      <vt:lpstr>Пример фреймовой структуры</vt:lpstr>
      <vt:lpstr>Презентация PowerPoint</vt:lpstr>
      <vt:lpstr>Презентация PowerPoint</vt:lpstr>
      <vt:lpstr>Задания для самостоятельного решения</vt:lpstr>
      <vt:lpstr>Логическая модель</vt:lpstr>
    </vt:vector>
  </TitlesOfParts>
  <Company>Дом</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Модели представления знаний</dc:title>
  <dc:creator>Елена</dc:creator>
  <cp:lastModifiedBy>Евгения Коган</cp:lastModifiedBy>
  <cp:revision>109</cp:revision>
  <dcterms:created xsi:type="dcterms:W3CDTF">2009-05-20T19:43:15Z</dcterms:created>
  <dcterms:modified xsi:type="dcterms:W3CDTF">2022-08-31T13:18:04Z</dcterms:modified>
</cp:coreProperties>
</file>