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19" r:id="rId2"/>
    <p:sldMasterId id="2147483734" r:id="rId3"/>
    <p:sldMasterId id="2147483748" r:id="rId4"/>
  </p:sldMasterIdLst>
  <p:notesMasterIdLst>
    <p:notesMasterId r:id="rId55"/>
  </p:notesMasterIdLst>
  <p:handoutMasterIdLst>
    <p:handoutMasterId r:id="rId56"/>
  </p:handoutMasterIdLst>
  <p:sldIdLst>
    <p:sldId id="326" r:id="rId5"/>
    <p:sldId id="256" r:id="rId6"/>
    <p:sldId id="257" r:id="rId7"/>
    <p:sldId id="261" r:id="rId8"/>
    <p:sldId id="262" r:id="rId9"/>
    <p:sldId id="280" r:id="rId10"/>
    <p:sldId id="1006" r:id="rId11"/>
    <p:sldId id="965" r:id="rId12"/>
    <p:sldId id="274" r:id="rId13"/>
    <p:sldId id="985" r:id="rId14"/>
    <p:sldId id="276" r:id="rId15"/>
    <p:sldId id="1005" r:id="rId16"/>
    <p:sldId id="267" r:id="rId17"/>
    <p:sldId id="273" r:id="rId18"/>
    <p:sldId id="987" r:id="rId19"/>
    <p:sldId id="957" r:id="rId20"/>
    <p:sldId id="327" r:id="rId21"/>
    <p:sldId id="284" r:id="rId22"/>
    <p:sldId id="993" r:id="rId23"/>
    <p:sldId id="994" r:id="rId24"/>
    <p:sldId id="995" r:id="rId25"/>
    <p:sldId id="286" r:id="rId26"/>
    <p:sldId id="992" r:id="rId27"/>
    <p:sldId id="283" r:id="rId28"/>
    <p:sldId id="1001" r:id="rId29"/>
    <p:sldId id="299" r:id="rId30"/>
    <p:sldId id="1000" r:id="rId31"/>
    <p:sldId id="296" r:id="rId32"/>
    <p:sldId id="763" r:id="rId33"/>
    <p:sldId id="1004" r:id="rId34"/>
    <p:sldId id="984" r:id="rId35"/>
    <p:sldId id="302" r:id="rId36"/>
    <p:sldId id="983" r:id="rId37"/>
    <p:sldId id="303" r:id="rId38"/>
    <p:sldId id="304" r:id="rId39"/>
    <p:sldId id="305" r:id="rId40"/>
    <p:sldId id="306" r:id="rId41"/>
    <p:sldId id="978" r:id="rId42"/>
    <p:sldId id="307" r:id="rId43"/>
    <p:sldId id="308" r:id="rId44"/>
    <p:sldId id="309" r:id="rId45"/>
    <p:sldId id="312" r:id="rId46"/>
    <p:sldId id="313" r:id="rId47"/>
    <p:sldId id="315" r:id="rId48"/>
    <p:sldId id="314" r:id="rId49"/>
    <p:sldId id="774" r:id="rId50"/>
    <p:sldId id="982" r:id="rId51"/>
    <p:sldId id="322" r:id="rId52"/>
    <p:sldId id="323" r:id="rId53"/>
    <p:sldId id="325" r:id="rId5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5" autoAdjust="0"/>
    <p:restoredTop sz="90775"/>
  </p:normalViewPr>
  <p:slideViewPr>
    <p:cSldViewPr snapToGrid="0">
      <p:cViewPr varScale="1">
        <p:scale>
          <a:sx n="107" d="100"/>
          <a:sy n="107" d="100"/>
        </p:scale>
        <p:origin x="1736" y="168"/>
      </p:cViewPr>
      <p:guideLst>
        <p:guide orient="horz" pos="21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508"/>
    </p:cViewPr>
  </p:sorterViewPr>
  <p:notesViewPr>
    <p:cSldViewPr snapToGrid="0" showGuides="1">
      <p:cViewPr varScale="1">
        <p:scale>
          <a:sx n="64" d="100"/>
          <a:sy n="64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47750-5F35-42AE-BB82-CD2543B3C9F0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B0F61-47E8-4593-AD3D-20EA79156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7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3C3B9-5E44-4DC9-95EC-969C2FDC697B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3FEC8-6718-46EA-AA8A-193A0D995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-secure.com/v-descs/articles/crypto-ransomware.shtml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weekly.com/news/450420405/The-British-Airways-IT-outage-What-went-wrong-with-its-datacentre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weekly.com/news/450420405/The-British-Airways-IT-outage-What-went-wrong-with-its-datacentre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mx-api-production.s3.amazonaws.com/courses/5721/supplementary/NIST.FIPS.199.pdf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FEC8-6718-46EA-AA8A-193A0D995F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60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Contrast the impact analysis activity with the continuity analysis activity. Impact analysis prioritizes investment in continuity.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FEC8-6718-46EA-AA8A-193A0D995F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20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13FEC8-6718-46EA-AA8A-193A0D995F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596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13FEC8-6718-46EA-AA8A-193A0D995F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559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FEC8-6718-46EA-AA8A-193A0D995F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83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FEC8-6718-46EA-AA8A-193A0D995F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58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FEC8-6718-46EA-AA8A-193A0D995F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65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43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Answers: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Answer: A. MTBF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MTBF (Mean Time Between Failures) is a prediction of how often 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repairable system will fail.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incorrect answers: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RTO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RTO (Recovery Time Objectives) define a set of objectives needed to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restore a particular service level.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MTTR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MTTR (Mean Time to Restore) is the amount of time it takes to repair 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MTTF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MTTF (Mean Time to Failure) is the expected lifetime of a nonrepairable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or system.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Answer: D. Tabletop exercise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tabletop exercise allows a disaster recovery team to evaluate and plan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disaster recovery processes without performing a full-scale drill.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incorrect answers: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A. Full-scale exercises use real people who perform real actions. These are the most expensive exercises and take the most planning.</a:t>
            </a: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Business impact analysis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business impact analysis is usually created during the disaster recovery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planning process. Once the disaster has occurred, it becomes much more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 to complete an accurate impact analysis.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C.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disaster recovery plan is a comprehensive set of processes to follow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large-scale outages that affect the organization. Natural disasters,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 failures, and human-created disasters would be reasons to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 a disaster recovery plan.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FEC8-6718-46EA-AA8A-193A0D995F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9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Some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cryptoransomware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configured to try to access cloud accounts and encrypt the cloud storage (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f-secure.com/v-descs/articles/crypto-ransomware.shtml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FEC8-6718-46EA-AA8A-193A0D995F4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11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British Airways' data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problems make a good example of why order of restoration is a critical topic (</a:t>
            </a:r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computerweekly.com/news/450420405/The-British-Airways-IT-outage-What-went-wrong-with-its-datacentre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FEC8-6718-46EA-AA8A-193A0D995F4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50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FEC8-6718-46EA-AA8A-193A0D995F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31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British Airways' data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problems make a good example of why order of restoration is a critical topic (</a:t>
            </a:r>
            <a:r>
              <a:rPr lang="en-GB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computerweekly.com/news/450420405/The-British-Airways-IT-outage-What-went-wrong-with-its-datacentre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50" b="1" i="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040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Answers</a:t>
            </a: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The Answer: C. 4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incremental backup will archive all of the files that have changed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last full or incremental backup. To complete this full restore, the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administrator will need the full backup from Monday and the incremental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backups from Tuesday, Wednesday, and Thursday.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incorrect answers:</a:t>
            </a:r>
            <a:endParaRPr lang="en-US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2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daily backup was differential, the administrator would only need the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backup and the differential backup from Thursday.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3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incremental backup only archives files that have changed, he will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all three daily incremental backups as well as Monday’s full backup.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recover incremental backups, you’ll need the full backup and all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incremental backups since the full backup.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/>
              <a:t>2. RAID 0: 2, yes, no, no</a:t>
            </a:r>
          </a:p>
          <a:p>
            <a:r>
              <a:rPr lang="en-US" dirty="0"/>
              <a:t>    RAID 1: 2, no, yes, no</a:t>
            </a:r>
          </a:p>
          <a:p>
            <a:r>
              <a:rPr lang="en-US" dirty="0"/>
              <a:t>    RAID 5: 3, yes, no, yes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60A6A-64D9-9E4F-9D9C-A5C84C56A73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1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dirty="0"/>
              <a:t>SLE=130,000 x .35; ALE=45,500 x 5; ALE= $227,500</a:t>
            </a:r>
          </a:p>
          <a:p>
            <a:pPr marL="228600" indent="-228600">
              <a:buAutoNum type="arabicParenBoth"/>
            </a:pPr>
            <a:r>
              <a:rPr lang="en-US" dirty="0"/>
              <a:t>ALE= $120,000</a:t>
            </a:r>
          </a:p>
          <a:p>
            <a:pPr marL="228600" indent="-228600">
              <a:buAutoNum type="arabicParenBoth"/>
            </a:pPr>
            <a:r>
              <a:rPr lang="en-US" dirty="0"/>
              <a:t> ALE= $4,800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5F1020-67DD-034A-81D2-C9C0E584B7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357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FIPS 199- FEDERAL INFORMATION PROCESSING STANDARDS PUBLICATION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nvlpubs.nist.gov/nistpubs/FIPS/NIST.FIPS.199.pdf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discusses how to apply security categorizations (SC) to information systems based on the impact that a breach of confidentiality, integrity, or availability would have on the organization as a whole. Potential impacts can be classified as: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Low—minor damage or loss to an asset or loss of performance (though essential functions remain operational).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Moderate—significant damage or loss to assets or performance.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High—major damage or loss or the inability to perform one or more essential functions.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FEC8-6718-46EA-AA8A-193A0D995F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8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5F1020-67DD-034A-81D2-C9C0E584B7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888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FEC8-6718-46EA-AA8A-193A0D995F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10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13FEC8-6718-46EA-AA8A-193A0D995F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7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u="sng" dirty="0"/>
              <a:t>Answers</a:t>
            </a: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The Answer: B. Mitigation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Mitigation is a strategy that decreases the threat level. This is commonly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 through the use of additional security systems and monitoring, such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an NGFW (Next-Generation Firewall).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incorrect answers: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Transference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Transference would move the risk from one entity to another. Adding an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NGFW would not transfer any risk to another party.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Acceptance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acceptance of risk is a position where the owner understands the risk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has decided to accept the potential results.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Risk-avoidance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risk-avoidance, the owner of the risk decides to stop participating in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high-risk activity. This effectively avoids the risky activity and prevents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future issues.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Answer: B. SLE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 (Single Loss Expectancy) describes the financial impact of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single event.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incorrect answers: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ALE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 (Annual Loss Expectancy) is the financial loss over an entire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12-month period.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C. RTO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RTO (Recovery Time Objectives) define a set of objectives needed to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restore a particular service level.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D. ARO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ARO (Annualized Rate of Occurrence) is the number of times an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will occur in a 12-month period.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60A6A-64D9-9E4F-9D9C-A5C84C56A7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57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DDA35F-9E58-5D40-92C1-D8C7631003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54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33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24299"/>
            <a:ext cx="4495800" cy="104775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  <a:effectLst/>
              </a:defRPr>
            </a:lvl1pPr>
          </a:lstStyle>
          <a:p>
            <a:fld id="{C09EDBA3-3DB7-489E-B256-AF2FE92E8C1C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3" name="Line 2"/>
          <p:cNvSpPr>
            <a:spLocks noChangeShapeType="1"/>
          </p:cNvSpPr>
          <p:nvPr userDrawn="1"/>
        </p:nvSpPr>
        <p:spPr bwMode="auto">
          <a:xfrm>
            <a:off x="381000" y="994031"/>
            <a:ext cx="8382000" cy="0"/>
          </a:xfrm>
          <a:prstGeom prst="line">
            <a:avLst/>
          </a:prstGeom>
          <a:noFill/>
          <a:ln w="38100">
            <a:gradFill flip="none" rotWithShape="1">
              <a:gsLst>
                <a:gs pos="0">
                  <a:srgbClr val="17406D">
                    <a:lumMod val="75000"/>
                  </a:srgbClr>
                </a:gs>
                <a:gs pos="50000">
                  <a:srgbClr val="17406D">
                    <a:lumMod val="40000"/>
                    <a:lumOff val="60000"/>
                  </a:srgbClr>
                </a:gs>
                <a:gs pos="100000">
                  <a:srgbClr val="005CE7">
                    <a:lumMod val="20000"/>
                    <a:lumOff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Line 2"/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38100">
            <a:gradFill flip="none" rotWithShape="1">
              <a:gsLst>
                <a:gs pos="0">
                  <a:srgbClr val="17406D">
                    <a:lumMod val="75000"/>
                  </a:srgbClr>
                </a:gs>
                <a:gs pos="50000">
                  <a:srgbClr val="17406D">
                    <a:lumMod val="40000"/>
                    <a:lumOff val="60000"/>
                  </a:srgbClr>
                </a:gs>
                <a:gs pos="100000">
                  <a:srgbClr val="17406D">
                    <a:lumMod val="20000"/>
                    <a:lumOff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7000"/>
                    </a14:imgEffect>
                  </a14:imgLayer>
                </a14:imgProps>
              </a:ext>
            </a:extLst>
          </a:blip>
          <a:srcRect l="5847" t="4444" r="-2247" b="20740"/>
          <a:stretch/>
        </p:blipFill>
        <p:spPr>
          <a:xfrm>
            <a:off x="1490472" y="1645920"/>
            <a:ext cx="6235456" cy="1920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440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9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06680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752602"/>
            <a:ext cx="4040188" cy="4373563"/>
          </a:xfrm>
          <a:prstGeom prst="rect">
            <a:avLst/>
          </a:prstGeom>
        </p:spPr>
        <p:txBody>
          <a:bodyPr/>
          <a:lstStyle>
            <a:lvl1pPr>
              <a:buClrTx/>
              <a:buFont typeface="Arial" pitchFamily="34" charset="0"/>
              <a:buChar char="•"/>
              <a:defRPr sz="2400"/>
            </a:lvl1pPr>
            <a:lvl2pPr>
              <a:buClrTx/>
              <a:buFont typeface="Arial" pitchFamily="34" charset="0"/>
              <a:buChar char="•"/>
              <a:defRPr sz="2200"/>
            </a:lvl2pPr>
            <a:lvl3pPr>
              <a:buClrTx/>
              <a:buFont typeface="Arial" pitchFamily="34" charset="0"/>
              <a:buChar char="•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06680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3" y="1752602"/>
            <a:ext cx="4041775" cy="4373563"/>
          </a:xfrm>
          <a:prstGeom prst="rect">
            <a:avLst/>
          </a:prstGeom>
        </p:spPr>
        <p:txBody>
          <a:bodyPr/>
          <a:lstStyle>
            <a:lvl1pPr>
              <a:buClrTx/>
              <a:buFont typeface="Arial" pitchFamily="34" charset="0"/>
              <a:buChar char="•"/>
              <a:defRPr sz="2400"/>
            </a:lvl1pPr>
            <a:lvl2pPr>
              <a:buClrTx/>
              <a:buFont typeface="Arial" pitchFamily="34" charset="0"/>
              <a:buChar char="•"/>
              <a:defRPr sz="2200"/>
            </a:lvl2pPr>
            <a:lvl3pPr>
              <a:buClrTx/>
              <a:buFont typeface="Arial" pitchFamily="34" charset="0"/>
              <a:buChar char="•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04652"/>
            <a:ext cx="9144000" cy="457200"/>
          </a:xfrm>
        </p:spPr>
        <p:txBody>
          <a:bodyPr/>
          <a:lstStyle>
            <a:lvl1pPr>
              <a:defRPr sz="2800" i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D4A0D9-C170-403B-8A04-BD153D0BDA1E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2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0" y="20478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2800" b="1" i="1">
                <a:solidFill>
                  <a:srgbClr val="151C77"/>
                </a:solidFill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0668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1066800"/>
            <a:ext cx="5111751" cy="5334000"/>
          </a:xfrm>
          <a:prstGeom prst="rect">
            <a:avLst/>
          </a:prstGeom>
        </p:spPr>
        <p:txBody>
          <a:bodyPr/>
          <a:lstStyle>
            <a:lvl1pPr>
              <a:buClrTx/>
              <a:buFont typeface="Arial" pitchFamily="34" charset="0"/>
              <a:buChar char="•"/>
              <a:defRPr sz="2400"/>
            </a:lvl1pPr>
            <a:lvl2pPr>
              <a:buClrTx/>
              <a:buFont typeface="Arial" pitchFamily="34" charset="0"/>
              <a:buChar char="•"/>
              <a:defRPr sz="2200"/>
            </a:lvl2pPr>
            <a:lvl3pPr>
              <a:buClrTx/>
              <a:buFont typeface="Arial" pitchFamily="34" charset="0"/>
              <a:buChar char="•"/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2286000"/>
            <a:ext cx="300831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10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DD1A2A-50CB-493F-9475-5205DFCE3288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43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02474"/>
            <a:ext cx="9144000" cy="457200"/>
          </a:xfrm>
        </p:spPr>
        <p:txBody>
          <a:bodyPr/>
          <a:lstStyle>
            <a:lvl1pPr>
              <a:defRPr sz="2800" i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11C40-6BA0-4AB8-85F1-26884D655193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529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0" y="204788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2800" b="1" i="1">
                <a:solidFill>
                  <a:srgbClr val="151C77"/>
                </a:solidFill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143001"/>
            <a:ext cx="5526088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Rectangle 10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87210B-617B-4D32-9961-76DF6128A823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40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066800"/>
            <a:ext cx="8382000" cy="5257800"/>
          </a:xfrm>
          <a:prstGeom prst="rect">
            <a:avLst/>
          </a:prstGeom>
        </p:spPr>
        <p:txBody>
          <a:bodyPr vert="eaVert"/>
          <a:lstStyle>
            <a:lvl1pPr>
              <a:buClrTx/>
              <a:buFont typeface="Arial" pitchFamily="34" charset="0"/>
              <a:buChar char="•"/>
              <a:defRPr sz="2400"/>
            </a:lvl1pPr>
            <a:lvl2pPr>
              <a:buClrTx/>
              <a:buFont typeface="Arial" pitchFamily="34" charset="0"/>
              <a:buChar char="•"/>
              <a:defRPr sz="2200"/>
            </a:lvl2pPr>
            <a:lvl3pPr>
              <a:buClrTx/>
              <a:buFont typeface="Arial" pitchFamily="34" charset="0"/>
              <a:buChar char="•"/>
              <a:defRPr sz="18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04652"/>
            <a:ext cx="9144000" cy="457200"/>
          </a:xfrm>
        </p:spPr>
        <p:txBody>
          <a:bodyPr/>
          <a:lstStyle>
            <a:lvl1pPr>
              <a:defRPr sz="2800" i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5F8A34-966E-42FD-A784-C63F83F5C5FA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44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ext Placeholder 2"/>
          <p:cNvSpPr>
            <a:spLocks noGrp="1"/>
          </p:cNvSpPr>
          <p:nvPr>
            <p:ph type="body" orient="vert" idx="12"/>
          </p:nvPr>
        </p:nvSpPr>
        <p:spPr>
          <a:xfrm>
            <a:off x="381001" y="1066800"/>
            <a:ext cx="6172200" cy="5181600"/>
          </a:xfrm>
          <a:prstGeom prst="rect">
            <a:avLst/>
          </a:prstGeom>
        </p:spPr>
        <p:txBody>
          <a:bodyPr vert="eaVert"/>
          <a:lstStyle>
            <a:lvl1pPr>
              <a:buClrTx/>
              <a:buFont typeface="Arial" pitchFamily="34" charset="0"/>
              <a:buChar char="•"/>
              <a:defRPr sz="2400"/>
            </a:lvl1pPr>
            <a:lvl2pPr>
              <a:buClrTx/>
              <a:buFont typeface="Arial" pitchFamily="34" charset="0"/>
              <a:buChar char="•"/>
              <a:defRPr sz="2200"/>
            </a:lvl2pPr>
            <a:lvl3pPr>
              <a:buClrTx/>
              <a:buFont typeface="Arial" pitchFamily="34" charset="0"/>
              <a:buChar char="•"/>
              <a:defRPr sz="18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5437" y="1066800"/>
            <a:ext cx="2011363" cy="5181600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58524E-1B7A-458D-BEFA-3CD7DA23E02A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10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E1A0F-F1EB-4063-947B-D3BC22F54232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61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3810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19200" y="268288"/>
            <a:ext cx="7924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 i="1">
                <a:solidFill>
                  <a:srgbClr val="000000"/>
                </a:solidFill>
              </a:rPr>
              <a:t>United States Air Force Reserve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70000" y="990600"/>
            <a:ext cx="655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b="1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I n t e g r i t y  -  S e r v i c e  -  E x c e l </a:t>
            </a:r>
            <a:r>
              <a:rPr lang="en-US" altLang="en-US" sz="2000" b="1" i="1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l</a:t>
            </a:r>
            <a:r>
              <a:rPr lang="en-US" altLang="en-US" sz="2000" b="1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e n c e</a:t>
            </a:r>
          </a:p>
        </p:txBody>
      </p:sp>
      <p:pic>
        <p:nvPicPr>
          <p:cNvPr id="6" name="Picture 13" descr="af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352800"/>
            <a:ext cx="37449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276225" y="1524000"/>
            <a:ext cx="8486775" cy="1600200"/>
          </a:xfrm>
          <a:prstGeom prst="rect">
            <a:avLst/>
          </a:prstGeom>
        </p:spPr>
        <p:txBody>
          <a:bodyPr/>
          <a:lstStyle>
            <a:lvl1pPr algn="ctr">
              <a:defRPr sz="440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64575" y="6524625"/>
            <a:ext cx="433388" cy="304800"/>
          </a:xfrm>
        </p:spPr>
        <p:txBody>
          <a:bodyPr/>
          <a:lstStyle>
            <a:lvl1pPr>
              <a:defRPr/>
            </a:lvl1pPr>
          </a:lstStyle>
          <a:p>
            <a:fld id="{697ED093-722B-44EC-BBB2-902CEBF93DE6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34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76200"/>
            <a:ext cx="714375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76225" y="1504950"/>
            <a:ext cx="8397875" cy="4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E08FAD-B627-40F0-891E-D68120BF1452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05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752602"/>
            <a:ext cx="7886700" cy="4373563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Clr>
                <a:srgbClr val="FF0000"/>
              </a:buClr>
              <a:buFont typeface="Arial" pitchFamily="34" charset="0"/>
              <a:buNone/>
              <a:defRPr sz="2400" b="1" i="1" u="none">
                <a:solidFill>
                  <a:schemeClr val="bg1"/>
                </a:solidFill>
              </a:defRPr>
            </a:lvl1pPr>
            <a:lvl2pPr marL="320040" indent="-320040">
              <a:lnSpc>
                <a:spcPct val="125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</a:defRPr>
            </a:lvl2pPr>
            <a:lvl3pPr marL="914400" indent="-320040">
              <a:lnSpc>
                <a:spcPct val="125000"/>
              </a:lnSpc>
              <a:spcBef>
                <a:spcPts val="0"/>
              </a:spcBef>
              <a:buClr>
                <a:srgbClr val="FF0000"/>
              </a:buClr>
              <a:buFont typeface="Calibri" panose="020F0502020204030204" pitchFamily="34" charset="0"/>
              <a:buChar char="–"/>
              <a:defRPr sz="2000">
                <a:solidFill>
                  <a:schemeClr val="bg1"/>
                </a:solidFill>
              </a:defRPr>
            </a:lvl3pPr>
            <a:lvl4pPr marL="1554480" indent="-320040">
              <a:lnSpc>
                <a:spcPct val="125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4pPr>
            <a:lvl5pPr marL="2103120" indent="-320040">
              <a:lnSpc>
                <a:spcPct val="125000"/>
              </a:lnSpc>
              <a:spcBef>
                <a:spcPts val="0"/>
              </a:spcBef>
              <a:buClr>
                <a:srgbClr val="FF0000"/>
              </a:buClr>
              <a:buFont typeface="Courier New" panose="02070309020205020404" pitchFamily="49" charset="0"/>
              <a:buChar char="o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sz="2800" b="1" i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886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8382000" cy="533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ClrTx/>
              <a:buFont typeface="Arial" pitchFamily="34" charset="0"/>
              <a:buNone/>
              <a:defRPr sz="2000" i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74320" indent="-274320">
              <a:spcBef>
                <a:spcPts val="1200"/>
              </a:spcBef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48640" indent="-274320">
              <a:spcBef>
                <a:spcPts val="1200"/>
              </a:spcBef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22960" indent="-274320">
              <a:spcBef>
                <a:spcPts val="1200"/>
              </a:spcBef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Wingdings" panose="05000000000000000000" pitchFamily="2" charset="2"/>
              <a:buChar char="§"/>
              <a:defRPr sz="18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097280" indent="-274320">
              <a:spcBef>
                <a:spcPts val="1200"/>
              </a:spcBef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Courier New" panose="02070309020205020404" pitchFamily="49" charset="0"/>
              <a:buChar char="o"/>
              <a:defRPr sz="18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381000" y="994031"/>
            <a:ext cx="8382000" cy="0"/>
          </a:xfrm>
          <a:prstGeom prst="line">
            <a:avLst/>
          </a:prstGeom>
          <a:noFill/>
          <a:ln w="38100"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rgbClr val="005CE7">
                    <a:lumMod val="20000"/>
                    <a:lumOff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381000" y="76200"/>
            <a:ext cx="1117600" cy="86703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1388124" y="76200"/>
            <a:ext cx="739011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600" i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3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8300" y="6524625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F8BF5C1-0C31-4117-9346-26B34DEE768C}" type="slidenum">
              <a:rPr lang="en-US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386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3810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19200" y="268291"/>
            <a:ext cx="79248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700" b="1" i="1" dirty="0">
                <a:solidFill>
                  <a:srgbClr val="000000"/>
                </a:solidFill>
              </a:rPr>
              <a:t>United States Air Force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70000" y="990601"/>
            <a:ext cx="65532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500" b="1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I n t e g r i t y  -  S e r v i c e  -  E x c e l </a:t>
            </a:r>
            <a:r>
              <a:rPr lang="en-US" altLang="en-US" sz="1500" b="1" i="1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l</a:t>
            </a:r>
            <a:r>
              <a:rPr lang="en-US" altLang="en-US" sz="1500" b="1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e n c e</a:t>
            </a:r>
          </a:p>
        </p:txBody>
      </p:sp>
      <p:pic>
        <p:nvPicPr>
          <p:cNvPr id="7" name="Picture 13" descr="af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2" y="3352802"/>
            <a:ext cx="37449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276229" y="1524000"/>
            <a:ext cx="8486775" cy="1600200"/>
          </a:xfrm>
        </p:spPr>
        <p:txBody>
          <a:bodyPr/>
          <a:lstStyle>
            <a:lvl1pPr algn="ctr">
              <a:defRPr sz="3300" i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033"/>
          <p:cNvSpPr>
            <a:spLocks noGrp="1" noChangeArrowheads="1"/>
          </p:cNvSpPr>
          <p:nvPr>
            <p:ph type="subTitle" idx="1"/>
          </p:nvPr>
        </p:nvSpPr>
        <p:spPr>
          <a:xfrm>
            <a:off x="4095751" y="3924302"/>
            <a:ext cx="4495800" cy="1047751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5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9EDBA3-3DB7-489E-B256-AF2FE92E8C1C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0271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226" y="1066800"/>
            <a:ext cx="4122739" cy="5334000"/>
          </a:xfrm>
          <a:prstGeom prst="rect">
            <a:avLst/>
          </a:prstGeom>
        </p:spPr>
        <p:txBody>
          <a:bodyPr/>
          <a:lstStyle>
            <a:lvl1pPr>
              <a:buClrTx/>
              <a:buFont typeface="Arial" pitchFamily="34" charset="0"/>
              <a:buChar char="•"/>
              <a:defRPr sz="1800"/>
            </a:lvl1pPr>
            <a:lvl2pPr>
              <a:buClrTx/>
              <a:buFont typeface="Arial" pitchFamily="34" charset="0"/>
              <a:buChar char="•"/>
              <a:defRPr sz="1650"/>
            </a:lvl2pPr>
            <a:lvl3pPr>
              <a:buClrTx/>
              <a:buFont typeface="Arial" pitchFamily="34" charset="0"/>
              <a:buChar char="•"/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1368" y="1066800"/>
            <a:ext cx="4122737" cy="5334000"/>
          </a:xfrm>
          <a:prstGeom prst="rect">
            <a:avLst/>
          </a:prstGeom>
        </p:spPr>
        <p:txBody>
          <a:bodyPr/>
          <a:lstStyle>
            <a:lvl1pPr>
              <a:buClrTx/>
              <a:buFont typeface="Arial" pitchFamily="34" charset="0"/>
              <a:buChar char="•"/>
              <a:defRPr sz="1800"/>
            </a:lvl1pPr>
            <a:lvl2pPr>
              <a:buClrTx/>
              <a:buFont typeface="Arial" pitchFamily="34" charset="0"/>
              <a:buChar char="•"/>
              <a:defRPr sz="1650"/>
            </a:lvl2pPr>
            <a:lvl3pPr>
              <a:buClrTx/>
              <a:buFont typeface="Arial" pitchFamily="34" charset="0"/>
              <a:buChar char="•"/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04652"/>
            <a:ext cx="9144000" cy="457200"/>
          </a:xfrm>
        </p:spPr>
        <p:txBody>
          <a:bodyPr/>
          <a:lstStyle>
            <a:lvl1pPr>
              <a:defRPr sz="2100" i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F9F784-F246-4A34-B39B-8CB04C1A9955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466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-457197" y="2286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2100" b="1" i="1" dirty="0">
                <a:solidFill>
                  <a:srgbClr val="151C77"/>
                </a:solidFill>
              </a:rPr>
              <a:t>Click to edit Master 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1066801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1066800"/>
            <a:ext cx="5111751" cy="5334000"/>
          </a:xfrm>
          <a:prstGeom prst="rect">
            <a:avLst/>
          </a:prstGeom>
        </p:spPr>
        <p:txBody>
          <a:bodyPr/>
          <a:lstStyle>
            <a:lvl1pPr>
              <a:buClrTx/>
              <a:buFont typeface="Arial" pitchFamily="34" charset="0"/>
              <a:buChar char="•"/>
              <a:defRPr sz="1800"/>
            </a:lvl1pPr>
            <a:lvl2pPr>
              <a:buClrTx/>
              <a:buFont typeface="Arial" pitchFamily="34" charset="0"/>
              <a:buChar char="•"/>
              <a:defRPr sz="1650"/>
            </a:lvl2pPr>
            <a:lvl3pPr>
              <a:buClrTx/>
              <a:buFont typeface="Arial" pitchFamily="34" charset="0"/>
              <a:buChar char="•"/>
              <a:defRPr sz="135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2286000"/>
            <a:ext cx="300831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10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DD1A2A-50CB-493F-9475-5205DFCE3288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874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143003"/>
            <a:ext cx="5526088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10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87210B-617B-4D32-9961-76DF6128A823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256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es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827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7" y="2356513"/>
            <a:ext cx="7981244" cy="1537648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C6DF4C4-B555-4514-B737-CAA82E35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7" y="1401705"/>
            <a:ext cx="7981244" cy="652875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D6186-F9C3-4452-A790-21388D9B0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79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5" y="1307133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0EB038-50BA-4CE6-87A2-C19FACD823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4FF0E-4A35-4E41-A39A-DB4BBF4EE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DD4CB178-C0D6-4552-8FD9-86AB0F83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8" y="100270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24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7130"/>
            <a:ext cx="8460152" cy="4756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42D0C1-28C5-40E9-BE4A-2634E3E59F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AF80CE-1F06-46AF-81FC-3CE6F4E76A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2EB0BAE-96FC-4676-99FD-45D2D9C4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8" y="100270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2379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5" y="1307131"/>
            <a:ext cx="8482036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rgbClr val="45545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4" y="100270"/>
            <a:ext cx="8482035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2E83E6-9A59-464C-8762-83227755E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2B7D2-CF03-448D-9562-1B5072D25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604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0367" y="2356513"/>
            <a:ext cx="7981244" cy="1537648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C6DF4C4-B555-4514-B737-CAA82E35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7" y="1401705"/>
            <a:ext cx="7981244" cy="652875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D6186-F9C3-4452-A790-21388D9B0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8BF5C1-0C31-4117-9346-26B34DEE768C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79412" y="1058863"/>
            <a:ext cx="8408987" cy="5353088"/>
          </a:xfrm>
          <a:prstGeom prst="rect">
            <a:avLst/>
          </a:prstGeom>
        </p:spPr>
        <p:txBody>
          <a:bodyPr/>
          <a:lstStyle>
            <a:lvl1pPr marL="365760" indent="-365760"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+mj-lt"/>
              <a:buAutoNum type="alphaLcPeriod"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63600" indent="-457200">
              <a:buFont typeface="+mj-lt"/>
              <a:buAutoNum type="arabicPeriod"/>
              <a:defRPr/>
            </a:lvl2pPr>
            <a:lvl3pPr marL="1260475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01740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7134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B92A88-5565-4FAF-B92E-9F074FB192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9426C-B0A8-4657-888A-DC0D9715AE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B89E05CC-C080-4076-B555-AC268F24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16" y="88482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694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70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7" y="1307132"/>
            <a:ext cx="7259879" cy="4306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623632-4E16-4AD5-AADC-2E340A8694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811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89D54FF8-0097-4E4C-A337-D0D5F09F5D9E}"/>
              </a:ext>
            </a:extLst>
          </p:cNvPr>
          <p:cNvSpPr/>
          <p:nvPr userDrawn="1"/>
        </p:nvSpPr>
        <p:spPr>
          <a:xfrm flipV="1">
            <a:off x="408561" y="442148"/>
            <a:ext cx="8326878" cy="4590813"/>
          </a:xfrm>
          <a:prstGeom prst="round1Rect">
            <a:avLst>
              <a:gd name="adj" fmla="val 14091"/>
            </a:avLst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FEEEDD-0751-854A-9852-93F3EA02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356513"/>
            <a:ext cx="7981244" cy="1537648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58038CC-5DF0-1545-A424-EA63B177F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1401704"/>
            <a:ext cx="7981244" cy="652875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859BC51B-7E40-1041-A8C3-D54CE59B1C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5825764"/>
            <a:ext cx="1684782" cy="48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821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442148"/>
            <a:ext cx="8326878" cy="4590813"/>
          </a:xfrm>
          <a:prstGeom prst="round1Rect">
            <a:avLst>
              <a:gd name="adj" fmla="val 14091"/>
            </a:avLst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2356513"/>
            <a:ext cx="7981244" cy="1537648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C6DF4C4-B555-4514-B737-CAA82E35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1401704"/>
            <a:ext cx="7981244" cy="652875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D6186-F9C3-4452-A790-21388D9B0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143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C3F268-D399-CD41-93EB-BC0DC0B7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352"/>
            <a:ext cx="9162288" cy="947331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1307132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0EB038-50BA-4CE6-87A2-C19FACD823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4FF0E-4A35-4E41-A39A-DB4BBF4EE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DD4CB178-C0D6-4552-8FD9-86AB0F83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8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07C208-C044-46C7-83CC-E75B2ABE7C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498352"/>
            <a:ext cx="9162288" cy="94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274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2B283-1721-A54D-A0F1-D2BEA493074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5924008"/>
            <a:ext cx="9180576" cy="51206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1307133"/>
            <a:ext cx="8460152" cy="4429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B92A88-5565-4FAF-B92E-9F074FB192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9426C-B0A8-4657-888A-DC0D9715AE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B89E05CC-C080-4076-B555-AC268F24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8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3E63F-4D30-47E0-82BD-EC78D128863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288" y="5924008"/>
            <a:ext cx="9180576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703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B4C57C-BE7C-4CE4-BEEB-1CCE8258F0A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42" y="4191725"/>
            <a:ext cx="2205558" cy="2666275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6507958"/>
            <a:ext cx="4999948" cy="273844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endParaRPr lang="en-US" sz="675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5" y="1307132"/>
            <a:ext cx="7259879" cy="4306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356AF006-7545-FE4E-BA37-FA9657065F3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6587096"/>
            <a:ext cx="612648" cy="17475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C0E9C0-BE8A-4825-8F47-135B1034D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73151" y="6492831"/>
            <a:ext cx="5874411" cy="366183"/>
          </a:xfrm>
        </p:spPr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623632-4E16-4AD5-AADC-2E340A8694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96C325-1E58-46BB-8451-0071865A1E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42" y="4191725"/>
            <a:ext cx="2205558" cy="26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372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1307129"/>
            <a:ext cx="8460152" cy="4756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42D0C1-28C5-40E9-BE4A-2634E3E59F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AF80CE-1F06-46AF-81FC-3CE6F4E76A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2EB0BAE-96FC-4676-99FD-45D2D9C4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8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227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928" y="100269"/>
            <a:ext cx="8455567" cy="844611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928" y="1291988"/>
            <a:ext cx="4153873" cy="4501655"/>
          </a:xfrm>
        </p:spPr>
        <p:txBody>
          <a:bodyPr/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1988"/>
            <a:ext cx="4149294" cy="4501655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953D7D55-FF4B-144A-9A47-F9B21A50C6A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6587096"/>
            <a:ext cx="612648" cy="174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A873D3-98D7-4852-8AAA-A462C1DE9AB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8288" y="5924008"/>
            <a:ext cx="9180576" cy="51206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B137AA-E8FF-49AE-ADC6-417135EA1C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271262-DE56-473E-BD86-378F68F6C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6890A2-1520-4E1A-89C6-0F5FBC18CB35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288" y="5924008"/>
            <a:ext cx="9180576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136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8" y="1202605"/>
            <a:ext cx="4155461" cy="639763"/>
          </a:xfrm>
        </p:spPr>
        <p:txBody>
          <a:bodyPr anchor="b">
            <a:no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28" y="1842367"/>
            <a:ext cx="4155461" cy="3951288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02605"/>
            <a:ext cx="4152466" cy="639763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42367"/>
            <a:ext cx="4152466" cy="3951288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E0A0277-6F7D-464A-B7AB-99B78E17BC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6587096"/>
            <a:ext cx="612648" cy="1747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582580-7A03-4664-A005-282697F7A0C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8288" y="5924008"/>
            <a:ext cx="9180576" cy="51206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DEEF49-8B9B-4812-B58D-7F40D0D48F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3498844-A48D-4E90-ADCC-5515FCFABD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9E796A2E-6B98-46DB-AA03-8CCBF05F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8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1E786B-F8BA-4627-865F-686CBCA5D4E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288" y="5924008"/>
            <a:ext cx="9180576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7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79412" y="1058863"/>
            <a:ext cx="8408987" cy="5353088"/>
          </a:xfrm>
          <a:prstGeom prst="rect">
            <a:avLst/>
          </a:prstGeom>
        </p:spPr>
        <p:txBody>
          <a:bodyPr/>
          <a:lstStyle>
            <a:lvl1pPr marL="365760" indent="-365760"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+mj-lt"/>
              <a:buAutoNum type="arabicPeriod"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63600" indent="-457200">
              <a:buFont typeface="+mj-lt"/>
              <a:buAutoNum type="arabicPeriod"/>
              <a:defRPr/>
            </a:lvl2pPr>
            <a:lvl3pPr marL="1260475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44650" y="76200"/>
            <a:ext cx="714375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8300" y="6524625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F8BF5C1-0C31-4117-9346-26B34DEE768C}" type="slidenum">
              <a:rPr lang="en-US" alt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4871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928" y="100269"/>
            <a:ext cx="8455567" cy="844611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1E765CB9-1B51-9D48-955D-6843AA1B95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6587096"/>
            <a:ext cx="612648" cy="17475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8C097-D8E9-4803-892B-742AFC53C4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5696C-27D7-4D5E-BF51-1A71B93F0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175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8455566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259979"/>
            <a:ext cx="7054516" cy="762000"/>
          </a:xfrm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2261939"/>
            <a:ext cx="8460152" cy="39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A660B38B-C7D9-D944-83F2-8500759A1BD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6587096"/>
            <a:ext cx="612648" cy="174752"/>
          </a:xfrm>
          <a:prstGeom prst="rect">
            <a:avLst/>
          </a:prstGeom>
        </p:spPr>
      </p:pic>
      <p:pic>
        <p:nvPicPr>
          <p:cNvPr id="18" name="Picture 100" descr="book">
            <a:extLst>
              <a:ext uri="{FF2B5EF4-FFF2-40B4-BE49-F238E27FC236}">
                <a16:creationId xmlns:a16="http://schemas.microsoft.com/office/drawing/2014/main" id="{7659040C-5D30-DA49-B1E6-5E966016C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2" y="1043333"/>
            <a:ext cx="911191" cy="106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86BE5C-1A93-4076-AB7D-D776F88BF9C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18288" y="5924008"/>
            <a:ext cx="9180576" cy="512064"/>
          </a:xfrm>
          <a:prstGeom prst="rect">
            <a:avLst/>
          </a:prstGeom>
        </p:spPr>
      </p:pic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20973258-CC8D-48BF-90F9-A966CF2B9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2" y="1043333"/>
            <a:ext cx="911191" cy="106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1E94E-763D-4370-9E90-396E8B9F51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E1092-443E-439F-91D9-8B8BA1ECC83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E8AE99-0311-4829-83E6-CEC0775CB439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288" y="5924008"/>
            <a:ext cx="9180576" cy="512064"/>
          </a:xfrm>
          <a:prstGeom prst="rect">
            <a:avLst/>
          </a:prstGeom>
        </p:spPr>
      </p:pic>
      <p:pic>
        <p:nvPicPr>
          <p:cNvPr id="15" name="Picture 100" descr="book">
            <a:extLst>
              <a:ext uri="{FF2B5EF4-FFF2-40B4-BE49-F238E27FC236}">
                <a16:creationId xmlns:a16="http://schemas.microsoft.com/office/drawing/2014/main" id="{0A442202-335A-4564-9473-4BB9D3129C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2" y="1043333"/>
            <a:ext cx="911191" cy="106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62400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5" y="1307131"/>
            <a:ext cx="6802679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rgbClr val="45545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22BF4-CE2A-B54A-B1D6-2812AD7BC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509" y="4911634"/>
            <a:ext cx="1605176" cy="1330959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7C6D3784-9980-4349-B5E5-5AAE6F7E51C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6587096"/>
            <a:ext cx="612648" cy="17475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2E83E6-9A59-464C-8762-83227755E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2B7D2-CF03-448D-9562-1B5072D25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774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442149"/>
            <a:ext cx="8326878" cy="1377553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442149"/>
            <a:ext cx="7981244" cy="1377553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9BFAA4-B692-4B26-BF12-35D369620B7C}"/>
              </a:ext>
            </a:extLst>
          </p:cNvPr>
          <p:cNvGrpSpPr/>
          <p:nvPr/>
        </p:nvGrpSpPr>
        <p:grpSpPr>
          <a:xfrm>
            <a:off x="7001303" y="4521510"/>
            <a:ext cx="1857606" cy="1804121"/>
            <a:chOff x="6939887" y="3391133"/>
            <a:chExt cx="1857606" cy="13530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1F8C84A-B36C-4ECA-A942-6D9495014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4242" y="3391133"/>
              <a:ext cx="1768897" cy="110003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880B59-FC96-477E-AC99-8876E161C9DA}"/>
                </a:ext>
              </a:extLst>
            </p:cNvPr>
            <p:cNvSpPr txBox="1"/>
            <p:nvPr/>
          </p:nvSpPr>
          <p:spPr>
            <a:xfrm>
              <a:off x="6939887" y="4467225"/>
              <a:ext cx="1857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Lab Activity</a:t>
              </a:r>
            </a:p>
          </p:txBody>
        </p:sp>
      </p:grp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D55877A-36DD-4C5F-9261-0D426EBA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2019869"/>
            <a:ext cx="6659379" cy="4222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chemeClr val="accent6"/>
              </a:buClr>
              <a:defRPr>
                <a:solidFill>
                  <a:srgbClr val="45545F"/>
                </a:solidFill>
              </a:defRPr>
            </a:lvl1pPr>
            <a:lvl2pPr>
              <a:buClr>
                <a:schemeClr val="accent6"/>
              </a:buClr>
              <a:defRPr/>
            </a:lvl2pPr>
            <a:lvl3pPr>
              <a:buClr>
                <a:schemeClr val="accent6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F4A4D6FD-54DB-4A85-9C3A-6A0AD67AE608}"/>
              </a:ext>
            </a:extLst>
          </p:cNvPr>
          <p:cNvSpPr/>
          <p:nvPr userDrawn="1"/>
        </p:nvSpPr>
        <p:spPr>
          <a:xfrm flipV="1">
            <a:off x="408561" y="442149"/>
            <a:ext cx="8326878" cy="1377553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83E662A3-41EF-4757-9E50-3874C3C5E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6492831"/>
            <a:ext cx="479184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732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N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442149"/>
            <a:ext cx="8326878" cy="1377553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442149"/>
            <a:ext cx="7981244" cy="1377553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9201DA1E-285E-4174-99B5-67C7A0E0BEEE}"/>
              </a:ext>
            </a:extLst>
          </p:cNvPr>
          <p:cNvSpPr/>
          <p:nvPr userDrawn="1"/>
        </p:nvSpPr>
        <p:spPr>
          <a:xfrm flipV="1">
            <a:off x="408561" y="442149"/>
            <a:ext cx="8326878" cy="1377553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7E8E379-9528-47D0-BE38-B1667C9AA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6492831"/>
            <a:ext cx="479184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D92B94-856A-47D2-99CD-931F3BE95EB5}"/>
              </a:ext>
            </a:extLst>
          </p:cNvPr>
          <p:cNvGrpSpPr/>
          <p:nvPr userDrawn="1"/>
        </p:nvGrpSpPr>
        <p:grpSpPr>
          <a:xfrm>
            <a:off x="2688609" y="2550314"/>
            <a:ext cx="3766782" cy="3492622"/>
            <a:chOff x="5985300" y="2769916"/>
            <a:chExt cx="3766782" cy="261946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840C5D4-C8AC-44FD-A997-47C629DB0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5300" y="2769916"/>
              <a:ext cx="3766782" cy="234246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39CC8C-CF8E-40FE-8189-10702EE41E8E}"/>
                </a:ext>
              </a:extLst>
            </p:cNvPr>
            <p:cNvSpPr txBox="1"/>
            <p:nvPr/>
          </p:nvSpPr>
          <p:spPr>
            <a:xfrm>
              <a:off x="6136276" y="5112384"/>
              <a:ext cx="36158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Performance Based Question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12544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442149"/>
            <a:ext cx="8326878" cy="1377553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442149"/>
            <a:ext cx="7981244" cy="1377553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D55877A-36DD-4C5F-9261-0D426EBA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2019869"/>
            <a:ext cx="6659379" cy="4222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chemeClr val="accent6"/>
              </a:buClr>
              <a:defRPr>
                <a:solidFill>
                  <a:srgbClr val="45545F"/>
                </a:solidFill>
              </a:defRPr>
            </a:lvl1pPr>
            <a:lvl2pPr>
              <a:buClr>
                <a:schemeClr val="accent6"/>
              </a:buClr>
              <a:defRPr/>
            </a:lvl2pPr>
            <a:lvl3pPr>
              <a:buClr>
                <a:schemeClr val="accent6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AEE9C2-E74F-4110-B56E-A871A1D8991C}"/>
              </a:ext>
            </a:extLst>
          </p:cNvPr>
          <p:cNvGrpSpPr/>
          <p:nvPr userDrawn="1"/>
        </p:nvGrpSpPr>
        <p:grpSpPr>
          <a:xfrm>
            <a:off x="7001303" y="4766361"/>
            <a:ext cx="1857606" cy="1559270"/>
            <a:chOff x="7001303" y="3574771"/>
            <a:chExt cx="1857606" cy="11694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880B59-FC96-477E-AC99-8876E161C9DA}"/>
                </a:ext>
              </a:extLst>
            </p:cNvPr>
            <p:cNvSpPr txBox="1"/>
            <p:nvPr/>
          </p:nvSpPr>
          <p:spPr>
            <a:xfrm>
              <a:off x="7001303" y="4467225"/>
              <a:ext cx="1857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Review Activity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C3E252C-D736-4920-BB1B-1216044AA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3910" y="3574771"/>
              <a:ext cx="1612392" cy="883222"/>
            </a:xfrm>
            <a:prstGeom prst="rect">
              <a:avLst/>
            </a:prstGeom>
          </p:spPr>
        </p:pic>
      </p:grp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F09CB82B-7DA3-44C1-858D-A783D973D756}"/>
              </a:ext>
            </a:extLst>
          </p:cNvPr>
          <p:cNvSpPr/>
          <p:nvPr userDrawn="1"/>
        </p:nvSpPr>
        <p:spPr>
          <a:xfrm flipV="1">
            <a:off x="408561" y="442149"/>
            <a:ext cx="8326878" cy="1377553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528EE9A7-6869-43EB-B3EB-B87835E22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6492831"/>
            <a:ext cx="479184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95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N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442149"/>
            <a:ext cx="8326878" cy="1377553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442149"/>
            <a:ext cx="7981244" cy="1377553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6253E1-34D1-458C-A402-0022D2E655DD}"/>
              </a:ext>
            </a:extLst>
          </p:cNvPr>
          <p:cNvGrpSpPr/>
          <p:nvPr userDrawn="1"/>
        </p:nvGrpSpPr>
        <p:grpSpPr>
          <a:xfrm>
            <a:off x="2657124" y="2876503"/>
            <a:ext cx="3829752" cy="3166433"/>
            <a:chOff x="2657124" y="2157377"/>
            <a:chExt cx="3829752" cy="237482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880B59-FC96-477E-AC99-8876E161C9DA}"/>
                </a:ext>
              </a:extLst>
            </p:cNvPr>
            <p:cNvSpPr txBox="1"/>
            <p:nvPr/>
          </p:nvSpPr>
          <p:spPr>
            <a:xfrm>
              <a:off x="3718685" y="4255203"/>
              <a:ext cx="18576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Review Activity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DD35B9-236A-48FB-B81D-ABE61ABF6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7124" y="2157377"/>
              <a:ext cx="3829752" cy="2097826"/>
            </a:xfrm>
            <a:prstGeom prst="rect">
              <a:avLst/>
            </a:prstGeom>
          </p:spPr>
        </p:pic>
      </p:grp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A7FC97FC-6077-4324-B6E8-1B34BAA4F872}"/>
              </a:ext>
            </a:extLst>
          </p:cNvPr>
          <p:cNvSpPr/>
          <p:nvPr userDrawn="1"/>
        </p:nvSpPr>
        <p:spPr>
          <a:xfrm flipV="1">
            <a:off x="408561" y="442149"/>
            <a:ext cx="8326878" cy="1377553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E3C3FA5-F228-402B-ACE9-FA3417311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6492831"/>
            <a:ext cx="479184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739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442149"/>
            <a:ext cx="8326878" cy="3852348"/>
          </a:xfrm>
          <a:prstGeom prst="round1Rect">
            <a:avLst>
              <a:gd name="adj" fmla="val 14091"/>
            </a:avLst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0366" y="2356513"/>
            <a:ext cx="7981244" cy="1537648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C6DF4C4-B555-4514-B737-CAA82E35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1401704"/>
            <a:ext cx="7981244" cy="652875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4525" y="6492831"/>
            <a:ext cx="5274860" cy="366183"/>
          </a:xfrm>
        </p:spPr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D6186-F9C3-4452-A790-21388D9B0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239CA-8F80-4A08-B566-F2EB5C02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60" y="4988042"/>
            <a:ext cx="2696240" cy="1869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9C023D-BE38-44E3-B6B2-E185DAF0A4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7760" y="4988042"/>
            <a:ext cx="2696240" cy="186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329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4525" y="6492831"/>
            <a:ext cx="5274860" cy="366183"/>
          </a:xfrm>
        </p:spPr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D6186-F9C3-4452-A790-21388D9B0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239CA-8F80-4A08-B566-F2EB5C02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60" y="4988042"/>
            <a:ext cx="2696240" cy="1869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9C023D-BE38-44E3-B6B2-E185DAF0A4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7760" y="4988042"/>
            <a:ext cx="2696240" cy="186995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ACF2AC2-6898-4F8D-9D90-9F13C8AD3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Reflective Questions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957B6C0-2ED7-4A79-B391-3F58EA10CD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5" y="1307131"/>
            <a:ext cx="8455567" cy="4060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19219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64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5" y="1307133"/>
            <a:ext cx="8460152" cy="398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0EB038-50BA-4CE6-87A2-C19FACD823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4FF0E-4A35-4E41-A39A-DB4BBF4EE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DD4CB178-C0D6-4552-8FD9-86AB0F83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8" y="100270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8896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04085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914035"/>
            <a:ext cx="5486400" cy="80486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864C3DE1-22DC-4B48-9954-09A38AB51EF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6587096"/>
            <a:ext cx="612648" cy="174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D6516E-B928-442D-ABD3-DAE814C7C00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8288" y="5924008"/>
            <a:ext cx="9180576" cy="51206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E2DB78B-FA03-48BE-86D0-D938EC525C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C36B0D-83AB-4E08-B7A5-9029E6FC39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6BE546AB-EF65-497F-9200-0147629F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9" y="4254530"/>
            <a:ext cx="5486400" cy="6595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04A91A-CE86-4890-BC3D-060B8E55C733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288" y="5924008"/>
            <a:ext cx="9180576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718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928" y="100269"/>
            <a:ext cx="8455567" cy="844611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45545F"/>
                </a:solidFill>
              </a:defRPr>
            </a:lvl1pPr>
            <a:lvl2pPr>
              <a:defRPr>
                <a:solidFill>
                  <a:srgbClr val="45545F"/>
                </a:solidFill>
              </a:defRPr>
            </a:lvl2pPr>
            <a:lvl3pPr>
              <a:defRPr>
                <a:solidFill>
                  <a:srgbClr val="45545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63308DA-D7BC-384E-821F-8A3A2D1C8C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6587096"/>
            <a:ext cx="612648" cy="17475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C80A7-8E0B-4AAC-882B-47FB6EB1A1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F0388E-4226-4CD6-8F46-51A6616218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063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9"/>
          </a:xfrm>
          <a:prstGeom prst="rect">
            <a:avLst/>
          </a:prstGeom>
        </p:spPr>
        <p:txBody>
          <a:bodyPr vert="eaVert"/>
          <a:lstStyle>
            <a:lvl1pPr>
              <a:defRPr b="1">
                <a:solidFill>
                  <a:srgbClr val="45545F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9"/>
          </a:xfrm>
        </p:spPr>
        <p:txBody>
          <a:bodyPr vert="eaVert"/>
          <a:lstStyle>
            <a:lvl1pPr>
              <a:defRPr>
                <a:solidFill>
                  <a:srgbClr val="45545F"/>
                </a:solidFill>
              </a:defRPr>
            </a:lvl1pPr>
            <a:lvl2pPr>
              <a:defRPr>
                <a:solidFill>
                  <a:srgbClr val="45545F"/>
                </a:solidFill>
              </a:defRPr>
            </a:lvl2pPr>
            <a:lvl3pPr>
              <a:defRPr>
                <a:solidFill>
                  <a:srgbClr val="45545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18730890-2F38-5A47-B746-C8A5D1CBF98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6587096"/>
            <a:ext cx="612648" cy="17475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81E03-D481-4EFC-AB63-419550B251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CD7DA-0358-43E2-ACD7-68E89E669A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1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7130"/>
            <a:ext cx="8460152" cy="4756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42D0C1-28C5-40E9-BE4A-2634E3E59F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AF80CE-1F06-46AF-81FC-3CE6F4E76A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2EB0BAE-96FC-4676-99FD-45D2D9C4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8" y="100270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3810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3" descr="afsymb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2" y="3835674"/>
            <a:ext cx="1554480" cy="122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033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24299"/>
            <a:ext cx="4495800" cy="104775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102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9EDBA3-3DB7-489E-B256-AF2FE92E8C1C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488" y="3835674"/>
            <a:ext cx="1189884" cy="12252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74" y="1447964"/>
            <a:ext cx="6584251" cy="199356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2683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02474"/>
            <a:ext cx="9144000" cy="457200"/>
          </a:xfrm>
        </p:spPr>
        <p:txBody>
          <a:bodyPr/>
          <a:lstStyle>
            <a:lvl1pPr>
              <a:defRPr sz="2800" i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8382000" cy="5334000"/>
          </a:xfrm>
          <a:prstGeom prst="rect">
            <a:avLst/>
          </a:prstGeom>
        </p:spPr>
        <p:txBody>
          <a:bodyPr/>
          <a:lstStyle>
            <a:lvl1pPr>
              <a:buClrTx/>
              <a:buFont typeface="Arial" pitchFamily="34" charset="0"/>
              <a:buChar char="•"/>
              <a:defRPr sz="2400"/>
            </a:lvl1pPr>
            <a:lvl2pPr>
              <a:buClrTx/>
              <a:buFont typeface="Arial" pitchFamily="34" charset="0"/>
              <a:buChar char="•"/>
              <a:defRPr sz="2200"/>
            </a:lvl2pPr>
            <a:lvl3pPr>
              <a:buClrTx/>
              <a:buFont typeface="Arial" pitchFamily="34" charset="0"/>
              <a:buChar char="•"/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8A64C1-D046-4B49-A655-5BD4150B86BA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62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224" y="1066800"/>
            <a:ext cx="4122739" cy="5334000"/>
          </a:xfrm>
          <a:prstGeom prst="rect">
            <a:avLst/>
          </a:prstGeom>
        </p:spPr>
        <p:txBody>
          <a:bodyPr/>
          <a:lstStyle>
            <a:lvl1pPr>
              <a:buClrTx/>
              <a:buFont typeface="Arial" pitchFamily="34" charset="0"/>
              <a:buChar char="•"/>
              <a:defRPr sz="2400"/>
            </a:lvl1pPr>
            <a:lvl2pPr>
              <a:buClrTx/>
              <a:buFont typeface="Arial" pitchFamily="34" charset="0"/>
              <a:buChar char="•"/>
              <a:defRPr sz="2200"/>
            </a:lvl2pPr>
            <a:lvl3pPr>
              <a:buClrTx/>
              <a:buFont typeface="Arial" pitchFamily="34" charset="0"/>
              <a:buChar char="•"/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1366" y="1066800"/>
            <a:ext cx="4122737" cy="5334000"/>
          </a:xfrm>
          <a:prstGeom prst="rect">
            <a:avLst/>
          </a:prstGeom>
        </p:spPr>
        <p:txBody>
          <a:bodyPr/>
          <a:lstStyle>
            <a:lvl1pPr>
              <a:buClrTx/>
              <a:buFont typeface="Arial" pitchFamily="34" charset="0"/>
              <a:buChar char="•"/>
              <a:defRPr sz="2400"/>
            </a:lvl1pPr>
            <a:lvl2pPr>
              <a:buClrTx/>
              <a:buFont typeface="Arial" pitchFamily="34" charset="0"/>
              <a:buChar char="•"/>
              <a:defRPr sz="2200"/>
            </a:lvl2pPr>
            <a:lvl3pPr>
              <a:buClrTx/>
              <a:buFont typeface="Arial" pitchFamily="34" charset="0"/>
              <a:buChar char="•"/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04652"/>
            <a:ext cx="9144000" cy="457200"/>
          </a:xfrm>
        </p:spPr>
        <p:txBody>
          <a:bodyPr/>
          <a:lstStyle>
            <a:lvl1pPr>
              <a:defRPr sz="2800" i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F9F784-F246-4A34-B39B-8CB04C1A9955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8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image" Target="../media/image7.wmf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24625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fontAlgn="auto" hangingPunct="0">
              <a:spcBef>
                <a:spcPts val="0"/>
              </a:spcBef>
              <a:spcAft>
                <a:spcPts val="0"/>
              </a:spcAft>
              <a:defRPr sz="1000">
                <a:solidFill>
                  <a:srgbClr val="969696"/>
                </a:solidFill>
                <a:latin typeface="Arial" charset="0"/>
                <a:cs typeface="+mn-cs"/>
              </a:defRPr>
            </a:lvl1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15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8300" y="6524625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000" b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F8BF5C1-0C31-4117-9346-26B34DEE768C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052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1644650" y="76200"/>
            <a:ext cx="71437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2" name="Line 2"/>
          <p:cNvSpPr>
            <a:spLocks noChangeShapeType="1"/>
          </p:cNvSpPr>
          <p:nvPr userDrawn="1"/>
        </p:nvSpPr>
        <p:spPr bwMode="auto">
          <a:xfrm>
            <a:off x="381000" y="994031"/>
            <a:ext cx="8382000" cy="0"/>
          </a:xfrm>
          <a:prstGeom prst="line">
            <a:avLst/>
          </a:prstGeom>
          <a:noFill/>
          <a:ln w="38100"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50000">
                  <a:schemeClr val="tx2">
                    <a:lumMod val="40000"/>
                    <a:lumOff val="60000"/>
                  </a:schemeClr>
                </a:gs>
                <a:gs pos="100000">
                  <a:srgbClr val="005CE7">
                    <a:lumMod val="20000"/>
                    <a:lumOff val="8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0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15" r:id="rId2"/>
    <p:sldLayoutId id="2147483717" r:id="rId3"/>
    <p:sldLayoutId id="2147483718" r:id="rId4"/>
    <p:sldLayoutId id="2147483733" r:id="rId5"/>
    <p:sldLayoutId id="2147483747" r:id="rId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1600" b="1" i="1">
          <a:solidFill>
            <a:schemeClr val="tx2">
              <a:lumMod val="40000"/>
              <a:lumOff val="60000"/>
            </a:schemeClr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51C77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51C77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51C77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51C77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50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1" fontAlgn="base" hangingPunct="1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1" fontAlgn="base" hangingPunct="1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24625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fontAlgn="auto" hangingPunct="0">
              <a:spcBef>
                <a:spcPts val="0"/>
              </a:spcBef>
              <a:spcAft>
                <a:spcPts val="0"/>
              </a:spcAft>
              <a:defRPr sz="1000">
                <a:solidFill>
                  <a:srgbClr val="969696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915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8300" y="6524625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969696"/>
                </a:solidFill>
              </a:defRPr>
            </a:lvl1pPr>
          </a:lstStyle>
          <a:p>
            <a:fld id="{CF8BF5C1-0C31-4117-9346-26B34DEE768C}" type="slidenum">
              <a:rPr lang="en-US" altLang="en-US"/>
              <a:pPr/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2052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1219199" y="166687"/>
            <a:ext cx="676910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53" name="Line 103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3810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Line 1036"/>
          <p:cNvSpPr>
            <a:spLocks noChangeShapeType="1"/>
          </p:cNvSpPr>
          <p:nvPr/>
        </p:nvSpPr>
        <p:spPr bwMode="auto">
          <a:xfrm>
            <a:off x="381000" y="990600"/>
            <a:ext cx="8382000" cy="0"/>
          </a:xfrm>
          <a:prstGeom prst="line">
            <a:avLst/>
          </a:prstGeom>
          <a:noFill/>
          <a:ln w="3810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3112124" y="6488113"/>
            <a:ext cx="29578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b="1" i="1" dirty="0">
                <a:solidFill>
                  <a:srgbClr val="000066"/>
                </a:solidFill>
                <a:latin typeface="Century Schoolbook" panose="020406040505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Integrity</a:t>
            </a:r>
            <a:r>
              <a:rPr lang="en-US" altLang="en-US" sz="1400" b="1" i="1" baseline="0" dirty="0">
                <a:solidFill>
                  <a:srgbClr val="000066"/>
                </a:solidFill>
                <a:latin typeface="Century Schoolbook" panose="020406040505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 - Service - Excellence</a:t>
            </a:r>
            <a:endParaRPr lang="en-US" altLang="en-US" sz="1400" b="1" i="1" dirty="0">
              <a:solidFill>
                <a:srgbClr val="000066"/>
              </a:solidFill>
              <a:latin typeface="Century Schoolbook" panose="020406040505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24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51C77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51C77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51C77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51C77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 i="1">
          <a:solidFill>
            <a:srgbClr val="151C77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50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1" fontAlgn="base" hangingPunct="1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113" indent="-223838" algn="l" rtl="0" eaLnBrk="1" fontAlgn="base" hangingPunct="1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24625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fontAlgn="auto" hangingPunct="0">
              <a:spcBef>
                <a:spcPts val="0"/>
              </a:spcBef>
              <a:spcAft>
                <a:spcPts val="0"/>
              </a:spcAft>
              <a:defRPr sz="750">
                <a:solidFill>
                  <a:srgbClr val="969696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8300" y="6524625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7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F8BF5C1-0C31-4117-9346-26B34DEE768C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2052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1644650" y="76200"/>
            <a:ext cx="71437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3" name="Line 103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3810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2054" name="Line 1036"/>
          <p:cNvSpPr>
            <a:spLocks noChangeShapeType="1"/>
          </p:cNvSpPr>
          <p:nvPr/>
        </p:nvSpPr>
        <p:spPr bwMode="auto">
          <a:xfrm>
            <a:off x="381000" y="990600"/>
            <a:ext cx="8382000" cy="0"/>
          </a:xfrm>
          <a:prstGeom prst="line">
            <a:avLst/>
          </a:prstGeom>
          <a:noFill/>
          <a:ln w="38100">
            <a:solidFill>
              <a:srgbClr val="0C2D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pic>
        <p:nvPicPr>
          <p:cNvPr id="2055" name="Picture 1037" descr="afsymbol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5" y="104775"/>
            <a:ext cx="10255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3455167" y="6488114"/>
            <a:ext cx="227177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ctr"/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050" b="1" i="1" dirty="0">
                <a:solidFill>
                  <a:srgbClr val="000066"/>
                </a:solidFill>
                <a:latin typeface="Century Schoolbook" panose="02040604050505020304" pitchFamily="18" charset="0"/>
                <a:ea typeface="Times New Roman" panose="02020603050405020304" pitchFamily="18" charset="0"/>
                <a:cs typeface="Tahoma" panose="020B0604030504040204" pitchFamily="34" charset="0"/>
              </a:rPr>
              <a:t>Integrity - Service - Excellence</a:t>
            </a:r>
            <a:endParaRPr lang="en-US" altLang="en-US" sz="1050" b="1" i="1" dirty="0">
              <a:solidFill>
                <a:srgbClr val="000066"/>
              </a:solidFill>
              <a:latin typeface="Century Schoolbook" panose="020406040505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hf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100" b="1" i="1">
          <a:solidFill>
            <a:srgbClr val="151C77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100" b="1" i="1">
          <a:solidFill>
            <a:srgbClr val="151C77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100" b="1" i="1">
          <a:solidFill>
            <a:srgbClr val="151C77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100" b="1" i="1">
          <a:solidFill>
            <a:srgbClr val="151C77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100" b="1" i="1">
          <a:solidFill>
            <a:srgbClr val="151C77"/>
          </a:solidFill>
          <a:latin typeface="Arial" charset="0"/>
        </a:defRPr>
      </a:lvl5pPr>
      <a:lvl6pPr marL="342892" algn="r" rtl="0" eaLnBrk="1" fontAlgn="base" hangingPunct="1">
        <a:spcBef>
          <a:spcPct val="0"/>
        </a:spcBef>
        <a:spcAft>
          <a:spcPct val="0"/>
        </a:spcAft>
        <a:defRPr sz="2700" b="1" i="1">
          <a:solidFill>
            <a:srgbClr val="151C77"/>
          </a:solidFill>
          <a:latin typeface="Arial" charset="0"/>
        </a:defRPr>
      </a:lvl6pPr>
      <a:lvl7pPr marL="685783" algn="r" rtl="0" eaLnBrk="1" fontAlgn="base" hangingPunct="1">
        <a:spcBef>
          <a:spcPct val="0"/>
        </a:spcBef>
        <a:spcAft>
          <a:spcPct val="0"/>
        </a:spcAft>
        <a:defRPr sz="2700" b="1" i="1">
          <a:solidFill>
            <a:srgbClr val="151C77"/>
          </a:solidFill>
          <a:latin typeface="Arial" charset="0"/>
        </a:defRPr>
      </a:lvl7pPr>
      <a:lvl8pPr marL="1028675" algn="r" rtl="0" eaLnBrk="1" fontAlgn="base" hangingPunct="1">
        <a:spcBef>
          <a:spcPct val="0"/>
        </a:spcBef>
        <a:spcAft>
          <a:spcPct val="0"/>
        </a:spcAft>
        <a:defRPr sz="2700" b="1" i="1">
          <a:solidFill>
            <a:srgbClr val="151C77"/>
          </a:solidFill>
          <a:latin typeface="Arial" charset="0"/>
        </a:defRPr>
      </a:lvl8pPr>
      <a:lvl9pPr marL="1371566" algn="r" rtl="0" eaLnBrk="1" fontAlgn="base" hangingPunct="1">
        <a:spcBef>
          <a:spcPct val="0"/>
        </a:spcBef>
        <a:spcAft>
          <a:spcPct val="0"/>
        </a:spcAft>
        <a:defRPr sz="2700" b="1" i="1">
          <a:solidFill>
            <a:srgbClr val="151C77"/>
          </a:solidFill>
          <a:latin typeface="Arial" charset="0"/>
        </a:defRPr>
      </a:lvl9pPr>
    </p:titleStyle>
    <p:bodyStyle>
      <a:lvl1pPr marL="214308" indent="-214308" algn="l" rtl="0" eaLnBrk="1" fontAlgn="base" hangingPunct="1">
        <a:spcBef>
          <a:spcPct val="50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516718" indent="-211926" algn="l" rtl="0" eaLnBrk="1" fontAlgn="base" hangingPunct="1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+mn-lt"/>
        </a:defRPr>
      </a:lvl2pPr>
      <a:lvl3pPr marL="770316" indent="-167875" algn="l" rtl="0" eaLnBrk="1" fontAlgn="base" hangingPunct="1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+mn-lt"/>
        </a:defRPr>
      </a:lvl3pPr>
      <a:lvl4pPr marL="1200120" indent="-171446" algn="l" rtl="0" eaLnBrk="1" fontAlgn="base" hangingPunct="1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anose="05000000000000000000" pitchFamily="2" charset="2"/>
        <a:buChar char="n"/>
        <a:defRPr sz="1500" b="1">
          <a:solidFill>
            <a:schemeClr val="tx1"/>
          </a:solidFill>
          <a:latin typeface="+mn-lt"/>
        </a:defRPr>
      </a:lvl4pPr>
      <a:lvl5pPr marL="1543012" indent="-171446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03" indent="-171446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795" indent="-171446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686" indent="-171446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577" indent="-171446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8" y="100269"/>
            <a:ext cx="8455567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1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0BC5A-134F-4047-9D0E-0B8E96244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4525" y="6492831"/>
            <a:ext cx="7165928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i="0" u="none">
                <a:solidFill>
                  <a:schemeClr val="accent4"/>
                </a:solidFill>
              </a:defRPr>
            </a:lvl1pPr>
          </a:lstStyle>
          <a:p>
            <a:r>
              <a:rPr lang="en-GB"/>
              <a:t>CompTIA Security+ Lesson 19 | Copyright © 2020 CompTIA Properties, LLC. All Rights Reserved.  |  CompTIA.org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5B0F0-8782-4200-A7ED-327408935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6492831"/>
            <a:ext cx="479184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66775347-A556-4A8A-A644-9477C35B6035}"/>
              </a:ext>
            </a:extLst>
          </p:cNvPr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6587096"/>
            <a:ext cx="612648" cy="174752"/>
          </a:xfrm>
          <a:prstGeom prst="rect">
            <a:avLst/>
          </a:prstGeom>
        </p:spPr>
      </p:pic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F1616228-AD69-497C-B41C-1E9F61544233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6587096"/>
            <a:ext cx="612648" cy="17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5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lang="en-US" sz="2400" b="1" kern="1200" dirty="0">
          <a:solidFill>
            <a:schemeClr val="accent5"/>
          </a:solidFill>
          <a:latin typeface="+mn-lt"/>
          <a:ea typeface="+mj-ea"/>
          <a:cs typeface="Open Sans SemiBold" panose="020B0706030804020204" pitchFamily="34" charset="0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5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Clr>
          <a:srgbClr val="ED1C2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02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3835" y="404086"/>
            <a:ext cx="6341675" cy="255839"/>
          </a:xfrm>
          <a:prstGeom prst="rect">
            <a:avLst/>
          </a:prstGeom>
        </p:spPr>
        <p:txBody>
          <a:bodyPr vert="horz" wrap="square" lIns="0" tIns="952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GB" dirty="0"/>
              <a:t>Summarize risk management processes and concepts</a:t>
            </a:r>
            <a:endParaRPr spc="-8" dirty="0"/>
          </a:p>
        </p:txBody>
      </p:sp>
      <p:sp>
        <p:nvSpPr>
          <p:cNvPr id="4" name="object 4"/>
          <p:cNvSpPr/>
          <p:nvPr/>
        </p:nvSpPr>
        <p:spPr>
          <a:xfrm>
            <a:off x="854847" y="1422599"/>
            <a:ext cx="7434305" cy="4296883"/>
          </a:xfrm>
          <a:prstGeom prst="rect">
            <a:avLst/>
          </a:prstGeom>
          <a:blipFill>
            <a:blip r:embed="rId3" cstate="print"/>
            <a:stretch>
              <a:fillRect l="-2" t="-17092" r="-40974" b="-1"/>
            </a:stretch>
          </a:blipFill>
        </p:spPr>
        <p:txBody>
          <a:bodyPr wrap="square" lIns="0" tIns="0" rIns="0" bIns="0" rtlCol="0"/>
          <a:lstStyle/>
          <a:p>
            <a:endParaRPr sz="135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3B19157-661F-A045-89AB-2209637F0A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1000" y="6601725"/>
            <a:ext cx="1143000" cy="228600"/>
          </a:xfrm>
        </p:spPr>
        <p:txBody>
          <a:bodyPr/>
          <a:lstStyle/>
          <a:p>
            <a:pPr defTabSz="342900"/>
            <a:fld id="{B7CF8A19-3A9E-4ABC-B336-2FDDE321C72D}" type="slidenum">
              <a:rPr lang="en-US">
                <a:latin typeface="Open Sans"/>
              </a:rPr>
              <a:pPr defTabSz="342900"/>
              <a:t>10</a:t>
            </a:fld>
            <a:endParaRPr lang="en-US" dirty="0">
              <a:latin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Risk Management Strategies</a:t>
            </a:r>
          </a:p>
          <a:p>
            <a:pPr lvl="1"/>
            <a:r>
              <a:rPr lang="en-US" sz="1800" b="0" dirty="0"/>
              <a:t>Inherent Risk </a:t>
            </a:r>
          </a:p>
          <a:p>
            <a:pPr lvl="2"/>
            <a:r>
              <a:rPr lang="en-US" sz="1600" b="0" dirty="0"/>
              <a:t>Level of risk before any type of mitigation has been attempted</a:t>
            </a:r>
          </a:p>
          <a:p>
            <a:pPr lvl="1"/>
            <a:r>
              <a:rPr lang="en-US" sz="1800" b="0" dirty="0"/>
              <a:t>Risk posture and prioritization</a:t>
            </a:r>
          </a:p>
          <a:p>
            <a:pPr lvl="2"/>
            <a:r>
              <a:rPr lang="en-GB" sz="1600" b="0" dirty="0"/>
              <a:t>Regulatory requirements</a:t>
            </a:r>
          </a:p>
          <a:p>
            <a:pPr lvl="2"/>
            <a:r>
              <a:rPr lang="en-US" sz="1600" b="0" dirty="0"/>
              <a:t>High value asset, regardless of threat likelihood</a:t>
            </a:r>
          </a:p>
          <a:p>
            <a:pPr lvl="2"/>
            <a:r>
              <a:rPr lang="en-US" sz="1600" b="0" dirty="0"/>
              <a:t>Threats with high likelihood</a:t>
            </a:r>
          </a:p>
          <a:p>
            <a:pPr lvl="2"/>
            <a:r>
              <a:rPr lang="en-US" sz="1600" b="0" dirty="0"/>
              <a:t>Procedures, equipment, or software that increase the likelihood of threats </a:t>
            </a:r>
          </a:p>
          <a:p>
            <a:pPr lvl="2"/>
            <a:r>
              <a:rPr lang="en-GB" sz="1600" b="0" dirty="0"/>
              <a:t>Return on Security Investment (ROSI)</a:t>
            </a:r>
            <a:endParaRPr lang="en-US" sz="1600" b="0" dirty="0"/>
          </a:p>
          <a:p>
            <a:pPr lvl="1"/>
            <a:r>
              <a:rPr lang="en-US" sz="1600" b="0" dirty="0"/>
              <a:t> </a:t>
            </a:r>
            <a:r>
              <a:rPr lang="en-US" sz="1800" b="0" dirty="0"/>
              <a:t>Risk Mitigation / remediation</a:t>
            </a:r>
          </a:p>
          <a:p>
            <a:pPr lvl="2"/>
            <a:r>
              <a:rPr lang="en-US" sz="1600" b="0" dirty="0"/>
              <a:t>Deploy countermeasure</a:t>
            </a:r>
          </a:p>
          <a:p>
            <a:pPr lvl="2"/>
            <a:r>
              <a:rPr lang="en-US" sz="1600" b="0" dirty="0"/>
              <a:t>Reduce likelihood or impact or both</a:t>
            </a:r>
          </a:p>
          <a:p>
            <a:pPr lvl="2">
              <a:buFont typeface="Wingdings" pitchFamily="2" charset="2"/>
              <a:buChar char="§"/>
            </a:pPr>
            <a:endParaRPr lang="en-US" sz="1400" dirty="0"/>
          </a:p>
          <a:p>
            <a:pPr lvl="2"/>
            <a:endParaRPr lang="en-US" b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11</a:t>
            </a:fld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0489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Risk Avoidance and Risk Transference </a:t>
            </a:r>
          </a:p>
          <a:p>
            <a:pPr lvl="1">
              <a:lnSpc>
                <a:spcPct val="150000"/>
              </a:lnSpc>
            </a:pPr>
            <a:r>
              <a:rPr lang="en-US" sz="1600" b="0" dirty="0"/>
              <a:t>Risk Avoidance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b="0" dirty="0"/>
              <a:t>Not participate in risky activity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600" b="0" dirty="0"/>
              <a:t>Risk Transference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1400" b="0" dirty="0"/>
              <a:t>Sometimes referred to as sharing risk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1400" b="0" dirty="0"/>
              <a:t>Insurance of any kind, whether it is for a car or for cybersecurity, is risk transference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1400" b="0" dirty="0"/>
              <a:t>Risk mitigation is a technical control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1400" b="0" dirty="0"/>
              <a:t>Configuring the mail server to prevent spear phishing attacks through email messages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1400" b="0" dirty="0"/>
              <a:t>Technical solution for identity management, an architect chooses to go from an in-house solution to a third-party SaaS provider</a:t>
            </a:r>
          </a:p>
          <a:p>
            <a:pPr lvl="2">
              <a:buFont typeface="Wingdings" pitchFamily="2" charset="2"/>
              <a:buChar char="§"/>
            </a:pPr>
            <a:endParaRPr lang="en-US" sz="1400" dirty="0"/>
          </a:p>
          <a:p>
            <a:pPr lvl="2"/>
            <a:endParaRPr lang="en-US" b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12</a:t>
            </a:fld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727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Risk Acceptance and Risk Appetite</a:t>
            </a:r>
          </a:p>
          <a:p>
            <a:pPr lvl="1">
              <a:spcBef>
                <a:spcPts val="600"/>
              </a:spcBef>
            </a:pPr>
            <a:r>
              <a:rPr lang="en-US" sz="1600" b="0" dirty="0"/>
              <a:t>Risk Acceptance/Tolerance</a:t>
            </a:r>
          </a:p>
          <a:p>
            <a:pPr lvl="2"/>
            <a:r>
              <a:rPr lang="en-US" sz="1600" b="0" dirty="0"/>
              <a:t>Risk is assessed and monitored, but no countermeasure is put in place</a:t>
            </a:r>
          </a:p>
          <a:p>
            <a:pPr lvl="3"/>
            <a:r>
              <a:rPr lang="en-US" sz="1600" b="0" dirty="0"/>
              <a:t>Use if cost of control greater than the benefit </a:t>
            </a:r>
          </a:p>
          <a:p>
            <a:pPr lvl="2"/>
            <a:r>
              <a:rPr lang="en-US" sz="1600" b="0" dirty="0"/>
              <a:t>Do not ignore risk</a:t>
            </a:r>
          </a:p>
          <a:p>
            <a:pPr lvl="1"/>
            <a:r>
              <a:rPr lang="en-US" sz="1600" b="0" dirty="0"/>
              <a:t>Residual Risk</a:t>
            </a:r>
          </a:p>
          <a:p>
            <a:pPr lvl="2"/>
            <a:r>
              <a:rPr lang="en-US" sz="1400" b="0" dirty="0"/>
              <a:t>Likelihood and impact after mitigation</a:t>
            </a:r>
          </a:p>
          <a:p>
            <a:pPr lvl="1"/>
            <a:r>
              <a:rPr lang="en-US" sz="1600" b="0" dirty="0"/>
              <a:t>Risk Appetite </a:t>
            </a:r>
          </a:p>
          <a:p>
            <a:pPr lvl="2"/>
            <a:r>
              <a:rPr lang="en-US" sz="1600" b="0" dirty="0"/>
              <a:t>Willingness to tolerate a certain level of risk</a:t>
            </a:r>
          </a:p>
          <a:p>
            <a:pPr lvl="2"/>
            <a:r>
              <a:rPr lang="en-US" sz="1600" b="0" dirty="0"/>
              <a:t>Established at an organization or project level</a:t>
            </a:r>
          </a:p>
          <a:p>
            <a:pPr lvl="1"/>
            <a:r>
              <a:rPr lang="en-US" sz="1600" b="0" dirty="0"/>
              <a:t>Control Risk</a:t>
            </a:r>
          </a:p>
          <a:p>
            <a:pPr lvl="2"/>
            <a:r>
              <a:rPr lang="en-US" sz="1600" b="0" dirty="0"/>
              <a:t>Loss of countermeasure effectiveness over time</a:t>
            </a:r>
          </a:p>
          <a:p>
            <a:pPr lvl="2"/>
            <a:r>
              <a:rPr lang="en-US" sz="1600" b="0" dirty="0"/>
              <a:t>Evaluate whether it is still effective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13</a:t>
            </a:fld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32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Risk Awareness</a:t>
            </a:r>
          </a:p>
          <a:p>
            <a:r>
              <a:rPr lang="en-US" b="0" i="0" dirty="0">
                <a:solidFill>
                  <a:schemeClr val="bg1"/>
                </a:solidFill>
              </a:rPr>
              <a:t>Communicate risk factors to stakeholders</a:t>
            </a:r>
          </a:p>
          <a:p>
            <a:r>
              <a:rPr lang="en-US" b="0" i="0" dirty="0">
                <a:solidFill>
                  <a:schemeClr val="bg1"/>
                </a:solidFill>
              </a:rPr>
              <a:t>Risk registers</a:t>
            </a:r>
            <a:endParaRPr lang="en-US" dirty="0"/>
          </a:p>
          <a:p>
            <a:pPr lvl="2"/>
            <a:r>
              <a:rPr lang="en-US" b="0" dirty="0"/>
              <a:t>A record of information about identified risks including information about</a:t>
            </a:r>
          </a:p>
          <a:p>
            <a:pPr lvl="3"/>
            <a:r>
              <a:rPr lang="en-US" b="0" dirty="0"/>
              <a:t>Specific risks</a:t>
            </a:r>
          </a:p>
          <a:p>
            <a:pPr lvl="3"/>
            <a:r>
              <a:rPr lang="en-US" b="0" dirty="0"/>
              <a:t>Likelihood and impact</a:t>
            </a:r>
          </a:p>
          <a:p>
            <a:pPr lvl="3"/>
            <a:r>
              <a:rPr lang="en-US" b="0" dirty="0"/>
              <a:t>Security controls</a:t>
            </a:r>
          </a:p>
          <a:p>
            <a:pPr lvl="3"/>
            <a:r>
              <a:rPr lang="en-US" b="0" dirty="0"/>
              <a:t>contingencies</a:t>
            </a:r>
          </a:p>
          <a:p>
            <a:pPr lvl="3"/>
            <a:r>
              <a:rPr lang="en-US" b="0" dirty="0"/>
              <a:t>Risk matrix/heat map</a:t>
            </a:r>
          </a:p>
          <a:p>
            <a:pPr lvl="3"/>
            <a:r>
              <a:rPr lang="en-US" b="0" dirty="0"/>
              <a:t>Graphs</a:t>
            </a:r>
          </a:p>
          <a:p>
            <a:pPr lvl="3"/>
            <a:r>
              <a:rPr lang="en-US" b="0" dirty="0"/>
              <a:t>Relevance to workflows</a:t>
            </a:r>
          </a:p>
          <a:p>
            <a:pPr lvl="2"/>
            <a:endParaRPr lang="en-US" sz="14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14</a:t>
            </a:fld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89276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BD3D37-30D5-1143-912B-6389127CF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307133"/>
            <a:ext cx="8460152" cy="5217492"/>
          </a:xfrm>
        </p:spPr>
        <p:txBody>
          <a:bodyPr/>
          <a:lstStyle/>
          <a:p>
            <a:pPr marL="457200" indent="-4572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chemeClr val="bg1"/>
                </a:solidFill>
              </a:rPr>
              <a:t>Which of the following risk management strategies would include the purchase and installation of an NGFW?</a:t>
            </a:r>
          </a:p>
          <a:p>
            <a:pPr marL="860425" lvl="1" indent="-4572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lphaLcPeriod"/>
            </a:pPr>
            <a:r>
              <a:rPr lang="en-US" sz="1600" b="0" dirty="0">
                <a:solidFill>
                  <a:schemeClr val="bg1"/>
                </a:solidFill>
              </a:rPr>
              <a:t>Transference</a:t>
            </a:r>
          </a:p>
          <a:p>
            <a:pPr marL="860425" lvl="1" indent="-4572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lphaLcPeriod"/>
            </a:pPr>
            <a:r>
              <a:rPr lang="en-US" sz="1600" b="0" dirty="0">
                <a:solidFill>
                  <a:schemeClr val="bg1"/>
                </a:solidFill>
              </a:rPr>
              <a:t>Mitigation</a:t>
            </a:r>
          </a:p>
          <a:p>
            <a:pPr marL="860425" lvl="1" indent="-4572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lphaLcPeriod"/>
            </a:pPr>
            <a:r>
              <a:rPr lang="en-US" sz="1600" b="0" dirty="0">
                <a:solidFill>
                  <a:schemeClr val="bg1"/>
                </a:solidFill>
              </a:rPr>
              <a:t>Acceptance</a:t>
            </a:r>
          </a:p>
          <a:p>
            <a:pPr marL="860425" lvl="1" indent="-4572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lphaLcPeriod"/>
            </a:pPr>
            <a:r>
              <a:rPr lang="en-US" sz="1600" b="0" dirty="0">
                <a:solidFill>
                  <a:schemeClr val="bg1"/>
                </a:solidFill>
              </a:rPr>
              <a:t>Risk Avoidance</a:t>
            </a:r>
          </a:p>
          <a:p>
            <a:pPr marL="257175" indent="-257175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endParaRPr lang="en-US" sz="1800" b="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61963" indent="-461963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chemeClr val="bg1"/>
                </a:solidFill>
              </a:rPr>
              <a:t>Which of the following describes a monetary loss if one event occurs?</a:t>
            </a:r>
          </a:p>
          <a:p>
            <a:pPr marL="746125" lvl="1" indent="-3429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lphaLcPeriod"/>
            </a:pPr>
            <a:r>
              <a:rPr lang="en-US" sz="1600" b="0" dirty="0">
                <a:solidFill>
                  <a:schemeClr val="bg1"/>
                </a:solidFill>
              </a:rPr>
              <a:t>ALE</a:t>
            </a:r>
          </a:p>
          <a:p>
            <a:pPr marL="746125" lvl="1" indent="-3429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lphaLcPeriod"/>
            </a:pPr>
            <a:r>
              <a:rPr lang="en-US" sz="1600" b="0" dirty="0">
                <a:solidFill>
                  <a:schemeClr val="bg1"/>
                </a:solidFill>
              </a:rPr>
              <a:t>SLE</a:t>
            </a:r>
          </a:p>
          <a:p>
            <a:pPr marL="746125" lvl="1" indent="-3429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lphaLcPeriod"/>
            </a:pPr>
            <a:r>
              <a:rPr lang="en-US" sz="1600" b="0" dirty="0">
                <a:solidFill>
                  <a:schemeClr val="bg1"/>
                </a:solidFill>
              </a:rPr>
              <a:t>RTO</a:t>
            </a:r>
          </a:p>
          <a:p>
            <a:pPr marL="746125" lvl="1" indent="-3429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lphaLcPeriod"/>
            </a:pPr>
            <a:r>
              <a:rPr lang="en-US" sz="1600" b="0" dirty="0">
                <a:solidFill>
                  <a:schemeClr val="bg1"/>
                </a:solidFill>
              </a:rPr>
              <a:t>ARO</a:t>
            </a:r>
          </a:p>
          <a:p>
            <a:pPr marL="257175" indent="-257175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endParaRPr lang="en-US" sz="1600" b="0" dirty="0">
              <a:solidFill>
                <a:schemeClr val="bg1"/>
              </a:solidFill>
            </a:endParaRPr>
          </a:p>
          <a:p>
            <a:pPr marL="257175" indent="-257175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endParaRPr lang="en-US" sz="1800" b="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ACF3F-6B75-E146-A7FC-4E8D5C3B9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B267F2-BE5C-EB42-A940-7118EE63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dirty="0"/>
              <a:t>Answer the questions…</a:t>
            </a:r>
          </a:p>
        </p:txBody>
      </p:sp>
    </p:spTree>
    <p:extLst>
      <p:ext uri="{BB962C8B-B14F-4D97-AF65-F5344CB8AC3E}">
        <p14:creationId xmlns:p14="http://schemas.microsoft.com/office/powerpoint/2010/main" val="185596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Question mark on green pastel background">
            <a:extLst>
              <a:ext uri="{FF2B5EF4-FFF2-40B4-BE49-F238E27FC236}">
                <a16:creationId xmlns:a16="http://schemas.microsoft.com/office/drawing/2014/main" id="{80D588C0-BCD2-4DBC-9022-BA816F3A40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69" r="-2" b="30804"/>
          <a:stretch/>
        </p:blipFill>
        <p:spPr>
          <a:xfrm>
            <a:off x="229648" y="1742153"/>
            <a:ext cx="8629883" cy="3639164"/>
          </a:xfrm>
          <a:prstGeom prst="rect">
            <a:avLst/>
          </a:prstGeom>
          <a:noFill/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205A2576-2478-4150-A271-2B311692F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anchor="ctr">
            <a:normAutofit fontScale="25000" lnSpcReduction="20000"/>
          </a:bodyPr>
          <a:lstStyle/>
          <a:p>
            <a:pPr>
              <a:spcAft>
                <a:spcPts val="450"/>
              </a:spcAft>
            </a:pPr>
            <a:r>
              <a:rPr lang="en-GB">
                <a:solidFill>
                  <a:prstClr val="white"/>
                </a:solidFill>
                <a:latin typeface="Arial"/>
              </a:rPr>
              <a:t>CompTIA Security+ Lesson 5 | Copyright © 2020 CompTIA Properties, LLC. All Rights Reserved.  |  CompTIA.org</a:t>
            </a: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88DBEAD6-051E-4B67-9C6C-B1662A6214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fld id="{B7CF8A19-3A9E-4ABC-B336-2FDDE321C72D}" type="slidenum">
              <a:rPr lang="en-US"/>
              <a:pPr>
                <a:spcAft>
                  <a:spcPts val="450"/>
                </a:spcAft>
              </a:pPr>
              <a:t>16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660C21-9662-4DDC-8741-B081489C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r"/>
            <a:r>
              <a:rPr lang="en-US" sz="2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4884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8382000" cy="2721425"/>
          </a:xfrm>
        </p:spPr>
        <p:txBody>
          <a:bodyPr/>
          <a:lstStyle/>
          <a:p>
            <a:r>
              <a:rPr lang="en-US" dirty="0"/>
              <a:t>Business impact analysis (BIA) reports for threat scenarios</a:t>
            </a:r>
          </a:p>
          <a:p>
            <a:pPr lvl="1"/>
            <a:r>
              <a:rPr lang="en-US" sz="1800" b="0" dirty="0"/>
              <a:t>Calculate impact as costs</a:t>
            </a:r>
          </a:p>
          <a:p>
            <a:pPr lvl="1"/>
            <a:r>
              <a:rPr lang="en-US" sz="1800" b="0" dirty="0"/>
              <a:t>Justifies and prioritizes investment in security controls</a:t>
            </a:r>
          </a:p>
          <a:p>
            <a:r>
              <a:rPr lang="en-US" dirty="0"/>
              <a:t>Business continuity planning/</a:t>
            </a:r>
            <a:r>
              <a:rPr lang="en-GB" dirty="0"/>
              <a:t>continuity of operations planning (COOP)</a:t>
            </a:r>
          </a:p>
          <a:p>
            <a:pPr lvl="1"/>
            <a:r>
              <a:rPr lang="en-GB" sz="1800" b="0" dirty="0"/>
              <a:t>Identifies controls and processes that maintain critical workflows</a:t>
            </a:r>
            <a:endParaRPr lang="en-US" sz="1800" b="0" dirty="0"/>
          </a:p>
          <a:p>
            <a:pPr lvl="1"/>
            <a:endParaRPr lang="en-US" b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Summarize risk management processes and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BF5C1-0C31-4117-9346-26B34DEE768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8B311E-2E76-93EE-32AB-62AC2EC4D351}"/>
              </a:ext>
            </a:extLst>
          </p:cNvPr>
          <p:cNvGrpSpPr/>
          <p:nvPr/>
        </p:nvGrpSpPr>
        <p:grpSpPr>
          <a:xfrm>
            <a:off x="381000" y="3429000"/>
            <a:ext cx="8307815" cy="2820318"/>
            <a:chOff x="365762" y="2615138"/>
            <a:chExt cx="8307815" cy="2820318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365762" y="2615138"/>
              <a:ext cx="1737360" cy="2820318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txBody>
            <a:bodyPr wrap="none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BIA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Mission Essential Functions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Critical Systems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Asset Value Prioritization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SPoF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MTD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RTO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WRT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RPO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MTTR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MTBF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MTTF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2555913" y="2615138"/>
              <a:ext cx="1737360" cy="2820318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txBody>
            <a:bodyPr wrap="none"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Recovery Strategies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Continuity of Operations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Hot Site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Warm Site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Cold Site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Cloud based Site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4746065" y="2615138"/>
              <a:ext cx="1737360" cy="2820318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txBody>
            <a:bodyPr wrap="none"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Plan Development</a:t>
              </a:r>
            </a:p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Disaster Recovery Plan (DRP)</a:t>
              </a:r>
            </a:p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Respond</a:t>
              </a:r>
            </a:p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Activate Recovery Team</a:t>
              </a:r>
            </a:p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Communications</a:t>
              </a:r>
            </a:p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Assessment &amp; Recovery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6936217" y="2615138"/>
              <a:ext cx="1737360" cy="2820318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/>
          </p:spPr>
          <p:txBody>
            <a:bodyPr wrap="none"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Testing &amp; Exercises</a:t>
              </a:r>
            </a:p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Walkthroughs</a:t>
              </a:r>
            </a:p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Tabletop Exercises</a:t>
              </a:r>
            </a:p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Functional Exercises</a:t>
              </a:r>
            </a:p>
            <a:p>
              <a:pPr marL="0" marR="0" lvl="0" indent="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Full Scale Exercises</a:t>
              </a:r>
            </a:p>
          </p:txBody>
        </p:sp>
        <p:cxnSp>
          <p:nvCxnSpPr>
            <p:cNvPr id="14" name="Straight Arrow Connector 8"/>
            <p:cNvCxnSpPr>
              <a:stCxn id="10" idx="1"/>
              <a:endCxn id="9" idx="3"/>
            </p:cNvCxnSpPr>
            <p:nvPr/>
          </p:nvCxnSpPr>
          <p:spPr>
            <a:xfrm flipH="1">
              <a:off x="2103122" y="4025297"/>
              <a:ext cx="452791" cy="0"/>
            </a:xfrm>
            <a:prstGeom prst="straightConnector1">
              <a:avLst/>
            </a:prstGeom>
            <a:ln w="76200">
              <a:solidFill>
                <a:schemeClr val="bg1"/>
              </a:solidFill>
              <a:headEnd type="triangle" w="med" len="med"/>
              <a:tailEnd type="none" w="med" len="med"/>
            </a:ln>
            <a:effectLst>
              <a:outerShdw blurRad="50800" dist="76200" dir="5400000" rotWithShape="0">
                <a:prstClr val="black">
                  <a:alpha val="7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8"/>
            <p:cNvCxnSpPr>
              <a:stCxn id="11" idx="1"/>
              <a:endCxn id="10" idx="3"/>
            </p:cNvCxnSpPr>
            <p:nvPr/>
          </p:nvCxnSpPr>
          <p:spPr>
            <a:xfrm flipH="1">
              <a:off x="4293273" y="4025297"/>
              <a:ext cx="452792" cy="0"/>
            </a:xfrm>
            <a:prstGeom prst="straightConnector1">
              <a:avLst/>
            </a:prstGeom>
            <a:ln w="76200">
              <a:solidFill>
                <a:schemeClr val="bg1"/>
              </a:solidFill>
              <a:headEnd type="triangle" w="med" len="med"/>
              <a:tailEnd type="none" w="med" len="med"/>
            </a:ln>
            <a:effectLst>
              <a:outerShdw blurRad="50800" dist="76200" dir="5400000" rotWithShape="0">
                <a:prstClr val="black">
                  <a:alpha val="7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8"/>
            <p:cNvCxnSpPr>
              <a:stCxn id="13" idx="1"/>
              <a:endCxn id="11" idx="3"/>
            </p:cNvCxnSpPr>
            <p:nvPr/>
          </p:nvCxnSpPr>
          <p:spPr>
            <a:xfrm flipH="1">
              <a:off x="6483425" y="4025297"/>
              <a:ext cx="452792" cy="0"/>
            </a:xfrm>
            <a:prstGeom prst="straightConnector1">
              <a:avLst/>
            </a:prstGeom>
            <a:ln w="76200">
              <a:solidFill>
                <a:schemeClr val="bg1"/>
              </a:solidFill>
              <a:headEnd type="triangle" w="med" len="med"/>
              <a:tailEnd type="none" w="med" len="med"/>
            </a:ln>
            <a:effectLst>
              <a:outerShdw blurRad="50800" dist="76200" dir="5400000" rotWithShape="0">
                <a:prstClr val="black">
                  <a:alpha val="7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5192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Business impact analysis (BIA)</a:t>
            </a:r>
          </a:p>
          <a:p>
            <a:pPr lvl="1"/>
            <a:r>
              <a:rPr lang="en-US" b="0" dirty="0"/>
              <a:t>Prioritizes a company’s most valuable assets when evaluating the impact:</a:t>
            </a:r>
          </a:p>
          <a:p>
            <a:pPr lvl="2"/>
            <a:r>
              <a:rPr lang="en-US" b="0" dirty="0"/>
              <a:t>Will a disaster result in loss of life? </a:t>
            </a:r>
          </a:p>
          <a:p>
            <a:pPr lvl="2"/>
            <a:r>
              <a:rPr lang="en-US" b="0" dirty="0"/>
              <a:t>Will a disaster result in loss of property?</a:t>
            </a:r>
          </a:p>
          <a:p>
            <a:pPr lvl="2"/>
            <a:r>
              <a:rPr lang="en-US" b="0" dirty="0"/>
              <a:t>Will a disaster reduce safety for personnel?</a:t>
            </a:r>
          </a:p>
          <a:p>
            <a:pPr lvl="2"/>
            <a:r>
              <a:rPr lang="en-US" b="0" dirty="0"/>
              <a:t>What are the potential financial losses to the organization?</a:t>
            </a:r>
          </a:p>
          <a:p>
            <a:pPr lvl="2"/>
            <a:r>
              <a:rPr lang="en-US" b="0" dirty="0"/>
              <a:t>What are the potential losses to the organization’s reputation</a:t>
            </a:r>
          </a:p>
          <a:p>
            <a:pPr lvl="2"/>
            <a:endParaRPr lang="en-US" b="0" dirty="0"/>
          </a:p>
          <a:p>
            <a:pPr marL="274320" lvl="2" indent="0">
              <a:buNone/>
            </a:pPr>
            <a:r>
              <a:rPr lang="en-US" b="0" dirty="0">
                <a:solidFill>
                  <a:prstClr val="white"/>
                </a:solidFill>
              </a:rPr>
              <a:t>Process for determining how a disruption to the IT systems of an organization will impact the organization's requirements, processes and interdependencies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BF5C1-0C31-4117-9346-26B34DEE768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742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Business Impact Analysis</a:t>
            </a:r>
          </a:p>
          <a:p>
            <a:pPr lvl="1"/>
            <a:r>
              <a:rPr lang="en-US" sz="1800" b="0" dirty="0"/>
              <a:t>Maximum Tolerable Downtime (MTD)</a:t>
            </a:r>
          </a:p>
          <a:p>
            <a:pPr lvl="2"/>
            <a:r>
              <a:rPr lang="en-US" b="0" dirty="0"/>
              <a:t>Is the longest period that a business function can outage may occur for without causing irrecoverable  business failure</a:t>
            </a:r>
          </a:p>
          <a:p>
            <a:pPr lvl="1"/>
            <a:r>
              <a:rPr lang="en-US" sz="1800" b="0" dirty="0"/>
              <a:t>Recovery Point Objective (RPO)</a:t>
            </a:r>
          </a:p>
          <a:p>
            <a:pPr lvl="2"/>
            <a:r>
              <a:rPr lang="en-US" b="0" dirty="0"/>
              <a:t>RPO is how much time a company can last without its data before it affects operations</a:t>
            </a:r>
          </a:p>
          <a:p>
            <a:pPr lvl="2"/>
            <a:r>
              <a:rPr lang="en-US" b="0" dirty="0"/>
              <a:t>This is also known as acceptable downtime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BF5C1-0C31-4117-9346-26B34DEE768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94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57400" y="3657600"/>
            <a:ext cx="5029200" cy="1463040"/>
          </a:xfrm>
        </p:spPr>
        <p:txBody>
          <a:bodyPr anchor="ctr"/>
          <a:lstStyle/>
          <a:p>
            <a:pPr>
              <a:spcBef>
                <a:spcPts val="600"/>
              </a:spcBef>
            </a:pPr>
            <a:r>
              <a:rPr lang="en-US" sz="3600" cap="small" dirty="0"/>
              <a:t>Risk, Operations &amp; Resiliency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9EDBA3-3DB7-489E-B256-AF2FE92E8C1C}" type="slidenum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27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Business Impact Analysis</a:t>
            </a:r>
          </a:p>
          <a:p>
            <a:pPr lvl="1"/>
            <a:r>
              <a:rPr lang="en-US" sz="1800" dirty="0"/>
              <a:t>Recovery Time Objective (RTO)</a:t>
            </a:r>
          </a:p>
          <a:p>
            <a:pPr lvl="2"/>
            <a:r>
              <a:rPr lang="en-US" sz="1600" b="0" dirty="0"/>
              <a:t>Maximum amount of time a mission essential function  can operate without the critical systems it depends on before significantly impacting the organization</a:t>
            </a:r>
          </a:p>
          <a:p>
            <a:pPr lvl="2"/>
            <a:r>
              <a:rPr lang="en-US" sz="1600" b="0" dirty="0"/>
              <a:t>RTO for critical systems identified in a company’s Disaster Recovery Plan (DRP)</a:t>
            </a:r>
          </a:p>
          <a:p>
            <a:pPr lvl="2"/>
            <a:r>
              <a:rPr lang="en-US" sz="1600" b="0" dirty="0"/>
              <a:t>Also know as Return to Operational State</a:t>
            </a:r>
          </a:p>
          <a:p>
            <a:pPr lvl="3"/>
            <a:r>
              <a:rPr lang="en-US" sz="1600" b="0" dirty="0"/>
              <a:t>Time it takes for the company to return to an operational state</a:t>
            </a:r>
          </a:p>
          <a:p>
            <a:pPr lvl="1">
              <a:buClr>
                <a:srgbClr val="17406D">
                  <a:lumMod val="40000"/>
                  <a:lumOff val="60000"/>
                </a:srgbClr>
              </a:buClr>
            </a:pPr>
            <a:r>
              <a:rPr lang="en-US" sz="1800" dirty="0">
                <a:solidFill>
                  <a:prstClr val="white"/>
                </a:solidFill>
              </a:rPr>
              <a:t>Work Recovery Time (WRT)</a:t>
            </a:r>
          </a:p>
          <a:p>
            <a:pPr lvl="2">
              <a:buClr>
                <a:srgbClr val="17406D">
                  <a:lumMod val="40000"/>
                  <a:lumOff val="60000"/>
                </a:srgbClr>
              </a:buClr>
            </a:pPr>
            <a:r>
              <a:rPr lang="en-US" sz="1600" b="0" dirty="0">
                <a:solidFill>
                  <a:prstClr val="white"/>
                </a:solidFill>
              </a:rPr>
              <a:t>Is the time needed to configure a recovered system</a:t>
            </a:r>
          </a:p>
          <a:p>
            <a:pPr lvl="2"/>
            <a:r>
              <a:rPr lang="en-US" sz="1600" b="0" dirty="0"/>
              <a:t>RTO +WRT must not exceed MTD</a:t>
            </a:r>
          </a:p>
          <a:p>
            <a:pPr lvl="1"/>
            <a:r>
              <a:rPr lang="en-US" sz="1800" dirty="0"/>
              <a:t>Single Point of Failure (</a:t>
            </a:r>
            <a:r>
              <a:rPr lang="en-US" sz="1800" dirty="0" err="1"/>
              <a:t>SPoF</a:t>
            </a:r>
            <a:r>
              <a:rPr lang="en-US" sz="1800" dirty="0"/>
              <a:t>)</a:t>
            </a:r>
          </a:p>
          <a:p>
            <a:pPr lvl="2"/>
            <a:r>
              <a:rPr lang="en-US" sz="1600" b="0" dirty="0"/>
              <a:t>Is any single component that would prevent a company from remaining operational</a:t>
            </a:r>
          </a:p>
          <a:p>
            <a:pPr lvl="2"/>
            <a:r>
              <a:rPr lang="en-US" sz="1600" b="0" dirty="0"/>
              <a:t>Most critical aspects of BIA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BF5C1-0C31-4117-9346-26B34DEE768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018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Business Impact Analysis</a:t>
            </a:r>
          </a:p>
          <a:p>
            <a:pPr lvl="1"/>
            <a:r>
              <a:rPr lang="en-US" dirty="0"/>
              <a:t>Mean Time to Repair (MTTR) </a:t>
            </a:r>
          </a:p>
          <a:p>
            <a:pPr lvl="2"/>
            <a:r>
              <a:rPr lang="en-US" b="0" dirty="0"/>
              <a:t>Average time it takes to repair a system</a:t>
            </a:r>
          </a:p>
          <a:p>
            <a:pPr lvl="2"/>
            <a:r>
              <a:rPr lang="en-US" b="0" dirty="0"/>
              <a:t>Could be seen as the time to repair a system and not the average time</a:t>
            </a:r>
          </a:p>
          <a:p>
            <a:pPr lvl="2"/>
            <a:r>
              <a:rPr lang="en-US" b="0" dirty="0"/>
              <a:t>Term used to restore a system to its operational state</a:t>
            </a:r>
          </a:p>
          <a:p>
            <a:pPr lvl="1"/>
            <a:r>
              <a:rPr lang="en-US" dirty="0"/>
              <a:t>Mean Time Between Failures (MTBF)</a:t>
            </a:r>
          </a:p>
          <a:p>
            <a:pPr lvl="2"/>
            <a:r>
              <a:rPr lang="en-US" b="0" dirty="0"/>
              <a:t>Measure of reliability </a:t>
            </a:r>
          </a:p>
          <a:p>
            <a:pPr lvl="1"/>
            <a:r>
              <a:rPr lang="en-US" dirty="0"/>
              <a:t>Mean Time to Failure (</a:t>
            </a:r>
            <a:r>
              <a:rPr lang="en-US" dirty="0" err="1"/>
              <a:t>MTTF</a:t>
            </a:r>
            <a:r>
              <a:rPr lang="en-US" dirty="0"/>
              <a:t>)</a:t>
            </a:r>
          </a:p>
          <a:p>
            <a:pPr lvl="2"/>
            <a:r>
              <a:rPr lang="en-US" b="0" dirty="0"/>
              <a:t>Average life span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8BF5C1-0C31-4117-9346-26B34DEE768C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66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Business Impact Analysis</a:t>
            </a:r>
          </a:p>
          <a:p>
            <a:pPr lvl="1"/>
            <a:r>
              <a:rPr lang="en-US" sz="1600" i="1" dirty="0"/>
              <a:t>Mission Essential Functions</a:t>
            </a:r>
          </a:p>
          <a:p>
            <a:pPr marL="274320" lvl="2" indent="0">
              <a:buNone/>
            </a:pPr>
            <a:r>
              <a:rPr lang="en-US" sz="1600" b="0" dirty="0"/>
              <a:t>Business activities that cannot be deferred</a:t>
            </a:r>
          </a:p>
          <a:p>
            <a:pPr lvl="2"/>
            <a:r>
              <a:rPr lang="en-US" sz="1600" b="0" dirty="0"/>
              <a:t>If this was to fail, it would result in LOSS of: </a:t>
            </a:r>
          </a:p>
          <a:p>
            <a:pPr lvl="3"/>
            <a:r>
              <a:rPr lang="en-US" sz="1600" b="0" dirty="0"/>
              <a:t>Revenue</a:t>
            </a:r>
          </a:p>
          <a:p>
            <a:pPr lvl="3"/>
            <a:r>
              <a:rPr lang="en-US" sz="1600" b="0" dirty="0"/>
              <a:t>Referrals</a:t>
            </a:r>
          </a:p>
          <a:p>
            <a:pPr lvl="3"/>
            <a:r>
              <a:rPr lang="en-US" sz="1600" b="0" dirty="0"/>
              <a:t>Reputation</a:t>
            </a:r>
          </a:p>
          <a:p>
            <a:pPr lvl="1"/>
            <a:r>
              <a:rPr lang="en-US" sz="1600" i="1" dirty="0"/>
              <a:t>Mission Critical Systems</a:t>
            </a:r>
          </a:p>
          <a:p>
            <a:pPr lvl="2"/>
            <a:r>
              <a:rPr lang="en-US" sz="1600" b="0" dirty="0"/>
              <a:t>Systems necessary to perform essential functions and activities</a:t>
            </a:r>
          </a:p>
          <a:p>
            <a:pPr lvl="3"/>
            <a:r>
              <a:rPr lang="en-US" sz="1600" b="0" dirty="0"/>
              <a:t>A critical enterprise component whose loss or destruction would: </a:t>
            </a:r>
          </a:p>
          <a:p>
            <a:pPr lvl="4"/>
            <a:r>
              <a:rPr lang="en-US" sz="1600" b="0" dirty="0"/>
              <a:t>Significantly IMPEDE business operations </a:t>
            </a:r>
          </a:p>
          <a:p>
            <a:pPr lvl="4"/>
            <a:r>
              <a:rPr lang="en-US" sz="1600" b="0" dirty="0"/>
              <a:t>Have an outsized IMPACT on corporate revenue</a:t>
            </a:r>
          </a:p>
          <a:p>
            <a:pPr lvl="4"/>
            <a:endParaRPr lang="en-US" sz="140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22</a:t>
            </a:fld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15285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Business Impact Analysis</a:t>
            </a:r>
          </a:p>
          <a:p>
            <a:pPr lvl="1">
              <a:buClr>
                <a:srgbClr val="17406D">
                  <a:lumMod val="40000"/>
                  <a:lumOff val="60000"/>
                </a:srgbClr>
              </a:buClr>
            </a:pPr>
            <a:r>
              <a:rPr lang="en-US" sz="1800" dirty="0">
                <a:solidFill>
                  <a:prstClr val="white"/>
                </a:solidFill>
              </a:rPr>
              <a:t>Mission Essential Functions &amp; </a:t>
            </a:r>
            <a:r>
              <a:rPr lang="en-US" sz="1800" dirty="0"/>
              <a:t>Critical Systems</a:t>
            </a:r>
          </a:p>
          <a:p>
            <a:pPr lvl="1">
              <a:buClr>
                <a:srgbClr val="17406D">
                  <a:lumMod val="40000"/>
                  <a:lumOff val="60000"/>
                </a:srgbClr>
              </a:buClr>
            </a:pPr>
            <a:endParaRPr lang="en-US" dirty="0">
              <a:solidFill>
                <a:prstClr val="white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23</a:t>
            </a:fld>
            <a:endParaRPr lang="en-US" altLang="en-US" noProof="0" dirty="0"/>
          </a:p>
        </p:txBody>
      </p:sp>
      <p:cxnSp>
        <p:nvCxnSpPr>
          <p:cNvPr id="5" name="Straight Connector 26"/>
          <p:cNvCxnSpPr>
            <a:stCxn id="9" idx="0"/>
            <a:endCxn id="20" idx="2"/>
          </p:cNvCxnSpPr>
          <p:nvPr/>
        </p:nvCxnSpPr>
        <p:spPr>
          <a:xfrm rot="5400000" flipH="1" flipV="1">
            <a:off x="5394055" y="2101075"/>
            <a:ext cx="513041" cy="2091848"/>
          </a:xfrm>
          <a:prstGeom prst="bentConnector3">
            <a:avLst>
              <a:gd name="adj1" fmla="val 61002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765" y="5226073"/>
            <a:ext cx="591772" cy="640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98" y="3403519"/>
            <a:ext cx="644106" cy="64008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189442" y="4334880"/>
            <a:ext cx="2041346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square">
            <a:spAutoFit/>
          </a:bodyPr>
          <a:lstStyle/>
          <a:p>
            <a:pPr marL="274320" marR="0" lvl="1" indent="-27432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Critical systems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9442" y="2279202"/>
            <a:ext cx="292715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square">
            <a:spAutoFit/>
          </a:bodyPr>
          <a:lstStyle/>
          <a:p>
            <a:pPr marL="274320" marR="0" lvl="1" indent="-27432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Mission Essential Function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64638" y="3209502"/>
            <a:ext cx="3383280" cy="103105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square">
            <a:spAutoFit/>
          </a:bodyPr>
          <a:lstStyle/>
          <a:p>
            <a:pPr marL="274320" marR="0" lvl="1" indent="-27432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Web server </a:t>
            </a:r>
          </a:p>
          <a:p>
            <a:pPr marL="548640" marR="0" lvl="2" indent="-27432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Server that the website was placed on to contact a backend database server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79720" y="4845921"/>
            <a:ext cx="3383280" cy="140038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square">
            <a:spAutoFit/>
          </a:bodyPr>
          <a:lstStyle/>
          <a:p>
            <a:pPr marL="274320" marR="0" lvl="1" indent="-27432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Database server </a:t>
            </a:r>
          </a:p>
          <a:p>
            <a:pPr marL="548640" marR="0" lvl="2" indent="-27432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That holds ticketing information</a:t>
            </a:r>
          </a:p>
          <a:p>
            <a:pPr marL="548640" marR="0" lvl="2" indent="-27432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Processes credit card transactions </a:t>
            </a:r>
          </a:p>
          <a:p>
            <a:pPr marL="548640" marR="0" lvl="2" indent="-27432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Contains the order history for each customer</a:t>
            </a:r>
          </a:p>
        </p:txBody>
      </p:sp>
      <p:cxnSp>
        <p:nvCxnSpPr>
          <p:cNvPr id="33" name="Straight Connector 26"/>
          <p:cNvCxnSpPr>
            <a:stCxn id="15" idx="3"/>
            <a:endCxn id="9" idx="1"/>
          </p:cNvCxnSpPr>
          <p:nvPr/>
        </p:nvCxnSpPr>
        <p:spPr>
          <a:xfrm flipV="1">
            <a:off x="3230788" y="3723559"/>
            <a:ext cx="1051810" cy="780598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6"/>
          <p:cNvCxnSpPr>
            <a:stCxn id="15" idx="3"/>
            <a:endCxn id="8" idx="1"/>
          </p:cNvCxnSpPr>
          <p:nvPr/>
        </p:nvCxnSpPr>
        <p:spPr>
          <a:xfrm>
            <a:off x="3230788" y="4504157"/>
            <a:ext cx="1077977" cy="1041956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6"/>
          <p:cNvCxnSpPr>
            <a:stCxn id="19" idx="3"/>
            <a:endCxn id="20" idx="1"/>
          </p:cNvCxnSpPr>
          <p:nvPr/>
        </p:nvCxnSpPr>
        <p:spPr>
          <a:xfrm>
            <a:off x="4116600" y="2448479"/>
            <a:ext cx="1961101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6"/>
          <p:cNvCxnSpPr>
            <a:stCxn id="9" idx="3"/>
            <a:endCxn id="22" idx="1"/>
          </p:cNvCxnSpPr>
          <p:nvPr/>
        </p:nvCxnSpPr>
        <p:spPr>
          <a:xfrm>
            <a:off x="4926704" y="3723559"/>
            <a:ext cx="437934" cy="1469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701" y="2006481"/>
            <a:ext cx="1237595" cy="883997"/>
          </a:xfrm>
          <a:prstGeom prst="rect">
            <a:avLst/>
          </a:prstGeom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</p:pic>
      <p:cxnSp>
        <p:nvCxnSpPr>
          <p:cNvPr id="21" name="Straight Connector 26"/>
          <p:cNvCxnSpPr>
            <a:stCxn id="19" idx="3"/>
            <a:endCxn id="20" idx="1"/>
          </p:cNvCxnSpPr>
          <p:nvPr/>
        </p:nvCxnSpPr>
        <p:spPr>
          <a:xfrm>
            <a:off x="4116600" y="2448479"/>
            <a:ext cx="1961101" cy="1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6"/>
          <p:cNvCxnSpPr>
            <a:stCxn id="8" idx="3"/>
          </p:cNvCxnSpPr>
          <p:nvPr/>
        </p:nvCxnSpPr>
        <p:spPr>
          <a:xfrm>
            <a:off x="4900537" y="5546113"/>
            <a:ext cx="479183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364638" y="1221295"/>
            <a:ext cx="2479874" cy="5232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74320" lvl="1" indent="-274320" defTabSz="914400" fontAlgn="base">
              <a:spcBef>
                <a:spcPts val="600"/>
              </a:spcBef>
              <a:spcAft>
                <a:spcPct val="0"/>
              </a:spcAft>
              <a:buClr>
                <a:srgbClr val="17406D">
                  <a:lumMod val="40000"/>
                  <a:lumOff val="6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400" b="1" kern="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Example, Airline website to sell airline tickets </a:t>
            </a:r>
          </a:p>
        </p:txBody>
      </p:sp>
    </p:spTree>
    <p:extLst>
      <p:ext uri="{BB962C8B-B14F-4D97-AF65-F5344CB8AC3E}">
        <p14:creationId xmlns:p14="http://schemas.microsoft.com/office/powerpoint/2010/main" val="1928931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Disasters</a:t>
            </a:r>
          </a:p>
          <a:p>
            <a:pPr lvl="1"/>
            <a:r>
              <a:rPr lang="en-US" sz="1800" b="0" dirty="0"/>
              <a:t>Internal Threat vs External Threat</a:t>
            </a:r>
          </a:p>
          <a:p>
            <a:pPr lvl="2"/>
            <a:r>
              <a:rPr lang="en-US" b="0" dirty="0"/>
              <a:t>Internal- malicious activity or accident by employee or contractor (or accidental)</a:t>
            </a:r>
          </a:p>
          <a:p>
            <a:pPr lvl="2"/>
            <a:r>
              <a:rPr lang="en-US" b="0" dirty="0"/>
              <a:t>External- threat actors who have privileged access, social impact</a:t>
            </a:r>
          </a:p>
          <a:p>
            <a:pPr lvl="1"/>
            <a:r>
              <a:rPr lang="en-US" sz="1800" b="0" dirty="0"/>
              <a:t>Person-made- human agency is the primary cause, such as terrorism, war</a:t>
            </a:r>
          </a:p>
          <a:p>
            <a:pPr lvl="1"/>
            <a:r>
              <a:rPr lang="en-US" sz="1800" b="0" dirty="0"/>
              <a:t>Environmental- natural disaster than cannot be prevented by humans (hurricanes, tornadoes, etc.)</a:t>
            </a:r>
          </a:p>
          <a:p>
            <a:pPr lvl="1"/>
            <a:r>
              <a:rPr lang="en-US" sz="1800" b="0" dirty="0"/>
              <a:t>Site Risk Assessment- evaluates exposure to:</a:t>
            </a:r>
          </a:p>
          <a:p>
            <a:pPr lvl="2"/>
            <a:r>
              <a:rPr lang="en-US" b="0" dirty="0"/>
              <a:t>risk from natural and man-made disasters</a:t>
            </a:r>
          </a:p>
          <a:p>
            <a:pPr lvl="2"/>
            <a:r>
              <a:rPr lang="en-US" b="0" dirty="0"/>
              <a:t>risk from disruption to utilities </a:t>
            </a:r>
          </a:p>
          <a:p>
            <a:pPr lvl="2"/>
            <a:r>
              <a:rPr lang="en-US" b="0" dirty="0"/>
              <a:t>risk to health and safety from on-premises electromechanical systems or chemicals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24</a:t>
            </a:fld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008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Disaster Recovery Plan (DRP)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noProof="0" dirty="0">
                <a:solidFill>
                  <a:schemeClr val="bg1"/>
                </a:solidFill>
              </a:rPr>
              <a:t>Identify specific scenarios for disaster-level incidents</a:t>
            </a:r>
          </a:p>
          <a:p>
            <a:pPr lvl="2"/>
            <a:r>
              <a:rPr lang="en-US" b="0" noProof="0" dirty="0"/>
              <a:t>Risk and cost assessment</a:t>
            </a:r>
          </a:p>
          <a:p>
            <a:pPr lvl="2"/>
            <a:r>
              <a:rPr lang="en-US" b="0" noProof="0" dirty="0"/>
              <a:t>Threat modeling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noProof="0" dirty="0">
                <a:solidFill>
                  <a:schemeClr val="bg1"/>
                </a:solidFill>
              </a:rPr>
              <a:t>Identify tasks, resources, and responsibilities for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noProof="0" dirty="0">
                <a:solidFill>
                  <a:schemeClr val="bg1"/>
                </a:solidFill>
              </a:rPr>
              <a:t>Train staff in disaster recovery and change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</a:rPr>
              <a:t>Notifications to stakeholders and agencies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Summarize risk management processes and concepts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BF5C1-0C31-4117-9346-26B34DEE768C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7820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Disaster Recovery Plan (DRP) Phases</a:t>
            </a:r>
          </a:p>
          <a:p>
            <a:pPr lvl="1"/>
            <a:r>
              <a:rPr lang="en-US" b="0" dirty="0"/>
              <a:t>Initial Response- Activate the disaster recovery plan</a:t>
            </a:r>
          </a:p>
          <a:p>
            <a:pPr lvl="1"/>
            <a:r>
              <a:rPr lang="en-US" b="0" dirty="0"/>
              <a:t>Implement contingencies- relocation/Move to a backup site</a:t>
            </a:r>
          </a:p>
          <a:p>
            <a:pPr lvl="1"/>
            <a:r>
              <a:rPr lang="en-US" b="0" dirty="0"/>
              <a:t>Recovery- Recover critical systems, Test recovered systems</a:t>
            </a:r>
          </a:p>
          <a:p>
            <a:pPr lvl="1"/>
            <a:r>
              <a:rPr lang="en-US" b="0" dirty="0"/>
              <a:t>Restoration- Restore the original premises </a:t>
            </a:r>
          </a:p>
          <a:p>
            <a:pPr lvl="1"/>
            <a:r>
              <a:rPr lang="en-US" b="0" dirty="0"/>
              <a:t>Document and review</a:t>
            </a:r>
          </a:p>
          <a:p>
            <a:pPr lvl="2"/>
            <a:r>
              <a:rPr lang="en-US" b="0" dirty="0"/>
              <a:t>Includes a review to identify any lessons learned </a:t>
            </a:r>
          </a:p>
          <a:p>
            <a:pPr lvl="2"/>
            <a:r>
              <a:rPr lang="en-US" b="0" dirty="0"/>
              <a:t>May include an update of the plan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BF5C1-0C31-4117-9346-26B34DEE768C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6665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7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6242517" cy="5334000"/>
          </a:xfrm>
        </p:spPr>
        <p:txBody>
          <a:bodyPr/>
          <a:lstStyle/>
          <a:p>
            <a:r>
              <a:rPr lang="en-US" dirty="0"/>
              <a:t>Continuity of Operations Sites</a:t>
            </a:r>
          </a:p>
          <a:p>
            <a:pPr lvl="1"/>
            <a:r>
              <a:rPr lang="en-US" b="0" dirty="0"/>
              <a:t>Cloud-based site</a:t>
            </a:r>
          </a:p>
          <a:p>
            <a:pPr lvl="2"/>
            <a:r>
              <a:rPr lang="en-US" b="0" dirty="0"/>
              <a:t>Cloud provider would allow business to be back up and running immediately</a:t>
            </a:r>
          </a:p>
          <a:p>
            <a:pPr lvl="2"/>
            <a:endParaRPr lang="en-US" b="0" dirty="0"/>
          </a:p>
          <a:p>
            <a:pPr lvl="2"/>
            <a:endParaRPr lang="en-US" b="0" dirty="0"/>
          </a:p>
          <a:p>
            <a:pPr lvl="1"/>
            <a:r>
              <a:rPr lang="en-US" b="0" dirty="0"/>
              <a:t>Hot site </a:t>
            </a:r>
          </a:p>
          <a:p>
            <a:pPr lvl="2"/>
            <a:r>
              <a:rPr lang="en-US" b="0" dirty="0"/>
              <a:t>Up and running within hours </a:t>
            </a:r>
          </a:p>
          <a:p>
            <a:pPr lvl="2"/>
            <a:r>
              <a:rPr lang="en-US" b="0" dirty="0"/>
              <a:t>All the data is up to date</a:t>
            </a:r>
          </a:p>
          <a:p>
            <a:pPr lvl="2"/>
            <a:r>
              <a:rPr lang="en-US" b="0" dirty="0"/>
              <a:t>Data loaded on an hourly basis</a:t>
            </a:r>
          </a:p>
          <a:p>
            <a:pPr lvl="2"/>
            <a:r>
              <a:rPr lang="en-US" b="0" dirty="0"/>
              <a:t>Most expensive to maintain</a:t>
            </a:r>
          </a:p>
          <a:p>
            <a:pPr lvl="2"/>
            <a:r>
              <a:rPr lang="en-US" b="0" dirty="0"/>
              <a:t>Fastest Recovery</a:t>
            </a:r>
          </a:p>
          <a:p>
            <a:pPr marL="274320" lvl="2" indent="0">
              <a:buNone/>
            </a:pPr>
            <a:endParaRPr lang="en-US" b="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BF5C1-0C31-4117-9346-26B34DEE768C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7000" y="1891711"/>
            <a:ext cx="1280160" cy="1228059"/>
          </a:xfrm>
          <a:prstGeom prst="rect">
            <a:avLst/>
          </a:prstGeom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6316288" y="1607128"/>
            <a:ext cx="16015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Cloud-based site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871887"/>
              </p:ext>
            </p:extLst>
          </p:nvPr>
        </p:nvGraphicFramePr>
        <p:xfrm>
          <a:off x="644730" y="2827046"/>
          <a:ext cx="5226756" cy="579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5400000" rotWithShape="0">
                    <a:prstClr val="black">
                      <a:alpha val="50000"/>
                    </a:prstClr>
                  </a:outerShdw>
                </a:effectLst>
                <a:tableStyleId>{5C22544A-7EE6-4342-B048-85BDC9FD1C3A}</a:tableStyleId>
              </a:tblPr>
              <a:tblGrid>
                <a:gridCol w="5226756">
                  <a:extLst>
                    <a:ext uri="{9D8B030D-6E8A-4147-A177-3AD203B41FA5}">
                      <a16:colId xmlns:a16="http://schemas.microsoft.com/office/drawing/2014/main" val="4059800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74320" marR="0" lvl="1" indent="-27432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SzPct val="100000"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Cloud-based site ensures business is always operational with the </a:t>
                      </a:r>
                      <a:r>
                        <a:rPr kumimoji="0" 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least amount of man hours needed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151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007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Continuity of Operations Sites</a:t>
            </a:r>
          </a:p>
          <a:p>
            <a:pPr lvl="1"/>
            <a:r>
              <a:rPr lang="en-US" sz="1800" b="0" dirty="0"/>
              <a:t>Warm site</a:t>
            </a:r>
          </a:p>
          <a:p>
            <a:pPr lvl="2"/>
            <a:r>
              <a:rPr lang="en-US" sz="1600" b="0" dirty="0"/>
              <a:t>Similar to a hot site but data is backed up on a daily basis</a:t>
            </a:r>
          </a:p>
          <a:p>
            <a:pPr lvl="2"/>
            <a:r>
              <a:rPr lang="en-US" sz="1600" b="0" dirty="0"/>
              <a:t>Takes a little bit longer to get up and running than a hot site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BF5C1-0C31-4117-9346-26B34DEE768C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6C7564-E850-8B4C-BC88-766F886DCD29}"/>
              </a:ext>
            </a:extLst>
          </p:cNvPr>
          <p:cNvSpPr txBox="1"/>
          <p:nvPr/>
        </p:nvSpPr>
        <p:spPr>
          <a:xfrm>
            <a:off x="391586" y="2999723"/>
            <a:ext cx="54945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" indent="-28575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Cold site </a:t>
            </a:r>
          </a:p>
          <a:p>
            <a:pPr marL="548640" lvl="2" indent="-27432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Cheapest to maintain as it has power and water </a:t>
            </a:r>
          </a:p>
          <a:p>
            <a:pPr marL="548640" lvl="2" indent="-27432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 staff or equipment</a:t>
            </a:r>
          </a:p>
          <a:p>
            <a:pPr marL="548640" lvl="2" indent="-27432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Slowest site to get up and running</a:t>
            </a:r>
          </a:p>
        </p:txBody>
      </p:sp>
    </p:spTree>
    <p:extLst>
      <p:ext uri="{BB962C8B-B14F-4D97-AF65-F5344CB8AC3E}">
        <p14:creationId xmlns:p14="http://schemas.microsoft.com/office/powerpoint/2010/main" val="1174978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239" y="1066800"/>
            <a:ext cx="8382000" cy="5334000"/>
          </a:xfrm>
        </p:spPr>
        <p:txBody>
          <a:bodyPr/>
          <a:lstStyle/>
          <a:p>
            <a:r>
              <a:rPr lang="en-US" b="0" dirty="0"/>
              <a:t>Functional Recovery Plans</a:t>
            </a:r>
          </a:p>
          <a:p>
            <a:r>
              <a:rPr lang="en-US" sz="1600" b="0" i="0" dirty="0">
                <a:solidFill>
                  <a:schemeClr val="bg1"/>
                </a:solidFill>
              </a:rPr>
              <a:t>Demonstrate effectiveness through walkthroughs and exercises</a:t>
            </a:r>
          </a:p>
          <a:p>
            <a:r>
              <a:rPr lang="en-US" sz="1600" b="0" i="0" dirty="0">
                <a:solidFill>
                  <a:schemeClr val="bg1"/>
                </a:solidFill>
              </a:rPr>
              <a:t>Walkthroughs, workshops, and orientation seminars</a:t>
            </a:r>
          </a:p>
          <a:p>
            <a:pPr lvl="2"/>
            <a:r>
              <a:rPr lang="en-US" sz="1600" b="0" dirty="0"/>
              <a:t>Presentation and description-oriented</a:t>
            </a:r>
          </a:p>
          <a:p>
            <a:pPr lvl="2"/>
            <a:r>
              <a:rPr lang="en-US" sz="1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Basic awareness and training for disaster recovery team members</a:t>
            </a:r>
            <a:endParaRPr lang="en-US" sz="1600" b="0" dirty="0"/>
          </a:p>
          <a:p>
            <a:r>
              <a:rPr lang="en-US" sz="1600" b="0" i="0" dirty="0">
                <a:solidFill>
                  <a:schemeClr val="bg1"/>
                </a:solidFill>
              </a:rPr>
              <a:t>Tabletop exercises</a:t>
            </a:r>
          </a:p>
          <a:p>
            <a:pPr lvl="2"/>
            <a:r>
              <a:rPr lang="en-US" sz="1600" b="0" dirty="0"/>
              <a:t>Facilitator-led discussion scenarios in a conference-room setting </a:t>
            </a:r>
          </a:p>
          <a:p>
            <a:pPr lvl="2"/>
            <a:r>
              <a:rPr lang="en-US" sz="1600" b="0" dirty="0"/>
              <a:t>Uses historical information</a:t>
            </a:r>
          </a:p>
          <a:p>
            <a:r>
              <a:rPr lang="en-US" sz="1600" b="0" i="0" dirty="0">
                <a:solidFill>
                  <a:schemeClr val="bg1"/>
                </a:solidFill>
              </a:rPr>
              <a:t>Functional exercises</a:t>
            </a:r>
          </a:p>
          <a:p>
            <a:pPr lvl="2"/>
            <a:r>
              <a:rPr lang="en-US" sz="1600" b="0" dirty="0"/>
              <a:t>Action-based engagements using simulations</a:t>
            </a:r>
          </a:p>
          <a:p>
            <a:r>
              <a:rPr lang="en-US" sz="1600" b="0" i="0" dirty="0">
                <a:solidFill>
                  <a:schemeClr val="bg1"/>
                </a:solidFill>
              </a:rPr>
              <a:t>Full-scale exercises</a:t>
            </a:r>
          </a:p>
          <a:p>
            <a:pPr lvl="1"/>
            <a:r>
              <a:rPr lang="en-US" sz="1600" b="0" dirty="0"/>
              <a:t>Action-based engagements simulating major events</a:t>
            </a:r>
          </a:p>
          <a:p>
            <a:pPr lvl="1"/>
            <a:r>
              <a:rPr lang="en-US" sz="1600" b="0" dirty="0"/>
              <a:t>More typical of public agencies</a:t>
            </a:r>
          </a:p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Functional Recovery Plans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435C0-5A42-4647-B5C6-B0660050B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CF8A19-3A9E-4ABC-B336-2FDDE321C72D}" type="slidenum">
              <a:rPr lang="en-US">
                <a:latin typeface="Open Sans"/>
              </a:rPr>
              <a:pPr/>
              <a:t>29</a:t>
            </a:fld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9801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Risk, Operations &amp; Resiliency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3</a:t>
            </a:fld>
            <a:endParaRPr lang="en-US" alt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2"/>
          </p:nvPr>
        </p:nvSpPr>
        <p:spPr>
          <a:xfrm>
            <a:off x="379413" y="1058863"/>
            <a:ext cx="8408987" cy="5353050"/>
          </a:xfrm>
        </p:spPr>
        <p:txBody>
          <a:bodyPr/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5.4 Summarize risk management processes and concepts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2.5 Given a scenario, implement cybersecurity resilience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54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FBF12F-6A4D-691F-E4F2-F6007F4A9D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0" indent="-457200">
              <a:spcBef>
                <a:spcPct val="50000"/>
              </a:spcBef>
              <a:buClr>
                <a:srgbClr val="17406D">
                  <a:lumMod val="40000"/>
                  <a:lumOff val="60000"/>
                </a:srgbClr>
              </a:buClr>
              <a:buFont typeface="+mj-lt"/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Arial"/>
                <a:cs typeface="+mn-cs"/>
              </a:rPr>
              <a:t>A system administrator, Daniel, is working on a contract that will specify a minimum required uptime for a set of Internet-facing firewalls. Daniel needs to know how often the firewall hardware is expected to fail between repairs. Which of the following would BEST describe this information?</a:t>
            </a:r>
          </a:p>
          <a:p>
            <a:pPr marL="746125" lvl="1" indent="-342900">
              <a:spcBef>
                <a:spcPct val="25000"/>
              </a:spcBef>
              <a:buClr>
                <a:srgbClr val="17406D">
                  <a:lumMod val="40000"/>
                  <a:lumOff val="60000"/>
                </a:srgbClr>
              </a:buClr>
              <a:buSzPct val="80000"/>
              <a:buFont typeface="+mj-lt"/>
              <a:buAutoNum type="alphaLcPeriod"/>
            </a:pPr>
            <a:r>
              <a:rPr lang="en-US" sz="1600" b="0" dirty="0">
                <a:solidFill>
                  <a:prstClr val="white"/>
                </a:solidFill>
                <a:effectLst/>
                <a:latin typeface="Arial"/>
              </a:rPr>
              <a:t>MTBF</a:t>
            </a:r>
          </a:p>
          <a:p>
            <a:pPr marL="746125" lvl="1" indent="-342900">
              <a:spcBef>
                <a:spcPct val="25000"/>
              </a:spcBef>
              <a:buClr>
                <a:srgbClr val="17406D">
                  <a:lumMod val="40000"/>
                  <a:lumOff val="60000"/>
                </a:srgbClr>
              </a:buClr>
              <a:buSzPct val="80000"/>
              <a:buFont typeface="+mj-lt"/>
              <a:buAutoNum type="alphaLcPeriod"/>
            </a:pPr>
            <a:r>
              <a:rPr lang="en-US" sz="1600" b="0" dirty="0">
                <a:solidFill>
                  <a:prstClr val="white"/>
                </a:solidFill>
                <a:effectLst/>
                <a:latin typeface="Arial"/>
              </a:rPr>
              <a:t>RTO</a:t>
            </a:r>
          </a:p>
          <a:p>
            <a:pPr marL="746125" lvl="1" indent="-342900">
              <a:spcBef>
                <a:spcPct val="25000"/>
              </a:spcBef>
              <a:buClr>
                <a:srgbClr val="17406D">
                  <a:lumMod val="40000"/>
                  <a:lumOff val="60000"/>
                </a:srgbClr>
              </a:buClr>
              <a:buSzPct val="80000"/>
              <a:buFont typeface="+mj-lt"/>
              <a:buAutoNum type="alphaLcPeriod"/>
            </a:pPr>
            <a:r>
              <a:rPr lang="en-US" sz="1600" b="0" dirty="0">
                <a:solidFill>
                  <a:prstClr val="white"/>
                </a:solidFill>
                <a:effectLst/>
                <a:latin typeface="Arial"/>
              </a:rPr>
              <a:t>MTTR</a:t>
            </a:r>
          </a:p>
          <a:p>
            <a:pPr marL="746125" lvl="1" indent="-342900">
              <a:spcBef>
                <a:spcPct val="25000"/>
              </a:spcBef>
              <a:buClr>
                <a:srgbClr val="17406D">
                  <a:lumMod val="40000"/>
                  <a:lumOff val="60000"/>
                </a:srgbClr>
              </a:buClr>
              <a:buSzPct val="80000"/>
              <a:buFont typeface="+mj-lt"/>
              <a:buAutoNum type="alphaLcPeriod"/>
            </a:pPr>
            <a:r>
              <a:rPr lang="en-US" sz="1600" b="0" dirty="0">
                <a:solidFill>
                  <a:prstClr val="white"/>
                </a:solidFill>
                <a:effectLst/>
                <a:latin typeface="Arial"/>
              </a:rPr>
              <a:t>MTTF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A company has decided to perform a disaster recovery exercise during an annual meeting with the IT directors and senior directors. A simulated disaster will be presented, and the participants will discuss the logistics and processes required to resolve the disaster. Which of the following would BEST describe this exercise?</a:t>
            </a:r>
          </a:p>
          <a:p>
            <a:pPr marL="812800" lvl="1" indent="-336550">
              <a:spcBef>
                <a:spcPts val="300"/>
              </a:spcBef>
              <a:buFont typeface="+mj-lt"/>
              <a:buAutoNum type="alphaLcPeriod"/>
            </a:pPr>
            <a:r>
              <a:rPr lang="en-US" sz="1600" b="0" dirty="0">
                <a:effectLst/>
              </a:rPr>
              <a:t>Full-scale exercise</a:t>
            </a:r>
          </a:p>
          <a:p>
            <a:pPr marL="812800" lvl="1" indent="-336550">
              <a:spcBef>
                <a:spcPts val="300"/>
              </a:spcBef>
              <a:buFont typeface="+mj-lt"/>
              <a:buAutoNum type="alphaLcPeriod"/>
            </a:pPr>
            <a:r>
              <a:rPr lang="en-US" sz="1600" b="0" dirty="0">
                <a:effectLst/>
              </a:rPr>
              <a:t>Business Impact Analysis</a:t>
            </a:r>
          </a:p>
          <a:p>
            <a:pPr marL="812800" lvl="1" indent="-336550">
              <a:spcBef>
                <a:spcPts val="300"/>
              </a:spcBef>
              <a:buFont typeface="+mj-lt"/>
              <a:buAutoNum type="alphaLcPeriod"/>
            </a:pPr>
            <a:r>
              <a:rPr lang="en-US" sz="1600" b="0" dirty="0">
                <a:effectLst/>
              </a:rPr>
              <a:t>Disaster Recovery Plan</a:t>
            </a:r>
          </a:p>
          <a:p>
            <a:pPr marL="812800" lvl="1" indent="-336550">
              <a:spcBef>
                <a:spcPts val="300"/>
              </a:spcBef>
              <a:buFont typeface="+mj-lt"/>
              <a:buAutoNum type="alphaLcPeriod"/>
            </a:pPr>
            <a:r>
              <a:rPr lang="en-US" sz="1600" b="0" dirty="0">
                <a:effectLst/>
              </a:rPr>
              <a:t>Tabletop exercise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86371-C206-73A1-8EBA-A3438EE9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Answer the Questions…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0B07B-82E0-4932-8EE7-3C51A3D85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8BF5C1-0C31-4117-9346-26B34DEE768C}" type="slidenum">
              <a:rPr lang="en-US" altLang="en-US" smtClean="0">
                <a:solidFill>
                  <a:prstClr val="white"/>
                </a:solidFill>
              </a:rPr>
              <a:pPr>
                <a:defRPr/>
              </a:pPr>
              <a:t>30</a:t>
            </a:fld>
            <a:endParaRPr lang="en-US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2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Question mark on green pastel background">
            <a:extLst>
              <a:ext uri="{FF2B5EF4-FFF2-40B4-BE49-F238E27FC236}">
                <a16:creationId xmlns:a16="http://schemas.microsoft.com/office/drawing/2014/main" id="{D6D4C490-464D-4362-B7FA-8DFBA27BA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152"/>
          <a:stretch/>
        </p:blipFill>
        <p:spPr>
          <a:xfrm>
            <a:off x="381000" y="1066800"/>
            <a:ext cx="8382000" cy="5334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type="title"/>
          </p:nvPr>
        </p:nvSpPr>
        <p:spPr>
          <a:xfrm>
            <a:off x="1388124" y="76200"/>
            <a:ext cx="7390115" cy="990600"/>
          </a:xfrm>
        </p:spPr>
        <p:txBody>
          <a:bodyPr wrap="square" anchor="ctr">
            <a:normAutofit/>
          </a:bodyPr>
          <a:lstStyle/>
          <a:p>
            <a:pPr algn="r"/>
            <a:r>
              <a:rPr lang="en-US" sz="2400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988300" y="6524625"/>
            <a:ext cx="1143000" cy="304800"/>
          </a:xfrm>
        </p:spPr>
        <p:txBody>
          <a:bodyPr wrap="square" anchor="ctr">
            <a:normAutofit/>
          </a:bodyPr>
          <a:lstStyle/>
          <a:p>
            <a:pPr lvl="0">
              <a:spcAft>
                <a:spcPts val="600"/>
              </a:spcAft>
            </a:pPr>
            <a:fld id="{CF8BF5C1-0C31-4117-9346-26B34DEE768C}" type="slidenum">
              <a:rPr lang="en-US" altLang="en-US" noProof="0" smtClean="0">
                <a:solidFill>
                  <a:prstClr val="white"/>
                </a:solidFill>
              </a:rPr>
              <a:pPr lvl="0">
                <a:spcAft>
                  <a:spcPts val="600"/>
                </a:spcAft>
              </a:pPr>
              <a:t>31</a:t>
            </a:fld>
            <a:endParaRPr lang="en-US" altLang="en-US" noProof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52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High Availability </a:t>
            </a:r>
            <a:r>
              <a:rPr lang="en-US" dirty="0">
                <a:solidFill>
                  <a:schemeClr val="bg1"/>
                </a:solidFill>
              </a:rPr>
              <a:t>(CI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bg1"/>
                </a:solidFill>
              </a:rPr>
              <a:t>Scalability- strategies used to minimize availability risks due to insufficient storage</a:t>
            </a:r>
          </a:p>
          <a:p>
            <a:pPr lvl="1"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bg1"/>
                </a:solidFill>
              </a:rPr>
              <a:t>Elasticity:</a:t>
            </a:r>
          </a:p>
          <a:p>
            <a:pPr lvl="2"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bg1"/>
                </a:solidFill>
              </a:rPr>
              <a:t>Dynamically allocating resources as needed (demand goes up, service provided goes up)</a:t>
            </a:r>
          </a:p>
          <a:p>
            <a:pPr lvl="2"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bg1"/>
                </a:solidFill>
              </a:rPr>
              <a:t>Mitigates DoS caused by a virtual machines environment’s rapid elasticity</a:t>
            </a:r>
          </a:p>
          <a:p>
            <a:pPr lvl="2"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bg1"/>
                </a:solidFill>
              </a:rPr>
              <a:t>Cost-effective architecture to handle the variable capacity demand</a:t>
            </a:r>
          </a:p>
          <a:p>
            <a:pPr lvl="1">
              <a:buClr>
                <a:schemeClr val="tx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bg1"/>
                </a:solidFill>
              </a:rPr>
              <a:t>Resiliency- Describes an important security advantage yielded by implementing vendor diversity to avoid a single point of failure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Diversity (Vendor)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Power Redundancy (UPS, Generators)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Redundant Array of Independent Disk (RAID)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Backup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1"/>
                </a:solidFill>
              </a:rPr>
              <a:t>Backup Media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Given a scenario, implement cybersecurity resilience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BF5C1-0C31-4117-9346-26B34DEE768C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3400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981" y="471427"/>
            <a:ext cx="6341675" cy="255359"/>
          </a:xfrm>
          <a:prstGeom prst="rect">
            <a:avLst/>
          </a:prstGeom>
        </p:spPr>
        <p:txBody>
          <a:bodyPr vert="horz" wrap="square" lIns="0" tIns="904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9064">
              <a:spcBef>
                <a:spcPts val="71"/>
              </a:spcBef>
            </a:pPr>
            <a:r>
              <a:rPr lang="en-GB" dirty="0"/>
              <a:t>Implement Redundancy Strategies </a:t>
            </a:r>
            <a:endParaRPr spc="-11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2A34DE2-30C3-F344-881A-9C62A0B684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928656" y="6517201"/>
            <a:ext cx="1143000" cy="228600"/>
          </a:xfrm>
        </p:spPr>
        <p:txBody>
          <a:bodyPr/>
          <a:lstStyle/>
          <a:p>
            <a:pPr defTabSz="342900"/>
            <a:fld id="{B7CF8A19-3A9E-4ABC-B336-2FDDE321C72D}" type="slidenum">
              <a:rPr lang="en-US">
                <a:latin typeface="Open Sans"/>
              </a:rPr>
              <a:pPr defTabSz="342900"/>
              <a:t>33</a:t>
            </a:fld>
            <a:endParaRPr lang="en-US" dirty="0">
              <a:latin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739B7-53D2-70F9-865D-F4FCAA0C2BB0}"/>
              </a:ext>
            </a:extLst>
          </p:cNvPr>
          <p:cNvSpPr txBox="1"/>
          <p:nvPr/>
        </p:nvSpPr>
        <p:spPr>
          <a:xfrm>
            <a:off x="451262" y="1235034"/>
            <a:ext cx="8048894" cy="410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200"/>
              </a:spcBef>
              <a:spcAft>
                <a:spcPct val="0"/>
              </a:spcAft>
              <a:buSzPct val="80000"/>
            </a:pPr>
            <a:r>
              <a:rPr lang="en-US" sz="2000" b="1" i="1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Redundancy vs Fault Tolerance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Redundancy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Adds duplication to critical system components and networks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Organizations often add redundancies to eliminate single points of failure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You can add redundancy at multiple levels: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Disk redundancies using RAID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Server redundancies by adding failover clusters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Power redundancies by adding generators and/or a UPS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Site redundancies by adding hot, cold, warm, or cloud sites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Fault Tolerance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ability to suffer a fault and continue operating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Redundant Array of Independent Disk (RAID)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 Given a scenario, implement cybersecurity resilience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34</a:t>
            </a:fld>
            <a:endParaRPr lang="en-US" altLang="en-US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614731"/>
              </p:ext>
            </p:extLst>
          </p:nvPr>
        </p:nvGraphicFramePr>
        <p:xfrm>
          <a:off x="914400" y="4572000"/>
          <a:ext cx="7315200" cy="1554480"/>
        </p:xfrm>
        <a:graphic>
          <a:graphicData uri="http://schemas.openxmlformats.org/drawingml/2006/table">
            <a:tbl>
              <a:tblPr>
                <a:effectLst>
                  <a:outerShdw blurRad="50800" dist="76200" dir="5400000" rotWithShape="0">
                    <a:prstClr val="black">
                      <a:alpha val="50000"/>
                    </a:prstClr>
                  </a:outerShdw>
                </a:effectLst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65832079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154659957"/>
                    </a:ext>
                  </a:extLst>
                </a:gridCol>
              </a:tblGrid>
              <a:tr h="1423681">
                <a:tc>
                  <a:txBody>
                    <a:bodyPr/>
                    <a:lstStyle/>
                    <a:p>
                      <a:pPr marL="0" lvl="0" indent="0">
                        <a:buClr>
                          <a:srgbClr val="FF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600" b="0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RAID 0</a:t>
                      </a:r>
                    </a:p>
                    <a:p>
                      <a:pPr marL="274320" lvl="0" indent="-274320"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 blocks are split</a:t>
                      </a:r>
                      <a:r>
                        <a:rPr lang="en-US" sz="1600" b="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between physical drives</a:t>
                      </a:r>
                    </a:p>
                    <a:p>
                      <a:pPr marL="274320" lvl="0" indent="-274320"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 performance</a:t>
                      </a:r>
                    </a:p>
                    <a:p>
                      <a:pPr marL="274320" lvl="0" indent="-274320"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redundancy</a:t>
                      </a:r>
                    </a:p>
                    <a:p>
                      <a:pPr marL="274320" lvl="0" indent="-274320"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Minimum of 2 drives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Clr>
                          <a:srgbClr val="FF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600" b="0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RAID</a:t>
                      </a:r>
                      <a:r>
                        <a:rPr lang="en-US" sz="1600" b="0" u="sng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</a:t>
                      </a:r>
                      <a:endParaRPr lang="en-US" sz="1600" b="0" u="sng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74320" lvl="0" indent="-274320"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 blocks are duplicated</a:t>
                      </a:r>
                      <a:r>
                        <a:rPr lang="en-US" sz="1600" b="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between physical drives</a:t>
                      </a:r>
                    </a:p>
                    <a:p>
                      <a:pPr marL="274320" lvl="0" indent="-274320"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 disk space utilization</a:t>
                      </a:r>
                    </a:p>
                    <a:p>
                      <a:pPr marL="274320" lvl="0" indent="-274320"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 redundancy</a:t>
                      </a:r>
                    </a:p>
                    <a:p>
                      <a:pPr marL="274320" lvl="0" indent="-274320"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Minimum of 2 drives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881133"/>
                  </a:ext>
                </a:extLst>
              </a:tr>
            </a:tbl>
          </a:graphicData>
        </a:graphic>
      </p:graphicFrame>
      <p:sp>
        <p:nvSpPr>
          <p:cNvPr id="6" name="Flowchart: Magnetic Disk 5"/>
          <p:cNvSpPr/>
          <p:nvPr/>
        </p:nvSpPr>
        <p:spPr>
          <a:xfrm>
            <a:off x="1865376" y="3802638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12700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1D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865376" y="348156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1C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1865376" y="3159668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1B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1865376" y="2839628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1A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3236976" y="3803380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2D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3236976" y="3482305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2C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3236976" y="3160410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2B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3236976" y="2840370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2A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5102352" y="3795832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4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5102352" y="3474757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5102352" y="3152862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5102352" y="2832822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6464808" y="3801367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4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6464808" y="3480292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6464808" y="3158397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865376" y="2924096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2" name="Straight Connector 26"/>
          <p:cNvCxnSpPr>
            <a:stCxn id="21" idx="0"/>
            <a:endCxn id="23" idx="0"/>
          </p:cNvCxnSpPr>
          <p:nvPr/>
        </p:nvCxnSpPr>
        <p:spPr>
          <a:xfrm rot="16200000" flipH="1">
            <a:off x="3006861" y="2239811"/>
            <a:ext cx="3030" cy="1371600"/>
          </a:xfrm>
          <a:prstGeom prst="bentConnector3">
            <a:avLst>
              <a:gd name="adj1" fmla="val -7544554"/>
            </a:avLst>
          </a:prstGeom>
          <a:ln w="381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3236976" y="2927126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102352" y="2924070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464808" y="2912075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Flowchart: Magnetic Disk 25"/>
          <p:cNvSpPr/>
          <p:nvPr/>
        </p:nvSpPr>
        <p:spPr>
          <a:xfrm>
            <a:off x="6464808" y="2838357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</a:t>
            </a:r>
          </a:p>
        </p:txBody>
      </p:sp>
      <p:sp>
        <p:nvSpPr>
          <p:cNvPr id="27" name="Flowchart: Magnetic Disk 26"/>
          <p:cNvSpPr/>
          <p:nvPr/>
        </p:nvSpPr>
        <p:spPr>
          <a:xfrm>
            <a:off x="2139696" y="2092728"/>
            <a:ext cx="1737360" cy="457200"/>
          </a:xfrm>
          <a:prstGeom prst="flowChartMagneticDisk">
            <a:avLst/>
          </a:prstGeom>
          <a:noFill/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RAID 0 - Striping</a:t>
            </a:r>
          </a:p>
        </p:txBody>
      </p:sp>
      <p:sp>
        <p:nvSpPr>
          <p:cNvPr id="28" name="Flowchart: Magnetic Disk 27"/>
          <p:cNvSpPr/>
          <p:nvPr/>
        </p:nvSpPr>
        <p:spPr>
          <a:xfrm>
            <a:off x="5280660" y="2092728"/>
            <a:ext cx="1920240" cy="457200"/>
          </a:xfrm>
          <a:prstGeom prst="flowChartMagneticDisk">
            <a:avLst/>
          </a:prstGeom>
          <a:noFill/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RAID 1 - Mirroring</a:t>
            </a:r>
          </a:p>
        </p:txBody>
      </p:sp>
      <p:sp>
        <p:nvSpPr>
          <p:cNvPr id="29" name="Flowchart: Magnetic Disk 28"/>
          <p:cNvSpPr/>
          <p:nvPr/>
        </p:nvSpPr>
        <p:spPr>
          <a:xfrm>
            <a:off x="5097743" y="4123944"/>
            <a:ext cx="914400" cy="457200"/>
          </a:xfrm>
          <a:prstGeom prst="flowChartMagneticDisk">
            <a:avLst/>
          </a:prstGeom>
          <a:noFill/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0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6460199" y="4123944"/>
            <a:ext cx="914400" cy="457200"/>
          </a:xfrm>
          <a:prstGeom prst="flowChartMagneticDisk">
            <a:avLst/>
          </a:prstGeom>
          <a:noFill/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1</a:t>
            </a:r>
          </a:p>
        </p:txBody>
      </p:sp>
      <p:sp>
        <p:nvSpPr>
          <p:cNvPr id="31" name="Flowchart: Magnetic Disk 30"/>
          <p:cNvSpPr/>
          <p:nvPr/>
        </p:nvSpPr>
        <p:spPr>
          <a:xfrm>
            <a:off x="3234159" y="4123944"/>
            <a:ext cx="914400" cy="457200"/>
          </a:xfrm>
          <a:prstGeom prst="flowChartMagneticDisk">
            <a:avLst/>
          </a:prstGeom>
          <a:noFill/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1</a:t>
            </a:r>
          </a:p>
        </p:txBody>
      </p:sp>
      <p:sp>
        <p:nvSpPr>
          <p:cNvPr id="32" name="Flowchart: Magnetic Disk 31"/>
          <p:cNvSpPr/>
          <p:nvPr/>
        </p:nvSpPr>
        <p:spPr>
          <a:xfrm>
            <a:off x="1862559" y="4123944"/>
            <a:ext cx="914400" cy="457200"/>
          </a:xfrm>
          <a:prstGeom prst="flowChartMagneticDisk">
            <a:avLst/>
          </a:prstGeom>
          <a:noFill/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0</a:t>
            </a:r>
          </a:p>
        </p:txBody>
      </p:sp>
      <p:cxnSp>
        <p:nvCxnSpPr>
          <p:cNvPr id="33" name="Straight Connector 26"/>
          <p:cNvCxnSpPr>
            <a:stCxn id="24" idx="0"/>
            <a:endCxn id="25" idx="0"/>
          </p:cNvCxnSpPr>
          <p:nvPr/>
        </p:nvCxnSpPr>
        <p:spPr>
          <a:xfrm rot="5400000" flipH="1" flipV="1">
            <a:off x="6234783" y="2236845"/>
            <a:ext cx="11995" cy="1362456"/>
          </a:xfrm>
          <a:prstGeom prst="bentConnector3">
            <a:avLst>
              <a:gd name="adj1" fmla="val 2005794"/>
            </a:avLst>
          </a:prstGeom>
          <a:ln w="381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428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Redundant Array of Independent Disks (RAID)</a:t>
            </a:r>
          </a:p>
          <a:p>
            <a:pPr lvl="1"/>
            <a:r>
              <a:rPr lang="en-US" b="0" dirty="0"/>
              <a:t>RAID 5 -  Striping with Parity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 Given a scenario, implement cybersecurity resilience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35</a:t>
            </a:fld>
            <a:endParaRPr lang="en-US" altLang="en-US" noProof="0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3429000" y="1808391"/>
            <a:ext cx="838200" cy="533400"/>
          </a:xfrm>
          <a:prstGeom prst="flowChartMagneticDisk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6181344" y="4119399"/>
            <a:ext cx="914400" cy="457200"/>
          </a:xfrm>
          <a:prstGeom prst="flowChartMagneticDisk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3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4809744" y="4119399"/>
            <a:ext cx="914400" cy="457200"/>
          </a:xfrm>
          <a:prstGeom prst="flowChartMagneticDisk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2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3438144" y="4119399"/>
            <a:ext cx="914400" cy="457200"/>
          </a:xfrm>
          <a:prstGeom prst="flowChartMagneticDisk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1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2066544" y="4118724"/>
            <a:ext cx="891346" cy="476188"/>
          </a:xfrm>
          <a:prstGeom prst="flowChartMagneticDisk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0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715740"/>
              </p:ext>
            </p:extLst>
          </p:nvPr>
        </p:nvGraphicFramePr>
        <p:xfrm>
          <a:off x="907292" y="4572000"/>
          <a:ext cx="7347704" cy="1463040"/>
        </p:xfrm>
        <a:graphic>
          <a:graphicData uri="http://schemas.openxmlformats.org/drawingml/2006/table">
            <a:tbl>
              <a:tblPr>
                <a:effectLst>
                  <a:outerShdw blurRad="50800" dist="76200" dir="5400000" rotWithShape="0">
                    <a:prstClr val="black">
                      <a:alpha val="50000"/>
                    </a:prstClr>
                  </a:outerShdw>
                </a:effectLst>
                <a:tableStyleId>{073A0DAA-6AF3-43AB-8588-CEC1D06C72B9}</a:tableStyleId>
              </a:tblPr>
              <a:tblGrid>
                <a:gridCol w="7347704">
                  <a:extLst>
                    <a:ext uri="{9D8B030D-6E8A-4147-A177-3AD203B41FA5}">
                      <a16:colId xmlns:a16="http://schemas.microsoft.com/office/drawing/2014/main" val="4293033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RAID 5 has a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minimum of three disks</a:t>
                      </a: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High redundancy</a:t>
                      </a: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Can suffer a single-disk failure </a:t>
                      </a: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Still allow access to the data</a:t>
                      </a: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Parity bits can recreate the missing data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195668"/>
                  </a:ext>
                </a:extLst>
              </a:tr>
            </a:tbl>
          </a:graphicData>
        </a:graphic>
      </p:graphicFrame>
      <p:sp>
        <p:nvSpPr>
          <p:cNvPr id="12" name="Flowchart: Magnetic Disk 11"/>
          <p:cNvSpPr/>
          <p:nvPr/>
        </p:nvSpPr>
        <p:spPr>
          <a:xfrm>
            <a:off x="2067920" y="3781134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12700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D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2067920" y="3460059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1C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067920" y="3138164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1B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2067920" y="2818124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1A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3439520" y="3781876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1D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3439520" y="3460801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C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3439520" y="3138906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2B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3439520" y="2818866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2A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4809744" y="3780997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2D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4809744" y="3459922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2C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4809744" y="3138027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B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4809744" y="2817987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3A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6181344" y="3786532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3D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6181344" y="3465457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3C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6181344" y="3143562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3B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066544" y="2902592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8" name="Straight Connector 26"/>
          <p:cNvCxnSpPr>
            <a:stCxn id="27" idx="0"/>
            <a:endCxn id="29" idx="0"/>
          </p:cNvCxnSpPr>
          <p:nvPr/>
        </p:nvCxnSpPr>
        <p:spPr>
          <a:xfrm rot="16200000" flipH="1">
            <a:off x="3203457" y="2222879"/>
            <a:ext cx="3030" cy="1362456"/>
          </a:xfrm>
          <a:prstGeom prst="bentConnector3">
            <a:avLst>
              <a:gd name="adj1" fmla="val -17976535"/>
            </a:avLst>
          </a:prstGeom>
          <a:ln w="381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 bwMode="auto">
          <a:xfrm>
            <a:off x="3429000" y="2905622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809744" y="2909235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181344" y="2897240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3" name="Straight Connector 26"/>
          <p:cNvCxnSpPr>
            <a:stCxn id="29" idx="0"/>
            <a:endCxn id="30" idx="0"/>
          </p:cNvCxnSpPr>
          <p:nvPr/>
        </p:nvCxnSpPr>
        <p:spPr>
          <a:xfrm rot="16200000" flipH="1">
            <a:off x="4574765" y="2217056"/>
            <a:ext cx="3613" cy="1380744"/>
          </a:xfrm>
          <a:prstGeom prst="bentConnector3">
            <a:avLst>
              <a:gd name="adj1" fmla="val -15165126"/>
            </a:avLst>
          </a:prstGeom>
          <a:ln w="381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Magnetic Disk 33"/>
          <p:cNvSpPr/>
          <p:nvPr/>
        </p:nvSpPr>
        <p:spPr>
          <a:xfrm>
            <a:off x="6181344" y="2823522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A</a:t>
            </a:r>
          </a:p>
        </p:txBody>
      </p:sp>
      <p:cxnSp>
        <p:nvCxnSpPr>
          <p:cNvPr id="32" name="Straight Connector 26"/>
          <p:cNvCxnSpPr>
            <a:stCxn id="30" idx="0"/>
            <a:endCxn id="31" idx="0"/>
          </p:cNvCxnSpPr>
          <p:nvPr/>
        </p:nvCxnSpPr>
        <p:spPr>
          <a:xfrm rot="5400000" flipH="1" flipV="1">
            <a:off x="5946747" y="2217438"/>
            <a:ext cx="11995" cy="1371600"/>
          </a:xfrm>
          <a:prstGeom prst="bentConnector3">
            <a:avLst>
              <a:gd name="adj1" fmla="val 4546853"/>
            </a:avLst>
          </a:prstGeom>
          <a:ln w="381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072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Redundant Array of Independent Disks (RAID)</a:t>
            </a:r>
          </a:p>
          <a:p>
            <a:pPr lvl="1"/>
            <a:r>
              <a:rPr lang="en-US" b="0" dirty="0"/>
              <a:t>RAID 6 -  Striping with Double Parity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 Given a scenario, implement cybersecurity resilience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36</a:t>
            </a:fld>
            <a:endParaRPr lang="en-US" altLang="en-US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67736"/>
              </p:ext>
            </p:extLst>
          </p:nvPr>
        </p:nvGraphicFramePr>
        <p:xfrm>
          <a:off x="898148" y="4572000"/>
          <a:ext cx="7347704" cy="1463040"/>
        </p:xfrm>
        <a:graphic>
          <a:graphicData uri="http://schemas.openxmlformats.org/drawingml/2006/table">
            <a:tbl>
              <a:tblPr>
                <a:effectLst>
                  <a:outerShdw blurRad="50800" dist="76200" dir="5400000" rotWithShape="0">
                    <a:prstClr val="black">
                      <a:alpha val="50000"/>
                    </a:prstClr>
                  </a:outerShdw>
                </a:effectLst>
                <a:tableStyleId>{073A0DAA-6AF3-43AB-8588-CEC1D06C72B9}</a:tableStyleId>
              </a:tblPr>
              <a:tblGrid>
                <a:gridCol w="7347704">
                  <a:extLst>
                    <a:ext uri="{9D8B030D-6E8A-4147-A177-3AD203B41FA5}">
                      <a16:colId xmlns:a16="http://schemas.microsoft.com/office/drawing/2014/main" val="4293033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RAID 6 has a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minimum of four disks</a:t>
                      </a: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High redundancy</a:t>
                      </a: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Can suffer two disk failures </a:t>
                      </a: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Still allow access to the data</a:t>
                      </a:r>
                    </a:p>
                    <a:p>
                      <a:pPr marL="274320" marR="0" lvl="0" indent="-27432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Parity bits can recreate the missing data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195668"/>
                  </a:ext>
                </a:extLst>
              </a:tr>
            </a:tbl>
          </a:graphicData>
        </a:graphic>
      </p:graphicFrame>
      <p:sp>
        <p:nvSpPr>
          <p:cNvPr id="6" name="Flowchart: Magnetic Disk 5"/>
          <p:cNvSpPr/>
          <p:nvPr/>
        </p:nvSpPr>
        <p:spPr>
          <a:xfrm>
            <a:off x="5486401" y="4096488"/>
            <a:ext cx="914400" cy="457200"/>
          </a:xfrm>
          <a:prstGeom prst="flowChartMagneticDisk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3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4114801" y="4096488"/>
            <a:ext cx="914400" cy="457200"/>
          </a:xfrm>
          <a:prstGeom prst="flowChartMagneticDisk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2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743201" y="4096488"/>
            <a:ext cx="914400" cy="457200"/>
          </a:xfrm>
          <a:prstGeom prst="flowChartMagneticDisk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1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1371601" y="4095813"/>
            <a:ext cx="891346" cy="476188"/>
          </a:xfrm>
          <a:prstGeom prst="flowChartMagneticDisk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0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1372977" y="375822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12700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D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1372977" y="3437148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1C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1372977" y="3115253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1B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1372977" y="2795213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1A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2744577" y="3758965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D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2744577" y="3437890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C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2744577" y="3115995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2B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2744577" y="2795955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2A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4114801" y="3758086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2D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4114801" y="3437011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C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4114801" y="3115116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B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4114801" y="2795076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3A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5486401" y="3763621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3D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5486401" y="3442546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3C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5486401" y="3120651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B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371601" y="2879681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7" name="Straight Connector 26"/>
          <p:cNvCxnSpPr>
            <a:stCxn id="26" idx="0"/>
            <a:endCxn id="28" idx="0"/>
          </p:cNvCxnSpPr>
          <p:nvPr/>
        </p:nvCxnSpPr>
        <p:spPr>
          <a:xfrm rot="16200000" flipH="1">
            <a:off x="2508514" y="2199968"/>
            <a:ext cx="3030" cy="1362456"/>
          </a:xfrm>
          <a:prstGeom prst="bentConnector3">
            <a:avLst>
              <a:gd name="adj1" fmla="val -17976535"/>
            </a:avLst>
          </a:prstGeom>
          <a:ln w="381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2734057" y="2882711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114801" y="2886324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486401" y="2874329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1" name="Straight Connector 26"/>
          <p:cNvCxnSpPr>
            <a:stCxn id="29" idx="0"/>
            <a:endCxn id="30" idx="0"/>
          </p:cNvCxnSpPr>
          <p:nvPr/>
        </p:nvCxnSpPr>
        <p:spPr>
          <a:xfrm rot="5400000" flipH="1" flipV="1">
            <a:off x="5251804" y="2194527"/>
            <a:ext cx="11995" cy="1371600"/>
          </a:xfrm>
          <a:prstGeom prst="bentConnector3">
            <a:avLst>
              <a:gd name="adj1" fmla="val 4546853"/>
            </a:avLst>
          </a:prstGeom>
          <a:ln w="381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6"/>
          <p:cNvCxnSpPr>
            <a:stCxn id="28" idx="0"/>
            <a:endCxn id="29" idx="0"/>
          </p:cNvCxnSpPr>
          <p:nvPr/>
        </p:nvCxnSpPr>
        <p:spPr>
          <a:xfrm rot="16200000" flipH="1">
            <a:off x="3879822" y="2194145"/>
            <a:ext cx="3613" cy="1380744"/>
          </a:xfrm>
          <a:prstGeom prst="bentConnector3">
            <a:avLst>
              <a:gd name="adj1" fmla="val -15165126"/>
            </a:avLst>
          </a:prstGeom>
          <a:ln w="381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Magnetic Disk 32"/>
          <p:cNvSpPr/>
          <p:nvPr/>
        </p:nvSpPr>
        <p:spPr>
          <a:xfrm>
            <a:off x="6858001" y="3758086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3D</a:t>
            </a:r>
          </a:p>
        </p:txBody>
      </p:sp>
      <p:sp>
        <p:nvSpPr>
          <p:cNvPr id="34" name="Flowchart: Magnetic Disk 33"/>
          <p:cNvSpPr/>
          <p:nvPr/>
        </p:nvSpPr>
        <p:spPr>
          <a:xfrm>
            <a:off x="6858001" y="3437011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3C</a:t>
            </a:r>
          </a:p>
        </p:txBody>
      </p:sp>
      <p:sp>
        <p:nvSpPr>
          <p:cNvPr id="35" name="Flowchart: Magnetic Disk 34"/>
          <p:cNvSpPr/>
          <p:nvPr/>
        </p:nvSpPr>
        <p:spPr>
          <a:xfrm>
            <a:off x="6858001" y="3115116"/>
            <a:ext cx="91440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3B</a:t>
            </a:r>
          </a:p>
        </p:txBody>
      </p:sp>
      <p:sp>
        <p:nvSpPr>
          <p:cNvPr id="36" name="Flowchart: Magnetic Disk 35"/>
          <p:cNvSpPr/>
          <p:nvPr/>
        </p:nvSpPr>
        <p:spPr>
          <a:xfrm>
            <a:off x="6858001" y="2795076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A</a:t>
            </a:r>
          </a:p>
        </p:txBody>
      </p:sp>
      <p:sp>
        <p:nvSpPr>
          <p:cNvPr id="37" name="Flowchart: Magnetic Disk 36"/>
          <p:cNvSpPr/>
          <p:nvPr/>
        </p:nvSpPr>
        <p:spPr>
          <a:xfrm>
            <a:off x="6858001" y="4095813"/>
            <a:ext cx="914400" cy="457200"/>
          </a:xfrm>
          <a:prstGeom prst="flowChartMagneticDisk">
            <a:avLst/>
          </a:prstGeom>
          <a:noFill/>
          <a:ln w="38100">
            <a:noFill/>
          </a:ln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4</a:t>
            </a:r>
          </a:p>
        </p:txBody>
      </p:sp>
      <p:cxnSp>
        <p:nvCxnSpPr>
          <p:cNvPr id="38" name="Straight Connector 26"/>
          <p:cNvCxnSpPr>
            <a:stCxn id="30" idx="0"/>
            <a:endCxn id="39" idx="0"/>
          </p:cNvCxnSpPr>
          <p:nvPr/>
        </p:nvCxnSpPr>
        <p:spPr>
          <a:xfrm rot="16200000" flipH="1">
            <a:off x="6620821" y="2197109"/>
            <a:ext cx="13526" cy="1367967"/>
          </a:xfrm>
          <a:prstGeom prst="bentConnector3">
            <a:avLst>
              <a:gd name="adj1" fmla="val -3943531"/>
            </a:avLst>
          </a:prstGeom>
          <a:ln w="381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 bwMode="auto">
          <a:xfrm>
            <a:off x="6854368" y="2887855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Flowchart: Magnetic Disk 39"/>
          <p:cNvSpPr/>
          <p:nvPr/>
        </p:nvSpPr>
        <p:spPr>
          <a:xfrm>
            <a:off x="5486401" y="2800611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A</a:t>
            </a:r>
          </a:p>
        </p:txBody>
      </p:sp>
    </p:spTree>
    <p:extLst>
      <p:ext uri="{BB962C8B-B14F-4D97-AF65-F5344CB8AC3E}">
        <p14:creationId xmlns:p14="http://schemas.microsoft.com/office/powerpoint/2010/main" val="4039858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Redundant Array of Independent Disks (RAID)</a:t>
            </a:r>
          </a:p>
          <a:p>
            <a:pPr lvl="1">
              <a:spcBef>
                <a:spcPts val="600"/>
              </a:spcBef>
            </a:pPr>
            <a:r>
              <a:rPr lang="en-US" sz="1800" b="0" dirty="0"/>
              <a:t>RAID 1 + 0 -  A Stripe of Mirrors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 Given a scenario, implement cybersecurity resilience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37</a:t>
            </a:fld>
            <a:endParaRPr lang="en-US" altLang="en-US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60038"/>
              </p:ext>
            </p:extLst>
          </p:nvPr>
        </p:nvGraphicFramePr>
        <p:xfrm>
          <a:off x="1880351" y="5212642"/>
          <a:ext cx="5383297" cy="1066800"/>
        </p:xfrm>
        <a:graphic>
          <a:graphicData uri="http://schemas.openxmlformats.org/drawingml/2006/table">
            <a:tbl>
              <a:tblPr>
                <a:effectLst>
                  <a:outerShdw blurRad="50800" dist="76200" dir="5400000" rotWithShape="0">
                    <a:prstClr val="black">
                      <a:alpha val="50000"/>
                    </a:prstClr>
                  </a:outerShdw>
                </a:effectLst>
                <a:tableStyleId>{5C22544A-7EE6-4342-B048-85BDC9FD1C3A}</a:tableStyleId>
              </a:tblPr>
              <a:tblGrid>
                <a:gridCol w="5383297">
                  <a:extLst>
                    <a:ext uri="{9D8B030D-6E8A-4147-A177-3AD203B41FA5}">
                      <a16:colId xmlns:a16="http://schemas.microsoft.com/office/drawing/2014/main" val="1658320794"/>
                    </a:ext>
                  </a:extLst>
                </a:gridCol>
              </a:tblGrid>
              <a:tr h="637607">
                <a:tc>
                  <a:txBody>
                    <a:bodyPr/>
                    <a:lstStyle/>
                    <a:p>
                      <a:pPr marL="274320" lvl="0" indent="-274320"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Stripe file blocks across mirrored drives</a:t>
                      </a:r>
                    </a:p>
                    <a:p>
                      <a:pPr marL="274320" lvl="0" indent="-274320"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High redundancy</a:t>
                      </a:r>
                    </a:p>
                    <a:p>
                      <a:pPr marL="274320" lvl="0" indent="-274320"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Minimum of 4 drives</a:t>
                      </a:r>
                    </a:p>
                    <a:p>
                      <a:pPr marL="274320" lvl="0" indent="-274320">
                        <a:buClr>
                          <a:schemeClr val="tx2">
                            <a:lumMod val="40000"/>
                            <a:lumOff val="60000"/>
                          </a:schemeClr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kern="1200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Can suffer two disk failure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85461"/>
                  </a:ext>
                </a:extLst>
              </a:tr>
            </a:tbl>
          </a:graphicData>
        </a:graphic>
      </p:graphicFrame>
      <p:sp>
        <p:nvSpPr>
          <p:cNvPr id="6" name="Flowchart: Magnetic Disk 5"/>
          <p:cNvSpPr/>
          <p:nvPr/>
        </p:nvSpPr>
        <p:spPr>
          <a:xfrm>
            <a:off x="1150668" y="2367842"/>
            <a:ext cx="1371600" cy="457200"/>
          </a:xfrm>
          <a:prstGeom prst="flowChartMagneticDisk">
            <a:avLst/>
          </a:prstGeom>
          <a:noFill/>
          <a:ln w="38100">
            <a:noFill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676203" y="4769553"/>
            <a:ext cx="914400" cy="457200"/>
          </a:xfrm>
          <a:prstGeom prst="flowChartMagneticDisk">
            <a:avLst/>
          </a:prstGeom>
          <a:noFill/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0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676203" y="440379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10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676203" y="403803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7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676203" y="367227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4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2047803" y="4769553"/>
            <a:ext cx="914400" cy="457200"/>
          </a:xfrm>
          <a:prstGeom prst="flowChartMagneticDisk">
            <a:avLst/>
          </a:prstGeom>
          <a:noFill/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1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2047803" y="440379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10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2047803" y="403803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7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047803" y="367227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4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676203" y="330651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2047803" y="330651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3419403" y="4769553"/>
            <a:ext cx="914400" cy="457200"/>
          </a:xfrm>
          <a:prstGeom prst="flowChartMagneticDisk">
            <a:avLst/>
          </a:prstGeom>
          <a:noFill/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2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3419403" y="440379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11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3419403" y="403803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8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3419403" y="367227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5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4791673" y="4769553"/>
            <a:ext cx="914400" cy="457200"/>
          </a:xfrm>
          <a:prstGeom prst="flowChartMagneticDisk">
            <a:avLst/>
          </a:prstGeom>
          <a:noFill/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3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4791673" y="440379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11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4794359" y="403803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8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4794359" y="367227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5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3419403" y="330651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4791542" y="330651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2</a:t>
            </a:r>
          </a:p>
        </p:txBody>
      </p:sp>
      <p:sp>
        <p:nvSpPr>
          <p:cNvPr id="27" name="Flowchart: Magnetic Disk 26"/>
          <p:cNvSpPr/>
          <p:nvPr/>
        </p:nvSpPr>
        <p:spPr>
          <a:xfrm>
            <a:off x="6620341" y="2367842"/>
            <a:ext cx="1371600" cy="457200"/>
          </a:xfrm>
          <a:prstGeom prst="flowChartMagneticDisk">
            <a:avLst/>
          </a:prstGeom>
          <a:noFill/>
          <a:ln w="38100">
            <a:noFill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lowchart: Magnetic Disk 27"/>
          <p:cNvSpPr/>
          <p:nvPr/>
        </p:nvSpPr>
        <p:spPr>
          <a:xfrm>
            <a:off x="6162603" y="4769553"/>
            <a:ext cx="914400" cy="457200"/>
          </a:xfrm>
          <a:prstGeom prst="flowChartMagneticDisk">
            <a:avLst/>
          </a:prstGeom>
          <a:noFill/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4</a:t>
            </a:r>
          </a:p>
        </p:txBody>
      </p:sp>
      <p:sp>
        <p:nvSpPr>
          <p:cNvPr id="29" name="Flowchart: Magnetic Disk 28"/>
          <p:cNvSpPr/>
          <p:nvPr/>
        </p:nvSpPr>
        <p:spPr>
          <a:xfrm>
            <a:off x="6162603" y="440379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12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6162603" y="403803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9</a:t>
            </a:r>
          </a:p>
        </p:txBody>
      </p:sp>
      <p:sp>
        <p:nvSpPr>
          <p:cNvPr id="31" name="Flowchart: Magnetic Disk 30"/>
          <p:cNvSpPr/>
          <p:nvPr/>
        </p:nvSpPr>
        <p:spPr>
          <a:xfrm>
            <a:off x="6162603" y="367227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6</a:t>
            </a:r>
          </a:p>
        </p:txBody>
      </p:sp>
      <p:sp>
        <p:nvSpPr>
          <p:cNvPr id="32" name="Flowchart: Magnetic Disk 31"/>
          <p:cNvSpPr/>
          <p:nvPr/>
        </p:nvSpPr>
        <p:spPr>
          <a:xfrm>
            <a:off x="7532055" y="4769553"/>
            <a:ext cx="914400" cy="457200"/>
          </a:xfrm>
          <a:prstGeom prst="flowChartMagneticDisk">
            <a:avLst/>
          </a:prstGeom>
          <a:noFill/>
          <a:ln w="38100">
            <a:noFill/>
          </a:ln>
          <a:effectLst/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Disk 5</a:t>
            </a:r>
          </a:p>
        </p:txBody>
      </p:sp>
      <p:sp>
        <p:nvSpPr>
          <p:cNvPr id="33" name="Flowchart: Magnetic Disk 32"/>
          <p:cNvSpPr/>
          <p:nvPr/>
        </p:nvSpPr>
        <p:spPr>
          <a:xfrm>
            <a:off x="7532055" y="440379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12</a:t>
            </a:r>
          </a:p>
        </p:txBody>
      </p:sp>
      <p:sp>
        <p:nvSpPr>
          <p:cNvPr id="34" name="Flowchart: Magnetic Disk 33"/>
          <p:cNvSpPr/>
          <p:nvPr/>
        </p:nvSpPr>
        <p:spPr>
          <a:xfrm>
            <a:off x="7534741" y="403803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9</a:t>
            </a:r>
          </a:p>
        </p:txBody>
      </p:sp>
      <p:sp>
        <p:nvSpPr>
          <p:cNvPr id="35" name="Flowchart: Magnetic Disk 34"/>
          <p:cNvSpPr/>
          <p:nvPr/>
        </p:nvSpPr>
        <p:spPr>
          <a:xfrm>
            <a:off x="7534741" y="367227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6</a:t>
            </a:r>
          </a:p>
        </p:txBody>
      </p:sp>
      <p:sp>
        <p:nvSpPr>
          <p:cNvPr id="36" name="Flowchart: Magnetic Disk 35"/>
          <p:cNvSpPr/>
          <p:nvPr/>
        </p:nvSpPr>
        <p:spPr>
          <a:xfrm>
            <a:off x="6162603" y="330651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</a:t>
            </a:r>
          </a:p>
        </p:txBody>
      </p:sp>
      <p:sp>
        <p:nvSpPr>
          <p:cNvPr id="37" name="Flowchart: Magnetic Disk 36"/>
          <p:cNvSpPr/>
          <p:nvPr/>
        </p:nvSpPr>
        <p:spPr>
          <a:xfrm>
            <a:off x="7531924" y="3306513"/>
            <a:ext cx="91440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tx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Block 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19104" y="2607731"/>
            <a:ext cx="83067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RAID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62304" y="2576432"/>
            <a:ext cx="83067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RAID 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89394" y="2590541"/>
            <a:ext cx="83067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RAID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85378" y="1868050"/>
            <a:ext cx="83067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RAID 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77341" y="1869618"/>
            <a:ext cx="83067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RAID 0</a:t>
            </a:r>
          </a:p>
        </p:txBody>
      </p:sp>
      <p:cxnSp>
        <p:nvCxnSpPr>
          <p:cNvPr id="43" name="Straight Connector 29"/>
          <p:cNvCxnSpPr>
            <a:stCxn id="48" idx="0"/>
            <a:endCxn id="47" idx="0"/>
          </p:cNvCxnSpPr>
          <p:nvPr/>
        </p:nvCxnSpPr>
        <p:spPr>
          <a:xfrm rot="16200000" flipV="1">
            <a:off x="1812539" y="2697760"/>
            <a:ext cx="3261" cy="1368244"/>
          </a:xfrm>
          <a:prstGeom prst="bentConnector3">
            <a:avLst>
              <a:gd name="adj1" fmla="val 24064765"/>
            </a:avLst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9"/>
          <p:cNvCxnSpPr>
            <a:stCxn id="40" idx="0"/>
            <a:endCxn id="39" idx="0"/>
          </p:cNvCxnSpPr>
          <p:nvPr/>
        </p:nvCxnSpPr>
        <p:spPr>
          <a:xfrm rot="16200000" flipV="1">
            <a:off x="5934134" y="1219942"/>
            <a:ext cx="14109" cy="2727090"/>
          </a:xfrm>
          <a:prstGeom prst="bentConnector3">
            <a:avLst>
              <a:gd name="adj1" fmla="val 5000709"/>
            </a:avLst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9"/>
          <p:cNvCxnSpPr>
            <a:stCxn id="39" idx="0"/>
            <a:endCxn id="38" idx="0"/>
          </p:cNvCxnSpPr>
          <p:nvPr/>
        </p:nvCxnSpPr>
        <p:spPr>
          <a:xfrm rot="16200000" flipH="1" flipV="1">
            <a:off x="3190393" y="1220481"/>
            <a:ext cx="31299" cy="2743200"/>
          </a:xfrm>
          <a:prstGeom prst="bentConnector3">
            <a:avLst>
              <a:gd name="adj1" fmla="val -2209160"/>
            </a:avLst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 bwMode="auto">
          <a:xfrm>
            <a:off x="672847" y="3380251"/>
            <a:ext cx="914400" cy="32189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/>
          </a:scene3d>
          <a:sp3d prstMaterial="matte">
            <a:bevelT w="152400" h="50800" prst="softRound"/>
            <a:bevelB w="152400" h="50800" prst="softRound"/>
          </a:sp3d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041091" y="3383512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416710" y="3383512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791514" y="3383512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158916" y="3384548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533883" y="3383512"/>
            <a:ext cx="914400" cy="32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3" name="Straight Connector 29"/>
          <p:cNvCxnSpPr/>
          <p:nvPr/>
        </p:nvCxnSpPr>
        <p:spPr>
          <a:xfrm rot="16200000" flipV="1">
            <a:off x="4571293" y="2699199"/>
            <a:ext cx="12700" cy="1374804"/>
          </a:xfrm>
          <a:prstGeom prst="bentConnector3">
            <a:avLst>
              <a:gd name="adj1" fmla="val 6153488"/>
            </a:avLst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43"/>
          <p:cNvCxnSpPr>
            <a:stCxn id="52" idx="0"/>
            <a:endCxn id="51" idx="0"/>
          </p:cNvCxnSpPr>
          <p:nvPr/>
        </p:nvCxnSpPr>
        <p:spPr>
          <a:xfrm rot="16200000" flipH="1" flipV="1">
            <a:off x="7303082" y="2696546"/>
            <a:ext cx="1036" cy="1374967"/>
          </a:xfrm>
          <a:prstGeom prst="bentConnector3">
            <a:avLst>
              <a:gd name="adj1" fmla="val -74407625"/>
            </a:avLst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058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4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1"/>
              </a:spcBef>
            </a:pPr>
            <a:r>
              <a:rPr lang="en-GB" dirty="0"/>
              <a:t>Implement Backup Strategies </a:t>
            </a:r>
            <a:endParaRPr spc="-11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C043078-2A30-824E-8E67-A5108A05C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342900"/>
            <a:fld id="{B7CF8A19-3A9E-4ABC-B336-2FDDE321C72D}" type="slidenum">
              <a:rPr lang="en-US">
                <a:latin typeface="Open Sans"/>
              </a:rPr>
              <a:pPr defTabSz="342900"/>
              <a:t>38</a:t>
            </a:fld>
            <a:endParaRPr lang="en-US" dirty="0">
              <a:latin typeface="Ope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2559E-575C-4F44-A0E0-532598396733}"/>
              </a:ext>
            </a:extLst>
          </p:cNvPr>
          <p:cNvSpPr txBox="1"/>
          <p:nvPr/>
        </p:nvSpPr>
        <p:spPr>
          <a:xfrm>
            <a:off x="580887" y="1066800"/>
            <a:ext cx="6568216" cy="17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/>
              </a:rPr>
              <a:t>Full Backups</a:t>
            </a:r>
          </a:p>
          <a:p>
            <a:pPr marL="257175" indent="-257175" defTabSz="68580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/>
              </a:rPr>
              <a:t>Incremental Backups</a:t>
            </a:r>
          </a:p>
          <a:p>
            <a:pPr marL="257175" indent="-257175" defTabSz="68580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/>
              </a:rPr>
              <a:t>Differential Backups</a:t>
            </a:r>
          </a:p>
          <a:p>
            <a:pPr marL="257175" indent="-257175" defTabSz="68580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Arial"/>
              </a:rPr>
              <a:t>Snapshots (</a:t>
            </a:r>
            <a:r>
              <a:rPr lang="en-US" dirty="0" err="1">
                <a:solidFill>
                  <a:schemeClr val="bg1"/>
                </a:solidFill>
                <a:latin typeface="Arial"/>
              </a:rPr>
              <a:t>VM</a:t>
            </a:r>
            <a:r>
              <a:rPr lang="en-US" dirty="0">
                <a:solidFill>
                  <a:schemeClr val="bg1"/>
                </a:solidFill>
                <a:latin typeface="Arial"/>
              </a:rPr>
              <a:t>) (</a:t>
            </a:r>
            <a:r>
              <a:rPr lang="en-US" i="1" dirty="0">
                <a:solidFill>
                  <a:schemeClr val="bg1"/>
                </a:solidFill>
                <a:latin typeface="Arial"/>
              </a:rPr>
              <a:t>discussed during the Virtualization lecture</a:t>
            </a:r>
            <a:r>
              <a:rPr lang="en-US" dirty="0">
                <a:solidFill>
                  <a:schemeClr val="bg1"/>
                </a:solidFill>
                <a:latin typeface="Arial"/>
              </a:rPr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29"/>
          <p:cNvCxnSpPr>
            <a:stCxn id="10" idx="3"/>
            <a:endCxn id="17" idx="3"/>
          </p:cNvCxnSpPr>
          <p:nvPr/>
        </p:nvCxnSpPr>
        <p:spPr>
          <a:xfrm rot="16200000" flipH="1">
            <a:off x="4618572" y="822107"/>
            <a:ext cx="12700" cy="6219625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Backup Types</a:t>
            </a:r>
          </a:p>
          <a:p>
            <a:pPr lvl="1"/>
            <a:r>
              <a:rPr lang="en-US" b="0" dirty="0"/>
              <a:t>Full backups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 Given a scenario, implement cybersecurity resilience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39</a:t>
            </a:fld>
            <a:endParaRPr lang="en-US" alt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913298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Sunday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7778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Monday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2258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Wednesday</a:t>
            </a:r>
          </a:p>
        </p:txBody>
      </p:sp>
      <p:sp>
        <p:nvSpPr>
          <p:cNvPr id="8" name="Rectangle 7"/>
          <p:cNvSpPr/>
          <p:nvPr/>
        </p:nvSpPr>
        <p:spPr>
          <a:xfrm>
            <a:off x="5576738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Friday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31218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Saturday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914400" y="3474720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913298" y="3154680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Full Backup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913298" y="2834640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lowchart: Magnetic Disk 16"/>
          <p:cNvSpPr/>
          <p:nvPr/>
        </p:nvSpPr>
        <p:spPr>
          <a:xfrm>
            <a:off x="7134025" y="3474720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lowchart: Magnetic Disk 17"/>
          <p:cNvSpPr/>
          <p:nvPr/>
        </p:nvSpPr>
        <p:spPr>
          <a:xfrm>
            <a:off x="7134025" y="3154680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Full Backup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7131218" y="2834640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109834"/>
              </p:ext>
            </p:extLst>
          </p:nvPr>
        </p:nvGraphicFramePr>
        <p:xfrm>
          <a:off x="712025" y="4928871"/>
          <a:ext cx="7728712" cy="762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5400000" rotWithShape="0">
                    <a:prstClr val="black">
                      <a:alpha val="50000"/>
                    </a:prstClr>
                  </a:outerShdw>
                </a:effectLst>
                <a:tableStyleId>{5C22544A-7EE6-4342-B048-85BDC9FD1C3A}</a:tableStyleId>
              </a:tblPr>
              <a:tblGrid>
                <a:gridCol w="1098486">
                  <a:extLst>
                    <a:ext uri="{9D8B030D-6E8A-4147-A177-3AD203B41FA5}">
                      <a16:colId xmlns:a16="http://schemas.microsoft.com/office/drawing/2014/main" val="953587229"/>
                    </a:ext>
                  </a:extLst>
                </a:gridCol>
                <a:gridCol w="1490790">
                  <a:extLst>
                    <a:ext uri="{9D8B030D-6E8A-4147-A177-3AD203B41FA5}">
                      <a16:colId xmlns:a16="http://schemas.microsoft.com/office/drawing/2014/main" val="133195487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362199442"/>
                    </a:ext>
                  </a:extLst>
                </a:gridCol>
                <a:gridCol w="1271397">
                  <a:extLst>
                    <a:ext uri="{9D8B030D-6E8A-4147-A177-3AD203B41FA5}">
                      <a16:colId xmlns:a16="http://schemas.microsoft.com/office/drawing/2014/main" val="3370824751"/>
                    </a:ext>
                  </a:extLst>
                </a:gridCol>
                <a:gridCol w="912749">
                  <a:extLst>
                    <a:ext uri="{9D8B030D-6E8A-4147-A177-3AD203B41FA5}">
                      <a16:colId xmlns:a16="http://schemas.microsoft.com/office/drawing/2014/main" val="2466850127"/>
                    </a:ext>
                  </a:extLst>
                </a:gridCol>
                <a:gridCol w="1675130">
                  <a:extLst>
                    <a:ext uri="{9D8B030D-6E8A-4147-A177-3AD203B41FA5}">
                      <a16:colId xmlns:a16="http://schemas.microsoft.com/office/drawing/2014/main" val="4283144299"/>
                    </a:ext>
                  </a:extLst>
                </a:gridCol>
              </a:tblGrid>
              <a:tr h="254975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en-US" sz="1400" b="1" u="sng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Selection</a:t>
                      </a:r>
                      <a:endParaRPr lang="en-US" sz="1400" b="1" u="sng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Backup Time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Restore Time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Tape Sets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Archive Attribute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03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Full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 selected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 (slowest)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 (fastest)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920774"/>
                  </a:ext>
                </a:extLst>
              </a:tr>
            </a:tbl>
          </a:graphicData>
        </a:graphic>
      </p:graphicFrame>
      <p:sp>
        <p:nvSpPr>
          <p:cNvPr id="26" name="Flowchart: Magnetic Disk 25"/>
          <p:cNvSpPr/>
          <p:nvPr/>
        </p:nvSpPr>
        <p:spPr>
          <a:xfrm>
            <a:off x="2480977" y="3478459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lowchart: Magnetic Disk 26"/>
          <p:cNvSpPr/>
          <p:nvPr/>
        </p:nvSpPr>
        <p:spPr>
          <a:xfrm>
            <a:off x="2479875" y="3158419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Full Backup</a:t>
            </a:r>
          </a:p>
        </p:txBody>
      </p:sp>
      <p:sp>
        <p:nvSpPr>
          <p:cNvPr id="33" name="Flowchart: Magnetic Disk 32"/>
          <p:cNvSpPr/>
          <p:nvPr/>
        </p:nvSpPr>
        <p:spPr>
          <a:xfrm>
            <a:off x="2479875" y="2838379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lowchart: Magnetic Disk 33"/>
          <p:cNvSpPr/>
          <p:nvPr/>
        </p:nvSpPr>
        <p:spPr>
          <a:xfrm>
            <a:off x="4036860" y="3476589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lowchart: Magnetic Disk 34"/>
          <p:cNvSpPr/>
          <p:nvPr/>
        </p:nvSpPr>
        <p:spPr>
          <a:xfrm>
            <a:off x="4035758" y="3156549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Full Backup</a:t>
            </a:r>
          </a:p>
        </p:txBody>
      </p:sp>
      <p:sp>
        <p:nvSpPr>
          <p:cNvPr id="36" name="Flowchart: Magnetic Disk 35"/>
          <p:cNvSpPr/>
          <p:nvPr/>
        </p:nvSpPr>
        <p:spPr>
          <a:xfrm>
            <a:off x="4035758" y="2836509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lowchart: Magnetic Disk 36"/>
          <p:cNvSpPr/>
          <p:nvPr/>
        </p:nvSpPr>
        <p:spPr>
          <a:xfrm>
            <a:off x="5583187" y="3490736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lowchart: Magnetic Disk 37"/>
          <p:cNvSpPr/>
          <p:nvPr/>
        </p:nvSpPr>
        <p:spPr>
          <a:xfrm>
            <a:off x="5582085" y="3170696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Full Backup</a:t>
            </a:r>
          </a:p>
        </p:txBody>
      </p:sp>
      <p:sp>
        <p:nvSpPr>
          <p:cNvPr id="39" name="Flowchart: Magnetic Disk 38"/>
          <p:cNvSpPr/>
          <p:nvPr/>
        </p:nvSpPr>
        <p:spPr>
          <a:xfrm>
            <a:off x="5582085" y="2834640"/>
            <a:ext cx="1188720" cy="457200"/>
          </a:xfrm>
          <a:prstGeom prst="flowChartMagneticDisk">
            <a:avLst/>
          </a:prstGeom>
          <a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900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half" idx="1"/>
          </p:nvPr>
        </p:nvSpPr>
        <p:spPr>
          <a:xfrm>
            <a:off x="332691" y="1066800"/>
            <a:ext cx="8382000" cy="5334000"/>
          </a:xfrm>
        </p:spPr>
        <p:txBody>
          <a:bodyPr/>
          <a:lstStyle/>
          <a:p>
            <a:r>
              <a:rPr lang="en-US" dirty="0"/>
              <a:t>Risk Management Processes</a:t>
            </a:r>
          </a:p>
          <a:p>
            <a:pPr lvl="1">
              <a:buFont typeface="+mj-lt"/>
              <a:buAutoNum type="arabicPeriod"/>
            </a:pPr>
            <a:r>
              <a:rPr lang="en-US" sz="1600" b="0" dirty="0"/>
              <a:t>Identify mission essential functions</a:t>
            </a:r>
          </a:p>
          <a:p>
            <a:pPr lvl="1">
              <a:buFont typeface="+mj-lt"/>
              <a:buAutoNum type="arabicPeriod"/>
            </a:pPr>
            <a:r>
              <a:rPr lang="en-US" sz="1600" b="0" dirty="0"/>
              <a:t>Identify vulnerabilities</a:t>
            </a:r>
          </a:p>
          <a:p>
            <a:pPr lvl="1">
              <a:buFont typeface="+mj-lt"/>
              <a:buAutoNum type="arabicPeriod"/>
            </a:pPr>
            <a:r>
              <a:rPr lang="en-US" sz="1600" b="0" dirty="0"/>
              <a:t>Identify threats</a:t>
            </a:r>
          </a:p>
          <a:p>
            <a:pPr lvl="1">
              <a:buFont typeface="+mj-lt"/>
              <a:buAutoNum type="arabicPeriod"/>
            </a:pPr>
            <a:r>
              <a:rPr lang="en-US" sz="1600" b="0" dirty="0"/>
              <a:t>Analyze business impacts</a:t>
            </a:r>
          </a:p>
          <a:p>
            <a:pPr lvl="1">
              <a:buFont typeface="+mj-lt"/>
              <a:buAutoNum type="arabicPeriod"/>
            </a:pPr>
            <a:r>
              <a:rPr lang="en-US" sz="1600" b="0" dirty="0"/>
              <a:t>Identify risk response</a:t>
            </a:r>
          </a:p>
          <a:p>
            <a:endParaRPr lang="en-US" b="0" i="0" dirty="0">
              <a:solidFill>
                <a:schemeClr val="bg1"/>
              </a:solidFill>
            </a:endParaRPr>
          </a:p>
          <a:p>
            <a:r>
              <a:rPr lang="en-US" b="0" i="0" dirty="0">
                <a:solidFill>
                  <a:schemeClr val="bg1"/>
                </a:solidFill>
              </a:rPr>
              <a:t>Risk assessment</a:t>
            </a:r>
          </a:p>
          <a:p>
            <a:pPr lvl="2"/>
            <a:r>
              <a:rPr lang="en-US" b="0" dirty="0"/>
              <a:t>Likelihood and impact</a:t>
            </a:r>
          </a:p>
          <a:p>
            <a:r>
              <a:rPr lang="en-US" b="0" i="0" dirty="0">
                <a:solidFill>
                  <a:schemeClr val="bg1"/>
                </a:solidFill>
              </a:rPr>
              <a:t>Enterprise risk management (ERM) frameworks</a:t>
            </a:r>
          </a:p>
          <a:p>
            <a:r>
              <a:rPr lang="en-GB" b="0" i="0" dirty="0">
                <a:solidFill>
                  <a:schemeClr val="bg1"/>
                </a:solidFill>
              </a:rPr>
              <a:t>Risk and control self-assessment (RCSA)</a:t>
            </a:r>
          </a:p>
          <a:p>
            <a:r>
              <a:rPr lang="en-GB" b="0" i="0" dirty="0">
                <a:solidFill>
                  <a:schemeClr val="bg1"/>
                </a:solidFill>
              </a:rPr>
              <a:t>Risk and control assessment (RCA)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4</a:t>
            </a:fld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5031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agnetic Disk 12"/>
          <p:cNvSpPr/>
          <p:nvPr/>
        </p:nvSpPr>
        <p:spPr>
          <a:xfrm>
            <a:off x="2467476" y="347472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accent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Incremental</a:t>
            </a:r>
          </a:p>
        </p:txBody>
      </p:sp>
      <p:cxnSp>
        <p:nvCxnSpPr>
          <p:cNvPr id="32" name="Straight Connector 29"/>
          <p:cNvCxnSpPr>
            <a:stCxn id="10" idx="3"/>
            <a:endCxn id="13" idx="3"/>
          </p:cNvCxnSpPr>
          <p:nvPr/>
        </p:nvCxnSpPr>
        <p:spPr>
          <a:xfrm rot="16200000" flipH="1">
            <a:off x="2285298" y="3155382"/>
            <a:ext cx="12700" cy="1553076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Backup Types</a:t>
            </a:r>
          </a:p>
          <a:p>
            <a:pPr lvl="1"/>
            <a:r>
              <a:rPr lang="en-US" b="0" dirty="0"/>
              <a:t>Incremental backups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 Given a scenario, implement cybersecurity resilience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40</a:t>
            </a:fld>
            <a:endParaRPr lang="en-US" alt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913298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Sunday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7778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Monday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2258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Wednesday</a:t>
            </a:r>
          </a:p>
        </p:txBody>
      </p:sp>
      <p:sp>
        <p:nvSpPr>
          <p:cNvPr id="8" name="Rectangle 7"/>
          <p:cNvSpPr/>
          <p:nvPr/>
        </p:nvSpPr>
        <p:spPr>
          <a:xfrm>
            <a:off x="5576738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Friday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31218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Saturday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914400" y="3474720"/>
            <a:ext cx="1188720" cy="457200"/>
          </a:xfrm>
          <a:prstGeom prst="flowChartMagneticDisk">
            <a:avLst/>
          </a:prstGeom>
          <a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913298" y="3154680"/>
            <a:ext cx="1188720" cy="457200"/>
          </a:xfrm>
          <a:prstGeom prst="flowChartMagneticDisk">
            <a:avLst/>
          </a:prstGeom>
          <a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Full Backup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913298" y="2834640"/>
            <a:ext cx="1188720" cy="457200"/>
          </a:xfrm>
          <a:prstGeom prst="flowChartMagneticDisk">
            <a:avLst/>
          </a:prstGeom>
          <a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lowchart: Magnetic Disk 16"/>
          <p:cNvSpPr/>
          <p:nvPr/>
        </p:nvSpPr>
        <p:spPr>
          <a:xfrm>
            <a:off x="7134025" y="3474720"/>
            <a:ext cx="1188720" cy="457200"/>
          </a:xfrm>
          <a:prstGeom prst="flowChartMagneticDisk">
            <a:avLst/>
          </a:prstGeom>
          <a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lowchart: Magnetic Disk 17"/>
          <p:cNvSpPr/>
          <p:nvPr/>
        </p:nvSpPr>
        <p:spPr>
          <a:xfrm>
            <a:off x="7134025" y="3154680"/>
            <a:ext cx="1188720" cy="457200"/>
          </a:xfrm>
          <a:prstGeom prst="flowChartMagneticDisk">
            <a:avLst/>
          </a:prstGeom>
          <a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Full Backup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7131218" y="2834640"/>
            <a:ext cx="1188720" cy="457200"/>
          </a:xfrm>
          <a:prstGeom prst="flowChartMagneticDisk">
            <a:avLst/>
          </a:prstGeom>
          <a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3175">
            <a:solidFill>
              <a:srgbClr val="838DAF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7132320" y="251460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accent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Monday</a:t>
            </a:r>
          </a:p>
        </p:txBody>
      </p:sp>
      <p:sp>
        <p:nvSpPr>
          <p:cNvPr id="28" name="Flowchart: Magnetic Disk 27"/>
          <p:cNvSpPr/>
          <p:nvPr/>
        </p:nvSpPr>
        <p:spPr>
          <a:xfrm>
            <a:off x="4023360" y="347472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accent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Incremental</a:t>
            </a:r>
          </a:p>
        </p:txBody>
      </p:sp>
      <p:sp>
        <p:nvSpPr>
          <p:cNvPr id="29" name="Flowchart: Magnetic Disk 28"/>
          <p:cNvSpPr/>
          <p:nvPr/>
        </p:nvSpPr>
        <p:spPr>
          <a:xfrm>
            <a:off x="5577840" y="347472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accent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Incremental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7131218" y="219456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accent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Wednesday</a:t>
            </a:r>
          </a:p>
        </p:txBody>
      </p:sp>
      <p:sp>
        <p:nvSpPr>
          <p:cNvPr id="31" name="Flowchart: Magnetic Disk 30"/>
          <p:cNvSpPr/>
          <p:nvPr/>
        </p:nvSpPr>
        <p:spPr>
          <a:xfrm>
            <a:off x="7131218" y="187452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chemeClr val="accent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Friday</a:t>
            </a:r>
          </a:p>
        </p:txBody>
      </p:sp>
      <p:cxnSp>
        <p:nvCxnSpPr>
          <p:cNvPr id="52" name="Straight Connector 29"/>
          <p:cNvCxnSpPr>
            <a:stCxn id="13" idx="3"/>
            <a:endCxn id="28" idx="3"/>
          </p:cNvCxnSpPr>
          <p:nvPr/>
        </p:nvCxnSpPr>
        <p:spPr>
          <a:xfrm rot="16200000" flipH="1">
            <a:off x="3839778" y="3153978"/>
            <a:ext cx="12700" cy="1555884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9"/>
          <p:cNvCxnSpPr>
            <a:stCxn id="28" idx="3"/>
            <a:endCxn id="29" idx="3"/>
          </p:cNvCxnSpPr>
          <p:nvPr/>
        </p:nvCxnSpPr>
        <p:spPr>
          <a:xfrm rot="16200000" flipH="1">
            <a:off x="5394960" y="3154680"/>
            <a:ext cx="12700" cy="1554480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199520"/>
              </p:ext>
            </p:extLst>
          </p:nvPr>
        </p:nvGraphicFramePr>
        <p:xfrm>
          <a:off x="766032" y="4928870"/>
          <a:ext cx="7611936" cy="13106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5400000" rotWithShape="0">
                    <a:prstClr val="black">
                      <a:alpha val="50000"/>
                    </a:prstClr>
                  </a:outerShdw>
                </a:effectLst>
                <a:tableStyleId>{5C22544A-7EE6-4342-B048-85BDC9FD1C3A}</a:tableStyleId>
              </a:tblPr>
              <a:tblGrid>
                <a:gridCol w="1098486">
                  <a:extLst>
                    <a:ext uri="{9D8B030D-6E8A-4147-A177-3AD203B41FA5}">
                      <a16:colId xmlns:a16="http://schemas.microsoft.com/office/drawing/2014/main" val="953587229"/>
                    </a:ext>
                  </a:extLst>
                </a:gridCol>
                <a:gridCol w="1490790">
                  <a:extLst>
                    <a:ext uri="{9D8B030D-6E8A-4147-A177-3AD203B41FA5}">
                      <a16:colId xmlns:a16="http://schemas.microsoft.com/office/drawing/2014/main" val="1331954876"/>
                    </a:ext>
                  </a:extLst>
                </a:gridCol>
                <a:gridCol w="1163384">
                  <a:extLst>
                    <a:ext uri="{9D8B030D-6E8A-4147-A177-3AD203B41FA5}">
                      <a16:colId xmlns:a16="http://schemas.microsoft.com/office/drawing/2014/main" val="2362199442"/>
                    </a:ext>
                  </a:extLst>
                </a:gridCol>
                <a:gridCol w="1271397">
                  <a:extLst>
                    <a:ext uri="{9D8B030D-6E8A-4147-A177-3AD203B41FA5}">
                      <a16:colId xmlns:a16="http://schemas.microsoft.com/office/drawing/2014/main" val="3370824751"/>
                    </a:ext>
                  </a:extLst>
                </a:gridCol>
                <a:gridCol w="912749">
                  <a:extLst>
                    <a:ext uri="{9D8B030D-6E8A-4147-A177-3AD203B41FA5}">
                      <a16:colId xmlns:a16="http://schemas.microsoft.com/office/drawing/2014/main" val="2466850127"/>
                    </a:ext>
                  </a:extLst>
                </a:gridCol>
                <a:gridCol w="1675130">
                  <a:extLst>
                    <a:ext uri="{9D8B030D-6E8A-4147-A177-3AD203B41FA5}">
                      <a16:colId xmlns:a16="http://schemas.microsoft.com/office/drawing/2014/main" val="428314429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en-US" sz="1400" b="1" u="sng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Selection</a:t>
                      </a:r>
                      <a:endParaRPr lang="en-US" sz="1400" b="1" u="sng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Backup Time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Restore Time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Tape Sets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Archive Attribute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033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Incremental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 files and files modified since the</a:t>
                      </a:r>
                    </a:p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 backup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(fastest)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 (slowest)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Multiple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Cleared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920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7964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Backup Types</a:t>
            </a:r>
          </a:p>
          <a:p>
            <a:pPr lvl="1"/>
            <a:r>
              <a:rPr lang="en-US" b="0" dirty="0"/>
              <a:t>Differential backups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 Given a scenario, implement cybersecurity resilience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41</a:t>
            </a:fld>
            <a:endParaRPr lang="en-US" altLang="en-US" noProof="0" dirty="0"/>
          </a:p>
        </p:txBody>
      </p:sp>
      <p:sp>
        <p:nvSpPr>
          <p:cNvPr id="6" name="Rectangle 5"/>
          <p:cNvSpPr/>
          <p:nvPr/>
        </p:nvSpPr>
        <p:spPr>
          <a:xfrm>
            <a:off x="914400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Sunday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8880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Monday</a:t>
            </a:r>
          </a:p>
        </p:txBody>
      </p:sp>
      <p:sp>
        <p:nvSpPr>
          <p:cNvPr id="8" name="Rectangle 7"/>
          <p:cNvSpPr/>
          <p:nvPr/>
        </p:nvSpPr>
        <p:spPr>
          <a:xfrm>
            <a:off x="4023360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Wednesday</a:t>
            </a:r>
          </a:p>
        </p:txBody>
      </p:sp>
      <p:sp>
        <p:nvSpPr>
          <p:cNvPr id="9" name="Rectangle 8"/>
          <p:cNvSpPr/>
          <p:nvPr/>
        </p:nvSpPr>
        <p:spPr>
          <a:xfrm>
            <a:off x="5577840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Friday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2320" y="438912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Saturday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914400" y="347472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rgbClr val="FF0000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lowchart: Magnetic Disk 11"/>
          <p:cNvSpPr/>
          <p:nvPr/>
        </p:nvSpPr>
        <p:spPr>
          <a:xfrm>
            <a:off x="914400" y="315468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rgbClr val="FF0000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Full Backup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911593" y="283464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rgbClr val="FF0000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lowchart: Magnetic Disk 13"/>
          <p:cNvSpPr/>
          <p:nvPr/>
        </p:nvSpPr>
        <p:spPr>
          <a:xfrm>
            <a:off x="2467476" y="347472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rgbClr val="1C2B4A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Differential</a:t>
            </a:r>
          </a:p>
        </p:txBody>
      </p:sp>
      <p:sp>
        <p:nvSpPr>
          <p:cNvPr id="15" name="Flowchart: Magnetic Disk 14"/>
          <p:cNvSpPr/>
          <p:nvPr/>
        </p:nvSpPr>
        <p:spPr>
          <a:xfrm>
            <a:off x="4018146" y="347472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rgbClr val="1C2B4A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Magnetic Disk 15"/>
          <p:cNvSpPr/>
          <p:nvPr/>
        </p:nvSpPr>
        <p:spPr>
          <a:xfrm>
            <a:off x="4015740" y="315468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rgbClr val="1C2B4A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Differential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5589871" y="347472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rgbClr val="1C2B4A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lowchart: Magnetic Disk 17"/>
          <p:cNvSpPr/>
          <p:nvPr/>
        </p:nvSpPr>
        <p:spPr>
          <a:xfrm>
            <a:off x="5587465" y="315468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rgbClr val="1C2B4A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Magnetic Disk 18"/>
          <p:cNvSpPr/>
          <p:nvPr/>
        </p:nvSpPr>
        <p:spPr>
          <a:xfrm>
            <a:off x="7132320" y="347472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rgbClr val="FF0000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Magnetic Disk 19"/>
          <p:cNvSpPr/>
          <p:nvPr/>
        </p:nvSpPr>
        <p:spPr>
          <a:xfrm>
            <a:off x="7132320" y="315468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rgbClr val="FF0000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Full Backup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7132320" y="283464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rgbClr val="FF0000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lowchart: Magnetic Disk 21"/>
          <p:cNvSpPr/>
          <p:nvPr/>
        </p:nvSpPr>
        <p:spPr>
          <a:xfrm>
            <a:off x="7134726" y="251460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rgbClr val="1C2B4A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7132320" y="219456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rgbClr val="1C2B4A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lowchart: Magnetic Disk 23"/>
          <p:cNvSpPr/>
          <p:nvPr/>
        </p:nvSpPr>
        <p:spPr>
          <a:xfrm>
            <a:off x="7132320" y="187452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rgbClr val="1C2B4A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Friday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5586984" y="283464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rgbClr val="1C2B4A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Differential</a:t>
            </a:r>
          </a:p>
        </p:txBody>
      </p:sp>
      <p:cxnSp>
        <p:nvCxnSpPr>
          <p:cNvPr id="26" name="Straight Connector 29"/>
          <p:cNvCxnSpPr>
            <a:stCxn id="11" idx="3"/>
            <a:endCxn id="17" idx="3"/>
          </p:cNvCxnSpPr>
          <p:nvPr/>
        </p:nvCxnSpPr>
        <p:spPr>
          <a:xfrm rot="16200000" flipH="1">
            <a:off x="3846495" y="1594184"/>
            <a:ext cx="12700" cy="4675471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505506"/>
              </p:ext>
            </p:extLst>
          </p:nvPr>
        </p:nvGraphicFramePr>
        <p:xfrm>
          <a:off x="791463" y="4947356"/>
          <a:ext cx="7529577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5400000" rotWithShape="0">
                    <a:prstClr val="black">
                      <a:alpha val="50000"/>
                    </a:prstClr>
                  </a:outerShdw>
                </a:effectLst>
                <a:tableStyleId>{5C22544A-7EE6-4342-B048-85BDC9FD1C3A}</a:tableStyleId>
              </a:tblPr>
              <a:tblGrid>
                <a:gridCol w="1098486">
                  <a:extLst>
                    <a:ext uri="{9D8B030D-6E8A-4147-A177-3AD203B41FA5}">
                      <a16:colId xmlns:a16="http://schemas.microsoft.com/office/drawing/2014/main" val="953587229"/>
                    </a:ext>
                  </a:extLst>
                </a:gridCol>
                <a:gridCol w="1490790">
                  <a:extLst>
                    <a:ext uri="{9D8B030D-6E8A-4147-A177-3AD203B41FA5}">
                      <a16:colId xmlns:a16="http://schemas.microsoft.com/office/drawing/2014/main" val="1331954876"/>
                    </a:ext>
                  </a:extLst>
                </a:gridCol>
                <a:gridCol w="1163384">
                  <a:extLst>
                    <a:ext uri="{9D8B030D-6E8A-4147-A177-3AD203B41FA5}">
                      <a16:colId xmlns:a16="http://schemas.microsoft.com/office/drawing/2014/main" val="2362199442"/>
                    </a:ext>
                  </a:extLst>
                </a:gridCol>
                <a:gridCol w="1189038">
                  <a:extLst>
                    <a:ext uri="{9D8B030D-6E8A-4147-A177-3AD203B41FA5}">
                      <a16:colId xmlns:a16="http://schemas.microsoft.com/office/drawing/2014/main" val="3370824751"/>
                    </a:ext>
                  </a:extLst>
                </a:gridCol>
                <a:gridCol w="912749">
                  <a:extLst>
                    <a:ext uri="{9D8B030D-6E8A-4147-A177-3AD203B41FA5}">
                      <a16:colId xmlns:a16="http://schemas.microsoft.com/office/drawing/2014/main" val="2466850127"/>
                    </a:ext>
                  </a:extLst>
                </a:gridCol>
                <a:gridCol w="1675130">
                  <a:extLst>
                    <a:ext uri="{9D8B030D-6E8A-4147-A177-3AD203B41FA5}">
                      <a16:colId xmlns:a16="http://schemas.microsoft.com/office/drawing/2014/main" val="428314429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r>
                        <a:rPr lang="en-US" sz="1400" b="1" u="sng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Selection</a:t>
                      </a:r>
                      <a:endParaRPr lang="en-US" sz="1400" b="1" u="sng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Backup Time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Restore Time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Tape Sets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Archive Attribute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033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Differential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 data modified</a:t>
                      </a:r>
                    </a:p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since the last full</a:t>
                      </a:r>
                    </a:p>
                    <a:p>
                      <a:pPr algn="l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backup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Moderate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Moderate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Cleared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920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8736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ntent Placeholder 51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8564592" cy="5334000"/>
          </a:xfrm>
        </p:spPr>
        <p:txBody>
          <a:bodyPr/>
          <a:lstStyle/>
          <a:p>
            <a:r>
              <a:rPr lang="en-US" dirty="0"/>
              <a:t>Backup Types</a:t>
            </a:r>
          </a:p>
          <a:p>
            <a:pPr lvl="1"/>
            <a:r>
              <a:rPr lang="en-US" b="0" dirty="0"/>
              <a:t>It is uncommon to combine differential and incremental backups </a:t>
            </a:r>
          </a:p>
          <a:p>
            <a:pPr lvl="1"/>
            <a:r>
              <a:rPr lang="en-US" b="0" dirty="0"/>
              <a:t>Full backups are normally interspersed with either </a:t>
            </a:r>
          </a:p>
          <a:p>
            <a:pPr marL="274320" lvl="2" indent="0">
              <a:buNone/>
            </a:pPr>
            <a:r>
              <a:rPr lang="en-US" b="0" dirty="0"/>
              <a:t>differential backups or incremental backups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 Given a scenario, implement cybersecurity resilience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42</a:t>
            </a:fld>
            <a:endParaRPr lang="en-US" altLang="en-US" noProof="0" dirty="0"/>
          </a:p>
        </p:txBody>
      </p:sp>
      <p:sp>
        <p:nvSpPr>
          <p:cNvPr id="5" name="Rectangle 4"/>
          <p:cNvSpPr/>
          <p:nvPr/>
        </p:nvSpPr>
        <p:spPr>
          <a:xfrm>
            <a:off x="304805" y="603504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Sunday</a:t>
            </a:r>
          </a:p>
        </p:txBody>
      </p:sp>
      <p:sp>
        <p:nvSpPr>
          <p:cNvPr id="6" name="Rectangle 5"/>
          <p:cNvSpPr/>
          <p:nvPr/>
        </p:nvSpPr>
        <p:spPr>
          <a:xfrm>
            <a:off x="1534846" y="603504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Monday</a:t>
            </a:r>
          </a:p>
        </p:txBody>
      </p:sp>
      <p:sp>
        <p:nvSpPr>
          <p:cNvPr id="7" name="Rectangle 6"/>
          <p:cNvSpPr/>
          <p:nvPr/>
        </p:nvSpPr>
        <p:spPr>
          <a:xfrm>
            <a:off x="2773392" y="603504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Tuesday </a:t>
            </a:r>
          </a:p>
        </p:txBody>
      </p:sp>
      <p:sp>
        <p:nvSpPr>
          <p:cNvPr id="8" name="Rectangle 7"/>
          <p:cNvSpPr/>
          <p:nvPr/>
        </p:nvSpPr>
        <p:spPr>
          <a:xfrm>
            <a:off x="4007832" y="603504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Wednesday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42272" y="603504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Thursday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304805" y="512064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rgbClr val="FF0000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304805" y="480060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rgbClr val="FF0000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Full Backup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301998" y="4480560"/>
            <a:ext cx="1188720" cy="457200"/>
          </a:xfrm>
          <a:prstGeom prst="flowChartMagneticDisk">
            <a:avLst/>
          </a:prstGeom>
          <a:blipFill>
            <a:blip r:embed="rId2"/>
            <a:stretch>
              <a:fillRect/>
            </a:stretch>
          </a:blipFill>
          <a:ln w="3175">
            <a:solidFill>
              <a:srgbClr val="FF0000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lowchart: Magnetic Disk 12"/>
          <p:cNvSpPr/>
          <p:nvPr/>
        </p:nvSpPr>
        <p:spPr>
          <a:xfrm>
            <a:off x="1533442" y="512064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accent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Incremental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BFD466-57C7-5F4D-8215-FDEE7722A41F}"/>
              </a:ext>
            </a:extLst>
          </p:cNvPr>
          <p:cNvGrpSpPr/>
          <p:nvPr/>
        </p:nvGrpSpPr>
        <p:grpSpPr>
          <a:xfrm>
            <a:off x="4007832" y="4480560"/>
            <a:ext cx="1188720" cy="1097280"/>
            <a:chOff x="4007832" y="4480560"/>
            <a:chExt cx="1188720" cy="1097280"/>
          </a:xfrm>
        </p:grpSpPr>
        <p:sp>
          <p:nvSpPr>
            <p:cNvPr id="16" name="Flowchart: Magnetic Disk 15"/>
            <p:cNvSpPr/>
            <p:nvPr/>
          </p:nvSpPr>
          <p:spPr>
            <a:xfrm>
              <a:off x="4007832" y="5120640"/>
              <a:ext cx="1188720" cy="457200"/>
            </a:xfrm>
            <a:prstGeom prst="flowChartMagneticDisk">
              <a:avLst/>
            </a:prstGeom>
            <a:blipFill>
              <a:blip r:embed="rId4"/>
              <a:stretch>
                <a:fillRect/>
              </a:stretch>
            </a:blipFill>
            <a:ln w="3175">
              <a:solidFill>
                <a:srgbClr val="1C2B4A"/>
              </a:solidFill>
            </a:ln>
            <a:effectLst>
              <a:outerShdw blurRad="50800" dist="76200" dir="5400000" rotWithShape="0">
                <a:prstClr val="black">
                  <a:alpha val="50000"/>
                </a:prstClr>
              </a:outerShdw>
              <a:softEdge rad="12700"/>
            </a:effectLst>
            <a:scene3d>
              <a:camera prst="orthographicFront"/>
              <a:lightRig rig="glow" dir="t"/>
            </a:scene3d>
            <a:sp3d prstMaterial="powder">
              <a:bevelT w="152400" h="50800" prst="softRound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4007832" y="4800600"/>
              <a:ext cx="1188720" cy="457200"/>
            </a:xfrm>
            <a:prstGeom prst="flowChartMagneticDisk">
              <a:avLst/>
            </a:prstGeom>
            <a:blipFill>
              <a:blip r:embed="rId4"/>
              <a:stretch>
                <a:fillRect/>
              </a:stretch>
            </a:blipFill>
            <a:ln w="3175">
              <a:solidFill>
                <a:srgbClr val="1C2B4A"/>
              </a:solidFill>
            </a:ln>
            <a:effectLst>
              <a:outerShdw blurRad="50800" dist="76200" dir="5400000" rotWithShape="0">
                <a:prstClr val="black">
                  <a:alpha val="50000"/>
                </a:prstClr>
              </a:outerShdw>
              <a:softEdge rad="12700"/>
            </a:effectLst>
            <a:scene3d>
              <a:camera prst="orthographicFront"/>
              <a:lightRig rig="glow" dir="t"/>
            </a:scene3d>
            <a:sp3d prstMaterial="powder">
              <a:bevelT w="152400" h="50800" prst="softRound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 defTabSz="914400">
                <a:defRPr/>
              </a:pPr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Differential</a:t>
              </a:r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4007832" y="4480560"/>
              <a:ext cx="1188720" cy="457200"/>
            </a:xfrm>
            <a:prstGeom prst="flowChartMagneticDisk">
              <a:avLst/>
            </a:prstGeom>
            <a:blipFill>
              <a:blip r:embed="rId4"/>
              <a:stretch>
                <a:fillRect/>
              </a:stretch>
            </a:blipFill>
            <a:ln w="3175">
              <a:solidFill>
                <a:srgbClr val="1C2B4A"/>
              </a:solidFill>
            </a:ln>
            <a:effectLst>
              <a:outerShdw blurRad="50800" dist="76200" dir="5400000" rotWithShape="0">
                <a:prstClr val="black">
                  <a:alpha val="50000"/>
                </a:prstClr>
              </a:outerShdw>
              <a:softEdge rad="12700"/>
            </a:effectLst>
            <a:scene3d>
              <a:camera prst="orthographicFront"/>
              <a:lightRig rig="glow" dir="t"/>
            </a:scene3d>
            <a:sp3d prstMaterial="powder">
              <a:bevelT w="152400" h="50800" prst="softRound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6476712" y="603504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Friday 19:00 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1152" y="6035040"/>
            <a:ext cx="1188720" cy="27432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Friday 21:00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20A0D6-761A-844D-B44A-6C1F0816AE37}"/>
              </a:ext>
            </a:extLst>
          </p:cNvPr>
          <p:cNvGrpSpPr/>
          <p:nvPr/>
        </p:nvGrpSpPr>
        <p:grpSpPr>
          <a:xfrm>
            <a:off x="7671816" y="3961448"/>
            <a:ext cx="1188720" cy="1097280"/>
            <a:chOff x="7671816" y="3291840"/>
            <a:chExt cx="1188720" cy="1097280"/>
          </a:xfrm>
        </p:grpSpPr>
        <p:sp>
          <p:nvSpPr>
            <p:cNvPr id="31" name="Flowchart: Magnetic Disk 30"/>
            <p:cNvSpPr/>
            <p:nvPr/>
          </p:nvSpPr>
          <p:spPr>
            <a:xfrm>
              <a:off x="7671816" y="3931920"/>
              <a:ext cx="1188720" cy="457200"/>
            </a:xfrm>
            <a:prstGeom prst="flowChartMagneticDisk">
              <a:avLst/>
            </a:prstGeom>
            <a:blipFill>
              <a:blip r:embed="rId2"/>
              <a:stretch>
                <a:fillRect/>
              </a:stretch>
            </a:blipFill>
            <a:ln w="3175">
              <a:solidFill>
                <a:srgbClr val="FF0000"/>
              </a:solidFill>
            </a:ln>
            <a:effectLst>
              <a:outerShdw blurRad="50800" dist="76200" dir="5400000" rotWithShape="0">
                <a:prstClr val="black">
                  <a:alpha val="50000"/>
                </a:prstClr>
              </a:outerShdw>
              <a:softEdge rad="12700"/>
            </a:effectLst>
            <a:scene3d>
              <a:camera prst="orthographicFront"/>
              <a:lightRig rig="glow" dir="t"/>
            </a:scene3d>
            <a:sp3d prstMaterial="powder">
              <a:bevelT w="152400" h="50800" prst="softRound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lowchart: Magnetic Disk 31"/>
            <p:cNvSpPr/>
            <p:nvPr/>
          </p:nvSpPr>
          <p:spPr>
            <a:xfrm>
              <a:off x="7671816" y="3611880"/>
              <a:ext cx="1188720" cy="457200"/>
            </a:xfrm>
            <a:prstGeom prst="flowChartMagneticDisk">
              <a:avLst/>
            </a:prstGeom>
            <a:blipFill>
              <a:blip r:embed="rId2"/>
              <a:stretch>
                <a:fillRect/>
              </a:stretch>
            </a:blipFill>
            <a:ln w="3175">
              <a:solidFill>
                <a:srgbClr val="FF0000"/>
              </a:solidFill>
            </a:ln>
            <a:effectLst>
              <a:outerShdw blurRad="50800" dist="76200" dir="5400000" rotWithShape="0">
                <a:prstClr val="black">
                  <a:alpha val="50000"/>
                </a:prstClr>
              </a:outerShdw>
              <a:softEdge rad="12700"/>
            </a:effectLst>
            <a:scene3d>
              <a:camera prst="orthographicFront"/>
              <a:lightRig rig="glow" dir="t"/>
            </a:scene3d>
            <a:sp3d prstMaterial="powder">
              <a:bevelT w="152400" h="50800" prst="softRound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Full Backup</a:t>
              </a:r>
            </a:p>
          </p:txBody>
        </p:sp>
        <p:sp>
          <p:nvSpPr>
            <p:cNvPr id="33" name="Flowchart: Magnetic Disk 32"/>
            <p:cNvSpPr/>
            <p:nvPr/>
          </p:nvSpPr>
          <p:spPr>
            <a:xfrm>
              <a:off x="7671816" y="3291840"/>
              <a:ext cx="1188720" cy="457200"/>
            </a:xfrm>
            <a:prstGeom prst="flowChartMagneticDisk">
              <a:avLst/>
            </a:prstGeom>
            <a:blipFill>
              <a:blip r:embed="rId2"/>
              <a:stretch>
                <a:fillRect/>
              </a:stretch>
            </a:blipFill>
            <a:ln w="3175">
              <a:solidFill>
                <a:srgbClr val="FF0000"/>
              </a:solidFill>
            </a:ln>
            <a:effectLst>
              <a:outerShdw blurRad="50800" dist="76200" dir="5400000" rotWithShape="0">
                <a:prstClr val="black">
                  <a:alpha val="50000"/>
                </a:prstClr>
              </a:outerShdw>
              <a:softEdge rad="12700"/>
            </a:effectLst>
            <a:scene3d>
              <a:camera prst="orthographicFront"/>
              <a:lightRig rig="glow" dir="t"/>
            </a:scene3d>
            <a:sp3d prstMaterial="powder">
              <a:bevelT w="152400" h="50800" prst="softRound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40C965-E55E-0844-AD80-ADFD048E2963}"/>
              </a:ext>
            </a:extLst>
          </p:cNvPr>
          <p:cNvGrpSpPr/>
          <p:nvPr/>
        </p:nvGrpSpPr>
        <p:grpSpPr>
          <a:xfrm>
            <a:off x="7650324" y="1903688"/>
            <a:ext cx="1188720" cy="777240"/>
            <a:chOff x="7641336" y="2256472"/>
            <a:chExt cx="1188720" cy="777240"/>
          </a:xfrm>
        </p:grpSpPr>
        <p:sp>
          <p:nvSpPr>
            <p:cNvPr id="37" name="Flowchart: Magnetic Disk 36"/>
            <p:cNvSpPr/>
            <p:nvPr/>
          </p:nvSpPr>
          <p:spPr>
            <a:xfrm>
              <a:off x="7641336" y="2576512"/>
              <a:ext cx="1188720" cy="457200"/>
            </a:xfrm>
            <a:prstGeom prst="flowChartMagneticDisk">
              <a:avLst/>
            </a:prstGeom>
            <a:blipFill>
              <a:blip r:embed="rId3"/>
              <a:stretch>
                <a:fillRect/>
              </a:stretch>
            </a:blipFill>
            <a:ln w="3175">
              <a:solidFill>
                <a:schemeClr val="accent1"/>
              </a:solidFill>
            </a:ln>
            <a:effectLst>
              <a:outerShdw blurRad="50800" dist="76200" dir="5400000" rotWithShape="0">
                <a:prstClr val="black">
                  <a:alpha val="50000"/>
                </a:prstClr>
              </a:outerShdw>
              <a:softEdge rad="12700"/>
            </a:effectLst>
            <a:scene3d>
              <a:camera prst="orthographicFront"/>
              <a:lightRig rig="glow" dir="t"/>
            </a:scene3d>
            <a:sp3d prstMaterial="powder">
              <a:bevelT w="152400" h="50800" prst="softRound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Thursday</a:t>
              </a:r>
            </a:p>
          </p:txBody>
        </p:sp>
        <p:sp>
          <p:nvSpPr>
            <p:cNvPr id="38" name="Flowchart: Magnetic Disk 37"/>
            <p:cNvSpPr/>
            <p:nvPr/>
          </p:nvSpPr>
          <p:spPr>
            <a:xfrm>
              <a:off x="7641336" y="2256472"/>
              <a:ext cx="1188720" cy="457200"/>
            </a:xfrm>
            <a:prstGeom prst="flowChartMagneticDisk">
              <a:avLst/>
            </a:prstGeom>
            <a:blipFill>
              <a:blip r:embed="rId3"/>
              <a:stretch>
                <a:fillRect/>
              </a:stretch>
            </a:blipFill>
            <a:ln w="3175">
              <a:solidFill>
                <a:schemeClr val="accent1"/>
              </a:solidFill>
            </a:ln>
            <a:effectLst>
              <a:outerShdw blurRad="50800" dist="76200" dir="5400000" rotWithShape="0">
                <a:prstClr val="black">
                  <a:alpha val="50000"/>
                </a:prstClr>
              </a:outerShdw>
              <a:softEdge rad="12700"/>
            </a:effectLst>
            <a:scene3d>
              <a:camera prst="orthographicFront"/>
              <a:lightRig rig="glow" dir="t"/>
            </a:scene3d>
            <a:sp3d prstMaterial="powder">
              <a:bevelT w="152400" h="50800" prst="softRound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 defTabSz="914400">
                <a:defRPr/>
              </a:pPr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Friday</a:t>
              </a:r>
            </a:p>
          </p:txBody>
        </p:sp>
      </p:grpSp>
      <p:sp>
        <p:nvSpPr>
          <p:cNvPr id="42" name="Flowchart: Magnetic Disk 41"/>
          <p:cNvSpPr/>
          <p:nvPr/>
        </p:nvSpPr>
        <p:spPr>
          <a:xfrm>
            <a:off x="2770632" y="512064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accent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Incremental</a:t>
            </a:r>
          </a:p>
        </p:txBody>
      </p:sp>
      <p:sp>
        <p:nvSpPr>
          <p:cNvPr id="43" name="Flowchart: Magnetic Disk 42"/>
          <p:cNvSpPr/>
          <p:nvPr/>
        </p:nvSpPr>
        <p:spPr>
          <a:xfrm>
            <a:off x="5239512" y="512064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accent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Incremental</a:t>
            </a:r>
          </a:p>
        </p:txBody>
      </p:sp>
      <p:sp>
        <p:nvSpPr>
          <p:cNvPr id="44" name="Flowchart: Magnetic Disk 43"/>
          <p:cNvSpPr/>
          <p:nvPr/>
        </p:nvSpPr>
        <p:spPr>
          <a:xfrm>
            <a:off x="6473952" y="512064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accent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Incremental</a:t>
            </a:r>
          </a:p>
        </p:txBody>
      </p:sp>
      <p:sp>
        <p:nvSpPr>
          <p:cNvPr id="45" name="Flowchart: Magnetic Disk 44"/>
          <p:cNvSpPr/>
          <p:nvPr/>
        </p:nvSpPr>
        <p:spPr>
          <a:xfrm>
            <a:off x="7708392" y="5120640"/>
            <a:ext cx="1188720" cy="457200"/>
          </a:xfrm>
          <a:prstGeom prst="flowChartMagneticDisk">
            <a:avLst/>
          </a:prstGeom>
          <a:blipFill>
            <a:blip r:embed="rId3"/>
            <a:stretch>
              <a:fillRect/>
            </a:stretch>
          </a:blipFill>
          <a:ln w="3175">
            <a:solidFill>
              <a:schemeClr val="accent1"/>
            </a:solidFill>
          </a:ln>
          <a:effectLst>
            <a:outerShdw blurRad="50800" dist="76200" dir="5400000" rotWithShape="0">
              <a:prstClr val="black">
                <a:alpha val="50000"/>
              </a:prstClr>
            </a:outerShdw>
            <a:softEdge rad="12700"/>
          </a:effectLst>
          <a:scene3d>
            <a:camera prst="orthographicFront"/>
            <a:lightRig rig="glow" dir="t"/>
          </a:scene3d>
          <a:sp3d prstMaterial="powder">
            <a:bevelT w="152400" h="50800" prst="softRound"/>
            <a:bevelB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Incremental</a:t>
            </a:r>
          </a:p>
        </p:txBody>
      </p:sp>
      <p:cxnSp>
        <p:nvCxnSpPr>
          <p:cNvPr id="46" name="Straight Connector 26"/>
          <p:cNvCxnSpPr>
            <a:stCxn id="10" idx="3"/>
            <a:endCxn id="43" idx="3"/>
          </p:cNvCxnSpPr>
          <p:nvPr/>
        </p:nvCxnSpPr>
        <p:spPr>
          <a:xfrm rot="16200000" flipH="1">
            <a:off x="3366518" y="3110486"/>
            <a:ext cx="12700" cy="4934707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6"/>
          <p:cNvCxnSpPr>
            <a:stCxn id="10" idx="3"/>
            <a:endCxn id="44" idx="3"/>
          </p:cNvCxnSpPr>
          <p:nvPr/>
        </p:nvCxnSpPr>
        <p:spPr>
          <a:xfrm rot="16200000" flipH="1">
            <a:off x="3983738" y="2493266"/>
            <a:ext cx="12700" cy="6169147"/>
          </a:xfrm>
          <a:prstGeom prst="bentConnector3">
            <a:avLst>
              <a:gd name="adj1" fmla="val 1800000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922970" y="3283651"/>
            <a:ext cx="3358444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/>
            <a:r>
              <a:rPr lang="en-US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Differential backup breaks the restore path for Incremental backup</a:t>
            </a:r>
          </a:p>
        </p:txBody>
      </p:sp>
      <p:cxnSp>
        <p:nvCxnSpPr>
          <p:cNvPr id="63" name="Straight Connector 26"/>
          <p:cNvCxnSpPr>
            <a:stCxn id="62" idx="2"/>
            <a:endCxn id="18" idx="1"/>
          </p:cNvCxnSpPr>
          <p:nvPr/>
        </p:nvCxnSpPr>
        <p:spPr>
          <a:xfrm>
            <a:off x="4602192" y="3868426"/>
            <a:ext cx="0" cy="61213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F5598D-54F8-7A45-ABB7-0FE89E2527B4}"/>
              </a:ext>
            </a:extLst>
          </p:cNvPr>
          <p:cNvGrpSpPr/>
          <p:nvPr/>
        </p:nvGrpSpPr>
        <p:grpSpPr>
          <a:xfrm>
            <a:off x="7641336" y="2770504"/>
            <a:ext cx="1188720" cy="1097280"/>
            <a:chOff x="4007832" y="4480560"/>
            <a:chExt cx="1188720" cy="1097280"/>
          </a:xfrm>
        </p:grpSpPr>
        <p:sp>
          <p:nvSpPr>
            <p:cNvPr id="35" name="Flowchart: Magnetic Disk 15">
              <a:extLst>
                <a:ext uri="{FF2B5EF4-FFF2-40B4-BE49-F238E27FC236}">
                  <a16:creationId xmlns:a16="http://schemas.microsoft.com/office/drawing/2014/main" id="{BE114779-45F2-D641-805A-3068EF3F4B64}"/>
                </a:ext>
              </a:extLst>
            </p:cNvPr>
            <p:cNvSpPr/>
            <p:nvPr/>
          </p:nvSpPr>
          <p:spPr>
            <a:xfrm>
              <a:off x="4007832" y="5120640"/>
              <a:ext cx="1188720" cy="457200"/>
            </a:xfrm>
            <a:prstGeom prst="flowChartMagneticDisk">
              <a:avLst/>
            </a:prstGeom>
            <a:blipFill>
              <a:blip r:embed="rId4"/>
              <a:stretch>
                <a:fillRect/>
              </a:stretch>
            </a:blipFill>
            <a:ln w="3175">
              <a:solidFill>
                <a:srgbClr val="1C2B4A"/>
              </a:solidFill>
            </a:ln>
            <a:effectLst>
              <a:outerShdw blurRad="50800" dist="76200" dir="5400000" rotWithShape="0">
                <a:prstClr val="black">
                  <a:alpha val="50000"/>
                </a:prstClr>
              </a:outerShdw>
              <a:softEdge rad="12700"/>
            </a:effectLst>
            <a:scene3d>
              <a:camera prst="orthographicFront"/>
              <a:lightRig rig="glow" dir="t"/>
            </a:scene3d>
            <a:sp3d prstMaterial="powder">
              <a:bevelT w="152400" h="50800" prst="softRound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lowchart: Magnetic Disk 16">
              <a:extLst>
                <a:ext uri="{FF2B5EF4-FFF2-40B4-BE49-F238E27FC236}">
                  <a16:creationId xmlns:a16="http://schemas.microsoft.com/office/drawing/2014/main" id="{A117EDB6-F2B0-6341-92E4-C55E22E3296D}"/>
                </a:ext>
              </a:extLst>
            </p:cNvPr>
            <p:cNvSpPr/>
            <p:nvPr/>
          </p:nvSpPr>
          <p:spPr>
            <a:xfrm>
              <a:off x="4007832" y="4800600"/>
              <a:ext cx="1188720" cy="457200"/>
            </a:xfrm>
            <a:prstGeom prst="flowChartMagneticDisk">
              <a:avLst/>
            </a:prstGeom>
            <a:blipFill>
              <a:blip r:embed="rId4"/>
              <a:stretch>
                <a:fillRect/>
              </a:stretch>
            </a:blipFill>
            <a:ln w="3175">
              <a:solidFill>
                <a:srgbClr val="1C2B4A"/>
              </a:solidFill>
            </a:ln>
            <a:effectLst>
              <a:outerShdw blurRad="50800" dist="76200" dir="5400000" rotWithShape="0">
                <a:prstClr val="black">
                  <a:alpha val="50000"/>
                </a:prstClr>
              </a:outerShdw>
              <a:softEdge rad="12700"/>
            </a:effectLst>
            <a:scene3d>
              <a:camera prst="orthographicFront"/>
              <a:lightRig rig="glow" dir="t"/>
            </a:scene3d>
            <a:sp3d prstMaterial="powder">
              <a:bevelT w="152400" h="50800" prst="softRound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 defTabSz="914400">
                <a:defRPr/>
              </a:pPr>
              <a:r>
                <a: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Differential</a:t>
              </a:r>
            </a:p>
          </p:txBody>
        </p:sp>
        <p:sp>
          <p:nvSpPr>
            <p:cNvPr id="39" name="Flowchart: Magnetic Disk 17">
              <a:extLst>
                <a:ext uri="{FF2B5EF4-FFF2-40B4-BE49-F238E27FC236}">
                  <a16:creationId xmlns:a16="http://schemas.microsoft.com/office/drawing/2014/main" id="{7EE73303-CA29-EC49-8887-D624D81A2F64}"/>
                </a:ext>
              </a:extLst>
            </p:cNvPr>
            <p:cNvSpPr/>
            <p:nvPr/>
          </p:nvSpPr>
          <p:spPr>
            <a:xfrm>
              <a:off x="4007832" y="4480560"/>
              <a:ext cx="1188720" cy="457200"/>
            </a:xfrm>
            <a:prstGeom prst="flowChartMagneticDisk">
              <a:avLst/>
            </a:prstGeom>
            <a:blipFill>
              <a:blip r:embed="rId4"/>
              <a:stretch>
                <a:fillRect/>
              </a:stretch>
            </a:blipFill>
            <a:ln w="3175">
              <a:solidFill>
                <a:srgbClr val="1C2B4A"/>
              </a:solidFill>
            </a:ln>
            <a:effectLst>
              <a:outerShdw blurRad="50800" dist="76200" dir="5400000" rotWithShape="0">
                <a:prstClr val="black">
                  <a:alpha val="50000"/>
                </a:prstClr>
              </a:outerShdw>
              <a:softEdge rad="12700"/>
            </a:effectLst>
            <a:scene3d>
              <a:camera prst="orthographicFront"/>
              <a:lightRig rig="glow" dir="t"/>
            </a:scene3d>
            <a:sp3d prstMaterial="powder">
              <a:bevelT w="152400" h="50800" prst="softRound"/>
              <a:bevelB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0395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191000" cy="5334000"/>
          </a:xfrm>
        </p:spPr>
        <p:txBody>
          <a:bodyPr/>
          <a:lstStyle/>
          <a:p>
            <a:r>
              <a:rPr lang="en-US" dirty="0"/>
              <a:t>Backup Media</a:t>
            </a:r>
          </a:p>
          <a:p>
            <a:pPr lvl="1"/>
            <a:r>
              <a:rPr lang="en-US" sz="1400" b="0" dirty="0"/>
              <a:t>Magnetic tape</a:t>
            </a:r>
          </a:p>
          <a:p>
            <a:pPr lvl="2"/>
            <a:r>
              <a:rPr lang="en-US" sz="1400" b="0" dirty="0"/>
              <a:t>Sequential storage</a:t>
            </a:r>
          </a:p>
          <a:p>
            <a:pPr lvl="2"/>
            <a:r>
              <a:rPr lang="en-US" sz="1400" b="0" dirty="0"/>
              <a:t>100 GB to multiple terabytes per cartridge</a:t>
            </a:r>
          </a:p>
          <a:p>
            <a:pPr lvl="2"/>
            <a:r>
              <a:rPr lang="en-US" sz="1400" b="0" dirty="0"/>
              <a:t>Easy to ship and store</a:t>
            </a:r>
          </a:p>
          <a:p>
            <a:pPr lvl="1"/>
            <a:r>
              <a:rPr lang="en-US" sz="1400" b="0" dirty="0"/>
              <a:t>Disk</a:t>
            </a:r>
          </a:p>
          <a:p>
            <a:pPr lvl="2"/>
            <a:r>
              <a:rPr lang="en-US" sz="1400" b="0" dirty="0"/>
              <a:t>Faster than magnetic tape  </a:t>
            </a:r>
          </a:p>
          <a:p>
            <a:pPr lvl="2"/>
            <a:r>
              <a:rPr lang="en-US" sz="1400" b="0" dirty="0"/>
              <a:t>Deduplication and compression</a:t>
            </a:r>
          </a:p>
          <a:p>
            <a:pPr lvl="2"/>
            <a:r>
              <a:rPr lang="en-US" sz="1400" b="0" dirty="0"/>
              <a:t>Lack enterprise-level capacity and manageability</a:t>
            </a:r>
          </a:p>
          <a:p>
            <a:pPr marL="274320" lvl="2" indent="0"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 Given a scenario, implement cybersecurity resilience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8BF5C1-0C31-4117-9346-26B34DEE768C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470549" y="5240655"/>
            <a:ext cx="1835150" cy="1101090"/>
          </a:xfrm>
          <a:prstGeom prst="roundRect">
            <a:avLst>
              <a:gd name="adj" fmla="val 10000"/>
            </a:avLst>
          </a:prstGeom>
          <a:blipFill rotWithShape="1">
            <a:blip r:embed="rId2"/>
            <a:stretch>
              <a:fillRect/>
            </a:stretch>
          </a:blipFill>
          <a:ln w="12700" cap="flat" cmpd="sng" algn="ctr">
            <a:solidFill>
              <a:schemeClr val="bg1"/>
            </a:solidFill>
            <a:prstDash val="soli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ounded Rectangle 12"/>
          <p:cNvSpPr>
            <a:spLocks noChangeAspect="1"/>
          </p:cNvSpPr>
          <p:nvPr/>
        </p:nvSpPr>
        <p:spPr>
          <a:xfrm>
            <a:off x="2554351" y="5240655"/>
            <a:ext cx="1835150" cy="1101090"/>
          </a:xfrm>
          <a:prstGeom prst="roundRect">
            <a:avLst>
              <a:gd name="adj" fmla="val 10000"/>
            </a:avLst>
          </a:prstGeom>
          <a:blipFill rotWithShape="1">
            <a:blip r:embed="rId3"/>
            <a:stretch>
              <a:fillRect/>
            </a:stretch>
          </a:blipFill>
          <a:ln w="12700" cap="flat" cmpd="sng" algn="ctr">
            <a:solidFill>
              <a:schemeClr val="bg1"/>
            </a:solidFill>
            <a:prstDash val="soli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73AA4C-794B-CF4D-8C25-E3470E473CF6}"/>
              </a:ext>
            </a:extLst>
          </p:cNvPr>
          <p:cNvSpPr txBox="1"/>
          <p:nvPr/>
        </p:nvSpPr>
        <p:spPr>
          <a:xfrm>
            <a:off x="4407234" y="1174954"/>
            <a:ext cx="45720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lvl="1" indent="-27432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Cloud</a:t>
            </a:r>
          </a:p>
          <a:p>
            <a:pPr marL="548640" lvl="2" indent="-27432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Backup to a remote device in the cloud</a:t>
            </a:r>
          </a:p>
          <a:p>
            <a:pPr marL="548640" lvl="2" indent="-27432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Support many devices</a:t>
            </a:r>
          </a:p>
          <a:p>
            <a:pPr marL="548640" lvl="2" indent="-27432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May be limited by bandwidth</a:t>
            </a:r>
          </a:p>
          <a:p>
            <a:pPr marL="274320" lvl="1" indent="-27432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</a:p>
          <a:p>
            <a:pPr marL="548640" lvl="2" indent="-27432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Capture an exactly replica of everything on a storage drive</a:t>
            </a:r>
          </a:p>
          <a:p>
            <a:pPr marL="548640" lvl="2" indent="-27432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Restore everything on a partition, including</a:t>
            </a:r>
          </a:p>
          <a:p>
            <a:pPr marL="548640" lvl="2" indent="-27432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operating system files and user documents</a:t>
            </a:r>
          </a:p>
          <a:p>
            <a:pPr marL="91440" lvl="1" indent="-27432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Snapshot</a:t>
            </a:r>
          </a:p>
          <a:p>
            <a:pPr marL="548640" lvl="2" indent="-274320" fontAlgn="base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Virtual machine backup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B3B238-E983-E146-BD94-2D49C89A0032}"/>
              </a:ext>
            </a:extLst>
          </p:cNvPr>
          <p:cNvSpPr>
            <a:spLocks noChangeAspect="1"/>
          </p:cNvSpPr>
          <p:nvPr/>
        </p:nvSpPr>
        <p:spPr>
          <a:xfrm>
            <a:off x="4638153" y="5244469"/>
            <a:ext cx="1828797" cy="1097276"/>
          </a:xfrm>
          <a:prstGeom prst="roundRect">
            <a:avLst>
              <a:gd name="adj" fmla="val 10000"/>
            </a:avLst>
          </a:prstGeom>
          <a:blipFill rotWithShape="1">
            <a:blip r:embed="rId4"/>
            <a:stretch>
              <a:fillRect/>
            </a:stretch>
          </a:blipFill>
          <a:ln w="12700" cap="flat" cmpd="sng" algn="ctr">
            <a:noFill/>
            <a:prstDash val="soli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ED15D5D-9636-5B48-9FB0-E912430F638F}"/>
              </a:ext>
            </a:extLst>
          </p:cNvPr>
          <p:cNvSpPr>
            <a:spLocks noChangeAspect="1"/>
          </p:cNvSpPr>
          <p:nvPr/>
        </p:nvSpPr>
        <p:spPr>
          <a:xfrm>
            <a:off x="6693234" y="5240655"/>
            <a:ext cx="1828798" cy="1097277"/>
          </a:xfrm>
          <a:prstGeom prst="roundRect">
            <a:avLst>
              <a:gd name="adj" fmla="val 10000"/>
            </a:avLst>
          </a:prstGeom>
          <a:blipFill rotWithShape="1">
            <a:blip r:embed="rId5"/>
            <a:stretch>
              <a:fillRect/>
            </a:stretch>
          </a:blipFill>
          <a:ln w="12700" cap="flat" cmpd="sng" algn="ctr">
            <a:noFill/>
            <a:prstDash val="soli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520950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Backup Media</a:t>
            </a:r>
          </a:p>
          <a:p>
            <a:pPr lvl="1"/>
            <a:r>
              <a:rPr lang="en-US" b="0" dirty="0"/>
              <a:t>Network-attached storage (NAS) vs Storage Area Network (SAN)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2.5 Given a scenario, implement cybersecurity resilience</a:t>
            </a:r>
            <a:endParaRPr lang="en-US" dirty="0"/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44</a:t>
            </a:fld>
            <a:endParaRPr lang="en-US" altLang="en-US" noProof="0" dirty="0"/>
          </a:p>
        </p:txBody>
      </p:sp>
      <p:pic>
        <p:nvPicPr>
          <p:cNvPr id="6" name="Picture 10" descr="C:\Users\ecoffey\AppData\Local\Temp\Rar$DRa0.823\30026_Device_fibre_channel_fabric_switch_default_256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676" y="4604919"/>
            <a:ext cx="548640" cy="548640"/>
          </a:xfrm>
          <a:prstGeom prst="rect">
            <a:avLst/>
          </a:prstGeom>
          <a:noFill/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127" y="2386109"/>
            <a:ext cx="548640" cy="548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771" y="2386109"/>
            <a:ext cx="548640" cy="5486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415" y="2386109"/>
            <a:ext cx="548640" cy="548640"/>
          </a:xfrm>
          <a:prstGeom prst="rect">
            <a:avLst/>
          </a:prstGeom>
        </p:spPr>
      </p:pic>
      <p:pic>
        <p:nvPicPr>
          <p:cNvPr id="10" name="Picture 10" descr="C:\Users\ecoffey\AppData\Local\Temp\Rar$DRa0.608\30080_Device_switch_default_256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5994401" y="3717186"/>
            <a:ext cx="640080" cy="296874"/>
          </a:xfrm>
          <a:prstGeom prst="rect">
            <a:avLst/>
          </a:prstGeom>
          <a:noFill/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26"/>
          <p:cNvCxnSpPr>
            <a:stCxn id="7" idx="2"/>
            <a:endCxn id="9" idx="2"/>
          </p:cNvCxnSpPr>
          <p:nvPr/>
        </p:nvCxnSpPr>
        <p:spPr>
          <a:xfrm rot="16200000" flipH="1">
            <a:off x="6308091" y="2144105"/>
            <a:ext cx="12700" cy="1581288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6"/>
          <p:cNvCxnSpPr>
            <a:stCxn id="8" idx="2"/>
            <a:endCxn id="10" idx="0"/>
          </p:cNvCxnSpPr>
          <p:nvPr/>
        </p:nvCxnSpPr>
        <p:spPr>
          <a:xfrm>
            <a:off x="6308091" y="2934749"/>
            <a:ext cx="6350" cy="782437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6"/>
          <p:cNvCxnSpPr>
            <a:stCxn id="10" idx="2"/>
            <a:endCxn id="134" idx="0"/>
          </p:cNvCxnSpPr>
          <p:nvPr/>
        </p:nvCxnSpPr>
        <p:spPr>
          <a:xfrm flipH="1">
            <a:off x="6311334" y="4014060"/>
            <a:ext cx="3107" cy="539792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6"/>
          <p:cNvCxnSpPr>
            <a:stCxn id="6" idx="1"/>
            <a:endCxn id="134" idx="3"/>
          </p:cNvCxnSpPr>
          <p:nvPr/>
        </p:nvCxnSpPr>
        <p:spPr>
          <a:xfrm flipH="1" flipV="1">
            <a:off x="6538029" y="4873892"/>
            <a:ext cx="1015647" cy="5347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6"/>
          <p:cNvCxnSpPr>
            <a:stCxn id="151" idx="0"/>
            <a:endCxn id="6" idx="2"/>
          </p:cNvCxnSpPr>
          <p:nvPr/>
        </p:nvCxnSpPr>
        <p:spPr>
          <a:xfrm flipV="1">
            <a:off x="7824557" y="5153559"/>
            <a:ext cx="3439" cy="51418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554894" y="3717186"/>
            <a:ext cx="1195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Ethernet Switch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44826" y="4754880"/>
            <a:ext cx="591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061092" y="4754880"/>
            <a:ext cx="794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FC Switch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570211" y="6048317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RAID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45213" y="5667741"/>
            <a:ext cx="640080" cy="398416"/>
          </a:xfrm>
          <a:prstGeom prst="rect">
            <a:avLst/>
          </a:prstGeom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</p:pic>
      <p:cxnSp>
        <p:nvCxnSpPr>
          <p:cNvPr id="87" name="Straight Connector 26"/>
          <p:cNvCxnSpPr>
            <a:stCxn id="82" idx="0"/>
            <a:endCxn id="6" idx="2"/>
          </p:cNvCxnSpPr>
          <p:nvPr/>
        </p:nvCxnSpPr>
        <p:spPr>
          <a:xfrm rot="5400000" flipH="1" flipV="1">
            <a:off x="7189533" y="5029279"/>
            <a:ext cx="514182" cy="762743"/>
          </a:xfrm>
          <a:prstGeom prst="bentConnector3">
            <a:avLst>
              <a:gd name="adj1" fmla="val 43413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72" y="2380762"/>
            <a:ext cx="548640" cy="54864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16" y="2380762"/>
            <a:ext cx="548640" cy="54864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360" y="2380762"/>
            <a:ext cx="548640" cy="548640"/>
          </a:xfrm>
          <a:prstGeom prst="rect">
            <a:avLst/>
          </a:prstGeom>
        </p:spPr>
      </p:pic>
      <p:pic>
        <p:nvPicPr>
          <p:cNvPr id="95" name="Picture 10" descr="C:\Users\ecoffey\AppData\Local\Temp\Rar$DRa0.608\30080_Device_switch_default_256.png"/>
          <p:cNvPicPr>
            <a:picLocks noChangeAspect="1" noChangeArrowheads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4" b="26465"/>
          <a:stretch/>
        </p:blipFill>
        <p:spPr bwMode="auto">
          <a:xfrm>
            <a:off x="1901346" y="3711839"/>
            <a:ext cx="640080" cy="296874"/>
          </a:xfrm>
          <a:prstGeom prst="rect">
            <a:avLst/>
          </a:prstGeom>
          <a:noFill/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6" name="Straight Connector 26"/>
          <p:cNvCxnSpPr>
            <a:stCxn id="92" idx="2"/>
            <a:endCxn id="94" idx="2"/>
          </p:cNvCxnSpPr>
          <p:nvPr/>
        </p:nvCxnSpPr>
        <p:spPr>
          <a:xfrm rot="16200000" flipH="1">
            <a:off x="2215036" y="2138758"/>
            <a:ext cx="12700" cy="1581288"/>
          </a:xfrm>
          <a:prstGeom prst="bentConnector3">
            <a:avLst>
              <a:gd name="adj1" fmla="val 1800000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26"/>
          <p:cNvCxnSpPr>
            <a:stCxn id="93" idx="2"/>
            <a:endCxn id="95" idx="0"/>
          </p:cNvCxnSpPr>
          <p:nvPr/>
        </p:nvCxnSpPr>
        <p:spPr>
          <a:xfrm>
            <a:off x="2215036" y="2929402"/>
            <a:ext cx="6350" cy="782437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26"/>
          <p:cNvCxnSpPr>
            <a:stCxn id="95" idx="2"/>
            <a:endCxn id="122" idx="0"/>
          </p:cNvCxnSpPr>
          <p:nvPr/>
        </p:nvCxnSpPr>
        <p:spPr>
          <a:xfrm rot="5400000">
            <a:off x="1688752" y="4118585"/>
            <a:ext cx="642507" cy="422763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26"/>
          <p:cNvCxnSpPr>
            <a:stCxn id="118" idx="1"/>
            <a:endCxn id="95" idx="3"/>
          </p:cNvCxnSpPr>
          <p:nvPr/>
        </p:nvCxnSpPr>
        <p:spPr>
          <a:xfrm flipH="1">
            <a:off x="2541426" y="3860276"/>
            <a:ext cx="679788" cy="0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41315" y="3711839"/>
            <a:ext cx="1195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Ethernet Switch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502740" y="5310170"/>
            <a:ext cx="591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225548" y="2525823"/>
            <a:ext cx="61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72234" y="2525823"/>
            <a:ext cx="61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918710" y="4180316"/>
            <a:ext cx="1003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NAS Storage </a:t>
            </a: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21214" y="3540236"/>
            <a:ext cx="398666" cy="640080"/>
          </a:xfrm>
          <a:prstGeom prst="rect">
            <a:avLst/>
          </a:prstGeom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</p:pic>
      <p:pic>
        <p:nvPicPr>
          <p:cNvPr id="122" name="Picture 10" descr="C:\Users\ecoffey\AppData\Local\Temp\Rar$DRa0.376\30028_Device_file_server_default_256.png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7" t="7383" r="18790" b="4025"/>
          <a:stretch/>
        </p:blipFill>
        <p:spPr bwMode="auto">
          <a:xfrm>
            <a:off x="1571928" y="4651220"/>
            <a:ext cx="453390" cy="640080"/>
          </a:xfrm>
          <a:prstGeom prst="rect">
            <a:avLst/>
          </a:prstGeom>
          <a:noFill/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10" descr="C:\Users\ecoffey\AppData\Local\Temp\Rar$DRa0.376\30028_Device_file_server_default_256.png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7" t="7383" r="18790" b="4025"/>
          <a:stretch/>
        </p:blipFill>
        <p:spPr bwMode="auto">
          <a:xfrm>
            <a:off x="2397974" y="4656691"/>
            <a:ext cx="453390" cy="640080"/>
          </a:xfrm>
          <a:prstGeom prst="rect">
            <a:avLst/>
          </a:prstGeom>
          <a:noFill/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8" name="Straight Connector 26"/>
          <p:cNvCxnSpPr>
            <a:stCxn id="95" idx="2"/>
            <a:endCxn id="125" idx="0"/>
          </p:cNvCxnSpPr>
          <p:nvPr/>
        </p:nvCxnSpPr>
        <p:spPr>
          <a:xfrm rot="16200000" flipH="1">
            <a:off x="2099038" y="4131060"/>
            <a:ext cx="647978" cy="403283"/>
          </a:xfrm>
          <a:prstGeom prst="bentConnector3">
            <a:avLst>
              <a:gd name="adj1" fmla="val 50000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0" descr="C:\Users\ecoffey\AppData\Local\Temp\Rar$DRa0.376\30028_Device_file_server_default_256.png"/>
          <p:cNvPicPr>
            <a:picLocks noChangeAspect="1" noChangeArrowheads="1"/>
          </p:cNvPicPr>
          <p:nvPr/>
        </p:nvPicPr>
        <p:blipFill rotWithShape="1"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7" t="7383" r="18790" b="4025"/>
          <a:stretch/>
        </p:blipFill>
        <p:spPr bwMode="auto">
          <a:xfrm>
            <a:off x="6084639" y="4553852"/>
            <a:ext cx="453390" cy="640080"/>
          </a:xfrm>
          <a:prstGeom prst="rect">
            <a:avLst/>
          </a:prstGeom>
          <a:noFill/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82470" y="5669280"/>
            <a:ext cx="640080" cy="398416"/>
          </a:xfrm>
          <a:prstGeom prst="rect">
            <a:avLst/>
          </a:prstGeom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</p:pic>
      <p:sp>
        <p:nvSpPr>
          <p:cNvPr id="141" name="TextBox 140"/>
          <p:cNvSpPr txBox="1"/>
          <p:nvPr/>
        </p:nvSpPr>
        <p:spPr>
          <a:xfrm>
            <a:off x="6046893" y="6053462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RAID</a:t>
            </a:r>
          </a:p>
        </p:txBody>
      </p:sp>
      <p:cxnSp>
        <p:nvCxnSpPr>
          <p:cNvPr id="142" name="Straight Connector 26"/>
          <p:cNvCxnSpPr>
            <a:stCxn id="140" idx="0"/>
            <a:endCxn id="151" idx="0"/>
          </p:cNvCxnSpPr>
          <p:nvPr/>
        </p:nvCxnSpPr>
        <p:spPr>
          <a:xfrm rot="5400000" flipH="1" flipV="1">
            <a:off x="7062764" y="4907488"/>
            <a:ext cx="1539" cy="1522047"/>
          </a:xfrm>
          <a:prstGeom prst="bentConnector3">
            <a:avLst>
              <a:gd name="adj1" fmla="val 14953801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>
            <a:outerShdw blurRad="50800" dist="76200" dir="5400000" rotWithShape="0">
              <a:prstClr val="black">
                <a:alpha val="50000"/>
              </a:prstClr>
            </a:outerShdw>
          </a:effectLst>
          <a:scene3d>
            <a:camera prst="orthographicFront"/>
            <a:lightRig rig="soft" dir="t"/>
          </a:scene3d>
          <a:sp3d prstMaterial="metal">
            <a:bevelT prst="angle"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150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04517" y="5667741"/>
            <a:ext cx="640080" cy="398416"/>
          </a:xfrm>
          <a:prstGeom prst="rect">
            <a:avLst/>
          </a:prstGeom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</p:pic>
      <p:sp>
        <p:nvSpPr>
          <p:cNvPr id="163" name="TextBox 162"/>
          <p:cNvSpPr txBox="1"/>
          <p:nvPr/>
        </p:nvSpPr>
        <p:spPr>
          <a:xfrm>
            <a:off x="6811701" y="6053463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RAID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334854" y="5291300"/>
            <a:ext cx="591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379878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Backup Media</a:t>
            </a:r>
          </a:p>
          <a:p>
            <a:pPr lvl="1"/>
            <a:r>
              <a:rPr lang="en-US" b="0" dirty="0"/>
              <a:t>Network-attached storage (NAS) vs Storage Area Network (SAN)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Given a scenario, implement cybersecurity resilience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45</a:t>
            </a:fld>
            <a:endParaRPr lang="en-US" altLang="en-US" noProof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50530"/>
              </p:ext>
            </p:extLst>
          </p:nvPr>
        </p:nvGraphicFramePr>
        <p:xfrm>
          <a:off x="343598" y="2250440"/>
          <a:ext cx="8419402" cy="3337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5400000" rotWithShape="0">
                    <a:prstClr val="black">
                      <a:alpha val="50000"/>
                    </a:prstClr>
                  </a:outerShdw>
                </a:effectLst>
                <a:tableStyleId>{5C22544A-7EE6-4342-B048-85BDC9FD1C3A}</a:tableStyleId>
              </a:tblPr>
              <a:tblGrid>
                <a:gridCol w="1807718">
                  <a:extLst>
                    <a:ext uri="{9D8B030D-6E8A-4147-A177-3AD203B41FA5}">
                      <a16:colId xmlns:a16="http://schemas.microsoft.com/office/drawing/2014/main" val="2711593236"/>
                    </a:ext>
                  </a:extLst>
                </a:gridCol>
                <a:gridCol w="2925255">
                  <a:extLst>
                    <a:ext uri="{9D8B030D-6E8A-4147-A177-3AD203B41FA5}">
                      <a16:colId xmlns:a16="http://schemas.microsoft.com/office/drawing/2014/main" val="257855760"/>
                    </a:ext>
                  </a:extLst>
                </a:gridCol>
                <a:gridCol w="3686429">
                  <a:extLst>
                    <a:ext uri="{9D8B030D-6E8A-4147-A177-3AD203B41FA5}">
                      <a16:colId xmlns:a16="http://schemas.microsoft.com/office/drawing/2014/main" val="1060861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SAN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81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Processing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 level 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level data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17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Storage Identification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Appears shared folder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Appears as</a:t>
                      </a:r>
                      <a:r>
                        <a:rPr lang="en-US" sz="1400" b="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attached storage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83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Transmission: 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Ethernet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Fiber Channel 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49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I/O Protocol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NFS, SMB/CIFS, HTTP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SCSI, iSCSI, </a:t>
                      </a:r>
                      <a:r>
                        <a:rPr lang="en-US" sz="1400" b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FCoE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25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Utilize</a:t>
                      </a:r>
                      <a:r>
                        <a:rPr lang="en-US" sz="1400" b="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irtualization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  <a:r>
                        <a:rPr lang="en-US" sz="1400" b="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- </a:t>
                      </a:r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Cloud providers store cloud data on a SAN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49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Storage size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Store over 5 TB</a:t>
                      </a:r>
                      <a:endParaRPr lang="en-US" sz="11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Vast amount of storage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65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Deduplication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26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 Sharing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Shared storage over  shared network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Shared storage</a:t>
                      </a:r>
                      <a:r>
                        <a:rPr lang="en-US" sz="1400" b="0" baseline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over dedicated network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694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6518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77F848-BE60-42E5-A5A1-40C7D9320B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57175" indent="-257175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</a:rPr>
              <a:t>Power delivery systems</a:t>
            </a:r>
          </a:p>
          <a:p>
            <a:pPr marL="257175" indent="-257175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</a:rPr>
              <a:t>Switch infrastructure then routing appliances and systems</a:t>
            </a:r>
          </a:p>
          <a:p>
            <a:pPr marL="257175" indent="-257175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</a:rPr>
              <a:t>Network security appliances</a:t>
            </a:r>
          </a:p>
          <a:p>
            <a:pPr marL="257175" indent="-257175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</a:rPr>
              <a:t>Critical network servers</a:t>
            </a:r>
          </a:p>
          <a:p>
            <a:pPr marL="257175" indent="-257175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</a:rPr>
              <a:t>Backend and middleware and verify data integrity</a:t>
            </a:r>
          </a:p>
          <a:p>
            <a:pPr marL="257175" indent="-257175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</a:rPr>
              <a:t>Front-end applications</a:t>
            </a:r>
          </a:p>
          <a:p>
            <a:pPr marL="257175" indent="-257175">
              <a:buFont typeface="+mj-lt"/>
              <a:buAutoNum type="arabicPeriod"/>
            </a:pPr>
            <a:r>
              <a:rPr lang="en-GB" b="0" i="0" dirty="0">
                <a:solidFill>
                  <a:schemeClr val="bg1"/>
                </a:solidFill>
              </a:rPr>
              <a:t>Client workstations and devices and client browser access</a:t>
            </a:r>
            <a:endParaRPr lang="en-US" b="0" i="0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B84908-3DCF-4361-A156-05E2C655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Restoration Order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2B16F-7665-462B-9865-C26D99B61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342900"/>
            <a:fld id="{B7CF8A19-3A9E-4ABC-B336-2FDDE321C72D}" type="slidenum">
              <a:rPr lang="en-US">
                <a:latin typeface="Open Sans"/>
              </a:rPr>
              <a:pPr defTabSz="342900"/>
              <a:t>46</a:t>
            </a:fld>
            <a:endParaRPr lang="en-US" dirty="0">
              <a:latin typeface="Open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9A182-A4FA-4C10-B553-B16E048868E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 defTabSz="342900"/>
            <a:endParaRPr lang="en-US" sz="100" dirty="0">
              <a:solidFill>
                <a:srgbClr val="B1B7BC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33543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BD3D37-30D5-1143-912B-6389127CF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43" y="944882"/>
            <a:ext cx="8460152" cy="2335032"/>
          </a:xfrm>
        </p:spPr>
        <p:txBody>
          <a:bodyPr/>
          <a:lstStyle/>
          <a:p>
            <a:pPr marL="457200" lvl="0" indent="-457200"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16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file server has a full backup performed each Monday at 1 AM. Incremental backups are performed at 1 AM on Tuesday, Wednesday, Thursday, and Friday. The system administrator needs to perform a full recovery of the file server on Thursday afternoon. How many backup sets would be required to complete the recovery?</a:t>
            </a:r>
          </a:p>
          <a:p>
            <a:pPr marL="731520" lvl="1" indent="-457200">
              <a:spcBef>
                <a:spcPts val="300"/>
              </a:spcBef>
              <a:buClr>
                <a:srgbClr val="17406D">
                  <a:lumMod val="40000"/>
                  <a:lumOff val="60000"/>
                </a:srgbClr>
              </a:buClr>
              <a:buSzPct val="100000"/>
              <a:buFont typeface="+mj-lt"/>
              <a:buAutoNum type="alphaLcPeriod"/>
            </a:pPr>
            <a:r>
              <a:rPr lang="en-US" sz="1600" b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marL="731520" lvl="1" indent="-457200">
              <a:spcBef>
                <a:spcPts val="300"/>
              </a:spcBef>
              <a:buClr>
                <a:srgbClr val="17406D">
                  <a:lumMod val="40000"/>
                  <a:lumOff val="60000"/>
                </a:srgbClr>
              </a:buClr>
              <a:buSzPct val="100000"/>
              <a:buFont typeface="+mj-lt"/>
              <a:buAutoNum type="alphaLcPeriod"/>
            </a:pPr>
            <a:r>
              <a:rPr lang="en-US" sz="1600" b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 marL="731520" lvl="1" indent="-457200">
              <a:spcBef>
                <a:spcPts val="300"/>
              </a:spcBef>
              <a:buClr>
                <a:srgbClr val="17406D">
                  <a:lumMod val="40000"/>
                  <a:lumOff val="60000"/>
                </a:srgbClr>
              </a:buClr>
              <a:buSzPct val="100000"/>
              <a:buFont typeface="+mj-lt"/>
              <a:buAutoNum type="alphaLcPeriod"/>
            </a:pPr>
            <a:r>
              <a:rPr lang="en-US" sz="1600" b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marL="731520" lvl="1" indent="-457200">
              <a:spcBef>
                <a:spcPts val="300"/>
              </a:spcBef>
              <a:buClr>
                <a:srgbClr val="17406D">
                  <a:lumMod val="40000"/>
                  <a:lumOff val="60000"/>
                </a:srgbClr>
              </a:buClr>
              <a:buSzPct val="100000"/>
              <a:buFont typeface="+mj-lt"/>
              <a:buAutoNum type="alphaLcPeriod"/>
            </a:pPr>
            <a:r>
              <a:rPr lang="en-US" sz="1600" b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600" b="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ACF3F-6B75-E146-A7FC-4E8D5C3B9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B267F2-BE5C-EB42-A940-7118EE63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the questions…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B6F2E6-2DC2-83D3-6698-07CB2A1E4A0A}"/>
              </a:ext>
            </a:extLst>
          </p:cNvPr>
          <p:cNvGrpSpPr/>
          <p:nvPr/>
        </p:nvGrpSpPr>
        <p:grpSpPr>
          <a:xfrm>
            <a:off x="337343" y="3429000"/>
            <a:ext cx="8474304" cy="2976868"/>
            <a:chOff x="337343" y="3429000"/>
            <a:chExt cx="8474304" cy="29768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7CD6CC-8257-5909-6CA3-0F911123DE8A}"/>
                </a:ext>
              </a:extLst>
            </p:cNvPr>
            <p:cNvSpPr txBox="1"/>
            <p:nvPr/>
          </p:nvSpPr>
          <p:spPr>
            <a:xfrm>
              <a:off x="337343" y="3429000"/>
              <a:ext cx="72726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457200" fontAlgn="base">
                <a:spcAft>
                  <a:spcPct val="0"/>
                </a:spcAft>
                <a:buFont typeface="+mj-lt"/>
              </a:pPr>
              <a:r>
                <a:rPr lang="en-US" sz="16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2. Select the values associated with the following RAID specifications:</a:t>
              </a:r>
            </a:p>
          </p:txBody>
        </p:sp>
        <p:pic>
          <p:nvPicPr>
            <p:cNvPr id="6" name="Content Placeholder 5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C159557E-785F-67B6-C468-08921FCC7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272"/>
            <a:stretch/>
          </p:blipFill>
          <p:spPr>
            <a:xfrm>
              <a:off x="337343" y="3917088"/>
              <a:ext cx="8474304" cy="248878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38330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Question mark on green pastel background">
            <a:extLst>
              <a:ext uri="{FF2B5EF4-FFF2-40B4-BE49-F238E27FC236}">
                <a16:creationId xmlns:a16="http://schemas.microsoft.com/office/drawing/2014/main" id="{D6D4C490-464D-4362-B7FA-8DFBA27BA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152"/>
          <a:stretch/>
        </p:blipFill>
        <p:spPr>
          <a:xfrm>
            <a:off x="381000" y="1066800"/>
            <a:ext cx="8382000" cy="5334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type="title"/>
          </p:nvPr>
        </p:nvSpPr>
        <p:spPr>
          <a:xfrm>
            <a:off x="1388124" y="76200"/>
            <a:ext cx="7390115" cy="990600"/>
          </a:xfrm>
        </p:spPr>
        <p:txBody>
          <a:bodyPr wrap="square" anchor="ctr">
            <a:normAutofit/>
          </a:bodyPr>
          <a:lstStyle/>
          <a:p>
            <a:pPr algn="r"/>
            <a:r>
              <a:rPr lang="en-US" sz="2400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988300" y="6524625"/>
            <a:ext cx="1143000" cy="304800"/>
          </a:xfrm>
        </p:spPr>
        <p:txBody>
          <a:bodyPr wrap="square" anchor="ctr">
            <a:normAutofit/>
          </a:bodyPr>
          <a:lstStyle/>
          <a:p>
            <a:pPr lvl="0">
              <a:spcAft>
                <a:spcPts val="600"/>
              </a:spcAft>
            </a:pPr>
            <a:fld id="{CF8BF5C1-0C31-4117-9346-26B34DEE768C}" type="slidenum">
              <a:rPr lang="en-US" altLang="en-US" noProof="0" smtClean="0">
                <a:solidFill>
                  <a:prstClr val="white"/>
                </a:solidFill>
              </a:rPr>
              <a:pPr lvl="0">
                <a:spcAft>
                  <a:spcPts val="600"/>
                </a:spcAft>
              </a:pPr>
              <a:t>48</a:t>
            </a:fld>
            <a:endParaRPr lang="en-US" altLang="en-US" noProof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877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Risk, Operations &amp; Resiliency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49</a:t>
            </a:fld>
            <a:endParaRPr lang="en-US" alt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2"/>
          </p:nvPr>
        </p:nvSpPr>
        <p:spPr>
          <a:xfrm>
            <a:off x="379413" y="1058863"/>
            <a:ext cx="8408987" cy="5353050"/>
          </a:xfrm>
        </p:spPr>
        <p:txBody>
          <a:bodyPr/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5.4 Summarize risk management processes and concepts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2.5 Given a scenario, implement cybersecurity resilience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0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39882" y="1066800"/>
            <a:ext cx="8264236" cy="5334000"/>
          </a:xfrm>
        </p:spPr>
        <p:txBody>
          <a:bodyPr/>
          <a:lstStyle/>
          <a:p>
            <a:r>
              <a:rPr lang="en-US" dirty="0"/>
              <a:t>Risk Types</a:t>
            </a:r>
          </a:p>
          <a:p>
            <a:r>
              <a:rPr lang="en-GB" sz="1800" b="0" i="0" dirty="0">
                <a:solidFill>
                  <a:schemeClr val="bg1"/>
                </a:solidFill>
              </a:rPr>
              <a:t>External</a:t>
            </a:r>
          </a:p>
          <a:p>
            <a:pPr lvl="2"/>
            <a:r>
              <a:rPr lang="en-GB" sz="1600" b="0" dirty="0"/>
              <a:t>Cyber threat actors and natural or person-made disaster</a:t>
            </a:r>
          </a:p>
          <a:p>
            <a:r>
              <a:rPr lang="en-GB" sz="1800" b="0" i="0" dirty="0">
                <a:solidFill>
                  <a:schemeClr val="bg1"/>
                </a:solidFill>
              </a:rPr>
              <a:t>Internal</a:t>
            </a:r>
          </a:p>
          <a:p>
            <a:pPr lvl="2"/>
            <a:r>
              <a:rPr lang="en-GB" sz="1600" b="0" dirty="0"/>
              <a:t>Risks that arise from assets that are owned/managed</a:t>
            </a:r>
          </a:p>
          <a:p>
            <a:r>
              <a:rPr lang="en-GB" sz="1800" b="0" i="0" dirty="0">
                <a:solidFill>
                  <a:schemeClr val="bg1"/>
                </a:solidFill>
              </a:rPr>
              <a:t>Multiparty</a:t>
            </a:r>
          </a:p>
          <a:p>
            <a:pPr lvl="2"/>
            <a:r>
              <a:rPr lang="en-GB" sz="1600" b="0" dirty="0"/>
              <a:t>Ripple impacts in the supply chain</a:t>
            </a:r>
          </a:p>
          <a:p>
            <a:r>
              <a:rPr lang="en-US" sz="1800" b="0" i="0" dirty="0">
                <a:solidFill>
                  <a:schemeClr val="bg1"/>
                </a:solidFill>
              </a:rPr>
              <a:t>Intellectual property (IP) theft</a:t>
            </a:r>
          </a:p>
          <a:p>
            <a:r>
              <a:rPr lang="en-GB" sz="1800" b="0" i="0" dirty="0">
                <a:solidFill>
                  <a:schemeClr val="bg1"/>
                </a:solidFill>
              </a:rPr>
              <a:t>Software compliance/licensing</a:t>
            </a:r>
          </a:p>
          <a:p>
            <a:pPr lvl="2"/>
            <a:r>
              <a:rPr lang="en-GB" sz="1600" b="0" dirty="0"/>
              <a:t>Shadow IT</a:t>
            </a:r>
          </a:p>
          <a:p>
            <a:r>
              <a:rPr lang="en-GB" sz="1800" b="0" i="0" dirty="0">
                <a:solidFill>
                  <a:schemeClr val="bg1"/>
                </a:solidFill>
              </a:rPr>
              <a:t>Legacy systems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5</a:t>
            </a:fld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864953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00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6</a:t>
            </a:fld>
            <a:endParaRPr lang="en-US" altLang="en-US" noProof="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FD4A1BC-10C4-023A-A103-F25924E40823}"/>
              </a:ext>
            </a:extLst>
          </p:cNvPr>
          <p:cNvSpPr txBox="1">
            <a:spLocks/>
          </p:cNvSpPr>
          <p:nvPr/>
        </p:nvSpPr>
        <p:spPr>
          <a:xfrm>
            <a:off x="418127" y="1178172"/>
            <a:ext cx="8360112" cy="5163251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ts val="1200"/>
              </a:spcBef>
              <a:spcAft>
                <a:spcPct val="0"/>
              </a:spcAft>
              <a:buClrTx/>
              <a:buSzPct val="80000"/>
              <a:buFont typeface="Arial" pitchFamily="34" charset="0"/>
              <a:buNone/>
              <a:defRPr sz="2000" b="1" i="1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274320" indent="-27432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•"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48640" indent="-27432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Arial" panose="020B0604020202020204" pitchFamily="34" charset="0"/>
              <a:buChar char="–"/>
              <a:defRPr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22960" indent="-27432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Wingdings" panose="05000000000000000000" pitchFamily="2" charset="2"/>
              <a:buChar char="§"/>
              <a:defRPr sz="18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097280" indent="-27432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tx2">
                  <a:lumMod val="40000"/>
                  <a:lumOff val="60000"/>
                </a:schemeClr>
              </a:buClr>
              <a:buSzPct val="100000"/>
              <a:buFont typeface="Courier New" panose="02070309020205020404" pitchFamily="49" charset="0"/>
              <a:buChar char="o"/>
              <a:defRPr sz="18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dirty="0"/>
              <a:t>Quantitative versus qualitative assessments</a:t>
            </a:r>
          </a:p>
          <a:p>
            <a:pPr lvl="1" defTabSz="914400"/>
            <a:r>
              <a:rPr lang="en-US" b="0" i="0" kern="0" dirty="0">
                <a:solidFill>
                  <a:schemeClr val="bg1"/>
                </a:solidFill>
              </a:rPr>
              <a:t>Quantitative</a:t>
            </a:r>
          </a:p>
          <a:p>
            <a:pPr lvl="2" defTabSz="914400"/>
            <a:r>
              <a:rPr lang="en-US" b="0" i="0" kern="0" dirty="0">
                <a:solidFill>
                  <a:schemeClr val="bg1"/>
                </a:solidFill>
              </a:rPr>
              <a:t>Concrete values to risk factors ($$$)</a:t>
            </a:r>
          </a:p>
          <a:p>
            <a:pPr lvl="2" defTabSz="914400"/>
            <a:r>
              <a:rPr lang="en-US" b="0" kern="0" dirty="0"/>
              <a:t>Single Loss Expectancy (SLE)</a:t>
            </a:r>
          </a:p>
          <a:p>
            <a:pPr lvl="2" defTabSz="914400"/>
            <a:r>
              <a:rPr lang="en-US" b="0" kern="0" dirty="0"/>
              <a:t>Exposure Factor (EF)</a:t>
            </a:r>
          </a:p>
          <a:p>
            <a:pPr lvl="2" defTabSz="914400"/>
            <a:r>
              <a:rPr lang="en-US" b="0" kern="0" dirty="0"/>
              <a:t>Annualized Loss Expectancy (ALE)</a:t>
            </a:r>
          </a:p>
          <a:p>
            <a:pPr lvl="2" defTabSz="914400"/>
            <a:r>
              <a:rPr lang="en-US" b="0" kern="0" dirty="0"/>
              <a:t>Annualized Rate of Occurrence (ARO)</a:t>
            </a:r>
            <a:endParaRPr lang="en-US" b="0" i="0" kern="0" dirty="0">
              <a:solidFill>
                <a:schemeClr val="bg1"/>
              </a:solidFill>
            </a:endParaRPr>
          </a:p>
          <a:p>
            <a:pPr defTabSz="914400"/>
            <a:r>
              <a:rPr lang="en-US" b="0" i="0" kern="0" dirty="0">
                <a:solidFill>
                  <a:schemeClr val="bg1"/>
                </a:solidFill>
              </a:rPr>
              <a:t>Difficulty of forecasting likelihood</a:t>
            </a:r>
          </a:p>
          <a:p>
            <a:pPr defTabSz="914400"/>
            <a:r>
              <a:rPr lang="en-US" b="0" i="0" kern="0" dirty="0">
                <a:solidFill>
                  <a:schemeClr val="bg1"/>
                </a:solidFill>
              </a:rPr>
              <a:t>Difficulty of assessing impact/cost</a:t>
            </a:r>
          </a:p>
        </p:txBody>
      </p:sp>
    </p:spTree>
    <p:extLst>
      <p:ext uri="{BB962C8B-B14F-4D97-AF65-F5344CB8AC3E}">
        <p14:creationId xmlns:p14="http://schemas.microsoft.com/office/powerpoint/2010/main" val="105226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799"/>
            <a:ext cx="8382000" cy="5457825"/>
          </a:xfrm>
        </p:spPr>
        <p:txBody>
          <a:bodyPr/>
          <a:lstStyle/>
          <a:p>
            <a:r>
              <a:rPr lang="en-US" dirty="0"/>
              <a:t>Quantitative Risk Assessment </a:t>
            </a:r>
          </a:p>
          <a:p>
            <a:pPr lvl="1"/>
            <a:r>
              <a:rPr lang="en-US" sz="1600" dirty="0"/>
              <a:t>First steps</a:t>
            </a:r>
          </a:p>
          <a:p>
            <a:pPr lvl="2"/>
            <a:r>
              <a:rPr lang="en-US" sz="1400" dirty="0"/>
              <a:t>Identify assets and Asset Value</a:t>
            </a:r>
          </a:p>
          <a:p>
            <a:pPr lvl="2"/>
            <a:r>
              <a:rPr lang="en-US" sz="1400" dirty="0"/>
              <a:t>Asset Value (full cost of asset) </a:t>
            </a:r>
          </a:p>
          <a:p>
            <a:pPr lvl="1"/>
            <a:r>
              <a:rPr lang="en-US" sz="1400" dirty="0"/>
              <a:t> </a:t>
            </a:r>
            <a:r>
              <a:rPr lang="en-US" sz="1600" dirty="0"/>
              <a:t>Loss</a:t>
            </a:r>
          </a:p>
          <a:p>
            <a:pPr lvl="2"/>
            <a:r>
              <a:rPr lang="en-US" sz="1400" dirty="0"/>
              <a:t>Identify or calculate the single loss expectancy (SLE)</a:t>
            </a:r>
          </a:p>
          <a:p>
            <a:pPr lvl="3"/>
            <a:r>
              <a:rPr lang="en-US" sz="1400" dirty="0"/>
              <a:t>If there is less than a 100% loss, calculate the SLE</a:t>
            </a:r>
          </a:p>
          <a:p>
            <a:pPr lvl="4"/>
            <a:r>
              <a:rPr lang="en-US" sz="1400" dirty="0"/>
              <a:t>SLE = AV x EF</a:t>
            </a:r>
          </a:p>
          <a:p>
            <a:pPr lvl="4"/>
            <a:r>
              <a:rPr lang="en-US" sz="1400" b="0" dirty="0"/>
              <a:t>SLE = Asset Value (full cost of asset) x Exposure Factor (% of asset lost)</a:t>
            </a:r>
            <a:endParaRPr lang="en-US" sz="1400" dirty="0"/>
          </a:p>
          <a:p>
            <a:pPr lvl="1"/>
            <a:r>
              <a:rPr lang="en-US" sz="1600" dirty="0"/>
              <a:t>Annual Rate of Occurrence (ARO)</a:t>
            </a:r>
          </a:p>
          <a:p>
            <a:pPr lvl="3"/>
            <a:r>
              <a:rPr lang="en-US" sz="1400" dirty="0"/>
              <a:t>How many times the loss will occur annually </a:t>
            </a:r>
          </a:p>
          <a:p>
            <a:pPr lvl="4"/>
            <a:r>
              <a:rPr lang="en-US" sz="1400" dirty="0" err="1"/>
              <a:t>ARO</a:t>
            </a:r>
            <a:r>
              <a:rPr lang="en-US" sz="1400" dirty="0"/>
              <a:t> = ALE / </a:t>
            </a:r>
            <a:r>
              <a:rPr lang="en-US" sz="1400" dirty="0" err="1"/>
              <a:t>SLE</a:t>
            </a:r>
            <a:endParaRPr lang="en-US" sz="1400" dirty="0"/>
          </a:p>
          <a:p>
            <a:pPr lvl="1"/>
            <a:r>
              <a:rPr lang="en-US" sz="1600" dirty="0"/>
              <a:t>Annual Loss Expectancy (ALE)</a:t>
            </a:r>
          </a:p>
          <a:p>
            <a:pPr lvl="4"/>
            <a:r>
              <a:rPr lang="en-US" sz="1400" dirty="0"/>
              <a:t>ALE= </a:t>
            </a:r>
            <a:r>
              <a:rPr lang="en-US" sz="1400"/>
              <a:t>SLE * </a:t>
            </a:r>
            <a:r>
              <a:rPr lang="en-US" sz="1400" dirty="0"/>
              <a:t>ARO</a:t>
            </a:r>
          </a:p>
          <a:p>
            <a:pPr lvl="3"/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7</a:t>
            </a:fld>
            <a:endParaRPr lang="en-US" alt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BCFCF6-EAE2-9446-ACE5-A66715D01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37100" y="1377368"/>
            <a:ext cx="1603387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3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8FE7-65ED-7840-A866-962752DF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Scenarios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EAAA5-F583-D84B-9C71-C9DB6D1BC9E4}"/>
              </a:ext>
            </a:extLst>
          </p:cNvPr>
          <p:cNvSpPr txBox="1"/>
          <p:nvPr/>
        </p:nvSpPr>
        <p:spPr>
          <a:xfrm>
            <a:off x="591476" y="1506123"/>
            <a:ext cx="7996711" cy="3500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alibri"/>
              </a:rPr>
              <a:t>You own a trucking company and a fleet of trucks. The trucks cost $130,000 each. You have good truckers, but there are still five accidents per year.  With each accident,  there is a 35% loss. What is your annual loss expectancy (ALE)?</a:t>
            </a:r>
          </a:p>
          <a:p>
            <a:pPr marL="342900" indent="-3429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  <a:latin typeface="Calibri"/>
            </a:endParaRPr>
          </a:p>
          <a:p>
            <a:pPr marL="342900" indent="-3429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  <a:latin typeface="Calibri"/>
            </a:endParaRPr>
          </a:p>
          <a:p>
            <a:pPr marL="342900" indent="-3429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alibri"/>
              </a:rPr>
              <a:t>You own a fleet of fishing boats. Each boat costs  $60,000.  Unfortunately, due to bad weather, two boats sink every year resulting in a 100% loss. What is your annual loss expectancy (ALE)?</a:t>
            </a:r>
          </a:p>
          <a:p>
            <a:pPr marL="342900" indent="-3429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  <a:latin typeface="Calibri"/>
            </a:endParaRPr>
          </a:p>
          <a:p>
            <a:pPr marL="342900" indent="-3429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  <a:latin typeface="Calibri"/>
            </a:endParaRPr>
          </a:p>
          <a:p>
            <a:pPr marL="342900" indent="-3429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alibri"/>
              </a:rPr>
              <a:t>You own a bicycle shop. You do a very good business, but you lose a dozen bicycles about every two years due to theft. Each bike costs $800. What is your annual loss expectancy (ALE)?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endParaRPr lang="en-US" sz="135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EC45627-3E7A-C749-A440-03D2C91B98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1000" y="6497614"/>
            <a:ext cx="1143000" cy="228600"/>
          </a:xfrm>
        </p:spPr>
        <p:txBody>
          <a:bodyPr/>
          <a:lstStyle/>
          <a:p>
            <a:pPr defTabSz="342900"/>
            <a:fld id="{B7CF8A19-3A9E-4ABC-B336-2FDDE321C72D}" type="slidenum">
              <a:rPr lang="en-US">
                <a:latin typeface="Open Sans"/>
              </a:rPr>
              <a:pPr defTabSz="342900"/>
              <a:t>8</a:t>
            </a:fld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9746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298915" cy="5583382"/>
          </a:xfrm>
        </p:spPr>
        <p:txBody>
          <a:bodyPr/>
          <a:lstStyle/>
          <a:p>
            <a:pPr>
              <a:spcBef>
                <a:spcPts val="900"/>
              </a:spcBef>
            </a:pPr>
            <a:r>
              <a:rPr lang="en-US" dirty="0"/>
              <a:t>Qualitative Risk Assessment </a:t>
            </a:r>
          </a:p>
          <a:p>
            <a:r>
              <a:rPr lang="en-US" sz="1400" b="0" i="0" noProof="0" dirty="0">
                <a:solidFill>
                  <a:schemeClr val="bg1"/>
                </a:solidFill>
              </a:rPr>
              <a:t>Seeks opinions and uses broad categorizations</a:t>
            </a:r>
          </a:p>
          <a:p>
            <a:r>
              <a:rPr lang="en-US" sz="1400" b="0" i="0" noProof="0" dirty="0">
                <a:solidFill>
                  <a:schemeClr val="bg1"/>
                </a:solidFill>
              </a:rPr>
              <a:t>Heat map or traffic light impact matrix</a:t>
            </a:r>
          </a:p>
          <a:p>
            <a:r>
              <a:rPr lang="en-US" sz="1400" b="0" i="0" noProof="0" dirty="0">
                <a:solidFill>
                  <a:schemeClr val="bg1"/>
                </a:solidFill>
              </a:rPr>
              <a:t>Security Categorizations (FIPS 199)</a:t>
            </a:r>
          </a:p>
          <a:p>
            <a:pPr lvl="2"/>
            <a:r>
              <a:rPr lang="en-US" sz="1200" b="0" noProof="0" dirty="0"/>
              <a:t>Low</a:t>
            </a:r>
          </a:p>
          <a:p>
            <a:pPr lvl="2"/>
            <a:r>
              <a:rPr lang="en-US" sz="1200" b="0" noProof="0" dirty="0"/>
              <a:t>Medium</a:t>
            </a:r>
          </a:p>
          <a:p>
            <a:pPr lvl="2"/>
            <a:r>
              <a:rPr lang="en-US" sz="1200" b="0" noProof="0" dirty="0"/>
              <a:t>High</a:t>
            </a:r>
            <a:endParaRPr lang="en-US" sz="1200" dirty="0"/>
          </a:p>
          <a:p>
            <a:pPr lvl="1">
              <a:spcBef>
                <a:spcPts val="900"/>
              </a:spcBef>
            </a:pPr>
            <a:r>
              <a:rPr lang="en-US" sz="1400" b="0" dirty="0"/>
              <a:t>Risk matrix/heat map</a:t>
            </a:r>
          </a:p>
          <a:p>
            <a:pPr lvl="2">
              <a:spcBef>
                <a:spcPts val="900"/>
              </a:spcBef>
            </a:pPr>
            <a:r>
              <a:rPr lang="en-US" sz="1400" b="0" dirty="0"/>
              <a:t>Used to get a visual representation of the risks affecting a company</a:t>
            </a:r>
          </a:p>
          <a:p>
            <a:pPr lvl="3">
              <a:spcBef>
                <a:spcPts val="900"/>
              </a:spcBef>
            </a:pPr>
            <a:r>
              <a:rPr lang="en-US" sz="1400" b="0" dirty="0"/>
              <a:t>Shows the severity of the situation</a:t>
            </a:r>
          </a:p>
          <a:p>
            <a:pPr lvl="4">
              <a:spcBef>
                <a:spcPts val="900"/>
              </a:spcBef>
            </a:pPr>
            <a:r>
              <a:rPr lang="en-US" sz="1400" b="0" dirty="0"/>
              <a:t>Most severe risks being in </a:t>
            </a:r>
            <a:r>
              <a:rPr lang="en-US" sz="1400" dirty="0">
                <a:solidFill>
                  <a:srgbClr val="E10000"/>
                </a:solidFill>
              </a:rPr>
              <a:t>RED</a:t>
            </a:r>
          </a:p>
          <a:p>
            <a:pPr lvl="4">
              <a:spcBef>
                <a:spcPts val="900"/>
              </a:spcBef>
            </a:pPr>
            <a:r>
              <a:rPr lang="en-US" sz="1400" dirty="0">
                <a:solidFill>
                  <a:srgbClr val="FF66FF"/>
                </a:solidFill>
              </a:rPr>
              <a:t>PINK</a:t>
            </a:r>
            <a:r>
              <a:rPr lang="en-US" sz="1400" dirty="0"/>
              <a:t> </a:t>
            </a:r>
            <a:r>
              <a:rPr lang="en-US" sz="1400" b="0" dirty="0"/>
              <a:t>would still mean a high risk</a:t>
            </a:r>
          </a:p>
          <a:p>
            <a:pPr lvl="4">
              <a:spcBef>
                <a:spcPts val="900"/>
              </a:spcBef>
            </a:pPr>
            <a:r>
              <a:rPr lang="en-US" sz="1400" dirty="0">
                <a:solidFill>
                  <a:srgbClr val="FFCCFF"/>
                </a:solidFill>
              </a:rPr>
              <a:t>LIGHTER PINK </a:t>
            </a:r>
            <a:r>
              <a:rPr lang="en-US" sz="1400" dirty="0"/>
              <a:t>and </a:t>
            </a:r>
            <a:r>
              <a:rPr lang="en-US" sz="1400" dirty="0">
                <a:solidFill>
                  <a:srgbClr val="CDFF66"/>
                </a:solidFill>
              </a:rPr>
              <a:t>GREEN </a:t>
            </a:r>
            <a:r>
              <a:rPr lang="en-US" sz="1400" b="0" dirty="0"/>
              <a:t>would mean a medium risk</a:t>
            </a:r>
          </a:p>
          <a:p>
            <a:pPr lvl="4">
              <a:spcBef>
                <a:spcPts val="900"/>
              </a:spcBef>
            </a:pPr>
            <a:r>
              <a:rPr lang="en-US" sz="1400" dirty="0">
                <a:solidFill>
                  <a:srgbClr val="00B050"/>
                </a:solidFill>
              </a:rPr>
              <a:t>DARKER GREEN </a:t>
            </a:r>
            <a:r>
              <a:rPr lang="en-US" sz="1400" b="0" dirty="0"/>
              <a:t>and the </a:t>
            </a:r>
            <a:r>
              <a:rPr lang="en-US" sz="1400" dirty="0">
                <a:solidFill>
                  <a:srgbClr val="006600"/>
                </a:solidFill>
              </a:rPr>
              <a:t>VERY DARK GREEN </a:t>
            </a:r>
            <a:r>
              <a:rPr lang="en-US" sz="1400" b="0" dirty="0"/>
              <a:t>would mean a low risk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5.4 Summarize risk management processes and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CF8BF5C1-0C31-4117-9346-26B34DEE768C}" type="slidenum">
              <a:rPr lang="en-US" altLang="en-US" noProof="0" smtClean="0"/>
              <a:pPr lvl="0"/>
              <a:t>9</a:t>
            </a:fld>
            <a:endParaRPr lang="en-US" altLang="en-US" noProof="0" dirty="0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086" y="4849522"/>
            <a:ext cx="3701307" cy="1412435"/>
          </a:xfrm>
          <a:prstGeom prst="rect">
            <a:avLst/>
          </a:prstGeom>
          <a:effectLst>
            <a:outerShdw blurRad="50800" dist="76200" dir="5400000" rotWithShape="0">
              <a:prstClr val="black">
                <a:alpha val="50000"/>
              </a:prstClr>
            </a:outerShdw>
          </a:effectLst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A9A2CF1B-46F8-A444-9BEE-F0C8789BD15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858493" y="1359136"/>
            <a:ext cx="3771900" cy="150495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D0B7F81-63E2-E84C-AAF3-7F919EBDA5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9" t="18374" r="3642"/>
          <a:stretch/>
        </p:blipFill>
        <p:spPr>
          <a:xfrm>
            <a:off x="4921422" y="3177792"/>
            <a:ext cx="3615310" cy="136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59987"/>
      </p:ext>
    </p:extLst>
  </p:cSld>
  <p:clrMapOvr>
    <a:masterClrMapping/>
  </p:clrMapOvr>
</p:sld>
</file>

<file path=ppt/theme/theme1.xml><?xml version="1.0" encoding="utf-8"?>
<a:theme xmlns:a="http://schemas.openxmlformats.org/drawingml/2006/main" name="5_USAF(Unclas)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SAF(Unclas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66FF"/>
        </a:solidFill>
        <a:ln w="9525">
          <a:noFill/>
          <a:miter lim="800000"/>
          <a:headEnd/>
          <a:tailEnd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AF(Uncla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F(Unclas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USAF(Unclas)">
  <a:themeElements>
    <a:clrScheme name="USAF(Unclas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SAF(Unclas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66FF"/>
        </a:solidFill>
        <a:ln w="9525">
          <a:noFill/>
          <a:miter lim="800000"/>
          <a:headEnd/>
          <a:tailEnd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AF(Uncla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F(Unclas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USAF(Unclas)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SAF(Unclas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66FF"/>
        </a:solidFill>
        <a:ln w="9525">
          <a:noFill/>
          <a:miter lim="800000"/>
          <a:headEnd/>
          <a:tailEnd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AF(Uncla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F(Unclas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E11F2DCA-E392-4C4A-838C-C285D233748C}" vid="{47DB3B3C-53DD-844E-AFE4-47E27340FE0C}"/>
    </a:ext>
  </a:extLst>
</a:theme>
</file>

<file path=ppt/theme/theme4.xml><?xml version="1.0" encoding="utf-8"?>
<a:theme xmlns:a="http://schemas.openxmlformats.org/drawingml/2006/main" name="comptia_ov">
  <a:themeElements>
    <a:clrScheme name="comptia">
      <a:dk1>
        <a:srgbClr val="44545F"/>
      </a:dk1>
      <a:lt1>
        <a:srgbClr val="FFFFFF"/>
      </a:lt1>
      <a:dk2>
        <a:srgbClr val="004D71"/>
      </a:dk2>
      <a:lt2>
        <a:srgbClr val="EAEAEA"/>
      </a:lt2>
      <a:accent1>
        <a:srgbClr val="0A7DA0"/>
      </a:accent1>
      <a:accent2>
        <a:srgbClr val="005C76"/>
      </a:accent2>
      <a:accent3>
        <a:srgbClr val="AAECFF"/>
      </a:accent3>
      <a:accent4>
        <a:srgbClr val="B1B7BC"/>
      </a:accent4>
      <a:accent5>
        <a:srgbClr val="ED1C24"/>
      </a:accent5>
      <a:accent6>
        <a:srgbClr val="ED6D00"/>
      </a:accent6>
      <a:hlink>
        <a:srgbClr val="009DDC"/>
      </a:hlink>
      <a:folHlink>
        <a:srgbClr val="009DDC"/>
      </a:folHlink>
    </a:clrScheme>
    <a:fontScheme name="Open Sans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mptia_ov" id="{A1267259-ADC0-49AF-AB12-5D57617C9A52}" vid="{E4C4D14F-4B84-415E-9D68-F040C08409C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5426</TotalTime>
  <Words>4079</Words>
  <Application>Microsoft Macintosh PowerPoint</Application>
  <PresentationFormat>On-screen Show (4:3)</PresentationFormat>
  <Paragraphs>834</Paragraphs>
  <Slides>50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Calibri</vt:lpstr>
      <vt:lpstr>Century Schoolbook</vt:lpstr>
      <vt:lpstr>Courier New</vt:lpstr>
      <vt:lpstr>Open Sans</vt:lpstr>
      <vt:lpstr>Times New Roman</vt:lpstr>
      <vt:lpstr>Wingdings</vt:lpstr>
      <vt:lpstr>5_USAF(Unclas)</vt:lpstr>
      <vt:lpstr>2_USAF(Unclas)</vt:lpstr>
      <vt:lpstr>3_USAF(Unclas)</vt:lpstr>
      <vt:lpstr>comptia_ov</vt:lpstr>
      <vt:lpstr>PowerPoint Presentation</vt:lpstr>
      <vt:lpstr>PowerPoint Presentation</vt:lpstr>
      <vt:lpstr>Risk, Operations &amp; Resiliency</vt:lpstr>
      <vt:lpstr>5.4 Summarize risk management processes and concepts</vt:lpstr>
      <vt:lpstr>5.4 Summarize risk management processes and concepts</vt:lpstr>
      <vt:lpstr>5.4 Summarize risk management processes and concepts</vt:lpstr>
      <vt:lpstr>5.4 Summarize risk management processes and concepts</vt:lpstr>
      <vt:lpstr>Scenarios</vt:lpstr>
      <vt:lpstr>5.4 Summarize risk management processes and concepts</vt:lpstr>
      <vt:lpstr>Summarize risk management processes and concepts</vt:lpstr>
      <vt:lpstr>5.4 Summarize risk management processes and concepts</vt:lpstr>
      <vt:lpstr>5.4 Summarize risk management processes and concepts</vt:lpstr>
      <vt:lpstr>5.4 Summarize risk management processes and concepts</vt:lpstr>
      <vt:lpstr>5.4 Summarize risk management processes and concepts</vt:lpstr>
      <vt:lpstr>Answer the questions…</vt:lpstr>
      <vt:lpstr>QUESTIONS?</vt:lpstr>
      <vt:lpstr>5.4 Summarize risk management processes and concepts</vt:lpstr>
      <vt:lpstr>5.4 Summarize risk management processes and concepts</vt:lpstr>
      <vt:lpstr>5.4 Summarize risk management processes and concepts</vt:lpstr>
      <vt:lpstr>5.4 Summarize risk management processes and concepts</vt:lpstr>
      <vt:lpstr>5.4 Summarize risk management processes and concepts</vt:lpstr>
      <vt:lpstr>5.4 Summarize risk management processes and concepts</vt:lpstr>
      <vt:lpstr>5.4 Summarize risk management processes and concepts</vt:lpstr>
      <vt:lpstr>5.4 Summarize risk management processes and concepts</vt:lpstr>
      <vt:lpstr>5.4 Summarize risk management processes and concepts</vt:lpstr>
      <vt:lpstr>5.4 Summarize risk management processes and concepts</vt:lpstr>
      <vt:lpstr>5.4 Summarize risk management processes and concepts</vt:lpstr>
      <vt:lpstr>5.4 Summarize risk management processes and concepts</vt:lpstr>
      <vt:lpstr>Functional Recovery Plans</vt:lpstr>
      <vt:lpstr>Answer the Questions…</vt:lpstr>
      <vt:lpstr>QUESTIONS?</vt:lpstr>
      <vt:lpstr>2.5 Given a scenario, implement cybersecurity resilience</vt:lpstr>
      <vt:lpstr>Implement Redundancy Strategies </vt:lpstr>
      <vt:lpstr>2.5 Given a scenario, implement cybersecurity resilience</vt:lpstr>
      <vt:lpstr>2.5 Given a scenario, implement cybersecurity resilience</vt:lpstr>
      <vt:lpstr>2.5 Given a scenario, implement cybersecurity resilience</vt:lpstr>
      <vt:lpstr>2.5 Given a scenario, implement cybersecurity resilience</vt:lpstr>
      <vt:lpstr>Implement Backup Strategies </vt:lpstr>
      <vt:lpstr>2.5 Given a scenario, implement cybersecurity resilience</vt:lpstr>
      <vt:lpstr>2.5 Given a scenario, implement cybersecurity resilience</vt:lpstr>
      <vt:lpstr>2.5 Given a scenario, implement cybersecurity resilience</vt:lpstr>
      <vt:lpstr>2.5 Given a scenario, implement cybersecurity resilience</vt:lpstr>
      <vt:lpstr>2.5 Given a scenario, implement cybersecurity resilience</vt:lpstr>
      <vt:lpstr>2.5 Given a scenario, implement cybersecurity resilience</vt:lpstr>
      <vt:lpstr>2.5 Given a scenario, implement cybersecurity resilience</vt:lpstr>
      <vt:lpstr>Restoration Order</vt:lpstr>
      <vt:lpstr>Answer the questions…</vt:lpstr>
      <vt:lpstr>QUESTIONS?</vt:lpstr>
      <vt:lpstr>Risk, Operations &amp; Resiliency</vt:lpstr>
      <vt:lpstr>PowerPoint Presentation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THAXTON, WESLEY K GS-09 USAF AETC 336 TRS/UUB</dc:creator>
  <cp:lastModifiedBy>Rina Schwartz</cp:lastModifiedBy>
  <cp:revision>119</cp:revision>
  <cp:lastPrinted>2021-07-19T19:20:15Z</cp:lastPrinted>
  <dcterms:created xsi:type="dcterms:W3CDTF">2021-06-17T13:08:04Z</dcterms:created>
  <dcterms:modified xsi:type="dcterms:W3CDTF">2023-01-13T17:21:06Z</dcterms:modified>
</cp:coreProperties>
</file>