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Garamon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2A2D7A-12C6-4EFA-B386-2CBC7F70F862}">
  <a:tblStyle styleId="{CB2A2D7A-12C6-4EFA-B386-2CBC7F70F862}" styleName="Table_0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aramond"/>
          <a:ea typeface="Garamond"/>
          <a:cs typeface="Garamon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aramond"/>
          <a:ea typeface="Garamond"/>
          <a:cs typeface="Garamon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Garamond-regular.fntdata"/><Relationship Id="rId21" Type="http://schemas.openxmlformats.org/officeDocument/2006/relationships/slide" Target="slides/slide15.xml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aramond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  <a:defRPr b="0" i="0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aramond"/>
              <a:buNone/>
            </a:pPr>
            <a:r>
              <a:rPr lang="en-US" sz="5400" u="sng"/>
              <a:t>Business Optimization </a:t>
            </a:r>
            <a:endParaRPr sz="5400" u="sng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03648" y="364502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None/>
            </a:pPr>
            <a:r>
              <a:rPr lang="en-US" sz="300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Using NLP to improve a businesses understanding of the market </a:t>
            </a:r>
            <a:endParaRPr sz="300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240" y="332656"/>
            <a:ext cx="2304256" cy="23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42" y="4725144"/>
            <a:ext cx="2138266" cy="158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Results From Models</a:t>
            </a:r>
            <a:endParaRPr u="sng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   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4450813" y="3244334"/>
            <a:ext cx="242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992" y="1628800"/>
            <a:ext cx="7574015" cy="3737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Results from Models</a:t>
            </a:r>
            <a:endParaRPr u="sng"/>
          </a:p>
        </p:txBody>
      </p:sp>
      <p:sp>
        <p:nvSpPr>
          <p:cNvPr id="164" name="Google Shape;164;p23"/>
          <p:cNvSpPr txBox="1"/>
          <p:nvPr/>
        </p:nvSpPr>
        <p:spPr>
          <a:xfrm>
            <a:off x="899592" y="5013176"/>
            <a:ext cx="748883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then choose the 4 best performing models and uploaded to Kaggle. Thereafter, we picked Ridge Classifier and Logistic Regression to perform Hyperparameter tuning on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5" name="Google Shape;16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772816"/>
            <a:ext cx="5506643" cy="259228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4288" y="3295666"/>
            <a:ext cx="294836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0674" y="3583698"/>
            <a:ext cx="2984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3648" y="4581128"/>
            <a:ext cx="2984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1331640" y="4581128"/>
            <a:ext cx="56886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: Represents models chosen for hyperparameter tuning 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Hyperparameter Tuning Results</a:t>
            </a:r>
            <a:endParaRPr u="sng"/>
          </a:p>
        </p:txBody>
      </p:sp>
      <p:sp>
        <p:nvSpPr>
          <p:cNvPr id="175" name="Google Shape;175;p24"/>
          <p:cNvSpPr txBox="1"/>
          <p:nvPr/>
        </p:nvSpPr>
        <p:spPr>
          <a:xfrm>
            <a:off x="1187624" y="4005064"/>
            <a:ext cx="3240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Logistic Regression: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Ridge Regression    	vs.     Logistic Regression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2907396"/>
            <a:ext cx="3109590" cy="260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2952242"/>
            <a:ext cx="3044164" cy="228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Tuned Ridge and Logistic</a:t>
            </a:r>
            <a:endParaRPr sz="44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674" y="1842182"/>
            <a:ext cx="6230700" cy="4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-1"/>
            <a:ext cx="8229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aramond"/>
              <a:buNone/>
            </a:pPr>
            <a:r>
              <a:rPr lang="en-US"/>
              <a:t>Streamlit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" y="677875"/>
            <a:ext cx="8670650" cy="61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57200" y="1269200"/>
            <a:ext cx="82296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conclude, a lot of </a:t>
            </a:r>
            <a:r>
              <a:rPr lang="en-US"/>
              <a:t>insight</a:t>
            </a:r>
            <a:r>
              <a:rPr lang="en-US"/>
              <a:t> can be drawn from analysing people’s social media activities. Therefore, being able to correctly identify and understand these activities is essential in ensuring successful </a:t>
            </a:r>
            <a:r>
              <a:rPr lang="en-US"/>
              <a:t>marketing</a:t>
            </a:r>
            <a:r>
              <a:rPr lang="en-US"/>
              <a:t> campaigns. As demonstrated, we have </a:t>
            </a:r>
            <a:r>
              <a:rPr lang="en-US"/>
              <a:t>successfully</a:t>
            </a:r>
            <a:r>
              <a:rPr lang="en-US"/>
              <a:t> created an App that is able to categorise people’s climate change sentiments based of </a:t>
            </a:r>
            <a:r>
              <a:rPr lang="en-US"/>
              <a:t>their</a:t>
            </a:r>
            <a:r>
              <a:rPr lang="en-US"/>
              <a:t> tweets. This App can provide your </a:t>
            </a:r>
            <a:r>
              <a:rPr lang="en-US"/>
              <a:t>company</a:t>
            </a:r>
            <a:r>
              <a:rPr lang="en-US"/>
              <a:t> access to a broad base of consumer sentiments,  from across the globe. Therefore, increasing your insights and informing your future marketing strategies.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b="1" lang="en-US" sz="3600" u="sng"/>
              <a:t>What is the problem?</a:t>
            </a:r>
            <a:endParaRPr b="1" sz="3600" u="sng"/>
          </a:p>
        </p:txBody>
      </p:sp>
      <p:pic>
        <p:nvPicPr>
          <p:cNvPr descr="https://assets.aecf.org/m/blogimg/_largeHeader/blog-generationzcharacteristics-2020.jpg" id="93" name="Google Shape;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2001231"/>
            <a:ext cx="3900900" cy="20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46429" y="4582071"/>
            <a:ext cx="67687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generation = New environments = New behavioral patterns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46429" y="5301208"/>
            <a:ext cx="7128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∴  </a:t>
            </a: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need to understand customers purchasing behaviour 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700808"/>
            <a:ext cx="4224469" cy="237626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 u="sng"/>
              <a:t>The way forward…</a:t>
            </a:r>
            <a:endParaRPr b="1" u="sng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There are heaps of untapped data which we can use to gain insights into customer behaviors, spending patterns  and trending products </a:t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Example: Air Fryer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645024"/>
            <a:ext cx="2766814" cy="276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635896" y="4149080"/>
            <a:ext cx="46085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Been around for 10 years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Recently gained popularity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Companies improve their air-fryer models with new features such as led screens and automatic cooking functions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US" u="sng"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043608" y="2060848"/>
            <a:ext cx="6851104" cy="29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We would like to determine how people perceive climate change and whether or not they perceive it is a real threat.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3933056"/>
            <a:ext cx="4153428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>
                <a:latin typeface="Garamond"/>
                <a:ea typeface="Garamond"/>
                <a:cs typeface="Garamond"/>
                <a:sym typeface="Garamond"/>
              </a:rPr>
              <a:t>Climate Change Sentiment Indicator</a:t>
            </a:r>
            <a:endParaRPr u="sng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Data Collected = Tweets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Garamond"/>
                <a:ea typeface="Garamond"/>
                <a:cs typeface="Garamond"/>
                <a:sym typeface="Garamond"/>
              </a:rPr>
              <a:t>Main Objective:</a:t>
            </a: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 Create a Machine Learning model that is able to classify a persons sentiment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.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96752"/>
            <a:ext cx="1128154" cy="11281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7"/>
          <p:cNvGraphicFramePr/>
          <p:nvPr/>
        </p:nvGraphicFramePr>
        <p:xfrm>
          <a:off x="611560" y="4149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{CB2A2D7A-12C6-4EFA-B386-2CBC7F70F862}</a:tableStyleId>
              </a:tblPr>
              <a:tblGrid>
                <a:gridCol w="1440150"/>
                <a:gridCol w="6480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 Assigned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SENTIMENT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Supports the belief of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-1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Does not believe in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Neither supports nor refutes the belief of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tweet links to factual news about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Exploratory Data Analysis </a:t>
            </a:r>
            <a:endParaRPr u="sng"/>
          </a:p>
        </p:txBody>
      </p:sp>
      <p:graphicFrame>
        <p:nvGraphicFramePr>
          <p:cNvPr id="125" name="Google Shape;125;p18"/>
          <p:cNvGraphicFramePr/>
          <p:nvPr/>
        </p:nvGraphicFramePr>
        <p:xfrm>
          <a:off x="683568" y="4509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{CB2A2D7A-12C6-4EFA-B386-2CBC7F70F862}</a:tableStyleId>
              </a:tblPr>
              <a:tblGrid>
                <a:gridCol w="1440150"/>
                <a:gridCol w="6480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No.</a:t>
                      </a: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 assigned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SENTIMENT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1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Supports the belief of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3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-1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Does not believe in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0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Neither supports nor refutes the belief of man-made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2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The tweet links to factual news about climate change</a:t>
                      </a:r>
                      <a:endParaRPr sz="1800">
                        <a:latin typeface="Garamond"/>
                        <a:ea typeface="Garamond"/>
                        <a:cs typeface="Garamond"/>
                        <a:sym typeface="Garamon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6" name="Google Shape;12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412776"/>
            <a:ext cx="6259095" cy="300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Exploratory Data Analysis</a:t>
            </a:r>
            <a:endParaRPr u="sng"/>
          </a:p>
        </p:txBody>
      </p:sp>
      <p:pic>
        <p:nvPicPr>
          <p:cNvPr id="132" name="Google Shape;13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844824"/>
            <a:ext cx="6800797" cy="34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899592" y="5517232"/>
            <a:ext cx="7200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Comparing the length of messages using characters it can be seen that the average length of messages for all sentiments is approximately 140.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lang="en-US" u="sng"/>
              <a:t>Modeling</a:t>
            </a:r>
            <a:endParaRPr u="sng"/>
          </a:p>
        </p:txBody>
      </p:sp>
      <p:pic>
        <p:nvPicPr>
          <p:cNvPr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840" y="3846419"/>
            <a:ext cx="5688427" cy="2445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929" y="1484784"/>
            <a:ext cx="4464496" cy="2059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/>
          <p:nvPr/>
        </p:nvSpPr>
        <p:spPr>
          <a:xfrm rot="-2139577">
            <a:off x="1340351" y="3787045"/>
            <a:ext cx="1560889" cy="2261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717425" y="2204864"/>
            <a:ext cx="30963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Unbalanced to Balanced data </a:t>
            </a:r>
            <a:endParaRPr b="1"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459891" y="476672"/>
            <a:ext cx="82296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Vectorization methods</a:t>
            </a:r>
            <a:endParaRPr sz="440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080" y="2636912"/>
            <a:ext cx="3459320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2531806"/>
            <a:ext cx="5392200" cy="3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6626525" y="2996952"/>
            <a:ext cx="576000" cy="648000"/>
          </a:xfrm>
          <a:prstGeom prst="smileyFace">
            <a:avLst>
              <a:gd fmla="val 4653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