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db75b0b6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db75b0b6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db75b0b6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db75b0b6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db75b0b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db75b0b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db75b0b6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db75b0b6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db75b0b6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db75b0b6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db75b0b6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db75b0b6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db75b0b6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db75b0b6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db75b0b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db75b0b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db75b0b6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db75b0b6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db75b0b6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db75b0b6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db75b0b6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db75b0b6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db75b0b6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db75b0b6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db75b0b6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db75b0b6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db75b0b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db75b0b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Multi-layer Router</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routing algorithm </a:t>
            </a:r>
            <a:endParaRPr/>
          </a:p>
        </p:txBody>
      </p:sp>
      <p:sp>
        <p:nvSpPr>
          <p:cNvPr id="60" name="Google Shape;60;p13"/>
          <p:cNvSpPr txBox="1"/>
          <p:nvPr/>
        </p:nvSpPr>
        <p:spPr>
          <a:xfrm>
            <a:off x="2061550" y="4456325"/>
            <a:ext cx="46959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Playfair Display"/>
                <a:ea typeface="Playfair Display"/>
                <a:cs typeface="Playfair Display"/>
                <a:sym typeface="Playfair Display"/>
              </a:rPr>
              <a:t>Rinal Mohamed                        </a:t>
            </a:r>
            <a:r>
              <a:rPr b="1" lang="en" sz="1700">
                <a:solidFill>
                  <a:schemeClr val="dk2"/>
                </a:solidFill>
                <a:latin typeface="Playfair Display"/>
                <a:ea typeface="Playfair Display"/>
                <a:cs typeface="Playfair Display"/>
                <a:sym typeface="Playfair Display"/>
              </a:rPr>
              <a:t>Andrew Fahmy</a:t>
            </a:r>
            <a:endParaRPr b="1" sz="17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3</a:t>
            </a:r>
            <a:endParaRPr/>
          </a:p>
        </p:txBody>
      </p:sp>
      <p:sp>
        <p:nvSpPr>
          <p:cNvPr id="116" name="Google Shape;116;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net1(1, 0, 0) (1, 999, 999) (1, 0, 999)</a:t>
            </a:r>
            <a:endParaRPr/>
          </a:p>
          <a:p>
            <a:pPr indent="-342900" lvl="0" marL="457200" rtl="0" algn="l">
              <a:spcBef>
                <a:spcPts val="0"/>
              </a:spcBef>
              <a:spcAft>
                <a:spcPts val="0"/>
              </a:spcAft>
              <a:buSzPts val="1800"/>
              <a:buAutoNum type="arabicPeriod"/>
            </a:pPr>
            <a:r>
              <a:rPr lang="en"/>
              <a:t>net2(2, 55, 333) (1, 789, 432)</a:t>
            </a:r>
            <a:endParaRPr/>
          </a:p>
          <a:p>
            <a:pPr indent="-342900" lvl="0" marL="457200" rtl="0" algn="l">
              <a:spcBef>
                <a:spcPts val="0"/>
              </a:spcBef>
              <a:spcAft>
                <a:spcPts val="0"/>
              </a:spcAft>
              <a:buSzPts val="1800"/>
              <a:buAutoNum type="arabicPeriod"/>
            </a:pPr>
            <a:r>
              <a:rPr lang="en"/>
              <a:t>net3(2, 98, 35) (1, 543,86)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5788416" y="339924"/>
            <a:ext cx="2552384" cy="422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4</a:t>
            </a:r>
            <a:endParaRPr/>
          </a:p>
        </p:txBody>
      </p:sp>
      <p:sp>
        <p:nvSpPr>
          <p:cNvPr id="123" name="Google Shape;123;p2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net1(2, 76, 35) (2, 53, 26)</a:t>
            </a:r>
            <a:endParaRPr/>
          </a:p>
          <a:p>
            <a:pPr indent="-342900" lvl="0" marL="457200" rtl="0" algn="l">
              <a:spcBef>
                <a:spcPts val="0"/>
              </a:spcBef>
              <a:spcAft>
                <a:spcPts val="0"/>
              </a:spcAft>
              <a:buSzPts val="1800"/>
              <a:buAutoNum type="arabicPeriod"/>
            </a:pPr>
            <a:r>
              <a:rPr lang="en"/>
              <a:t>net2(1, 5, 3) (1, 735, 12)</a:t>
            </a:r>
            <a:endParaRPr/>
          </a:p>
          <a:p>
            <a:pPr indent="-342900" lvl="0" marL="457200" rtl="0" algn="l">
              <a:spcBef>
                <a:spcPts val="0"/>
              </a:spcBef>
              <a:spcAft>
                <a:spcPts val="0"/>
              </a:spcAft>
              <a:buSzPts val="1800"/>
              <a:buAutoNum type="arabicPeriod"/>
            </a:pPr>
            <a:r>
              <a:rPr lang="en"/>
              <a:t>net3(2, 3, 1) (2, 511, 490)</a:t>
            </a:r>
            <a:endParaRPr/>
          </a:p>
          <a:p>
            <a:pPr indent="-342900" lvl="0" marL="457200" rtl="0" algn="l">
              <a:spcBef>
                <a:spcPts val="0"/>
              </a:spcBef>
              <a:spcAft>
                <a:spcPts val="0"/>
              </a:spcAft>
              <a:buSzPts val="1800"/>
              <a:buAutoNum type="arabicPeriod"/>
            </a:pPr>
            <a:r>
              <a:rPr lang="en"/>
              <a:t>net4(1, 100, 100)(2, 300, 300)</a:t>
            </a:r>
            <a:endParaRPr/>
          </a:p>
          <a:p>
            <a:pPr indent="0" lvl="0" marL="0" rtl="0" algn="l">
              <a:spcBef>
                <a:spcPts val="160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5621888" y="233925"/>
            <a:ext cx="2981325" cy="480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5</a:t>
            </a:r>
            <a:endParaRPr/>
          </a:p>
        </p:txBody>
      </p:sp>
      <p:sp>
        <p:nvSpPr>
          <p:cNvPr id="130" name="Google Shape;130;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a:t>
            </a:r>
            <a:r>
              <a:rPr lang="en"/>
              <a:t>et1 (1, 1, 1) (2, 2, 2)</a:t>
            </a:r>
            <a:endParaRPr/>
          </a:p>
          <a:p>
            <a:pPr indent="-342900" lvl="0" marL="457200" rtl="0" algn="l">
              <a:spcBef>
                <a:spcPts val="0"/>
              </a:spcBef>
              <a:spcAft>
                <a:spcPts val="0"/>
              </a:spcAft>
              <a:buSzPts val="1800"/>
              <a:buAutoNum type="arabicPeriod"/>
            </a:pPr>
            <a:r>
              <a:rPr lang="en"/>
              <a:t>net2 (1, 11, 11) (2, 22, 22)</a:t>
            </a:r>
            <a:endParaRPr/>
          </a:p>
          <a:p>
            <a:pPr indent="-342900" lvl="0" marL="457200" rtl="0" algn="l">
              <a:spcBef>
                <a:spcPts val="0"/>
              </a:spcBef>
              <a:spcAft>
                <a:spcPts val="0"/>
              </a:spcAft>
              <a:buSzPts val="1800"/>
              <a:buAutoNum type="arabicPeriod"/>
            </a:pPr>
            <a:r>
              <a:rPr lang="en"/>
              <a:t>net3 (1, 111, 111) (2, 222, 222)</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2"/>
              </a:buClr>
              <a:buSzPts val="1100"/>
              <a:buFont typeface="Arial"/>
              <a:buNone/>
            </a:pPr>
            <a:r>
              <a:t/>
            </a:r>
            <a:endParaRPr/>
          </a:p>
        </p:txBody>
      </p:sp>
      <p:pic>
        <p:nvPicPr>
          <p:cNvPr id="131" name="Google Shape;131;p24"/>
          <p:cNvPicPr preferRelativeResize="0"/>
          <p:nvPr/>
        </p:nvPicPr>
        <p:blipFill>
          <a:blip r:embed="rId3">
            <a:alphaModFix/>
          </a:blip>
          <a:stretch>
            <a:fillRect/>
          </a:stretch>
        </p:blipFill>
        <p:spPr>
          <a:xfrm>
            <a:off x="5599513" y="261288"/>
            <a:ext cx="3076575" cy="482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6</a:t>
            </a:r>
            <a:endParaRPr/>
          </a:p>
        </p:txBody>
      </p:sp>
      <p:sp>
        <p:nvSpPr>
          <p:cNvPr id="137" name="Google Shape;137;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net1(3, 265, 235) (1, 234, 123)</a:t>
            </a:r>
            <a:endParaRPr/>
          </a:p>
          <a:p>
            <a:pPr indent="-342900" lvl="0" marL="457200" rtl="0" algn="l">
              <a:spcBef>
                <a:spcPts val="0"/>
              </a:spcBef>
              <a:spcAft>
                <a:spcPts val="0"/>
              </a:spcAft>
              <a:buSzPts val="1800"/>
              <a:buAutoNum type="arabicPeriod"/>
            </a:pPr>
            <a:r>
              <a:rPr lang="en"/>
              <a:t>net2(2, 274, 659) (2, 842, 437)</a:t>
            </a:r>
            <a:endParaRPr/>
          </a:p>
          <a:p>
            <a:pPr indent="-342900" lvl="0" marL="457200" rtl="0" algn="l">
              <a:spcBef>
                <a:spcPts val="0"/>
              </a:spcBef>
              <a:spcAft>
                <a:spcPts val="0"/>
              </a:spcAft>
              <a:buSzPts val="1800"/>
              <a:buAutoNum type="arabicPeriod"/>
            </a:pPr>
            <a:r>
              <a:rPr lang="en"/>
              <a:t>net3(2, 15, 26) (3, 76, 87) </a:t>
            </a:r>
            <a:endParaRPr/>
          </a:p>
          <a:p>
            <a:pPr indent="0" lvl="0" marL="0" rtl="0" algn="l">
              <a:spcBef>
                <a:spcPts val="160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5576325" y="166675"/>
            <a:ext cx="3009900" cy="481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7</a:t>
            </a:r>
            <a:endParaRPr/>
          </a:p>
        </p:txBody>
      </p:sp>
      <p:sp>
        <p:nvSpPr>
          <p:cNvPr id="144" name="Google Shape;144;p2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net1(1, 2, 3) (2, 200, 300)</a:t>
            </a:r>
            <a:endParaRPr/>
          </a:p>
          <a:p>
            <a:pPr indent="-342900" lvl="0" marL="457200" rtl="0" algn="l">
              <a:spcBef>
                <a:spcPts val="0"/>
              </a:spcBef>
              <a:spcAft>
                <a:spcPts val="0"/>
              </a:spcAft>
              <a:buSzPts val="1800"/>
              <a:buAutoNum type="arabicPeriod"/>
            </a:pPr>
            <a:r>
              <a:rPr lang="en"/>
              <a:t>net2(2, 4, 5) (1, 400, 500)</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5671688" y="152400"/>
            <a:ext cx="248602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8</a:t>
            </a:r>
            <a:endParaRPr/>
          </a:p>
        </p:txBody>
      </p:sp>
      <p:sp>
        <p:nvSpPr>
          <p:cNvPr id="151" name="Google Shape;151;p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a:t>
            </a:r>
            <a:r>
              <a:rPr lang="en"/>
              <a:t>et1 (1, 1, 1) (2, 2, 2) (3, 3, 3)</a:t>
            </a:r>
            <a:endParaRPr/>
          </a:p>
          <a:p>
            <a:pPr indent="-342900" lvl="0" marL="457200" rtl="0" algn="l">
              <a:spcBef>
                <a:spcPts val="0"/>
              </a:spcBef>
              <a:spcAft>
                <a:spcPts val="0"/>
              </a:spcAft>
              <a:buSzPts val="1800"/>
              <a:buAutoNum type="arabicPeriod"/>
            </a:pPr>
            <a:r>
              <a:rPr lang="en"/>
              <a:t>net2 (1, 4, 4) (2, 5, 5) (1, 6, 6)</a:t>
            </a:r>
            <a:endParaRPr/>
          </a:p>
          <a:p>
            <a:pPr indent="-342900" lvl="0" marL="457200" rtl="0" algn="l">
              <a:spcBef>
                <a:spcPts val="0"/>
              </a:spcBef>
              <a:spcAft>
                <a:spcPts val="0"/>
              </a:spcAft>
              <a:buSzPts val="1800"/>
              <a:buAutoNum type="arabicPeriod"/>
            </a:pPr>
            <a:r>
              <a:rPr lang="en"/>
              <a:t>net3 (2, 7, 7) (1, 8, 8) (2, 9, 9)</a:t>
            </a:r>
            <a:endParaRPr/>
          </a:p>
          <a:p>
            <a:pPr indent="0" lvl="0" marL="0" rtl="0" algn="l">
              <a:spcBef>
                <a:spcPts val="1600"/>
              </a:spcBef>
              <a:spcAft>
                <a:spcPts val="1600"/>
              </a:spcAft>
              <a:buNone/>
            </a:pPr>
            <a:r>
              <a:t/>
            </a:r>
            <a:endParaRPr/>
          </a:p>
        </p:txBody>
      </p:sp>
      <p:pic>
        <p:nvPicPr>
          <p:cNvPr id="152" name="Google Shape;152;p27"/>
          <p:cNvPicPr preferRelativeResize="0"/>
          <p:nvPr/>
        </p:nvPicPr>
        <p:blipFill>
          <a:blip r:embed="rId3">
            <a:alphaModFix/>
          </a:blip>
          <a:stretch>
            <a:fillRect/>
          </a:stretch>
        </p:blipFill>
        <p:spPr>
          <a:xfrm>
            <a:off x="5476963" y="133350"/>
            <a:ext cx="3000375" cy="48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Background</a:t>
            </a:r>
            <a:endParaRPr/>
          </a:p>
        </p:txBody>
      </p:sp>
      <p:sp>
        <p:nvSpPr>
          <p:cNvPr id="66" name="Google Shape;66;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an implementation of a routing technique that routes the nets following A* algorithm  after the placement step</a:t>
            </a:r>
            <a:endParaRPr/>
          </a:p>
          <a:p>
            <a:pPr indent="0" lvl="0" marL="0" rtl="0" algn="l">
              <a:spcBef>
                <a:spcPts val="1600"/>
              </a:spcBef>
              <a:spcAft>
                <a:spcPts val="0"/>
              </a:spcAft>
              <a:buNone/>
            </a:pPr>
            <a:r>
              <a:rPr lang="en"/>
              <a:t>This </a:t>
            </a:r>
            <a:r>
              <a:rPr lang="en"/>
              <a:t>implementation</a:t>
            </a:r>
            <a:r>
              <a:rPr lang="en"/>
              <a:t> supports multi-layer routing, so we can use metal1 layer, metal2 layer, and up to metal 6 layer.</a:t>
            </a:r>
            <a:endParaRPr/>
          </a:p>
          <a:p>
            <a:pPr indent="0" lvl="0" marL="0" rtl="0" algn="l">
              <a:spcBef>
                <a:spcPts val="1600"/>
              </a:spcBef>
              <a:spcAft>
                <a:spcPts val="0"/>
              </a:spcAft>
              <a:buNone/>
            </a:pPr>
            <a:r>
              <a:rPr lang="en"/>
              <a:t>The project implements the Manhattan movement to motion itself on the grid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components of the project</a:t>
            </a:r>
            <a:endParaRPr/>
          </a:p>
        </p:txBody>
      </p:sp>
      <p:sp>
        <p:nvSpPr>
          <p:cNvPr id="72" name="Google Shape;72;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contained in 2 main components</a:t>
            </a:r>
            <a:endParaRPr/>
          </a:p>
          <a:p>
            <a:pPr indent="-342900" lvl="0" marL="457200" rtl="0" algn="l">
              <a:spcBef>
                <a:spcPts val="1600"/>
              </a:spcBef>
              <a:spcAft>
                <a:spcPts val="0"/>
              </a:spcAft>
              <a:buSzPts val="1800"/>
              <a:buChar char="●"/>
            </a:pPr>
            <a:r>
              <a:rPr lang="en"/>
              <a:t>The main code that includes the implementation of the main functions that are used to route the net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 script that takes a file representing the obstacles in the layer and prints the routed nets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functions and the flow of the code </a:t>
            </a:r>
            <a:endParaRPr/>
          </a:p>
        </p:txBody>
      </p:sp>
      <p:sp>
        <p:nvSpPr>
          <p:cNvPr id="78" name="Google Shape;78;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code starts by reading from a  file that has all the nets that need to be routed.</a:t>
            </a:r>
            <a:endParaRPr/>
          </a:p>
          <a:p>
            <a:pPr indent="-342900" lvl="0" marL="457200" rtl="0" algn="l">
              <a:spcBef>
                <a:spcPts val="0"/>
              </a:spcBef>
              <a:spcAft>
                <a:spcPts val="0"/>
              </a:spcAft>
              <a:buSzPts val="1800"/>
              <a:buChar char="●"/>
            </a:pPr>
            <a:r>
              <a:rPr lang="en"/>
              <a:t>The cells of the grid are described through the cell struct and this struct contains the position of the cell in the grid, whether they’re visited or not, whether they are obstacles or not , the number of the cell in the routed path(the delay to a given cell), and whether it is a source or destination cell.</a:t>
            </a:r>
            <a:endParaRPr/>
          </a:p>
          <a:p>
            <a:pPr indent="-342900" lvl="0" marL="457200" rtl="0" algn="l">
              <a:spcBef>
                <a:spcPts val="0"/>
              </a:spcBef>
              <a:spcAft>
                <a:spcPts val="0"/>
              </a:spcAft>
              <a:buSzPts val="1800"/>
              <a:buChar char="●"/>
            </a:pPr>
            <a:r>
              <a:rPr lang="en"/>
              <a:t>There is then a loop that loops over the nets in the input file and process them one by one.</a:t>
            </a:r>
            <a:endParaRPr/>
          </a:p>
          <a:p>
            <a:pPr indent="-342900" lvl="0" marL="457200" rtl="0" algn="l">
              <a:spcBef>
                <a:spcPts val="0"/>
              </a:spcBef>
              <a:spcAft>
                <a:spcPts val="0"/>
              </a:spcAft>
              <a:buSzPts val="1800"/>
              <a:buChar char="●"/>
            </a:pPr>
            <a:r>
              <a:rPr lang="en"/>
              <a:t>Each net that is read from the input file goes through the main steps of the algorithm to allocate it as either a source or a destination.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Main functions and the flow of the code (continued) </a:t>
            </a:r>
            <a:endParaRPr/>
          </a:p>
        </p:txBody>
      </p:sp>
      <p:sp>
        <p:nvSpPr>
          <p:cNvPr id="84" name="Google Shape;84;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destinations of a cell are pushed to destinations vector and the source is passed to the BFS function to find a path from the source to the destination </a:t>
            </a:r>
            <a:endParaRPr/>
          </a:p>
          <a:p>
            <a:pPr indent="-342900" lvl="0" marL="457200" rtl="0" algn="l">
              <a:spcBef>
                <a:spcPts val="0"/>
              </a:spcBef>
              <a:spcAft>
                <a:spcPts val="0"/>
              </a:spcAft>
              <a:buSzPts val="1800"/>
              <a:buChar char="●"/>
            </a:pPr>
            <a:r>
              <a:rPr lang="en"/>
              <a:t>The source is given BFS number 1 and is on the top of the queue</a:t>
            </a:r>
            <a:endParaRPr/>
          </a:p>
          <a:p>
            <a:pPr indent="-342900" lvl="0" marL="457200" rtl="0" algn="l">
              <a:spcBef>
                <a:spcPts val="0"/>
              </a:spcBef>
              <a:spcAft>
                <a:spcPts val="0"/>
              </a:spcAft>
              <a:buSzPts val="1800"/>
              <a:buChar char="●"/>
            </a:pPr>
            <a:r>
              <a:rPr lang="en"/>
              <a:t>Multiple targets are handled through a loop that checks all the targets for a net after they are pushed in the destination vector and connect them afterwards one by one.</a:t>
            </a:r>
            <a:endParaRPr/>
          </a:p>
          <a:p>
            <a:pPr indent="-342900" lvl="0" marL="457200" rtl="0" algn="l">
              <a:spcBef>
                <a:spcPts val="0"/>
              </a:spcBef>
              <a:spcAft>
                <a:spcPts val="0"/>
              </a:spcAft>
              <a:buSzPts val="1800"/>
              <a:buChar char="●"/>
            </a:pPr>
            <a:r>
              <a:rPr lang="en"/>
              <a:t>The parser function is a utility function that reads the position of the pins in the net.</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Main functions and the flow of the code (continued) </a:t>
            </a:r>
            <a:endParaRPr/>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Calculate is the major function in the project as it gets called all the times  by the BFS function to search for the shortest path implementing the Best-first search. </a:t>
            </a:r>
            <a:endParaRPr/>
          </a:p>
          <a:p>
            <a:pPr indent="-342900" lvl="0" marL="457200" rtl="0" algn="l">
              <a:spcBef>
                <a:spcPts val="0"/>
              </a:spcBef>
              <a:spcAft>
                <a:spcPts val="0"/>
              </a:spcAft>
              <a:buSzPts val="1800"/>
              <a:buChar char="●"/>
            </a:pPr>
            <a:r>
              <a:rPr lang="en"/>
              <a:t>Calculate function also includes the main heuristic of the back-tracking implemented in the project since it pushes each next path into the BFS queue till it reaches the final destination</a:t>
            </a:r>
            <a:endParaRPr/>
          </a:p>
          <a:p>
            <a:pPr indent="-342900" lvl="0" marL="457200" rtl="0" algn="l">
              <a:spcBef>
                <a:spcPts val="0"/>
              </a:spcBef>
              <a:spcAft>
                <a:spcPts val="0"/>
              </a:spcAft>
              <a:buSzPts val="1800"/>
              <a:buChar char="●"/>
            </a:pPr>
            <a:r>
              <a:rPr lang="en"/>
              <a:t>Also, Calculate function considers and alerts about paths that are stuck and cannot be implemented due to obstacles.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Main functions and the flow of the code (continued) </a:t>
            </a:r>
            <a:endParaRPr/>
          </a:p>
        </p:txBody>
      </p:sp>
      <p:sp>
        <p:nvSpPr>
          <p:cNvPr id="96" name="Google Shape;96;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delay from start to end is given and the size of the bfsQueue.</a:t>
            </a:r>
            <a:endParaRPr/>
          </a:p>
          <a:p>
            <a:pPr indent="-342900" lvl="0" marL="457200" rtl="0" algn="l">
              <a:spcBef>
                <a:spcPts val="0"/>
              </a:spcBef>
              <a:spcAft>
                <a:spcPts val="0"/>
              </a:spcAft>
              <a:buSzPts val="1800"/>
              <a:buChar char="●"/>
            </a:pPr>
            <a:r>
              <a:rPr lang="en"/>
              <a:t>The final path is then printed into an output file from source to destination and the next net starts its 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1</a:t>
            </a:r>
            <a:endParaRPr/>
          </a:p>
        </p:txBody>
      </p:sp>
      <p:sp>
        <p:nvSpPr>
          <p:cNvPr id="102" name="Google Shape;102;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net1(1, 10, 20) (2, 30, 50) (1, 5, 100)</a:t>
            </a:r>
            <a:endParaRPr/>
          </a:p>
          <a:p>
            <a:pPr indent="-342900" lvl="0" marL="457200" rtl="0" algn="l">
              <a:lnSpc>
                <a:spcPct val="100000"/>
              </a:lnSpc>
              <a:spcBef>
                <a:spcPts val="0"/>
              </a:spcBef>
              <a:spcAft>
                <a:spcPts val="0"/>
              </a:spcAft>
              <a:buSzPts val="1800"/>
              <a:buAutoNum type="arabicPeriod"/>
            </a:pPr>
            <a:r>
              <a:rPr lang="en"/>
              <a:t>net2(2, 100, 200) (1, 300, 50)</a:t>
            </a:r>
            <a:endParaRPr/>
          </a:p>
          <a:p>
            <a:pPr indent="-342900" lvl="0" marL="457200" rtl="0" algn="l">
              <a:lnSpc>
                <a:spcPct val="100000"/>
              </a:lnSpc>
              <a:spcBef>
                <a:spcPts val="0"/>
              </a:spcBef>
              <a:spcAft>
                <a:spcPts val="0"/>
              </a:spcAft>
              <a:buSzPts val="1800"/>
              <a:buAutoNum type="arabicPeriod"/>
            </a:pPr>
            <a:r>
              <a:rPr lang="en"/>
              <a:t>net3(1, 100, 50) (2, 300, 150) (1, 2, 2)</a:t>
            </a:r>
            <a:endParaRPr/>
          </a:p>
          <a:p>
            <a:pPr indent="0" lvl="0" marL="0" rtl="0" algn="l">
              <a:spcBef>
                <a:spcPts val="160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4777975" y="1405600"/>
            <a:ext cx="4054325" cy="374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2</a:t>
            </a:r>
            <a:endParaRPr/>
          </a:p>
        </p:txBody>
      </p:sp>
      <p:sp>
        <p:nvSpPr>
          <p:cNvPr id="109" name="Google Shape;109;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net1(1, 0, 0) (3, 7, 7) (3, 1, 1) (3, 1, 3)</a:t>
            </a:r>
            <a:endParaRPr/>
          </a:p>
          <a:p>
            <a:pPr indent="-342900" lvl="0" marL="457200" rtl="0" algn="l">
              <a:spcBef>
                <a:spcPts val="0"/>
              </a:spcBef>
              <a:spcAft>
                <a:spcPts val="0"/>
              </a:spcAft>
              <a:buSzPts val="1800"/>
              <a:buAutoNum type="arabicPeriod"/>
            </a:pPr>
            <a:r>
              <a:rPr lang="en"/>
              <a:t>net2(2, 3, 2) (2, 6, 5)</a:t>
            </a:r>
            <a:endParaRPr/>
          </a:p>
          <a:p>
            <a:pPr indent="-342900" lvl="0" marL="457200" rtl="0" algn="l">
              <a:spcBef>
                <a:spcPts val="0"/>
              </a:spcBef>
              <a:spcAft>
                <a:spcPts val="0"/>
              </a:spcAft>
              <a:buSzPts val="1800"/>
              <a:buAutoNum type="arabicPeriod"/>
            </a:pPr>
            <a:r>
              <a:rPr lang="en"/>
              <a:t>net3(1, 5, 0) (3, 4, 3)</a:t>
            </a:r>
            <a:endParaRPr/>
          </a:p>
          <a:p>
            <a:pPr indent="0" lvl="0" marL="0" rtl="0" algn="l">
              <a:spcBef>
                <a:spcPts val="160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5293000" y="356850"/>
            <a:ext cx="340995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