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83" r:id="rId7"/>
    <p:sldId id="261" r:id="rId8"/>
    <p:sldId id="263" r:id="rId9"/>
    <p:sldId id="284" r:id="rId10"/>
    <p:sldId id="285" r:id="rId11"/>
    <p:sldId id="286" r:id="rId12"/>
    <p:sldId id="287" r:id="rId13"/>
    <p:sldId id="264" r:id="rId14"/>
    <p:sldId id="288" r:id="rId15"/>
    <p:sldId id="289" r:id="rId16"/>
    <p:sldId id="290" r:id="rId17"/>
    <p:sldId id="271" r:id="rId18"/>
  </p:sldIdLst>
  <p:sldSz cx="9144000" cy="5143500" type="screen16x9"/>
  <p:notesSz cx="6858000" cy="9144000"/>
  <p:embeddedFontLst>
    <p:embeddedFont>
      <p:font typeface="Patrick Hand" charset="0"/>
      <p:regular r:id="rId20"/>
    </p:embeddedFont>
    <p:embeddedFont>
      <p:font typeface="Patrick Hand SC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689AE13-7707-46E9-AD1A-5F7278608890}">
  <a:tblStyle styleId="{6689AE13-7707-46E9-AD1A-5F72786088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1286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40425" y="1991825"/>
            <a:ext cx="4063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2457500" y="1583350"/>
            <a:ext cx="4229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457500" y="2840054"/>
            <a:ext cx="42291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35950" y="922850"/>
            <a:ext cx="2872200" cy="358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&gt;"/>
              <a:defRPr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4297650" y="4726525"/>
            <a:ext cx="548700" cy="41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/>
          <p:nvPr/>
        </p:nvSpPr>
        <p:spPr>
          <a:xfrm rot="254369">
            <a:off x="3871013" y="1231044"/>
            <a:ext cx="1406078" cy="118636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1628275" y="1428825"/>
            <a:ext cx="58875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&gt;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/>
          <p:nvPr/>
        </p:nvSpPr>
        <p:spPr>
          <a:xfrm rot="254369">
            <a:off x="3871013" y="1231044"/>
            <a:ext cx="1406078" cy="118636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1628225" y="1428825"/>
            <a:ext cx="27213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&gt;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4794549" y="1428825"/>
            <a:ext cx="27213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&gt;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/>
          <p:nvPr/>
        </p:nvSpPr>
        <p:spPr>
          <a:xfrm rot="254369">
            <a:off x="3871013" y="1231044"/>
            <a:ext cx="1406078" cy="118636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1628275" y="1428825"/>
            <a:ext cx="1786500" cy="293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&gt;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3646725" y="1428825"/>
            <a:ext cx="1786500" cy="293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&gt;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3"/>
          </p:nvPr>
        </p:nvSpPr>
        <p:spPr>
          <a:xfrm>
            <a:off x="5665175" y="1428825"/>
            <a:ext cx="1786500" cy="293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&gt;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28275" y="1428825"/>
            <a:ext cx="5887500" cy="2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&gt;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2540425" y="1991825"/>
            <a:ext cx="4063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ENCASULAPTION</a:t>
            </a:r>
            <a:br>
              <a:rPr lang="en" dirty="0" smtClean="0"/>
            </a:br>
            <a:r>
              <a:rPr lang="en" dirty="0" smtClean="0"/>
              <a:t>INHERITANCE</a:t>
            </a:r>
            <a:br>
              <a:rPr lang="en" dirty="0" smtClean="0"/>
            </a:br>
            <a:r>
              <a:rPr lang="en" dirty="0" smtClean="0"/>
              <a:t>POLYMORPHISM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31840" y="1131590"/>
            <a:ext cx="2872200" cy="358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76200" indent="0">
              <a:buNone/>
            </a:pPr>
            <a:r>
              <a:rPr lang="en-US" sz="1600" dirty="0"/>
              <a:t>  </a:t>
            </a:r>
            <a:r>
              <a:rPr lang="en-US" sz="1600" u="sng" dirty="0"/>
              <a:t> Subclass </a:t>
            </a:r>
            <a:r>
              <a:rPr lang="en-US" sz="1600" dirty="0" err="1"/>
              <a:t>menyediakan</a:t>
            </a:r>
            <a:r>
              <a:rPr lang="en-US" sz="1600" dirty="0"/>
              <a:t> state/</a:t>
            </a:r>
            <a:r>
              <a:rPr lang="en-US" sz="1600" dirty="0" err="1"/>
              <a:t>behaviour</a:t>
            </a:r>
            <a:r>
              <a:rPr lang="en-US" sz="1600" dirty="0"/>
              <a:t> yang </a:t>
            </a:r>
            <a:r>
              <a:rPr lang="en-US" sz="1600" dirty="0" err="1"/>
              <a:t>spesifik</a:t>
            </a:r>
            <a:r>
              <a:rPr lang="en-US" sz="1600" dirty="0"/>
              <a:t> yang </a:t>
            </a:r>
            <a:r>
              <a:rPr lang="en-US" sz="1600" dirty="0" err="1"/>
              <a:t>membedakannya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superclass, </a:t>
            </a:r>
            <a:r>
              <a:rPr lang="en-US" sz="1600" dirty="0" err="1"/>
              <a:t>hal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memungkinkan</a:t>
            </a:r>
            <a:r>
              <a:rPr lang="en-US" sz="1600" dirty="0"/>
              <a:t> programmer Java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ulang</a:t>
            </a:r>
            <a:r>
              <a:rPr lang="en-US" sz="1600" dirty="0"/>
              <a:t> source code </a:t>
            </a:r>
            <a:r>
              <a:rPr lang="en-US" sz="1600" dirty="0" err="1"/>
              <a:t>dari</a:t>
            </a:r>
            <a:r>
              <a:rPr lang="en-US" sz="1600" dirty="0"/>
              <a:t> superclass yang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.</a:t>
            </a:r>
            <a:r>
              <a:rPr lang="en-US" sz="1600" dirty="0" smtClean="0"/>
              <a:t>.</a:t>
            </a:r>
            <a:endParaRPr lang="en-US" sz="16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4297650" y="4726525"/>
            <a:ext cx="548700" cy="41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652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31840" y="1131590"/>
            <a:ext cx="2872200" cy="358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   </a:t>
            </a:r>
            <a:r>
              <a:rPr lang="en-US" sz="1800" b="1" u="sng" dirty="0"/>
              <a:t>Programmer</a:t>
            </a:r>
            <a:r>
              <a:rPr lang="en-US" sz="1800" dirty="0"/>
              <a:t> Java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mendefinisikan</a:t>
            </a:r>
            <a:r>
              <a:rPr lang="en-US" sz="1800" dirty="0"/>
              <a:t> superclass </a:t>
            </a:r>
            <a:r>
              <a:rPr lang="en-US" sz="1800" dirty="0" err="1"/>
              <a:t>khusus</a:t>
            </a:r>
            <a:r>
              <a:rPr lang="en-US" sz="1800" dirty="0"/>
              <a:t> yang </a:t>
            </a:r>
            <a:r>
              <a:rPr lang="en-US" sz="1800" dirty="0" err="1"/>
              <a:t>bersifat</a:t>
            </a:r>
            <a:r>
              <a:rPr lang="en-US" sz="1800" dirty="0"/>
              <a:t> </a:t>
            </a:r>
            <a:r>
              <a:rPr lang="en-US" sz="1800" dirty="0" err="1"/>
              <a:t>generik</a:t>
            </a:r>
            <a:r>
              <a:rPr lang="en-US" sz="1800" dirty="0"/>
              <a:t>, yang </a:t>
            </a:r>
            <a:r>
              <a:rPr lang="en-US" sz="1800" dirty="0" err="1"/>
              <a:t>disebut</a:t>
            </a:r>
            <a:r>
              <a:rPr lang="en-US" sz="1800" dirty="0"/>
              <a:t> abstract class,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mendefinisikan</a:t>
            </a:r>
            <a:r>
              <a:rPr lang="en-US" sz="1800" dirty="0"/>
              <a:t> class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behaviour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state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umum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4297650" y="4726525"/>
            <a:ext cx="548700" cy="41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825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31840" y="1131590"/>
            <a:ext cx="2872200" cy="358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en-US" sz="1800" dirty="0" err="1"/>
              <a:t>Kemudahan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me-manage </a:t>
            </a:r>
            <a:r>
              <a:rPr lang="en-US" sz="1800" dirty="0" err="1"/>
              <a:t>kelas</a:t>
            </a:r>
            <a:r>
              <a:rPr lang="en-US" sz="1800" dirty="0"/>
              <a:t> yang </a:t>
            </a:r>
            <a:r>
              <a:rPr lang="en-US" sz="1800" dirty="0" err="1"/>
              <a:t>memiliki</a:t>
            </a:r>
            <a:r>
              <a:rPr lang="en-US" sz="1800" dirty="0"/>
              <a:t> data </a:t>
            </a:r>
            <a:r>
              <a:rPr lang="en-US" sz="1800" dirty="0" err="1"/>
              <a:t>dan</a:t>
            </a:r>
            <a:r>
              <a:rPr lang="en-US" sz="1800" dirty="0"/>
              <a:t> method yang </a:t>
            </a:r>
            <a:r>
              <a:rPr lang="en-US" sz="1800" dirty="0" err="1"/>
              <a:t>sama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memodifikasi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data </a:t>
            </a:r>
            <a:r>
              <a:rPr lang="en-US" sz="1800" dirty="0" err="1"/>
              <a:t>atau</a:t>
            </a:r>
            <a:r>
              <a:rPr lang="en-US" sz="1800" dirty="0"/>
              <a:t> method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semua</a:t>
            </a:r>
            <a:r>
              <a:rPr lang="en-US" sz="1800" dirty="0"/>
              <a:t> </a:t>
            </a:r>
            <a:r>
              <a:rPr lang="en-US" sz="1800" dirty="0" err="1"/>
              <a:t>subkelas</a:t>
            </a:r>
            <a:r>
              <a:rPr lang="en-US" sz="1800" dirty="0"/>
              <a:t> / </a:t>
            </a:r>
            <a:r>
              <a:rPr lang="en-US" sz="1800" dirty="0" err="1"/>
              <a:t>kelas</a:t>
            </a:r>
            <a:r>
              <a:rPr lang="en-US" sz="1800" dirty="0"/>
              <a:t> </a:t>
            </a:r>
            <a:r>
              <a:rPr lang="en-US" sz="1800" dirty="0" err="1"/>
              <a:t>anak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perlu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perubahan</a:t>
            </a:r>
            <a:r>
              <a:rPr lang="en-US" sz="1800" dirty="0"/>
              <a:t> di </a:t>
            </a:r>
            <a:r>
              <a:rPr lang="en-US" sz="1800" dirty="0" err="1"/>
              <a:t>masing-masing</a:t>
            </a:r>
            <a:r>
              <a:rPr lang="en-US" sz="1800" dirty="0"/>
              <a:t> </a:t>
            </a:r>
            <a:r>
              <a:rPr lang="en-US" sz="1800" dirty="0" err="1"/>
              <a:t>kelas</a:t>
            </a:r>
            <a:r>
              <a:rPr lang="en-US" sz="1800" dirty="0"/>
              <a:t> </a:t>
            </a:r>
            <a:r>
              <a:rPr lang="en-US" sz="1800" dirty="0" err="1"/>
              <a:t>anak</a:t>
            </a:r>
            <a:r>
              <a:rPr lang="en-US" sz="1800" dirty="0"/>
              <a:t> </a:t>
            </a:r>
            <a:r>
              <a:rPr lang="en-US" sz="1800" dirty="0" err="1"/>
              <a:t>melainkan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kelas</a:t>
            </a:r>
            <a:r>
              <a:rPr lang="en-US" sz="1800" dirty="0"/>
              <a:t> </a:t>
            </a:r>
            <a:r>
              <a:rPr lang="en-US" sz="1800" dirty="0" err="1"/>
              <a:t>induk</a:t>
            </a:r>
            <a:r>
              <a:rPr lang="en-US" sz="1800" dirty="0"/>
              <a:t> </a:t>
            </a:r>
            <a:r>
              <a:rPr lang="en-US" sz="1800" dirty="0" err="1"/>
              <a:t>saja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4297650" y="4726525"/>
            <a:ext cx="548700" cy="41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851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1628275" y="1428825"/>
            <a:ext cx="1786500" cy="293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2"/>
          </p:nvPr>
        </p:nvSpPr>
        <p:spPr>
          <a:xfrm>
            <a:off x="3646725" y="1428825"/>
            <a:ext cx="1786500" cy="293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3"/>
          </p:nvPr>
        </p:nvSpPr>
        <p:spPr>
          <a:xfrm>
            <a:off x="5665175" y="1428825"/>
            <a:ext cx="1786500" cy="293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CONTOH PROGRAM</a:t>
            </a:r>
            <a:endParaRPr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1628275" y="1428825"/>
            <a:ext cx="58875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100" b="1" dirty="0"/>
              <a:t>public</a:t>
            </a:r>
            <a:r>
              <a:rPr lang="en-US" sz="1100" dirty="0"/>
              <a:t> </a:t>
            </a:r>
            <a:r>
              <a:rPr lang="en-US" sz="1100" b="1" dirty="0"/>
              <a:t>class</a:t>
            </a:r>
            <a:r>
              <a:rPr lang="en-US" sz="1100" dirty="0"/>
              <a:t> Main {</a:t>
            </a:r>
          </a:p>
          <a:p>
            <a:r>
              <a:rPr lang="en-US" sz="1100" dirty="0"/>
              <a:t>      </a:t>
            </a:r>
            <a:r>
              <a:rPr lang="en-US" sz="1100" b="1" dirty="0"/>
              <a:t>public</a:t>
            </a:r>
            <a:r>
              <a:rPr lang="en-US" sz="1100" dirty="0"/>
              <a:t> </a:t>
            </a:r>
            <a:r>
              <a:rPr lang="en-US" sz="1100" b="1" dirty="0"/>
              <a:t>static</a:t>
            </a:r>
            <a:r>
              <a:rPr lang="en-US" sz="1100" dirty="0"/>
              <a:t> </a:t>
            </a:r>
            <a:r>
              <a:rPr lang="en-US" sz="1100" b="1" dirty="0"/>
              <a:t>void</a:t>
            </a:r>
            <a:r>
              <a:rPr lang="en-US" sz="1100" dirty="0"/>
              <a:t> main(String[]</a:t>
            </a:r>
            <a:r>
              <a:rPr lang="en-US" sz="1100" dirty="0" err="1"/>
              <a:t>args</a:t>
            </a:r>
            <a:r>
              <a:rPr lang="en-US" sz="1100" dirty="0"/>
              <a:t>){</a:t>
            </a:r>
          </a:p>
          <a:p>
            <a:r>
              <a:rPr lang="en-US" sz="1100" dirty="0"/>
              <a:t>            </a:t>
            </a:r>
            <a:r>
              <a:rPr lang="en-US" sz="1100" dirty="0" err="1"/>
              <a:t>Tabung</a:t>
            </a:r>
            <a:r>
              <a:rPr lang="en-US" sz="1100" dirty="0"/>
              <a:t> </a:t>
            </a:r>
            <a:r>
              <a:rPr lang="en-US" sz="1100" dirty="0" err="1"/>
              <a:t>gelas</a:t>
            </a:r>
            <a:r>
              <a:rPr lang="en-US" sz="1100" dirty="0"/>
              <a:t>=</a:t>
            </a:r>
            <a:r>
              <a:rPr lang="en-US" sz="1100" b="1" dirty="0"/>
              <a:t>new</a:t>
            </a:r>
            <a:r>
              <a:rPr lang="en-US" sz="1100" dirty="0"/>
              <a:t> </a:t>
            </a:r>
            <a:r>
              <a:rPr lang="en-US" sz="1100" dirty="0" err="1"/>
              <a:t>Tabung</a:t>
            </a:r>
            <a:r>
              <a:rPr lang="en-US" sz="1100" dirty="0"/>
              <a:t>();</a:t>
            </a:r>
          </a:p>
          <a:p>
            <a:r>
              <a:rPr lang="en-US" sz="1100" dirty="0"/>
              <a:t>            </a:t>
            </a:r>
            <a:r>
              <a:rPr lang="en-US" sz="1100" dirty="0" err="1"/>
              <a:t>System.</a:t>
            </a:r>
            <a:r>
              <a:rPr lang="en-US" sz="1100" i="1" dirty="0" err="1"/>
              <a:t>out</a:t>
            </a:r>
            <a:r>
              <a:rPr lang="en-US" sz="1100" dirty="0" err="1"/>
              <a:t>.println</a:t>
            </a:r>
            <a:r>
              <a:rPr lang="en-US" sz="1100" dirty="0"/>
              <a:t>("========</a:t>
            </a:r>
            <a:r>
              <a:rPr lang="en-US" sz="1100" dirty="0" err="1"/>
              <a:t>Lingkaran</a:t>
            </a:r>
            <a:r>
              <a:rPr lang="en-US" sz="1100" dirty="0"/>
              <a:t>=========");</a:t>
            </a:r>
          </a:p>
          <a:p>
            <a:r>
              <a:rPr lang="en-US" sz="1100" dirty="0"/>
              <a:t>            </a:t>
            </a:r>
            <a:r>
              <a:rPr lang="en-US" sz="1100" dirty="0" err="1"/>
              <a:t>gelas.Input</a:t>
            </a:r>
            <a:r>
              <a:rPr lang="en-US" sz="1100" dirty="0"/>
              <a:t>();</a:t>
            </a:r>
          </a:p>
          <a:p>
            <a:r>
              <a:rPr lang="en-US" sz="1100" dirty="0"/>
              <a:t>            </a:t>
            </a:r>
            <a:r>
              <a:rPr lang="en-US" sz="1100" dirty="0" err="1"/>
              <a:t>gelas.LKlingkaran</a:t>
            </a:r>
            <a:r>
              <a:rPr lang="en-US" sz="1100" dirty="0"/>
              <a:t>();</a:t>
            </a:r>
          </a:p>
          <a:p>
            <a:r>
              <a:rPr lang="en-US" sz="1100" dirty="0"/>
              <a:t>            </a:t>
            </a:r>
            <a:r>
              <a:rPr lang="en-US" sz="1100" dirty="0" err="1"/>
              <a:t>System.</a:t>
            </a:r>
            <a:r>
              <a:rPr lang="en-US" sz="1100" i="1" dirty="0" err="1"/>
              <a:t>out</a:t>
            </a:r>
            <a:r>
              <a:rPr lang="en-US" sz="1100" dirty="0" err="1"/>
              <a:t>.println</a:t>
            </a:r>
            <a:r>
              <a:rPr lang="en-US" sz="1100" dirty="0"/>
              <a:t>();</a:t>
            </a:r>
          </a:p>
          <a:p>
            <a:r>
              <a:rPr lang="en-US" sz="1100" dirty="0"/>
              <a:t>            </a:t>
            </a:r>
            <a:r>
              <a:rPr lang="en-US" sz="1100" dirty="0" err="1"/>
              <a:t>System.</a:t>
            </a:r>
            <a:r>
              <a:rPr lang="en-US" sz="1100" i="1" dirty="0" err="1"/>
              <a:t>out</a:t>
            </a:r>
            <a:r>
              <a:rPr lang="en-US" sz="1100" dirty="0" err="1"/>
              <a:t>.println</a:t>
            </a:r>
            <a:r>
              <a:rPr lang="en-US" sz="1100" dirty="0"/>
              <a:t>("==========</a:t>
            </a:r>
            <a:r>
              <a:rPr lang="en-US" sz="1100" dirty="0" err="1"/>
              <a:t>Tabung</a:t>
            </a:r>
            <a:r>
              <a:rPr lang="en-US" sz="1100" dirty="0"/>
              <a:t>==========");</a:t>
            </a:r>
          </a:p>
          <a:p>
            <a:r>
              <a:rPr lang="en-US" sz="1100" dirty="0"/>
              <a:t>            </a:t>
            </a:r>
            <a:r>
              <a:rPr lang="en-US" sz="1100" dirty="0" err="1"/>
              <a:t>System.</a:t>
            </a:r>
            <a:r>
              <a:rPr lang="en-US" sz="1100" i="1" dirty="0" err="1"/>
              <a:t>out</a:t>
            </a:r>
            <a:r>
              <a:rPr lang="en-US" sz="1100" dirty="0" err="1"/>
              <a:t>.println</a:t>
            </a:r>
            <a:r>
              <a:rPr lang="en-US" sz="1100" dirty="0"/>
              <a:t>("volume </a:t>
            </a:r>
            <a:r>
              <a:rPr lang="en-US" sz="1100" dirty="0" err="1"/>
              <a:t>Tabung</a:t>
            </a:r>
            <a:r>
              <a:rPr lang="en-US" sz="1100" dirty="0"/>
              <a:t> </a:t>
            </a:r>
            <a:r>
              <a:rPr lang="en-US" sz="1100" dirty="0" err="1"/>
              <a:t>adalah</a:t>
            </a:r>
            <a:r>
              <a:rPr lang="en-US" sz="1100" dirty="0"/>
              <a:t>:"+</a:t>
            </a:r>
            <a:r>
              <a:rPr lang="en-US" sz="1100" dirty="0" err="1"/>
              <a:t>gelas.tabung</a:t>
            </a:r>
            <a:r>
              <a:rPr lang="en-US" sz="1100" dirty="0"/>
              <a:t>());</a:t>
            </a:r>
          </a:p>
          <a:p>
            <a:r>
              <a:rPr lang="en-US" sz="1100" dirty="0"/>
              <a:t>            </a:t>
            </a:r>
            <a:r>
              <a:rPr lang="en-US" sz="1100" dirty="0" err="1"/>
              <a:t>System.</a:t>
            </a:r>
            <a:r>
              <a:rPr lang="en-US" sz="1100" i="1" dirty="0" err="1"/>
              <a:t>out</a:t>
            </a:r>
            <a:r>
              <a:rPr lang="en-US" sz="1100" dirty="0" err="1"/>
              <a:t>.println</a:t>
            </a:r>
            <a:r>
              <a:rPr lang="en-US" sz="1100" dirty="0"/>
              <a:t>("</a:t>
            </a:r>
            <a:r>
              <a:rPr lang="en-US" sz="1100" dirty="0" err="1"/>
              <a:t>Luas</a:t>
            </a:r>
            <a:r>
              <a:rPr lang="en-US" sz="1100" dirty="0"/>
              <a:t> </a:t>
            </a:r>
            <a:r>
              <a:rPr lang="en-US" sz="1100" dirty="0" err="1"/>
              <a:t>Tabung</a:t>
            </a:r>
            <a:r>
              <a:rPr lang="en-US" sz="1100" dirty="0"/>
              <a:t> </a:t>
            </a:r>
            <a:r>
              <a:rPr lang="en-US" sz="1100" dirty="0" err="1"/>
              <a:t>adalah</a:t>
            </a:r>
            <a:r>
              <a:rPr lang="en-US" sz="1100" dirty="0"/>
              <a:t>:"+</a:t>
            </a:r>
            <a:r>
              <a:rPr lang="en-US" sz="1100" dirty="0" err="1"/>
              <a:t>gelas.LuasTabung</a:t>
            </a:r>
            <a:r>
              <a:rPr lang="en-US" sz="1100" dirty="0"/>
              <a:t>());</a:t>
            </a:r>
          </a:p>
          <a:p>
            <a:r>
              <a:rPr lang="en-US" sz="1100" dirty="0"/>
              <a:t>      }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100" dirty="0"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7581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 smtClean="0"/>
              <a:t>polymorphism</a:t>
            </a:r>
            <a:endParaRPr b="1" u="sng"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8224" y="1428825"/>
            <a:ext cx="5896103" cy="2908800"/>
          </a:xfrm>
        </p:spPr>
        <p:txBody>
          <a:bodyPr/>
          <a:lstStyle/>
          <a:p>
            <a:r>
              <a:rPr lang="en-US" sz="1400" i="1" dirty="0"/>
              <a:t>Polymorphism</a:t>
            </a:r>
            <a:r>
              <a:rPr lang="en-US" sz="1400" dirty="0"/>
              <a:t> </a:t>
            </a:r>
            <a:r>
              <a:rPr lang="en-US" sz="1400" dirty="0" err="1"/>
              <a:t>sebuah</a:t>
            </a:r>
            <a:r>
              <a:rPr lang="en-US" sz="1400" dirty="0"/>
              <a:t> kata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bahasa</a:t>
            </a:r>
            <a:r>
              <a:rPr lang="en-US" sz="1400" dirty="0"/>
              <a:t> </a:t>
            </a:r>
            <a:r>
              <a:rPr lang="en-US" sz="1400" dirty="0" err="1"/>
              <a:t>Yunani</a:t>
            </a:r>
            <a:r>
              <a:rPr lang="en-US" sz="1400" dirty="0"/>
              <a:t> yang </a:t>
            </a:r>
            <a:r>
              <a:rPr lang="en-US" sz="1400" dirty="0" err="1"/>
              <a:t>mempunyai</a:t>
            </a:r>
            <a:r>
              <a:rPr lang="en-US" sz="1400" dirty="0"/>
              <a:t> </a:t>
            </a:r>
            <a:r>
              <a:rPr lang="en-US" sz="1400" dirty="0" err="1"/>
              <a:t>arti</a:t>
            </a:r>
            <a:r>
              <a:rPr lang="en-US" sz="1400" dirty="0"/>
              <a:t> </a:t>
            </a:r>
            <a:r>
              <a:rPr lang="en-US" sz="1400" i="1" dirty="0" err="1"/>
              <a:t>banyak</a:t>
            </a:r>
            <a:r>
              <a:rPr lang="en-US" sz="1400" i="1" dirty="0"/>
              <a:t> </a:t>
            </a:r>
            <a:r>
              <a:rPr lang="en-US" sz="1400" i="1" dirty="0" err="1"/>
              <a:t>bentuk</a:t>
            </a:r>
            <a:r>
              <a:rPr lang="en-US" sz="1400" dirty="0"/>
              <a:t>. </a:t>
            </a:r>
            <a:r>
              <a:rPr lang="en-US" sz="1400" dirty="0" err="1"/>
              <a:t>Dua</a:t>
            </a:r>
            <a:r>
              <a:rPr lang="en-US" sz="1400" dirty="0"/>
              <a:t> </a:t>
            </a:r>
            <a:r>
              <a:rPr lang="en-US" sz="1400" dirty="0" err="1"/>
              <a:t>objek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dikatakan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polymorphic </a:t>
            </a:r>
            <a:r>
              <a:rPr lang="en-US" sz="1400" dirty="0" err="1"/>
              <a:t>bila</a:t>
            </a:r>
            <a:r>
              <a:rPr lang="en-US" sz="1400" dirty="0"/>
              <a:t> </a:t>
            </a:r>
            <a:r>
              <a:rPr lang="en-US" sz="1400" dirty="0" err="1"/>
              <a:t>kedua</a:t>
            </a:r>
            <a:r>
              <a:rPr lang="en-US" sz="1400" dirty="0"/>
              <a:t> </a:t>
            </a:r>
            <a:r>
              <a:rPr lang="en-US" sz="1400" dirty="0" err="1"/>
              <a:t>objek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 </a:t>
            </a:r>
            <a:r>
              <a:rPr lang="en-US" sz="1400" dirty="0" err="1"/>
              <a:t>mempunyai</a:t>
            </a:r>
            <a:r>
              <a:rPr lang="en-US" sz="1400" dirty="0"/>
              <a:t> (</a:t>
            </a:r>
            <a:r>
              <a:rPr lang="en-US" sz="1400" i="1" dirty="0"/>
              <a:t>interface</a:t>
            </a:r>
            <a:r>
              <a:rPr lang="en-US" sz="1400" dirty="0"/>
              <a:t>) </a:t>
            </a:r>
            <a:r>
              <a:rPr lang="en-US" sz="1400" dirty="0" err="1"/>
              <a:t>antarmuka</a:t>
            </a:r>
            <a:r>
              <a:rPr lang="en-US" sz="1400" dirty="0"/>
              <a:t> </a:t>
            </a:r>
            <a:r>
              <a:rPr lang="en-US" sz="1400" dirty="0" err="1"/>
              <a:t>identik</a:t>
            </a:r>
            <a:r>
              <a:rPr lang="en-US" sz="1400" dirty="0"/>
              <a:t> </a:t>
            </a:r>
            <a:r>
              <a:rPr lang="en-US" sz="1400" dirty="0" err="1"/>
              <a:t>namun</a:t>
            </a:r>
            <a:r>
              <a:rPr lang="en-US" sz="1400" dirty="0"/>
              <a:t> </a:t>
            </a:r>
            <a:r>
              <a:rPr lang="en-US" sz="1400" dirty="0" err="1"/>
              <a:t>mempunyai</a:t>
            </a:r>
            <a:r>
              <a:rPr lang="en-US" sz="1400" dirty="0"/>
              <a:t> </a:t>
            </a:r>
            <a:r>
              <a:rPr lang="en-US" sz="1400" i="1" dirty="0" err="1"/>
              <a:t>perilaku</a:t>
            </a:r>
            <a:r>
              <a:rPr lang="en-US" sz="1400" dirty="0"/>
              <a:t> yang </a:t>
            </a:r>
            <a:r>
              <a:rPr lang="en-US" sz="1400" dirty="0" err="1"/>
              <a:t>berbeda</a:t>
            </a:r>
            <a:r>
              <a:rPr lang="en-US" sz="1400" dirty="0"/>
              <a:t>.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pemrograman</a:t>
            </a:r>
            <a:r>
              <a:rPr lang="en-US" sz="1400" dirty="0"/>
              <a:t>, </a:t>
            </a:r>
            <a:r>
              <a:rPr lang="en-US" sz="1400" dirty="0" err="1"/>
              <a:t>polimorpism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diartikan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modul</a:t>
            </a:r>
            <a:r>
              <a:rPr lang="en-US" sz="1400" dirty="0"/>
              <a:t> yang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nama</a:t>
            </a:r>
            <a:r>
              <a:rPr lang="en-US" sz="1400" dirty="0"/>
              <a:t> </a:t>
            </a:r>
            <a:r>
              <a:rPr lang="en-US" sz="1400" dirty="0" err="1"/>
              <a:t>sama</a:t>
            </a:r>
            <a:r>
              <a:rPr lang="en-US" sz="1400" dirty="0"/>
              <a:t>, </a:t>
            </a:r>
            <a:r>
              <a:rPr lang="en-US" sz="1400" dirty="0" err="1"/>
              <a:t>namun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 </a:t>
            </a:r>
            <a:r>
              <a:rPr lang="en-US" sz="1400" i="1" dirty="0" err="1"/>
              <a:t>behaviour</a:t>
            </a:r>
            <a:r>
              <a:rPr lang="en-US" sz="1400" dirty="0"/>
              <a:t> yang </a:t>
            </a:r>
            <a:r>
              <a:rPr lang="en-US" sz="1400" dirty="0" err="1"/>
              <a:t>berbeda</a:t>
            </a:r>
            <a:r>
              <a:rPr lang="en-US" sz="1400" dirty="0"/>
              <a:t> </a:t>
            </a:r>
            <a:r>
              <a:rPr lang="en-US" sz="1400" dirty="0" err="1"/>
              <a:t>sehingga</a:t>
            </a:r>
            <a:r>
              <a:rPr lang="en-US" sz="1400" dirty="0"/>
              <a:t> listing code </a:t>
            </a:r>
            <a:r>
              <a:rPr lang="en-US" sz="1400" dirty="0" err="1"/>
              <a:t>implementasinya</a:t>
            </a:r>
            <a:r>
              <a:rPr lang="en-US" sz="1400" dirty="0"/>
              <a:t> </a:t>
            </a:r>
            <a:r>
              <a:rPr lang="en-US" sz="1400" dirty="0" err="1"/>
              <a:t>juga</a:t>
            </a:r>
            <a:r>
              <a:rPr lang="en-US" sz="1400" dirty="0"/>
              <a:t> </a:t>
            </a:r>
            <a:r>
              <a:rPr lang="en-US" sz="1400" dirty="0" err="1"/>
              <a:t>berbeda</a:t>
            </a:r>
            <a:r>
              <a:rPr lang="en-US" sz="1400" dirty="0"/>
              <a:t>. </a:t>
            </a:r>
            <a:r>
              <a:rPr lang="en-US" sz="1400" dirty="0" err="1"/>
              <a:t>Kondisi</a:t>
            </a:r>
            <a:r>
              <a:rPr lang="en-US" sz="1400" dirty="0"/>
              <a:t> yang </a:t>
            </a:r>
            <a:r>
              <a:rPr lang="en-US" sz="1400" dirty="0" err="1"/>
              <a:t>harus</a:t>
            </a:r>
            <a:r>
              <a:rPr lang="en-US" sz="1400" dirty="0"/>
              <a:t> </a:t>
            </a:r>
            <a:r>
              <a:rPr lang="en-US" sz="1400" dirty="0" err="1"/>
              <a:t>dipenuhi</a:t>
            </a:r>
            <a:r>
              <a:rPr lang="en-US" sz="1400" dirty="0"/>
              <a:t> </a:t>
            </a:r>
            <a:r>
              <a:rPr lang="en-US" sz="1400" dirty="0" err="1"/>
              <a:t>supaya</a:t>
            </a:r>
            <a:r>
              <a:rPr lang="en-US" sz="1400" dirty="0"/>
              <a:t> </a:t>
            </a:r>
            <a:r>
              <a:rPr lang="en-US" sz="1400" dirty="0" err="1"/>
              <a:t>polimorfisme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diimplementasikan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:</a:t>
            </a:r>
          </a:p>
          <a:p>
            <a:r>
              <a:rPr lang="en-US" sz="1400" dirty="0"/>
              <a:t>·         Method yang </a:t>
            </a:r>
            <a:r>
              <a:rPr lang="en-US" sz="1400" dirty="0" err="1"/>
              <a:t>dipanggil</a:t>
            </a:r>
            <a:r>
              <a:rPr lang="en-US" sz="1400" dirty="0"/>
              <a:t> </a:t>
            </a:r>
            <a:r>
              <a:rPr lang="en-US" sz="1400" dirty="0" err="1"/>
              <a:t>harus</a:t>
            </a:r>
            <a:r>
              <a:rPr lang="en-US" sz="1400" dirty="0"/>
              <a:t> </a:t>
            </a:r>
            <a:r>
              <a:rPr lang="en-US" sz="1400" dirty="0" err="1"/>
              <a:t>melalui</a:t>
            </a:r>
            <a:r>
              <a:rPr lang="en-US" sz="1400" dirty="0"/>
              <a:t> </a:t>
            </a:r>
            <a:r>
              <a:rPr lang="en-US" sz="1400" dirty="0" err="1"/>
              <a:t>variabel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basis class </a:t>
            </a:r>
            <a:r>
              <a:rPr lang="en-US" sz="1400" dirty="0" err="1"/>
              <a:t>atau</a:t>
            </a:r>
            <a:r>
              <a:rPr lang="en-US" sz="1400" dirty="0"/>
              <a:t> superclass.</a:t>
            </a:r>
          </a:p>
          <a:p>
            <a:r>
              <a:rPr lang="en-US" sz="1400" dirty="0"/>
              <a:t>·         Method yang </a:t>
            </a:r>
            <a:r>
              <a:rPr lang="en-US" sz="1400" dirty="0" err="1"/>
              <a:t>dipanggil</a:t>
            </a:r>
            <a:r>
              <a:rPr lang="en-US" sz="1400" dirty="0"/>
              <a:t> </a:t>
            </a:r>
            <a:r>
              <a:rPr lang="en-US" sz="1400" dirty="0" err="1"/>
              <a:t>harus</a:t>
            </a:r>
            <a:r>
              <a:rPr lang="en-US" sz="1400" dirty="0"/>
              <a:t> </a:t>
            </a:r>
            <a:r>
              <a:rPr lang="en-US" sz="1400" dirty="0" err="1"/>
              <a:t>juga</a:t>
            </a:r>
            <a:r>
              <a:rPr lang="en-US" sz="1400" dirty="0"/>
              <a:t> </a:t>
            </a:r>
            <a:r>
              <a:rPr lang="en-US" sz="1400" dirty="0" err="1"/>
              <a:t>menjadi</a:t>
            </a:r>
            <a:r>
              <a:rPr lang="en-US" sz="1400" dirty="0"/>
              <a:t> method </a:t>
            </a:r>
            <a:r>
              <a:rPr lang="en-US" sz="1400" dirty="0" err="1"/>
              <a:t>dari</a:t>
            </a:r>
            <a:r>
              <a:rPr lang="en-US" sz="1400" dirty="0"/>
              <a:t> basis class.</a:t>
            </a:r>
          </a:p>
          <a:p>
            <a:r>
              <a:rPr lang="en-US" sz="1400" dirty="0"/>
              <a:t>·         Signature method </a:t>
            </a:r>
            <a:r>
              <a:rPr lang="en-US" sz="1400" dirty="0" err="1"/>
              <a:t>harus</a:t>
            </a:r>
            <a:r>
              <a:rPr lang="en-US" sz="1400" dirty="0"/>
              <a:t> </a:t>
            </a:r>
            <a:r>
              <a:rPr lang="en-US" sz="1400" dirty="0" err="1"/>
              <a:t>sama</a:t>
            </a:r>
            <a:r>
              <a:rPr lang="en-US" sz="1400" dirty="0"/>
              <a:t> </a:t>
            </a:r>
            <a:r>
              <a:rPr lang="en-US" sz="1400" dirty="0" err="1"/>
              <a:t>baik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superclass </a:t>
            </a:r>
            <a:r>
              <a:rPr lang="en-US" sz="1400" dirty="0" err="1"/>
              <a:t>maupun</a:t>
            </a:r>
            <a:r>
              <a:rPr lang="en-US" sz="1400" dirty="0"/>
              <a:t> subclass.</a:t>
            </a:r>
          </a:p>
          <a:p>
            <a:r>
              <a:rPr lang="en-US" sz="1400" dirty="0"/>
              <a:t>·         Method access attribute </a:t>
            </a:r>
            <a:r>
              <a:rPr lang="en-US" sz="1400" dirty="0" err="1"/>
              <a:t>pada</a:t>
            </a:r>
            <a:r>
              <a:rPr lang="en-US" sz="1400" dirty="0"/>
              <a:t> subclass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boleh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terbatas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basis class.</a:t>
            </a:r>
          </a:p>
          <a:p>
            <a:pPr marL="10160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99564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CONTOH PROGRAM</a:t>
            </a:r>
            <a:endParaRPr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1628275" y="1428825"/>
            <a:ext cx="58875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100" b="1" dirty="0"/>
              <a:t>class</a:t>
            </a:r>
            <a:r>
              <a:rPr lang="en-US" sz="1100" dirty="0"/>
              <a:t> </a:t>
            </a:r>
            <a:r>
              <a:rPr lang="en-US" sz="1100" dirty="0" err="1"/>
              <a:t>SegiTiga</a:t>
            </a:r>
            <a:r>
              <a:rPr lang="en-US" sz="1100" dirty="0"/>
              <a:t> </a:t>
            </a:r>
            <a:r>
              <a:rPr lang="en-US" sz="1100" b="1" dirty="0"/>
              <a:t>extends</a:t>
            </a:r>
            <a:r>
              <a:rPr lang="en-US" sz="1100" dirty="0"/>
              <a:t> </a:t>
            </a:r>
            <a:r>
              <a:rPr lang="en-US" sz="1100" dirty="0" err="1"/>
              <a:t>Bentuk</a:t>
            </a:r>
            <a:r>
              <a:rPr lang="en-US" sz="1100" dirty="0"/>
              <a:t> {</a:t>
            </a:r>
          </a:p>
          <a:p>
            <a:r>
              <a:rPr lang="en-US" sz="1100" dirty="0"/>
              <a:t>      </a:t>
            </a:r>
            <a:r>
              <a:rPr lang="en-US" sz="1100" b="1" dirty="0"/>
              <a:t>public</a:t>
            </a:r>
            <a:r>
              <a:rPr lang="en-US" sz="1100" dirty="0"/>
              <a:t> </a:t>
            </a:r>
            <a:r>
              <a:rPr lang="en-US" sz="1100" dirty="0" err="1"/>
              <a:t>SegiTiga</a:t>
            </a:r>
            <a:r>
              <a:rPr lang="en-US" sz="1100" dirty="0"/>
              <a:t>(</a:t>
            </a:r>
            <a:r>
              <a:rPr lang="en-US" sz="1100" b="1" dirty="0" err="1"/>
              <a:t>int</a:t>
            </a:r>
            <a:r>
              <a:rPr lang="en-US" sz="1100" dirty="0"/>
              <a:t> panjang2, </a:t>
            </a:r>
            <a:r>
              <a:rPr lang="en-US" sz="1100" b="1" dirty="0" err="1"/>
              <a:t>int</a:t>
            </a:r>
            <a:r>
              <a:rPr lang="en-US" sz="1100" dirty="0"/>
              <a:t> lebar2) {</a:t>
            </a:r>
          </a:p>
          <a:p>
            <a:r>
              <a:rPr lang="en-US" sz="1100" dirty="0"/>
              <a:t>            </a:t>
            </a:r>
            <a:r>
              <a:rPr lang="en-US" sz="1100" b="1" dirty="0" err="1"/>
              <a:t>this</a:t>
            </a:r>
            <a:r>
              <a:rPr lang="en-US" sz="1100" dirty="0" err="1"/>
              <a:t>.panjang</a:t>
            </a:r>
            <a:r>
              <a:rPr lang="en-US" sz="1100" dirty="0"/>
              <a:t> = panjang2;</a:t>
            </a:r>
          </a:p>
          <a:p>
            <a:r>
              <a:rPr lang="en-US" sz="1100" dirty="0"/>
              <a:t>            </a:t>
            </a:r>
            <a:r>
              <a:rPr lang="en-US" sz="1100" b="1" dirty="0" err="1"/>
              <a:t>this</a:t>
            </a:r>
            <a:r>
              <a:rPr lang="en-US" sz="1100" dirty="0" err="1"/>
              <a:t>.lebar</a:t>
            </a:r>
            <a:r>
              <a:rPr lang="en-US" sz="1100" dirty="0"/>
              <a:t> = lebar2;</a:t>
            </a:r>
          </a:p>
          <a:p>
            <a:r>
              <a:rPr lang="en-US" sz="1100" dirty="0"/>
              <a:t>      }</a:t>
            </a:r>
          </a:p>
          <a:p>
            <a:r>
              <a:rPr lang="en-US" sz="1100" dirty="0"/>
              <a:t>      </a:t>
            </a:r>
            <a:r>
              <a:rPr lang="en-US" sz="1100" b="1" dirty="0"/>
              <a:t>public</a:t>
            </a:r>
            <a:r>
              <a:rPr lang="en-US" sz="1100" dirty="0"/>
              <a:t> String </a:t>
            </a:r>
            <a:r>
              <a:rPr lang="en-US" sz="1100" dirty="0" err="1"/>
              <a:t>getBentuk</a:t>
            </a:r>
            <a:r>
              <a:rPr lang="en-US" sz="1100" dirty="0"/>
              <a:t>() {</a:t>
            </a:r>
          </a:p>
          <a:p>
            <a:r>
              <a:rPr lang="en-US" sz="1100" dirty="0"/>
              <a:t>            </a:t>
            </a:r>
            <a:r>
              <a:rPr lang="en-US" sz="1100" b="1" dirty="0"/>
              <a:t>return</a:t>
            </a:r>
            <a:r>
              <a:rPr lang="en-US" sz="1100" dirty="0"/>
              <a:t> "</a:t>
            </a:r>
            <a:r>
              <a:rPr lang="en-US" sz="1100" dirty="0" err="1"/>
              <a:t>Bentuk</a:t>
            </a:r>
            <a:r>
              <a:rPr lang="en-US" sz="1100" dirty="0"/>
              <a:t> </a:t>
            </a:r>
            <a:r>
              <a:rPr lang="en-US" sz="1100" dirty="0" err="1"/>
              <a:t>Segitiga</a:t>
            </a:r>
            <a:r>
              <a:rPr lang="en-US" sz="1100" dirty="0"/>
              <a:t>";</a:t>
            </a:r>
          </a:p>
          <a:p>
            <a:r>
              <a:rPr lang="en-US" sz="1100" dirty="0"/>
              <a:t>      }</a:t>
            </a:r>
          </a:p>
          <a:p>
            <a:r>
              <a:rPr lang="en-US" sz="1100" dirty="0"/>
              <a:t>      </a:t>
            </a:r>
            <a:r>
              <a:rPr lang="en-US" sz="1100" b="1" dirty="0"/>
              <a:t>public</a:t>
            </a:r>
            <a:r>
              <a:rPr lang="en-US" sz="1100" dirty="0"/>
              <a:t> </a:t>
            </a:r>
            <a:r>
              <a:rPr lang="en-US" sz="1100" b="1" dirty="0" err="1"/>
              <a:t>int</a:t>
            </a:r>
            <a:r>
              <a:rPr lang="en-US" sz="1100" dirty="0"/>
              <a:t> </a:t>
            </a:r>
            <a:r>
              <a:rPr lang="en-US" sz="1100" dirty="0" err="1"/>
              <a:t>hitungLuas</a:t>
            </a:r>
            <a:r>
              <a:rPr lang="en-US" sz="1100" dirty="0"/>
              <a:t>() {</a:t>
            </a:r>
          </a:p>
          <a:p>
            <a:r>
              <a:rPr lang="en-US" sz="1100" dirty="0"/>
              <a:t>            </a:t>
            </a:r>
            <a:r>
              <a:rPr lang="en-US" sz="1100" b="1" dirty="0"/>
              <a:t>return</a:t>
            </a:r>
            <a:r>
              <a:rPr lang="en-US" sz="1100" dirty="0"/>
              <a:t> </a:t>
            </a:r>
            <a:r>
              <a:rPr lang="en-US" sz="1100" b="1" dirty="0" err="1"/>
              <a:t>this</a:t>
            </a:r>
            <a:r>
              <a:rPr lang="en-US" sz="1100" dirty="0" err="1"/>
              <a:t>.panjang</a:t>
            </a:r>
            <a:r>
              <a:rPr lang="en-US" sz="1100" dirty="0"/>
              <a:t>*</a:t>
            </a:r>
            <a:r>
              <a:rPr lang="en-US" sz="1100" b="1" dirty="0" err="1"/>
              <a:t>this</a:t>
            </a:r>
            <a:r>
              <a:rPr lang="en-US" sz="1100" dirty="0" err="1"/>
              <a:t>.lebar</a:t>
            </a:r>
            <a:r>
              <a:rPr lang="en-US" sz="1100" dirty="0"/>
              <a:t>/2;</a:t>
            </a:r>
          </a:p>
          <a:p>
            <a:r>
              <a:rPr lang="en-US" sz="1100" dirty="0"/>
              <a:t>      }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100" dirty="0"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4713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>
            <a:spLocks noGrp="1"/>
          </p:cNvSpPr>
          <p:nvPr>
            <p:ph type="ctrTitle" idx="4294967295"/>
          </p:nvPr>
        </p:nvSpPr>
        <p:spPr>
          <a:xfrm>
            <a:off x="1907704" y="1851670"/>
            <a:ext cx="51456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800" dirty="0" err="1" smtClean="0">
                <a:solidFill>
                  <a:schemeClr val="lt1"/>
                </a:solidFill>
              </a:rPr>
              <a:t>Terima</a:t>
            </a:r>
            <a:r>
              <a:rPr lang="en-ID" sz="4800" dirty="0" smtClean="0">
                <a:solidFill>
                  <a:schemeClr val="lt1"/>
                </a:solidFill>
              </a:rPr>
              <a:t> </a:t>
            </a:r>
            <a:r>
              <a:rPr lang="en-ID" sz="4800" dirty="0" err="1" smtClean="0">
                <a:solidFill>
                  <a:schemeClr val="lt1"/>
                </a:solidFill>
              </a:rPr>
              <a:t>Kasih</a:t>
            </a:r>
            <a:r>
              <a:rPr lang="en-ID" sz="4800" dirty="0" smtClean="0">
                <a:solidFill>
                  <a:schemeClr val="lt1"/>
                </a:solidFill>
              </a:rPr>
              <a:t/>
            </a:r>
            <a:br>
              <a:rPr lang="en-ID" sz="4800" dirty="0" smtClean="0">
                <a:solidFill>
                  <a:schemeClr val="lt1"/>
                </a:solidFill>
              </a:rPr>
            </a:br>
            <a:r>
              <a:rPr lang="en-ID" sz="800" dirty="0" err="1" smtClean="0">
                <a:solidFill>
                  <a:schemeClr val="lt1"/>
                </a:solidFill>
              </a:rPr>
              <a:t>pls</a:t>
            </a:r>
            <a:r>
              <a:rPr lang="en-ID" sz="800" dirty="0" smtClean="0">
                <a:solidFill>
                  <a:schemeClr val="lt1"/>
                </a:solidFill>
              </a:rPr>
              <a:t> </a:t>
            </a:r>
            <a:r>
              <a:rPr lang="en-ID" sz="800" dirty="0" err="1" smtClean="0">
                <a:solidFill>
                  <a:schemeClr val="lt1"/>
                </a:solidFill>
              </a:rPr>
              <a:t>jangan</a:t>
            </a:r>
            <a:r>
              <a:rPr lang="en-ID" sz="800" dirty="0" smtClean="0">
                <a:solidFill>
                  <a:schemeClr val="lt1"/>
                </a:solidFill>
              </a:rPr>
              <a:t> </a:t>
            </a:r>
            <a:r>
              <a:rPr lang="en-ID" sz="800" dirty="0" err="1" smtClean="0">
                <a:solidFill>
                  <a:schemeClr val="lt1"/>
                </a:solidFill>
              </a:rPr>
              <a:t>nanya</a:t>
            </a:r>
            <a:r>
              <a:rPr lang="en-ID" sz="800" dirty="0" smtClean="0">
                <a:solidFill>
                  <a:schemeClr val="lt1"/>
                </a:solidFill>
              </a:rPr>
              <a:t> </a:t>
            </a:r>
            <a:r>
              <a:rPr lang="en-ID" sz="800" dirty="0" err="1" smtClean="0">
                <a:solidFill>
                  <a:schemeClr val="lt1"/>
                </a:solidFill>
              </a:rPr>
              <a:t>yaa</a:t>
            </a:r>
            <a:r>
              <a:rPr lang="en-ID" sz="800" dirty="0" smtClean="0">
                <a:solidFill>
                  <a:schemeClr val="lt1"/>
                </a:solidFill>
              </a:rPr>
              <a:t> 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192" name="Google Shape;192;p29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 smtClean="0"/>
              <a:t>Encasulaption</a:t>
            </a:r>
            <a:endParaRPr b="1" u="sng"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8224" y="1428825"/>
            <a:ext cx="5896103" cy="2908800"/>
          </a:xfrm>
        </p:spPr>
        <p:txBody>
          <a:bodyPr/>
          <a:lstStyle/>
          <a:p>
            <a:pPr marL="101600" indent="0">
              <a:buNone/>
            </a:pPr>
            <a:r>
              <a:rPr lang="en-US" i="1" dirty="0"/>
              <a:t>Encapsulation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proses </a:t>
            </a:r>
            <a:r>
              <a:rPr lang="en-US" dirty="0" err="1"/>
              <a:t>pemaketan</a:t>
            </a:r>
            <a:r>
              <a:rPr lang="en-US" dirty="0"/>
              <a:t> data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metode-metodenya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bermanfaat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menyembunyikan</a:t>
            </a:r>
            <a:r>
              <a:rPr lang="en-US" dirty="0" smtClean="0"/>
              <a:t> </a:t>
            </a:r>
            <a:r>
              <a:rPr lang="en-US" dirty="0" err="1"/>
              <a:t>rincian-rincian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pemakai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variabel-variabel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method-method,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method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. </a:t>
            </a:r>
            <a:r>
              <a:rPr lang="en-US" dirty="0" err="1"/>
              <a:t>Pembungkusan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method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yang </a:t>
            </a:r>
            <a:r>
              <a:rPr lang="en-US" dirty="0" err="1"/>
              <a:t>terlindungi</a:t>
            </a:r>
            <a:r>
              <a:rPr lang="en-US" dirty="0"/>
              <a:t> </a:t>
            </a:r>
            <a:r>
              <a:rPr lang="en-US" dirty="0" err="1"/>
              <a:t>inilah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 </a:t>
            </a:r>
            <a:r>
              <a:rPr lang="en-US" i="1" dirty="0" err="1"/>
              <a:t>enkapsulasi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subTitle" idx="4294967295"/>
          </p:nvPr>
        </p:nvSpPr>
        <p:spPr>
          <a:xfrm>
            <a:off x="1979712" y="1923678"/>
            <a:ext cx="5306700" cy="185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buNone/>
            </a:pPr>
            <a:r>
              <a:rPr lang="en-US" sz="2000" dirty="0" err="1">
                <a:solidFill>
                  <a:schemeClr val="bg1"/>
                </a:solidFill>
              </a:rPr>
              <a:t>Bagian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eksternal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dari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sebuah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objek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sering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disebut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sebagai</a:t>
            </a:r>
            <a:r>
              <a:rPr lang="en-US" sz="2000" dirty="0">
                <a:solidFill>
                  <a:schemeClr val="bg1"/>
                </a:solidFill>
              </a:rPr>
              <a:t> </a:t>
            </a:r>
            <a:r>
              <a:rPr lang="en-US" sz="2000" i="1" dirty="0">
                <a:solidFill>
                  <a:schemeClr val="bg1"/>
                </a:solidFill>
              </a:rPr>
              <a:t>interface</a:t>
            </a:r>
            <a:r>
              <a:rPr lang="en-US" sz="2000" dirty="0">
                <a:solidFill>
                  <a:schemeClr val="bg1"/>
                </a:solidFill>
              </a:rPr>
              <a:t> </a:t>
            </a:r>
            <a:r>
              <a:rPr lang="en-US" sz="2000" dirty="0" err="1">
                <a:solidFill>
                  <a:schemeClr val="bg1"/>
                </a:solidFill>
              </a:rPr>
              <a:t>atau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antarmuka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terhadap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objek</a:t>
            </a:r>
            <a:r>
              <a:rPr lang="en-US" sz="2000" dirty="0">
                <a:solidFill>
                  <a:schemeClr val="bg1"/>
                </a:solidFill>
              </a:rPr>
              <a:t> lain. </a:t>
            </a:r>
            <a:r>
              <a:rPr lang="en-US" sz="2000" dirty="0" err="1">
                <a:solidFill>
                  <a:schemeClr val="bg1"/>
                </a:solidFill>
              </a:rPr>
              <a:t>Karena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objek</a:t>
            </a:r>
            <a:r>
              <a:rPr lang="en-US" sz="2000" dirty="0">
                <a:solidFill>
                  <a:schemeClr val="bg1"/>
                </a:solidFill>
              </a:rPr>
              <a:t> lain </a:t>
            </a:r>
            <a:r>
              <a:rPr lang="en-US" sz="2000" dirty="0" err="1">
                <a:solidFill>
                  <a:schemeClr val="bg1"/>
                </a:solidFill>
              </a:rPr>
              <a:t>harus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berkomunikasi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dengan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obejk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itu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hanya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melalui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antarmuka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maka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bagian</a:t>
            </a:r>
            <a:r>
              <a:rPr lang="en-US" sz="2000" dirty="0">
                <a:solidFill>
                  <a:schemeClr val="bg1"/>
                </a:solidFill>
              </a:rPr>
              <a:t> internal </a:t>
            </a:r>
            <a:r>
              <a:rPr lang="en-US" sz="2000" dirty="0" err="1">
                <a:solidFill>
                  <a:schemeClr val="bg1"/>
                </a:solidFill>
              </a:rPr>
              <a:t>objek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dapat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dilindungi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dari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gangguan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luar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Karena</a:t>
            </a:r>
            <a:r>
              <a:rPr lang="en-US" sz="2000" dirty="0">
                <a:solidFill>
                  <a:schemeClr val="bg1"/>
                </a:solidFill>
              </a:rPr>
              <a:t> program </a:t>
            </a:r>
            <a:r>
              <a:rPr lang="en-US" sz="2000" dirty="0" err="1">
                <a:solidFill>
                  <a:schemeClr val="bg1"/>
                </a:solidFill>
              </a:rPr>
              <a:t>luar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tidak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mengakses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implementasi</a:t>
            </a:r>
            <a:r>
              <a:rPr lang="en-US" sz="2000" dirty="0">
                <a:solidFill>
                  <a:schemeClr val="bg1"/>
                </a:solidFill>
              </a:rPr>
              <a:t> internal </a:t>
            </a:r>
            <a:r>
              <a:rPr lang="en-US" sz="2000" dirty="0" err="1">
                <a:solidFill>
                  <a:schemeClr val="bg1"/>
                </a:solidFill>
              </a:rPr>
              <a:t>objek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maka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implementasi</a:t>
            </a:r>
            <a:r>
              <a:rPr lang="en-US" sz="2000" dirty="0">
                <a:solidFill>
                  <a:schemeClr val="bg1"/>
                </a:solidFill>
              </a:rPr>
              <a:t> in</a:t>
            </a:r>
            <a:endParaRPr sz="2000" b="1" dirty="0">
              <a:solidFill>
                <a:schemeClr val="bg1"/>
              </a:solidFill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483768" y="1923678"/>
            <a:ext cx="4229100" cy="1159800"/>
          </a:xfrm>
        </p:spPr>
        <p:txBody>
          <a:bodyPr/>
          <a:lstStyle/>
          <a:p>
            <a:r>
              <a:rPr lang="en-ID" dirty="0" err="1" smtClean="0"/>
              <a:t>Manfaat</a:t>
            </a:r>
            <a:r>
              <a:rPr lang="en-ID" dirty="0" smtClean="0"/>
              <a:t/>
            </a:r>
            <a:br>
              <a:rPr lang="en-ID" dirty="0" smtClean="0"/>
            </a:br>
            <a:r>
              <a:rPr lang="en-ID" dirty="0" err="1" smtClean="0"/>
              <a:t>encasulaption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31840" y="1131590"/>
            <a:ext cx="2872200" cy="358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76200" indent="0">
              <a:buNone/>
            </a:pPr>
            <a:r>
              <a:rPr lang="en-US" sz="1600" dirty="0"/>
              <a:t>1.      </a:t>
            </a:r>
            <a:r>
              <a:rPr lang="en-US" sz="1600" b="1" u="sng" dirty="0" err="1"/>
              <a:t>Penyembunyian</a:t>
            </a:r>
            <a:r>
              <a:rPr lang="en-US" sz="1600" b="1" u="sng" dirty="0"/>
              <a:t> </a:t>
            </a:r>
            <a:r>
              <a:rPr lang="en-US" sz="1600" b="1" u="sng" dirty="0" err="1"/>
              <a:t>Informasi</a:t>
            </a:r>
            <a:r>
              <a:rPr lang="en-US" sz="1600" b="1" u="sng" dirty="0"/>
              <a:t> (</a:t>
            </a:r>
            <a:r>
              <a:rPr lang="en-US" sz="1600" b="1" i="1" u="sng" dirty="0"/>
              <a:t>information hiding</a:t>
            </a:r>
            <a:r>
              <a:rPr lang="en-US" sz="1600" b="1" u="sng" dirty="0"/>
              <a:t>)</a:t>
            </a:r>
          </a:p>
          <a:p>
            <a:pPr marL="76200" indent="0">
              <a:buNone/>
            </a:pPr>
            <a:r>
              <a:rPr lang="en-US" sz="1600" dirty="0"/>
              <a:t>Hal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mengacu</a:t>
            </a:r>
            <a:r>
              <a:rPr lang="en-US" sz="1600" dirty="0"/>
              <a:t> </a:t>
            </a:r>
            <a:r>
              <a:rPr lang="en-US" sz="1600" dirty="0" err="1"/>
              <a:t>kepada</a:t>
            </a:r>
            <a:r>
              <a:rPr lang="en-US" sz="1600" dirty="0"/>
              <a:t> </a:t>
            </a:r>
            <a:r>
              <a:rPr lang="en-US" sz="1600" dirty="0" err="1"/>
              <a:t>perlindungan</a:t>
            </a:r>
            <a:r>
              <a:rPr lang="en-US" sz="1600" dirty="0"/>
              <a:t> </a:t>
            </a:r>
            <a:r>
              <a:rPr lang="en-US" sz="1600" dirty="0" err="1"/>
              <a:t>terhadap</a:t>
            </a:r>
            <a:r>
              <a:rPr lang="en-US" sz="1600" dirty="0"/>
              <a:t> </a:t>
            </a:r>
            <a:r>
              <a:rPr lang="en-US" sz="1600" dirty="0" err="1"/>
              <a:t>implementasi</a:t>
            </a:r>
            <a:r>
              <a:rPr lang="en-US" sz="1600" dirty="0"/>
              <a:t> </a:t>
            </a:r>
            <a:r>
              <a:rPr lang="en-US" sz="1600" dirty="0" err="1"/>
              <a:t>obejk</a:t>
            </a:r>
            <a:r>
              <a:rPr lang="en-US" sz="1600" dirty="0"/>
              <a:t> internal. </a:t>
            </a:r>
            <a:r>
              <a:rPr lang="en-US" sz="1600" dirty="0" err="1"/>
              <a:t>Objek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interface public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bagian</a:t>
            </a:r>
            <a:r>
              <a:rPr lang="en-US" sz="1600" dirty="0"/>
              <a:t> private yang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kombinasi</a:t>
            </a:r>
            <a:r>
              <a:rPr lang="en-US" sz="1600" dirty="0"/>
              <a:t> data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metode</a:t>
            </a:r>
            <a:r>
              <a:rPr lang="en-US" sz="1600" dirty="0"/>
              <a:t> internal. </a:t>
            </a:r>
            <a:r>
              <a:rPr lang="en-US" sz="1600" dirty="0" err="1"/>
              <a:t>Manfaat</a:t>
            </a:r>
            <a:r>
              <a:rPr lang="en-US" sz="1600" dirty="0"/>
              <a:t> </a:t>
            </a:r>
            <a:r>
              <a:rPr lang="en-US" sz="1600" dirty="0" err="1"/>
              <a:t>utamanya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bagian</a:t>
            </a:r>
            <a:r>
              <a:rPr lang="en-US" sz="1600" dirty="0"/>
              <a:t> internal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berubah</a:t>
            </a:r>
            <a:r>
              <a:rPr lang="en-US" sz="1600" dirty="0"/>
              <a:t> </a:t>
            </a:r>
            <a:r>
              <a:rPr lang="en-US" sz="1600" dirty="0" err="1"/>
              <a:t>tanpa</a:t>
            </a:r>
            <a:r>
              <a:rPr lang="en-US" sz="1600" dirty="0"/>
              <a:t> </a:t>
            </a:r>
            <a:r>
              <a:rPr lang="en-US" sz="1600" dirty="0" err="1"/>
              <a:t>mempengaruhi</a:t>
            </a:r>
            <a:r>
              <a:rPr lang="en-US" sz="1600" dirty="0"/>
              <a:t> </a:t>
            </a:r>
            <a:r>
              <a:rPr lang="en-US" sz="1600" dirty="0" err="1"/>
              <a:t>bagian-bagian</a:t>
            </a:r>
            <a:r>
              <a:rPr lang="en-US" sz="1600" dirty="0"/>
              <a:t> program yang lain.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4297650" y="4726525"/>
            <a:ext cx="548700" cy="41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1600" i="1" dirty="0"/>
              <a:t>2.    </a:t>
            </a:r>
            <a:r>
              <a:rPr lang="en-US" sz="1600" b="1" i="1" u="sng" dirty="0" err="1" smtClean="0"/>
              <a:t>Modularitas</a:t>
            </a:r>
            <a:endParaRPr lang="en-US" sz="1600" b="1" u="sng" dirty="0"/>
          </a:p>
          <a:p>
            <a:pPr marL="76200" indent="0">
              <a:buNone/>
            </a:pPr>
            <a:r>
              <a:rPr lang="en-US" sz="1600" i="1" dirty="0" err="1"/>
              <a:t>Modularitas</a:t>
            </a:r>
            <a:r>
              <a:rPr lang="en-US" sz="1600" dirty="0"/>
              <a:t> </a:t>
            </a:r>
            <a:r>
              <a:rPr lang="en-US" sz="1600" dirty="0" err="1"/>
              <a:t>berarti</a:t>
            </a:r>
            <a:r>
              <a:rPr lang="en-US" sz="1600" dirty="0"/>
              <a:t> </a:t>
            </a:r>
            <a:r>
              <a:rPr lang="en-US" sz="1600" dirty="0" err="1"/>
              <a:t>objek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dikelola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independen</a:t>
            </a:r>
            <a:r>
              <a:rPr lang="en-US" sz="1600" dirty="0"/>
              <a:t>. 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kode</a:t>
            </a:r>
            <a:r>
              <a:rPr lang="en-US" sz="1600" dirty="0"/>
              <a:t> </a:t>
            </a:r>
            <a:r>
              <a:rPr lang="en-US" sz="1600" dirty="0" err="1"/>
              <a:t>sumber</a:t>
            </a:r>
            <a:r>
              <a:rPr lang="en-US" sz="1600" dirty="0"/>
              <a:t> </a:t>
            </a:r>
            <a:r>
              <a:rPr lang="en-US" sz="1600" dirty="0" err="1"/>
              <a:t>bagian</a:t>
            </a:r>
            <a:r>
              <a:rPr lang="en-US" sz="1600" dirty="0"/>
              <a:t> internal </a:t>
            </a:r>
            <a:r>
              <a:rPr lang="en-US" sz="1600" dirty="0" err="1"/>
              <a:t>objek</a:t>
            </a:r>
            <a:r>
              <a:rPr lang="en-US" sz="1600" dirty="0"/>
              <a:t> </a:t>
            </a:r>
            <a:r>
              <a:rPr lang="en-US" sz="1600" dirty="0" err="1"/>
              <a:t>dikelola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terpisah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antarmuka</a:t>
            </a:r>
            <a:r>
              <a:rPr lang="en-US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 Kita </a:t>
            </a:r>
            <a:r>
              <a:rPr lang="en-US" sz="1600" dirty="0" err="1"/>
              <a:t>bebas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modifikasi</a:t>
            </a:r>
            <a:r>
              <a:rPr lang="en-US" sz="1600" dirty="0"/>
              <a:t> yang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menyebabkan</a:t>
            </a:r>
            <a:r>
              <a:rPr lang="en-US" sz="1600" dirty="0"/>
              <a:t> </a:t>
            </a:r>
            <a:r>
              <a:rPr lang="en-US" sz="1600" dirty="0" err="1"/>
              <a:t>masalah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bagian-bagian</a:t>
            </a:r>
            <a:r>
              <a:rPr lang="en-US" sz="1600" dirty="0"/>
              <a:t> lain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. </a:t>
            </a:r>
            <a:r>
              <a:rPr lang="en-US" sz="1600" dirty="0" err="1"/>
              <a:t>Manfaat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mempermudah</a:t>
            </a:r>
            <a:r>
              <a:rPr lang="en-US" sz="1600" dirty="0"/>
              <a:t> </a:t>
            </a:r>
            <a:r>
              <a:rPr lang="en-US" sz="1600" dirty="0" err="1"/>
              <a:t>mendistriibusikan</a:t>
            </a:r>
            <a:r>
              <a:rPr lang="en-US" sz="1600" dirty="0"/>
              <a:t> </a:t>
            </a:r>
            <a:r>
              <a:rPr lang="en-US" sz="1600" dirty="0" err="1"/>
              <a:t>objek-objek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.</a:t>
            </a:r>
          </a:p>
          <a:p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0257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CONTOH PROGRAM</a:t>
            </a:r>
            <a:endParaRPr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1628275" y="1428825"/>
            <a:ext cx="58875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>
              <a:buNone/>
            </a:pPr>
            <a:r>
              <a:rPr lang="en-US" sz="1100" dirty="0"/>
              <a:t>Class Encapsulation</a:t>
            </a:r>
            <a:r>
              <a:rPr lang="en-US" sz="1100" dirty="0" smtClean="0"/>
              <a:t>:</a:t>
            </a:r>
            <a:endParaRPr lang="en-US" sz="1100" dirty="0"/>
          </a:p>
          <a:p>
            <a:pPr marL="76200" lvl="0" indent="0">
              <a:buNone/>
            </a:pPr>
            <a:r>
              <a:rPr lang="en-US" sz="1100" dirty="0"/>
              <a:t>package Encapsulation</a:t>
            </a:r>
            <a:r>
              <a:rPr lang="en-US" sz="1100" dirty="0" smtClean="0"/>
              <a:t>;</a:t>
            </a:r>
            <a:endParaRPr lang="en-US" sz="1100" dirty="0"/>
          </a:p>
          <a:p>
            <a:pPr marL="76200" lvl="0" indent="0">
              <a:buNone/>
            </a:pPr>
            <a:r>
              <a:rPr lang="en-US" sz="1100" dirty="0"/>
              <a:t>public class main {</a:t>
            </a:r>
          </a:p>
          <a:p>
            <a:pPr marL="76200" lvl="0" indent="0">
              <a:buNone/>
            </a:pPr>
            <a:r>
              <a:rPr lang="en-US" sz="1100" dirty="0"/>
              <a:t>      public static void main(String[] </a:t>
            </a:r>
            <a:r>
              <a:rPr lang="en-US" sz="1100" dirty="0" err="1"/>
              <a:t>args</a:t>
            </a:r>
            <a:r>
              <a:rPr lang="en-US" sz="1100" dirty="0"/>
              <a:t>) {</a:t>
            </a:r>
          </a:p>
          <a:p>
            <a:pPr marL="76200" lvl="0" indent="0">
              <a:buNone/>
            </a:pPr>
            <a:r>
              <a:rPr lang="en-US" sz="1100" dirty="0"/>
              <a:t>            </a:t>
            </a:r>
            <a:r>
              <a:rPr lang="en-US" sz="1100" dirty="0" err="1"/>
              <a:t>Mahasiswa</a:t>
            </a:r>
            <a:r>
              <a:rPr lang="en-US" sz="1100" dirty="0"/>
              <a:t> </a:t>
            </a:r>
            <a:r>
              <a:rPr lang="en-US" sz="1100" dirty="0" err="1"/>
              <a:t>wie</a:t>
            </a:r>
            <a:r>
              <a:rPr lang="en-US" sz="1100" dirty="0"/>
              <a:t> = new </a:t>
            </a:r>
            <a:r>
              <a:rPr lang="en-US" sz="1100" dirty="0" err="1"/>
              <a:t>Mahasiswa</a:t>
            </a:r>
            <a:r>
              <a:rPr lang="en-US" sz="1100" dirty="0"/>
              <a:t>();</a:t>
            </a:r>
          </a:p>
          <a:p>
            <a:pPr marL="76200" lvl="0" indent="0">
              <a:buNone/>
            </a:pPr>
            <a:r>
              <a:rPr lang="en-US" sz="1100" dirty="0"/>
              <a:t>            </a:t>
            </a:r>
            <a:r>
              <a:rPr lang="en-US" sz="1100" dirty="0" err="1"/>
              <a:t>wie.setJurusan</a:t>
            </a:r>
            <a:r>
              <a:rPr lang="en-US" sz="1100" dirty="0"/>
              <a:t>("</a:t>
            </a:r>
            <a:r>
              <a:rPr lang="en-US" sz="1100" dirty="0" err="1"/>
              <a:t>Teknik</a:t>
            </a:r>
            <a:r>
              <a:rPr lang="en-US" sz="1100" dirty="0"/>
              <a:t> </a:t>
            </a:r>
            <a:r>
              <a:rPr lang="en-US" sz="1100" dirty="0" err="1"/>
              <a:t>Informatika</a:t>
            </a:r>
            <a:r>
              <a:rPr lang="en-US" sz="1100" dirty="0"/>
              <a:t> ");</a:t>
            </a:r>
          </a:p>
          <a:p>
            <a:pPr marL="76200" lvl="0" indent="0">
              <a:buNone/>
            </a:pPr>
            <a:r>
              <a:rPr lang="en-US" sz="1100" dirty="0"/>
              <a:t>            </a:t>
            </a:r>
            <a:r>
              <a:rPr lang="en-US" sz="1100" dirty="0" err="1"/>
              <a:t>wie.setMatkul</a:t>
            </a:r>
            <a:r>
              <a:rPr lang="en-US" sz="1100" dirty="0"/>
              <a:t>("PBO ");</a:t>
            </a:r>
          </a:p>
          <a:p>
            <a:pPr marL="76200" lvl="0" indent="0">
              <a:buNone/>
            </a:pPr>
            <a:r>
              <a:rPr lang="en-US" sz="1100" dirty="0"/>
              <a:t>            </a:t>
            </a:r>
            <a:r>
              <a:rPr lang="en-US" sz="1100" dirty="0" err="1"/>
              <a:t>wie.setNama</a:t>
            </a:r>
            <a:r>
              <a:rPr lang="en-US" sz="1100" dirty="0"/>
              <a:t>("</a:t>
            </a:r>
            <a:r>
              <a:rPr lang="en-US" sz="1100" dirty="0" err="1"/>
              <a:t>Dwi</a:t>
            </a:r>
            <a:r>
              <a:rPr lang="en-US" sz="1100" dirty="0"/>
              <a:t> </a:t>
            </a:r>
            <a:r>
              <a:rPr lang="en-US" sz="1100" dirty="0" err="1"/>
              <a:t>Fadil</a:t>
            </a:r>
            <a:r>
              <a:rPr lang="en-US" sz="1100" dirty="0"/>
              <a:t> S ");</a:t>
            </a:r>
          </a:p>
          <a:p>
            <a:pPr marL="76200" lvl="0" indent="0">
              <a:buNone/>
            </a:pPr>
            <a:r>
              <a:rPr lang="en-US" sz="1100" dirty="0"/>
              <a:t>            </a:t>
            </a:r>
            <a:r>
              <a:rPr lang="en-US" sz="1100" dirty="0" err="1"/>
              <a:t>wie.setNpm</a:t>
            </a:r>
            <a:r>
              <a:rPr lang="en-US" sz="1100" dirty="0"/>
              <a:t>("14060020");</a:t>
            </a:r>
          </a:p>
          <a:p>
            <a:pPr marL="76200" lvl="0" indent="0">
              <a:buNone/>
            </a:pPr>
            <a:r>
              <a:rPr lang="en-US" sz="1100" dirty="0" err="1"/>
              <a:t>System.out.println</a:t>
            </a:r>
            <a:r>
              <a:rPr lang="en-US" sz="1100" dirty="0"/>
              <a:t>("</a:t>
            </a:r>
            <a:r>
              <a:rPr lang="en-US" sz="1100" dirty="0" err="1"/>
              <a:t>Jurusan</a:t>
            </a:r>
            <a:r>
              <a:rPr lang="en-US" sz="1100" dirty="0"/>
              <a:t>:"+</a:t>
            </a:r>
            <a:r>
              <a:rPr lang="en-US" sz="1100" dirty="0" err="1"/>
              <a:t>wie.getJurusan</a:t>
            </a:r>
            <a:r>
              <a:rPr lang="en-US" sz="1100" dirty="0"/>
              <a:t>()+"</a:t>
            </a:r>
            <a:r>
              <a:rPr lang="en-US" sz="1100" dirty="0" err="1"/>
              <a:t>MataKuliah</a:t>
            </a:r>
            <a:r>
              <a:rPr lang="en-US" sz="1100" dirty="0"/>
              <a:t>:"+</a:t>
            </a:r>
            <a:r>
              <a:rPr lang="en-US" sz="1100" dirty="0" err="1"/>
              <a:t>wie.getMatkul</a:t>
            </a:r>
            <a:r>
              <a:rPr lang="en-US" sz="1100" dirty="0"/>
              <a:t>()+"</a:t>
            </a:r>
            <a:r>
              <a:rPr lang="en-US" sz="1100" dirty="0" err="1"/>
              <a:t>Nama</a:t>
            </a:r>
            <a:r>
              <a:rPr lang="en-US" sz="1100" dirty="0"/>
              <a:t>:" +</a:t>
            </a:r>
            <a:r>
              <a:rPr lang="en-US" sz="1100" dirty="0" err="1"/>
              <a:t>wie.getNama</a:t>
            </a:r>
            <a:r>
              <a:rPr lang="en-US" sz="1100" dirty="0"/>
              <a:t>()+"NPM:"+</a:t>
            </a:r>
            <a:r>
              <a:rPr lang="en-US" sz="1100" dirty="0" err="1"/>
              <a:t>wie.getNpm</a:t>
            </a:r>
            <a:r>
              <a:rPr lang="en-US" sz="1100" dirty="0"/>
              <a:t>());</a:t>
            </a:r>
          </a:p>
          <a:p>
            <a:pPr marL="76200" lvl="0" indent="0">
              <a:buNone/>
            </a:pPr>
            <a:r>
              <a:rPr lang="en-US" sz="1100" dirty="0"/>
              <a:t>      }</a:t>
            </a:r>
          </a:p>
          <a:p>
            <a:pPr marL="76200" lvl="0" indent="0">
              <a:buNone/>
            </a:pPr>
            <a:r>
              <a:rPr lang="en-ID" sz="1100" dirty="0"/>
              <a:t>}</a:t>
            </a:r>
            <a:endParaRPr lang="en-US" sz="11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 smtClean="0"/>
              <a:t>INHERITANCE</a:t>
            </a:r>
            <a:endParaRPr b="1" u="sng" dirty="0"/>
          </a:p>
        </p:txBody>
      </p:sp>
      <p:sp>
        <p:nvSpPr>
          <p:cNvPr id="111" name="Google Shape;111;p21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>
          <a:xfrm>
            <a:off x="1547664" y="1428825"/>
            <a:ext cx="5968185" cy="2908800"/>
          </a:xfrm>
        </p:spPr>
        <p:txBody>
          <a:bodyPr/>
          <a:lstStyle/>
          <a:p>
            <a:pPr marL="101600" indent="0">
              <a:buNone/>
            </a:pPr>
            <a:r>
              <a:rPr lang="en-US" sz="1800" i="1" dirty="0" err="1"/>
              <a:t>Pewarisan</a:t>
            </a:r>
            <a:r>
              <a:rPr lang="en-US" sz="1800" dirty="0"/>
              <a:t> </a:t>
            </a:r>
            <a:r>
              <a:rPr lang="en-US" sz="1800" dirty="0" err="1"/>
              <a:t>adalah</a:t>
            </a:r>
            <a:r>
              <a:rPr lang="en-US" sz="1800" dirty="0"/>
              <a:t> proses </a:t>
            </a:r>
            <a:r>
              <a:rPr lang="en-US" sz="1800" dirty="0" err="1"/>
              <a:t>penciptaan</a:t>
            </a:r>
            <a:r>
              <a:rPr lang="en-US" sz="1800" dirty="0"/>
              <a:t> </a:t>
            </a:r>
            <a:r>
              <a:rPr lang="en-US" sz="1800" dirty="0" err="1"/>
              <a:t>kelas</a:t>
            </a:r>
            <a:r>
              <a:rPr lang="en-US" sz="1800" dirty="0"/>
              <a:t> </a:t>
            </a:r>
            <a:r>
              <a:rPr lang="en-US" sz="1800" dirty="0" err="1"/>
              <a:t>baru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mewarisi</a:t>
            </a:r>
            <a:r>
              <a:rPr lang="en-US" sz="1800" dirty="0"/>
              <a:t> </a:t>
            </a:r>
            <a:r>
              <a:rPr lang="en-US" sz="1800" dirty="0" err="1"/>
              <a:t>karakteristik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kelas</a:t>
            </a:r>
            <a:r>
              <a:rPr lang="en-US" sz="1800" dirty="0"/>
              <a:t> yang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, </a:t>
            </a:r>
            <a:r>
              <a:rPr lang="en-US" sz="1800" dirty="0" err="1"/>
              <a:t>ditambah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karakteristik</a:t>
            </a:r>
            <a:r>
              <a:rPr lang="en-US" sz="1800" dirty="0"/>
              <a:t> </a:t>
            </a:r>
            <a:r>
              <a:rPr lang="en-US" sz="1800" dirty="0" err="1"/>
              <a:t>unik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kelas</a:t>
            </a:r>
            <a:r>
              <a:rPr lang="en-US" sz="1800" dirty="0"/>
              <a:t> </a:t>
            </a:r>
            <a:r>
              <a:rPr lang="en-US" sz="1800" dirty="0" err="1"/>
              <a:t>baru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.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hirarki</a:t>
            </a:r>
            <a:r>
              <a:rPr lang="en-US" sz="1800" dirty="0"/>
              <a:t> </a:t>
            </a:r>
            <a:r>
              <a:rPr lang="en-US" sz="1800" dirty="0" err="1"/>
              <a:t>kelas</a:t>
            </a:r>
            <a:r>
              <a:rPr lang="en-US" sz="1800" dirty="0"/>
              <a:t>,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kelas</a:t>
            </a:r>
            <a:r>
              <a:rPr lang="en-US" sz="1800" dirty="0"/>
              <a:t> C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turunan</a:t>
            </a:r>
            <a:r>
              <a:rPr lang="en-US" sz="1800" dirty="0"/>
              <a:t> </a:t>
            </a:r>
            <a:r>
              <a:rPr lang="en-US" sz="1800" dirty="0" err="1"/>
              <a:t>kelas</a:t>
            </a:r>
            <a:r>
              <a:rPr lang="en-US" sz="1800" dirty="0"/>
              <a:t> B,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kelas</a:t>
            </a:r>
            <a:r>
              <a:rPr lang="en-US" sz="1800" dirty="0"/>
              <a:t> B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turunan</a:t>
            </a:r>
            <a:r>
              <a:rPr lang="en-US" sz="1800" dirty="0"/>
              <a:t> </a:t>
            </a:r>
            <a:r>
              <a:rPr lang="en-US" sz="1800" dirty="0" err="1"/>
              <a:t>kelas</a:t>
            </a:r>
            <a:r>
              <a:rPr lang="en-US" sz="1800" dirty="0"/>
              <a:t> A,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otomatis</a:t>
            </a:r>
            <a:r>
              <a:rPr lang="en-US" sz="1800" dirty="0"/>
              <a:t> attribute </a:t>
            </a:r>
            <a:r>
              <a:rPr lang="en-US" sz="1800" dirty="0" err="1"/>
              <a:t>dan</a:t>
            </a:r>
            <a:r>
              <a:rPr lang="en-US" sz="1800" dirty="0"/>
              <a:t> method </a:t>
            </a:r>
            <a:r>
              <a:rPr lang="en-US" sz="1800" dirty="0" err="1"/>
              <a:t>kelas</a:t>
            </a:r>
            <a:r>
              <a:rPr lang="en-US" sz="1800" dirty="0"/>
              <a:t> A </a:t>
            </a:r>
            <a:r>
              <a:rPr lang="en-US" sz="1800" dirty="0" err="1"/>
              <a:t>juga</a:t>
            </a:r>
            <a:r>
              <a:rPr lang="en-US" sz="1800" dirty="0"/>
              <a:t> </a:t>
            </a:r>
            <a:r>
              <a:rPr lang="en-US" sz="1800" dirty="0" err="1"/>
              <a:t>diwariskan</a:t>
            </a:r>
            <a:r>
              <a:rPr lang="en-US" sz="1800" dirty="0"/>
              <a:t> </a:t>
            </a:r>
            <a:r>
              <a:rPr lang="en-US" sz="1800" dirty="0" err="1"/>
              <a:t>kelas</a:t>
            </a:r>
            <a:r>
              <a:rPr lang="en-US" sz="1800" dirty="0"/>
              <a:t> C. </a:t>
            </a:r>
            <a:r>
              <a:rPr lang="en-US" sz="1800" dirty="0" err="1"/>
              <a:t>Setiap</a:t>
            </a:r>
            <a:r>
              <a:rPr lang="en-US" sz="1800" dirty="0"/>
              <a:t> </a:t>
            </a:r>
            <a:r>
              <a:rPr lang="en-US" sz="1800" i="1" dirty="0"/>
              <a:t>subclass</a:t>
            </a:r>
            <a:r>
              <a:rPr lang="en-US" sz="1800" dirty="0"/>
              <a:t> 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mewarisi</a:t>
            </a:r>
            <a:r>
              <a:rPr lang="en-US" sz="1800" dirty="0"/>
              <a:t> </a:t>
            </a:r>
            <a:r>
              <a:rPr lang="en-US" sz="1800" i="1" dirty="0"/>
              <a:t>state </a:t>
            </a:r>
            <a:r>
              <a:rPr lang="en-US" sz="1800" dirty="0"/>
              <a:t>(</a:t>
            </a:r>
            <a:r>
              <a:rPr lang="en-US" sz="1800" dirty="0" err="1"/>
              <a:t>variabel-variabel</a:t>
            </a:r>
            <a:r>
              <a:rPr lang="en-US" sz="1800" dirty="0"/>
              <a:t> ) </a:t>
            </a:r>
            <a:r>
              <a:rPr lang="en-US" sz="1800" dirty="0" err="1"/>
              <a:t>dan</a:t>
            </a:r>
            <a:r>
              <a:rPr lang="en-US" sz="1800" dirty="0"/>
              <a:t> </a:t>
            </a:r>
            <a:r>
              <a:rPr lang="en-US" sz="1800" i="1" dirty="0" err="1"/>
              <a:t>behaviour</a:t>
            </a:r>
            <a:r>
              <a:rPr lang="en-US" sz="1800" dirty="0"/>
              <a:t> ( method-method ) </a:t>
            </a:r>
            <a:r>
              <a:rPr lang="en-US" sz="1800" dirty="0" err="1"/>
              <a:t>dari</a:t>
            </a:r>
            <a:r>
              <a:rPr lang="en-US" sz="1800" dirty="0"/>
              <a:t> </a:t>
            </a:r>
            <a:r>
              <a:rPr lang="en-US" sz="1800" i="1" dirty="0"/>
              <a:t>superclass</a:t>
            </a:r>
            <a:r>
              <a:rPr lang="en-US" sz="1800" dirty="0"/>
              <a:t>-</a:t>
            </a:r>
            <a:r>
              <a:rPr lang="en-US" sz="1800" dirty="0" err="1"/>
              <a:t>nya</a:t>
            </a:r>
            <a:r>
              <a:rPr lang="en-US" sz="1800" dirty="0"/>
              <a:t>. Subclass </a:t>
            </a:r>
            <a:r>
              <a:rPr lang="en-US" sz="1800" dirty="0" err="1"/>
              <a:t>kemudian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menambahkan</a:t>
            </a:r>
            <a:r>
              <a:rPr lang="en-US" sz="1800" dirty="0"/>
              <a:t> state </a:t>
            </a:r>
            <a:r>
              <a:rPr lang="en-US" sz="1800" dirty="0" err="1"/>
              <a:t>dan</a:t>
            </a:r>
            <a:r>
              <a:rPr lang="en-US" sz="1800" dirty="0"/>
              <a:t> behavior </a:t>
            </a:r>
            <a:r>
              <a:rPr lang="en-US" sz="1800" dirty="0" err="1"/>
              <a:t>baru</a:t>
            </a:r>
            <a:r>
              <a:rPr lang="en-US" sz="1800" dirty="0"/>
              <a:t> yang </a:t>
            </a:r>
            <a:r>
              <a:rPr lang="en-US" sz="1800" dirty="0" err="1"/>
              <a:t>spesifik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pula </a:t>
            </a:r>
            <a:r>
              <a:rPr lang="en-US" sz="1800" dirty="0" err="1"/>
              <a:t>memodifikasi</a:t>
            </a:r>
            <a:r>
              <a:rPr lang="en-US" sz="1800" dirty="0"/>
              <a:t> (</a:t>
            </a:r>
            <a:r>
              <a:rPr lang="en-US" sz="1800" i="1" dirty="0"/>
              <a:t>override</a:t>
            </a:r>
            <a:r>
              <a:rPr lang="en-US" sz="1800" dirty="0"/>
              <a:t> ) state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behaviour</a:t>
            </a:r>
            <a:r>
              <a:rPr lang="en-US" sz="1800" dirty="0"/>
              <a:t> yang </a:t>
            </a:r>
            <a:r>
              <a:rPr lang="en-US" sz="1800" dirty="0" err="1"/>
              <a:t>diturunkan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superclass-</a:t>
            </a:r>
            <a:r>
              <a:rPr lang="en-US" sz="1800" dirty="0" err="1"/>
              <a:t>nya</a:t>
            </a:r>
            <a:r>
              <a:rPr lang="en-US" sz="1800" dirty="0"/>
              <a:t>.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483768" y="1923678"/>
            <a:ext cx="4229100" cy="1159800"/>
          </a:xfrm>
        </p:spPr>
        <p:txBody>
          <a:bodyPr/>
          <a:lstStyle/>
          <a:p>
            <a:r>
              <a:rPr lang="en-ID" dirty="0" smtClean="0"/>
              <a:t>KEUNTUNGAN </a:t>
            </a:r>
            <a:br>
              <a:rPr lang="en-ID" dirty="0" smtClean="0"/>
            </a:br>
            <a:r>
              <a:rPr lang="en-ID" dirty="0" smtClean="0"/>
              <a:t>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348720"/>
      </p:ext>
    </p:extLst>
  </p:cSld>
  <p:clrMapOvr>
    <a:masterClrMapping/>
  </p:clrMapOvr>
</p:sld>
</file>

<file path=ppt/theme/theme1.xml><?xml version="1.0" encoding="utf-8"?>
<a:theme xmlns:a="http://schemas.openxmlformats.org/drawingml/2006/main" name="Talbot template">
  <a:themeElements>
    <a:clrScheme name="Custom 347">
      <a:dk1>
        <a:srgbClr val="393B44"/>
      </a:dk1>
      <a:lt1>
        <a:srgbClr val="FFFFFF"/>
      </a:lt1>
      <a:dk2>
        <a:srgbClr val="98ADBE"/>
      </a:dk2>
      <a:lt2>
        <a:srgbClr val="F5F5F5"/>
      </a:lt2>
      <a:accent1>
        <a:srgbClr val="2768CF"/>
      </a:accent1>
      <a:accent2>
        <a:srgbClr val="39B5D8"/>
      </a:accent2>
      <a:accent3>
        <a:srgbClr val="F16A39"/>
      </a:accent3>
      <a:accent4>
        <a:srgbClr val="DA2323"/>
      </a:accent4>
      <a:accent5>
        <a:srgbClr val="FFE599"/>
      </a:accent5>
      <a:accent6>
        <a:srgbClr val="FFD966"/>
      </a:accent6>
      <a:hlink>
        <a:srgbClr val="0B8FB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236</Words>
  <Application>Microsoft Office PowerPoint</Application>
  <PresentationFormat>On-screen Show (16:9)</PresentationFormat>
  <Paragraphs>80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Patrick Hand</vt:lpstr>
      <vt:lpstr>Patrick Hand SC</vt:lpstr>
      <vt:lpstr>Talbot template</vt:lpstr>
      <vt:lpstr>ENCASULAPTION INHERITANCE POLYMORPHISM</vt:lpstr>
      <vt:lpstr>Encasulaption</vt:lpstr>
      <vt:lpstr>PowerPoint Presentation</vt:lpstr>
      <vt:lpstr>Manfaat encasulaption</vt:lpstr>
      <vt:lpstr>PowerPoint Presentation</vt:lpstr>
      <vt:lpstr>PowerPoint Presentation</vt:lpstr>
      <vt:lpstr>CONTOH PROGRAM</vt:lpstr>
      <vt:lpstr>INHERITANCE</vt:lpstr>
      <vt:lpstr>KEUNTUNGAN  INHERITANCE</vt:lpstr>
      <vt:lpstr>PowerPoint Presentation</vt:lpstr>
      <vt:lpstr>PowerPoint Presentation</vt:lpstr>
      <vt:lpstr>PowerPoint Presentation</vt:lpstr>
      <vt:lpstr>In two or three columns</vt:lpstr>
      <vt:lpstr>CONTOH PROGRAM</vt:lpstr>
      <vt:lpstr>polymorphism</vt:lpstr>
      <vt:lpstr>CONTOH PROGRAM</vt:lpstr>
      <vt:lpstr>Terima Kasih pls jangan nanya yaa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ENCASULAPTION INHERITANCE POLYMORPHISM</dc:title>
  <dc:creator>Rinaldasugitaa</dc:creator>
  <cp:lastModifiedBy>rinal</cp:lastModifiedBy>
  <cp:revision>5</cp:revision>
  <dcterms:modified xsi:type="dcterms:W3CDTF">2019-12-26T15:04:44Z</dcterms:modified>
</cp:coreProperties>
</file>