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ubik" panose="020B0604020202020204" charset="-79"/>
      <p:regular r:id="rId15"/>
      <p:bold r:id="rId16"/>
      <p:italic r:id="rId17"/>
      <p:boldItalic r:id="rId18"/>
    </p:embeddedFont>
    <p:embeddedFont>
      <p:font typeface="Rubik Light" panose="020B0604020202020204" charset="-79"/>
      <p:regular r:id="rId19"/>
      <p:bold r:id="rId20"/>
      <p:italic r:id="rId21"/>
      <p:boldItalic r:id="rId22"/>
    </p:embeddedFont>
    <p:embeddedFont>
      <p:font typeface="Rubik Medium" panose="020B0604020202020204" charset="-79"/>
      <p:regular r:id="rId23"/>
      <p:bold r:id="rId24"/>
      <p:italic r:id="rId25"/>
      <p:boldItalic r:id="rId26"/>
    </p:embeddedFont>
    <p:embeddedFont>
      <p:font typeface="Rubik SemiBold" panose="020B0604020202020204" charset="-79"/>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6cdb9fadc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26cdb9fadc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ceea7052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26ceea7052e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6ce0baced8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26ce0baced8_0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6ce0baced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26ce0baced8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cdb9fadc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26cdb9fadc2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cdb9fadc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26cdb9fadc2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cdb9fadc2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6cdb9fadc2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6cdb9fadc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6cdb9fadc2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cdb9fadc2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26cdb9fadc2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cdb9fadc2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26cdb9fadc2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cdb9fadc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26cdb9fadc2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ce0baced8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26ce0baced8_0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dicoding.com/certificates/07Z6W1D3WZQR"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hyperlink" Target="https://www.dicoding.com/certificates/53XE48M69ZRN" TargetMode="External"/><Relationship Id="rId5" Type="http://schemas.openxmlformats.org/officeDocument/2006/relationships/hyperlink" Target="https://www.dicoding.com/certificates/EYX4YN8GRZDL"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lookerstudio.google.com/s/g71q8WqFY6U"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hyperlink" Target="https://github.com/RinaldySs/Analisis-Kinerja-Bisnis-Kimia-Farma-2020-2023/tree/e1e454094c4f12e0fb96e494dc2cfb9917a192d6" TargetMode="External"/><Relationship Id="rId5" Type="http://schemas.openxmlformats.org/officeDocument/2006/relationships/hyperlink" Target="https://drive.google.com/file/d/1Eo-CtWHYRQTNBvVWyweMpqiFNzk0mEYC/view?usp=sharing"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4.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mt="10000"/>
          </a:blip>
          <a:srcRect/>
          <a:stretch/>
        </p:blipFill>
        <p:spPr>
          <a:xfrm>
            <a:off x="-54400" y="93225"/>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295400" y="279725"/>
            <a:ext cx="1399901" cy="541300"/>
          </a:xfrm>
          <a:prstGeom prst="rect">
            <a:avLst/>
          </a:prstGeom>
          <a:noFill/>
          <a:ln>
            <a:noFill/>
          </a:ln>
        </p:spPr>
      </p:pic>
      <p:sp>
        <p:nvSpPr>
          <p:cNvPr id="56" name="Google Shape;56;p13"/>
          <p:cNvSpPr txBox="1"/>
          <p:nvPr/>
        </p:nvSpPr>
        <p:spPr>
          <a:xfrm>
            <a:off x="295400" y="960925"/>
            <a:ext cx="6448500" cy="1569900"/>
          </a:xfrm>
          <a:prstGeom prst="rect">
            <a:avLst/>
          </a:prstGeom>
          <a:noFill/>
          <a:ln>
            <a:noFill/>
          </a:ln>
          <a:effectLst>
            <a:outerShdw blurRad="57150" dist="19050" dir="5400000" algn="bl" rotWithShape="0">
              <a:srgbClr val="000000">
                <a:alpha val="4941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3000" b="1">
                <a:solidFill>
                  <a:schemeClr val="lt1"/>
                </a:solidFill>
                <a:latin typeface="Rubik"/>
                <a:ea typeface="Rubik"/>
                <a:cs typeface="Rubik"/>
                <a:sym typeface="Rubik"/>
              </a:rPr>
              <a:t>Analysis of Kimia Farma business performance for 2020-2023</a:t>
            </a:r>
            <a:endParaRPr sz="3000" b="0" i="0" u="none" strike="noStrike" cap="none">
              <a:solidFill>
                <a:schemeClr val="lt1"/>
              </a:solidFill>
              <a:latin typeface="Rubik"/>
              <a:ea typeface="Rubik"/>
              <a:cs typeface="Rubik"/>
              <a:sym typeface="Rubik"/>
            </a:endParaRPr>
          </a:p>
        </p:txBody>
      </p:sp>
      <p:sp>
        <p:nvSpPr>
          <p:cNvPr id="57" name="Google Shape;57;p13"/>
          <p:cNvSpPr txBox="1"/>
          <p:nvPr/>
        </p:nvSpPr>
        <p:spPr>
          <a:xfrm>
            <a:off x="463500" y="3223525"/>
            <a:ext cx="7289100" cy="569400"/>
          </a:xfrm>
          <a:prstGeom prst="rect">
            <a:avLst/>
          </a:prstGeom>
          <a:noFill/>
          <a:ln>
            <a:noFill/>
          </a:ln>
          <a:effectLst>
            <a:outerShdw blurRad="57150" dist="19050" dir="5400000" algn="bl" rotWithShape="0">
              <a:srgbClr val="000000">
                <a:alpha val="4941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a:solidFill>
                  <a:schemeClr val="lt1"/>
                </a:solidFill>
                <a:latin typeface="Rubik SemiBold"/>
                <a:ea typeface="Rubik SemiBold"/>
                <a:cs typeface="Rubik SemiBold"/>
                <a:sym typeface="Rubik SemiBold"/>
              </a:rPr>
              <a:t>Kimia Farma </a:t>
            </a:r>
            <a:r>
              <a:rPr lang="en" sz="2500" b="0" i="0" u="none" strike="noStrike" cap="none">
                <a:solidFill>
                  <a:schemeClr val="lt1"/>
                </a:solidFill>
                <a:latin typeface="Rubik SemiBold"/>
                <a:ea typeface="Rubik SemiBold"/>
                <a:cs typeface="Rubik SemiBold"/>
                <a:sym typeface="Rubik SemiBold"/>
              </a:rPr>
              <a:t>- </a:t>
            </a:r>
            <a:r>
              <a:rPr lang="en" sz="2500">
                <a:solidFill>
                  <a:schemeClr val="lt1"/>
                </a:solidFill>
                <a:latin typeface="Rubik SemiBold"/>
                <a:ea typeface="Rubik SemiBold"/>
                <a:cs typeface="Rubik SemiBold"/>
                <a:sym typeface="Rubik SemiBold"/>
              </a:rPr>
              <a:t>Big Data Analytics</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3"/>
          <p:cNvSpPr/>
          <p:nvPr/>
        </p:nvSpPr>
        <p:spPr>
          <a:xfrm>
            <a:off x="6702725" y="-528700"/>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3"/>
          <p:cNvSpPr txBox="1"/>
          <p:nvPr/>
        </p:nvSpPr>
        <p:spPr>
          <a:xfrm>
            <a:off x="1714725" y="2656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3"/>
          <p:cNvSpPr txBox="1"/>
          <p:nvPr/>
        </p:nvSpPr>
        <p:spPr>
          <a:xfrm>
            <a:off x="463500" y="3792925"/>
            <a:ext cx="4392000" cy="954300"/>
          </a:xfrm>
          <a:prstGeom prst="rect">
            <a:avLst/>
          </a:prstGeom>
          <a:noFill/>
          <a:ln>
            <a:noFill/>
          </a:ln>
          <a:effectLst>
            <a:outerShdw blurRad="57150" dist="19050" dir="5400000" algn="bl" rotWithShape="0">
              <a:srgbClr val="000000">
                <a:alpha val="4941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Rubik Light"/>
                <a:ea typeface="Rubik Light"/>
                <a:cs typeface="Rubik Light"/>
                <a:sym typeface="Rubik Light"/>
              </a:rPr>
              <a:t>Presented by</a:t>
            </a:r>
            <a:endParaRPr sz="2000" b="0" i="0" u="none" strike="noStrike" cap="none">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Rinaldy Buana Saputra</a:t>
            </a:r>
            <a:endParaRPr sz="3000" b="0" i="0" u="none" strike="noStrike" cap="none">
              <a:solidFill>
                <a:schemeClr val="lt1"/>
              </a:solidFill>
              <a:latin typeface="Rubik Light"/>
              <a:ea typeface="Rubik Light"/>
              <a:cs typeface="Rubik Light"/>
              <a:sym typeface="Rubik Light"/>
            </a:endParaRPr>
          </a:p>
        </p:txBody>
      </p:sp>
      <p:pic>
        <p:nvPicPr>
          <p:cNvPr id="61" name="Google Shape;61;p13"/>
          <p:cNvPicPr preferRelativeResize="0"/>
          <p:nvPr/>
        </p:nvPicPr>
        <p:blipFill>
          <a:blip r:embed="rId5">
            <a:alphaModFix/>
          </a:blip>
          <a:stretch>
            <a:fillRect/>
          </a:stretch>
        </p:blipFill>
        <p:spPr>
          <a:xfrm>
            <a:off x="2296425" y="227125"/>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9" name="Google Shape;159;p2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60" name="Google Shape;160;p22"/>
          <p:cNvSpPr txBox="1"/>
          <p:nvPr/>
        </p:nvSpPr>
        <p:spPr>
          <a:xfrm>
            <a:off x="340500" y="26778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pic>
        <p:nvPicPr>
          <p:cNvPr id="161" name="Google Shape;161;p22"/>
          <p:cNvPicPr preferRelativeResize="0"/>
          <p:nvPr/>
        </p:nvPicPr>
        <p:blipFill>
          <a:blip r:embed="rId5">
            <a:alphaModFix/>
          </a:blip>
          <a:stretch>
            <a:fillRect/>
          </a:stretch>
        </p:blipFill>
        <p:spPr>
          <a:xfrm>
            <a:off x="942812" y="817499"/>
            <a:ext cx="7258376" cy="406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3"/>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67" name="Google Shape;167;p23"/>
          <p:cNvSpPr txBox="1"/>
          <p:nvPr/>
        </p:nvSpPr>
        <p:spPr>
          <a:xfrm>
            <a:off x="393475" y="-99500"/>
            <a:ext cx="8672100" cy="692700"/>
          </a:xfrm>
          <a:prstGeom prst="rect">
            <a:avLst/>
          </a:prstGeom>
          <a:noFill/>
          <a:ln>
            <a:noFill/>
          </a:ln>
          <a:effectLst>
            <a:outerShdw blurRad="57150" dist="19050" dir="5400000" algn="bl" rotWithShape="0">
              <a:srgbClr val="000000">
                <a:alpha val="4941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3300" b="1">
                <a:solidFill>
                  <a:schemeClr val="accent2"/>
                </a:solidFill>
                <a:latin typeface="Rubik"/>
                <a:ea typeface="Rubik"/>
                <a:cs typeface="Rubik"/>
                <a:sym typeface="Rubik"/>
              </a:rPr>
              <a:t>Conclusion</a:t>
            </a:r>
            <a:endParaRPr sz="800" b="0" i="0" u="none" strike="noStrike" cap="none">
              <a:solidFill>
                <a:schemeClr val="accent2"/>
              </a:solidFill>
              <a:latin typeface="Rubik"/>
              <a:ea typeface="Rubik"/>
              <a:cs typeface="Rubik"/>
              <a:sym typeface="Rubik"/>
            </a:endParaRPr>
          </a:p>
        </p:txBody>
      </p:sp>
      <p:sp>
        <p:nvSpPr>
          <p:cNvPr id="168" name="Google Shape;168;p23"/>
          <p:cNvSpPr txBox="1"/>
          <p:nvPr/>
        </p:nvSpPr>
        <p:spPr>
          <a:xfrm>
            <a:off x="1471675" y="1552775"/>
            <a:ext cx="6515700" cy="1693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a:solidFill>
                  <a:schemeClr val="dk1"/>
                </a:solidFill>
                <a:latin typeface="Rubik"/>
                <a:ea typeface="Rubik"/>
                <a:cs typeface="Rubik"/>
                <a:sym typeface="Rubik"/>
              </a:rPr>
              <a:t>In conclusion, Kimia Farma has shown stable business performance during the 2020-2023 period, with West Java being the main market and several branches having growth potential that can be improved. This analysis provides valuable insights for company management in planning strategies to increase sales and profitability in the future.</a:t>
            </a:r>
            <a:endParaRPr>
              <a:solidFill>
                <a:schemeClr val="dk1"/>
              </a:solidFill>
              <a:latin typeface="Rubik"/>
              <a:ea typeface="Rubik"/>
              <a:cs typeface="Rubik"/>
              <a:sym typeface="Rubi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72"/>
        <p:cNvGrpSpPr/>
        <p:nvPr/>
      </p:nvGrpSpPr>
      <p:grpSpPr>
        <a:xfrm>
          <a:off x="0" y="0"/>
          <a:ext cx="0" cy="0"/>
          <a:chOff x="0" y="0"/>
          <a:chExt cx="0" cy="0"/>
        </a:xfrm>
      </p:grpSpPr>
      <p:pic>
        <p:nvPicPr>
          <p:cNvPr id="173" name="Google Shape;173;p2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74" name="Google Shape;174;p24"/>
          <p:cNvPicPr preferRelativeResize="0"/>
          <p:nvPr/>
        </p:nvPicPr>
        <p:blipFill>
          <a:blip r:embed="rId4">
            <a:alphaModFix/>
          </a:blip>
          <a:stretch>
            <a:fillRect/>
          </a:stretch>
        </p:blipFill>
        <p:spPr>
          <a:xfrm>
            <a:off x="4885225" y="4088955"/>
            <a:ext cx="1951851" cy="701025"/>
          </a:xfrm>
          <a:prstGeom prst="rect">
            <a:avLst/>
          </a:prstGeom>
          <a:noFill/>
          <a:ln>
            <a:noFill/>
          </a:ln>
        </p:spPr>
      </p:pic>
      <p:pic>
        <p:nvPicPr>
          <p:cNvPr id="175" name="Google Shape;175;p24"/>
          <p:cNvPicPr preferRelativeResize="0"/>
          <p:nvPr/>
        </p:nvPicPr>
        <p:blipFill rotWithShape="1">
          <a:blip r:embed="rId5">
            <a:alphaModFix/>
          </a:blip>
          <a:srcRect/>
          <a:stretch/>
        </p:blipFill>
        <p:spPr>
          <a:xfrm>
            <a:off x="2895425" y="4262625"/>
            <a:ext cx="1399901" cy="541300"/>
          </a:xfrm>
          <a:prstGeom prst="rect">
            <a:avLst/>
          </a:prstGeom>
          <a:noFill/>
          <a:ln>
            <a:noFill/>
          </a:ln>
        </p:spPr>
      </p:pic>
      <p:sp>
        <p:nvSpPr>
          <p:cNvPr id="176" name="Google Shape;176;p24"/>
          <p:cNvSpPr txBox="1"/>
          <p:nvPr/>
        </p:nvSpPr>
        <p:spPr>
          <a:xfrm>
            <a:off x="2376000" y="1939850"/>
            <a:ext cx="4392000" cy="877200"/>
          </a:xfrm>
          <a:prstGeom prst="rect">
            <a:avLst/>
          </a:prstGeom>
          <a:noFill/>
          <a:ln>
            <a:noFill/>
          </a:ln>
          <a:effectLst>
            <a:outerShdw blurRad="57150" dist="19050" dir="5400000" algn="bl" rotWithShape="0">
              <a:srgbClr val="000000">
                <a:alpha val="4941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77" name="Google Shape;177;p24"/>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67" name="Google Shape;67;p1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68" name="Google Shape;68;p14"/>
          <p:cNvSpPr/>
          <p:nvPr/>
        </p:nvSpPr>
        <p:spPr>
          <a:xfrm>
            <a:off x="0" y="0"/>
            <a:ext cx="4572000" cy="5143500"/>
          </a:xfrm>
          <a:prstGeom prst="rect">
            <a:avLst/>
          </a:prstGeom>
          <a:solidFill>
            <a:srgbClr val="019FAB">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a:off x="1033575" y="470775"/>
            <a:ext cx="2431800" cy="329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ubik Medium"/>
                <a:ea typeface="Rubik Medium"/>
                <a:cs typeface="Rubik Medium"/>
                <a:sym typeface="Rubik Medium"/>
              </a:rPr>
              <a:t>Insert your photo here</a:t>
            </a:r>
            <a:endParaRPr sz="1400" b="0" i="0" u="none" strike="noStrike" cap="none">
              <a:solidFill>
                <a:srgbClr val="000000"/>
              </a:solidFill>
              <a:latin typeface="Rubik Medium"/>
              <a:ea typeface="Rubik Medium"/>
              <a:cs typeface="Rubik Medium"/>
              <a:sym typeface="Rubik Medium"/>
            </a:endParaRPr>
          </a:p>
        </p:txBody>
      </p:sp>
      <p:sp>
        <p:nvSpPr>
          <p:cNvPr id="70" name="Google Shape;70;p14"/>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Rinaldy Buana Saputra</a:t>
            </a:r>
            <a:endParaRPr sz="2000" b="0" i="0" u="none" strike="noStrike" cap="none">
              <a:solidFill>
                <a:srgbClr val="000000"/>
              </a:solidFill>
              <a:latin typeface="Rubik SemiBold"/>
              <a:ea typeface="Rubik SemiBold"/>
              <a:cs typeface="Rubik SemiBold"/>
              <a:sym typeface="Rubik SemiBold"/>
            </a:endParaRPr>
          </a:p>
        </p:txBody>
      </p:sp>
      <p:sp>
        <p:nvSpPr>
          <p:cNvPr id="71" name="Google Shape;71;p14"/>
          <p:cNvSpPr txBox="1"/>
          <p:nvPr/>
        </p:nvSpPr>
        <p:spPr>
          <a:xfrm>
            <a:off x="4867250" y="1604175"/>
            <a:ext cx="4013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solidFill>
                  <a:srgbClr val="019FAB"/>
                </a:solidFill>
                <a:latin typeface="Rubik SemiBold"/>
                <a:ea typeface="Rubik SemiBold"/>
                <a:cs typeface="Rubik SemiBold"/>
                <a:sym typeface="Rubik SemiBold"/>
              </a:rPr>
              <a:t>B.Sc. in Computer Science</a:t>
            </a:r>
            <a:endParaRPr sz="2000" b="0" i="0" u="none" strike="noStrike" cap="none">
              <a:solidFill>
                <a:srgbClr val="019FAB"/>
              </a:solidFill>
              <a:latin typeface="Rubik SemiBold"/>
              <a:ea typeface="Rubik SemiBold"/>
              <a:cs typeface="Rubik SemiBold"/>
              <a:sym typeface="Rubik SemiBold"/>
            </a:endParaRPr>
          </a:p>
        </p:txBody>
      </p:sp>
      <p:sp>
        <p:nvSpPr>
          <p:cNvPr id="72" name="Google Shape;72;p14"/>
          <p:cNvSpPr txBox="1"/>
          <p:nvPr/>
        </p:nvSpPr>
        <p:spPr>
          <a:xfrm>
            <a:off x="4789550" y="2064600"/>
            <a:ext cx="4285500" cy="15699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 sz="900">
                <a:latin typeface="Rubik Medium"/>
                <a:ea typeface="Rubik Medium"/>
                <a:cs typeface="Rubik Medium"/>
                <a:sym typeface="Rubik Medium"/>
              </a:rPr>
              <a:t>As a Computer Science graduate from Widyatama University, I have gained internship experience as a Product Owner where I honed my skills in user research, backlog management, and product testing. In addition, I also have experience in working with teams. My interest in data analysis and visualization drove me to develop these skills to become a reliable data analyst. I am committed to contributing to data-driven decision-making across industries.</a:t>
            </a:r>
            <a:endParaRPr sz="900">
              <a:latin typeface="Rubik Medium"/>
              <a:ea typeface="Rubik Medium"/>
              <a:cs typeface="Rubik Medium"/>
              <a:sym typeface="Rubik Medium"/>
            </a:endParaRPr>
          </a:p>
        </p:txBody>
      </p:sp>
      <p:sp>
        <p:nvSpPr>
          <p:cNvPr id="73" name="Google Shape;73;p14"/>
          <p:cNvSpPr txBox="1"/>
          <p:nvPr/>
        </p:nvSpPr>
        <p:spPr>
          <a:xfrm>
            <a:off x="1004800" y="3928325"/>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Karawang, Jawa Barat</a:t>
            </a:r>
            <a:endParaRPr sz="1200" u="none" strike="noStrike" cap="none">
              <a:solidFill>
                <a:srgbClr val="000000"/>
              </a:solidFill>
              <a:latin typeface="Rubik Medium"/>
              <a:ea typeface="Rubik Medium"/>
              <a:cs typeface="Rubik Medium"/>
              <a:sym typeface="Rubik Medium"/>
            </a:endParaRPr>
          </a:p>
        </p:txBody>
      </p:sp>
      <p:pic>
        <p:nvPicPr>
          <p:cNvPr id="74" name="Google Shape;74;p14"/>
          <p:cNvPicPr preferRelativeResize="0"/>
          <p:nvPr/>
        </p:nvPicPr>
        <p:blipFill>
          <a:blip r:embed="rId5">
            <a:alphaModFix/>
          </a:blip>
          <a:stretch>
            <a:fillRect/>
          </a:stretch>
        </p:blipFill>
        <p:spPr>
          <a:xfrm>
            <a:off x="510750" y="4774200"/>
            <a:ext cx="369300" cy="369300"/>
          </a:xfrm>
          <a:prstGeom prst="rect">
            <a:avLst/>
          </a:prstGeom>
          <a:noFill/>
          <a:ln>
            <a:noFill/>
          </a:ln>
        </p:spPr>
      </p:pic>
      <p:pic>
        <p:nvPicPr>
          <p:cNvPr id="75" name="Google Shape;75;p14"/>
          <p:cNvPicPr preferRelativeResize="0"/>
          <p:nvPr/>
        </p:nvPicPr>
        <p:blipFill>
          <a:blip r:embed="rId6">
            <a:alphaModFix/>
          </a:blip>
          <a:stretch>
            <a:fillRect/>
          </a:stretch>
        </p:blipFill>
        <p:spPr>
          <a:xfrm>
            <a:off x="495300" y="3912875"/>
            <a:ext cx="400201" cy="400201"/>
          </a:xfrm>
          <a:prstGeom prst="rect">
            <a:avLst/>
          </a:prstGeom>
          <a:noFill/>
          <a:ln>
            <a:noFill/>
          </a:ln>
        </p:spPr>
      </p:pic>
      <p:pic>
        <p:nvPicPr>
          <p:cNvPr id="76" name="Google Shape;76;p14"/>
          <p:cNvPicPr preferRelativeResize="0"/>
          <p:nvPr/>
        </p:nvPicPr>
        <p:blipFill>
          <a:blip r:embed="rId7">
            <a:alphaModFix/>
          </a:blip>
          <a:stretch>
            <a:fillRect/>
          </a:stretch>
        </p:blipFill>
        <p:spPr>
          <a:xfrm>
            <a:off x="504096" y="4411877"/>
            <a:ext cx="369300" cy="263511"/>
          </a:xfrm>
          <a:prstGeom prst="rect">
            <a:avLst/>
          </a:prstGeom>
          <a:noFill/>
          <a:ln>
            <a:noFill/>
          </a:ln>
        </p:spPr>
      </p:pic>
      <p:sp>
        <p:nvSpPr>
          <p:cNvPr id="77" name="Google Shape;77;p14"/>
          <p:cNvSpPr txBox="1"/>
          <p:nvPr/>
        </p:nvSpPr>
        <p:spPr>
          <a:xfrm>
            <a:off x="1004800" y="4750550"/>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linkedin.com/in/rinaldybuanasaputra/</a:t>
            </a:r>
            <a:endParaRPr sz="1200" u="none" strike="noStrike" cap="none">
              <a:solidFill>
                <a:srgbClr val="000000"/>
              </a:solidFill>
              <a:latin typeface="Rubik Medium"/>
              <a:ea typeface="Rubik Medium"/>
              <a:cs typeface="Rubik Medium"/>
              <a:sym typeface="Rubik Medium"/>
            </a:endParaRPr>
          </a:p>
        </p:txBody>
      </p:sp>
      <p:sp>
        <p:nvSpPr>
          <p:cNvPr id="78" name="Google Shape;78;p14"/>
          <p:cNvSpPr txBox="1"/>
          <p:nvPr/>
        </p:nvSpPr>
        <p:spPr>
          <a:xfrm>
            <a:off x="1004800" y="4358988"/>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rinaldybuana@gmail.com</a:t>
            </a:r>
            <a:endParaRPr sz="1200" u="none" strike="noStrike" cap="none">
              <a:solidFill>
                <a:srgbClr val="000000"/>
              </a:solidFill>
              <a:latin typeface="Rubik Medium"/>
              <a:ea typeface="Rubik Medium"/>
              <a:cs typeface="Rubik Medium"/>
              <a:sym typeface="Rubik Medium"/>
            </a:endParaRPr>
          </a:p>
        </p:txBody>
      </p:sp>
      <p:pic>
        <p:nvPicPr>
          <p:cNvPr id="79" name="Google Shape;79;p14"/>
          <p:cNvPicPr preferRelativeResize="0"/>
          <p:nvPr/>
        </p:nvPicPr>
        <p:blipFill rotWithShape="1">
          <a:blip r:embed="rId8">
            <a:alphaModFix/>
          </a:blip>
          <a:srcRect t="27778" b="18842"/>
          <a:stretch/>
        </p:blipFill>
        <p:spPr>
          <a:xfrm>
            <a:off x="839400" y="737676"/>
            <a:ext cx="2893199" cy="27454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5"/>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85" name="Google Shape;85;p1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6" name="Google Shape;86;p15"/>
          <p:cNvSpPr txBox="1"/>
          <p:nvPr/>
        </p:nvSpPr>
        <p:spPr>
          <a:xfrm>
            <a:off x="340500" y="1406350"/>
            <a:ext cx="8653200" cy="3200846"/>
          </a:xfrm>
          <a:prstGeom prst="rect">
            <a:avLst/>
          </a:prstGeom>
          <a:noFill/>
          <a:ln>
            <a:noFill/>
          </a:ln>
        </p:spPr>
        <p:txBody>
          <a:bodyPr spcFirstLastPara="1" wrap="square" lIns="91425" tIns="91425" rIns="91425" bIns="91425" anchor="t" anchorCtr="0">
            <a:spAutoFit/>
          </a:bodyPr>
          <a:lstStyle/>
          <a:p>
            <a:pPr marL="0" marR="0" lvl="0" indent="0" algn="l" rtl="0">
              <a:lnSpc>
                <a:spcPct val="200000"/>
              </a:lnSpc>
              <a:spcBef>
                <a:spcPts val="0"/>
              </a:spcBef>
              <a:spcAft>
                <a:spcPts val="0"/>
              </a:spcAft>
              <a:buClr>
                <a:schemeClr val="dk1"/>
              </a:buClr>
              <a:buSzPts val="1100"/>
              <a:buFont typeface="Arial"/>
              <a:buNone/>
            </a:pPr>
            <a:r>
              <a:rPr lang="en" b="1" dirty="0">
                <a:latin typeface="Rubik"/>
                <a:ea typeface="Rubik"/>
                <a:cs typeface="Rubik"/>
                <a:sym typeface="Rubik"/>
              </a:rPr>
              <a:t>Dicoding Indonesia /  Learn Basic Data Science | </a:t>
            </a:r>
            <a:r>
              <a:rPr lang="en" b="1" u="sng" dirty="0">
                <a:solidFill>
                  <a:schemeClr val="hlink"/>
                </a:solidFill>
                <a:latin typeface="Rubik"/>
                <a:ea typeface="Rubik"/>
                <a:cs typeface="Rubik"/>
                <a:sym typeface="Rubik"/>
                <a:hlinkClick r:id="rId5"/>
              </a:rPr>
              <a:t>https://www.dicoding.com/certificates/EYX4YN8GRZDL</a:t>
            </a:r>
            <a:r>
              <a:rPr lang="en" b="1" dirty="0">
                <a:solidFill>
                  <a:schemeClr val="accent5"/>
                </a:solidFill>
                <a:latin typeface="Rubik"/>
                <a:ea typeface="Rubik"/>
                <a:cs typeface="Rubik"/>
                <a:sym typeface="Rubik"/>
              </a:rPr>
              <a:t>			&lt;Nov, 2023&gt;</a:t>
            </a:r>
            <a:br>
              <a:rPr lang="en" b="1" dirty="0">
                <a:solidFill>
                  <a:schemeClr val="accent5"/>
                </a:solidFill>
                <a:latin typeface="Rubik"/>
                <a:ea typeface="Rubik"/>
                <a:cs typeface="Rubik"/>
                <a:sym typeface="Rubik"/>
              </a:rPr>
            </a:br>
            <a:r>
              <a:rPr lang="en" b="1" dirty="0">
                <a:solidFill>
                  <a:schemeClr val="dk1"/>
                </a:solidFill>
                <a:latin typeface="Rubik"/>
                <a:ea typeface="Rubik"/>
                <a:cs typeface="Rubik"/>
                <a:sym typeface="Rubik"/>
              </a:rPr>
              <a:t>Dicoding Indonesia / Learn Basic Structured Query Language | </a:t>
            </a:r>
            <a:r>
              <a:rPr lang="en" b="1" u="sng" dirty="0">
                <a:solidFill>
                  <a:schemeClr val="hlink"/>
                </a:solidFill>
                <a:latin typeface="Rubik"/>
                <a:ea typeface="Rubik"/>
                <a:cs typeface="Rubik"/>
                <a:sym typeface="Rubik"/>
                <a:hlinkClick r:id="rId6"/>
              </a:rPr>
              <a:t>https://www.dicoding.com/certificates/53XE48M69ZRN</a:t>
            </a:r>
            <a:r>
              <a:rPr lang="en" b="1" dirty="0">
                <a:solidFill>
                  <a:schemeClr val="accent5"/>
                </a:solidFill>
                <a:latin typeface="Rubik"/>
                <a:ea typeface="Rubik"/>
                <a:cs typeface="Rubik"/>
                <a:sym typeface="Rubik"/>
              </a:rPr>
              <a:t>			&lt;Nov, 2023&gt;</a:t>
            </a:r>
            <a:br>
              <a:rPr lang="en" b="1" dirty="0">
                <a:solidFill>
                  <a:schemeClr val="accent5"/>
                </a:solidFill>
                <a:latin typeface="Rubik"/>
                <a:ea typeface="Rubik"/>
                <a:cs typeface="Rubik"/>
                <a:sym typeface="Rubik"/>
              </a:rPr>
            </a:br>
            <a:r>
              <a:rPr lang="en" b="1" dirty="0">
                <a:solidFill>
                  <a:schemeClr val="dk1"/>
                </a:solidFill>
                <a:latin typeface="Rubik"/>
                <a:ea typeface="Rubik"/>
                <a:cs typeface="Rubik"/>
                <a:sym typeface="Rubik"/>
              </a:rPr>
              <a:t>Dicoding Indonesia / Getting Started with Python | </a:t>
            </a:r>
            <a:r>
              <a:rPr lang="en" b="1" u="sng" dirty="0">
                <a:solidFill>
                  <a:schemeClr val="hlink"/>
                </a:solidFill>
                <a:latin typeface="Rubik"/>
                <a:ea typeface="Rubik"/>
                <a:cs typeface="Rubik"/>
                <a:sym typeface="Rubik"/>
                <a:hlinkClick r:id="rId7"/>
              </a:rPr>
              <a:t>https://www.dicoding.com/certificates/07Z6W1D3WZQR</a:t>
            </a:r>
            <a:r>
              <a:rPr lang="en" b="1" u="sng" dirty="0">
                <a:solidFill>
                  <a:schemeClr val="hlink"/>
                </a:solidFill>
                <a:latin typeface="Rubik"/>
                <a:ea typeface="Rubik"/>
                <a:cs typeface="Rubik"/>
                <a:sym typeface="Rubik"/>
                <a:hlinkClick r:id="rId7"/>
              </a:rPr>
              <a:t>	</a:t>
            </a:r>
            <a:r>
              <a:rPr lang="en" b="1" dirty="0">
                <a:solidFill>
                  <a:schemeClr val="accent5"/>
                </a:solidFill>
                <a:latin typeface="Rubik"/>
                <a:ea typeface="Rubik"/>
                <a:cs typeface="Rubik"/>
                <a:sym typeface="Rubik"/>
              </a:rPr>
              <a:t>		&lt;Nov, 2023&gt;</a:t>
            </a:r>
            <a:br>
              <a:rPr lang="en" b="1" dirty="0">
                <a:solidFill>
                  <a:schemeClr val="accent5"/>
                </a:solidFill>
                <a:latin typeface="Rubik"/>
                <a:ea typeface="Rubik"/>
                <a:cs typeface="Rubik"/>
                <a:sym typeface="Rubik"/>
              </a:rPr>
            </a:br>
            <a:endParaRPr b="1" dirty="0">
              <a:solidFill>
                <a:schemeClr val="accent5"/>
              </a:solidFill>
              <a:latin typeface="Rubik"/>
              <a:ea typeface="Rubik"/>
              <a:cs typeface="Rubik"/>
              <a:sym typeface="Rubik"/>
            </a:endParaRPr>
          </a:p>
        </p:txBody>
      </p:sp>
      <p:sp>
        <p:nvSpPr>
          <p:cNvPr id="87" name="Google Shape;87;p15"/>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Courses and </a:t>
            </a:r>
            <a:r>
              <a:rPr lang="en" sz="3000" b="1">
                <a:solidFill>
                  <a:schemeClr val="accent5"/>
                </a:solidFill>
                <a:latin typeface="Rubik"/>
                <a:ea typeface="Rubik"/>
                <a:cs typeface="Rubik"/>
                <a:sym typeface="Rubik"/>
              </a:rPr>
              <a:t>Certification</a:t>
            </a:r>
            <a:endParaRPr sz="3000" b="1" i="0" strike="noStrike" cap="none">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3" name="Google Shape;93;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4" name="Google Shape;94;p16"/>
          <p:cNvSpPr txBox="1"/>
          <p:nvPr/>
        </p:nvSpPr>
        <p:spPr>
          <a:xfrm>
            <a:off x="84100" y="1383050"/>
            <a:ext cx="5604600" cy="2281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200">
                <a:latin typeface="Rubik"/>
                <a:ea typeface="Rubik"/>
                <a:cs typeface="Rubik"/>
                <a:sym typeface="Rubik"/>
              </a:rPr>
              <a:t>Kimia Farma is a leading pharmaceutical company in Indonesia, founded in 1817. The company plays a role in drug production, distribution, and research, as well as providing health services. With an extensive network of drug factories and pharmacies, Kimia Farma provides access to quality pharmaceutical products throughout the country. In addition, the company is active in public health programs and international cooperation to improve global health. As an interested individual, I see an opportunity to contribute to Kimia Farma's vision in improving public health and welfare.</a:t>
            </a:r>
            <a:endParaRPr sz="1200">
              <a:latin typeface="Rubik"/>
              <a:ea typeface="Rubik"/>
              <a:cs typeface="Rubik"/>
              <a:sym typeface="Rubik"/>
            </a:endParaRPr>
          </a:p>
          <a:p>
            <a:pPr marL="0" lvl="0" indent="0" algn="just" rtl="0">
              <a:lnSpc>
                <a:spcPct val="115000"/>
              </a:lnSpc>
              <a:spcBef>
                <a:spcPts val="0"/>
              </a:spcBef>
              <a:spcAft>
                <a:spcPts val="0"/>
              </a:spcAft>
              <a:buClr>
                <a:schemeClr val="dk1"/>
              </a:buClr>
              <a:buSzPts val="1100"/>
              <a:buFont typeface="Arial"/>
              <a:buNone/>
            </a:pPr>
            <a:endParaRPr sz="1200">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endParaRPr sz="1200">
              <a:latin typeface="Rubik"/>
              <a:ea typeface="Rubik"/>
              <a:cs typeface="Rubik"/>
              <a:sym typeface="Rubik"/>
            </a:endParaRPr>
          </a:p>
        </p:txBody>
      </p:sp>
      <p:sp>
        <p:nvSpPr>
          <p:cNvPr id="95" name="Google Shape;95;p16"/>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About </a:t>
            </a:r>
            <a:r>
              <a:rPr lang="en" sz="3000" b="1">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96" name="Google Shape;96;p16"/>
          <p:cNvPicPr preferRelativeResize="0"/>
          <p:nvPr/>
        </p:nvPicPr>
        <p:blipFill>
          <a:blip r:embed="rId5">
            <a:alphaModFix/>
          </a:blip>
          <a:stretch>
            <a:fillRect/>
          </a:stretch>
        </p:blipFill>
        <p:spPr>
          <a:xfrm>
            <a:off x="5879950" y="1751818"/>
            <a:ext cx="3104925" cy="111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2" name="Google Shape;102;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3" name="Google Shape;103;p17"/>
          <p:cNvSpPr txBox="1"/>
          <p:nvPr/>
        </p:nvSpPr>
        <p:spPr>
          <a:xfrm>
            <a:off x="340500" y="988425"/>
            <a:ext cx="8340300" cy="25860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As a Big Data Analytics Intern at Kimia Farma, I evaluate the company's business performance from 2020 to 2023.Four datasets are provided: kf_final_transaction.csv, kf_inventory.csv, kf_kantor_cabang.csv, and kf_product.csv. This dataset includes information about transactions, inventory, branch offices, and products. I'll create analysis tables and dashboards using Google Looker Studio. The main objective is to present an analysis of business performance, including revenue comparisons, top 10 total transactions, and net sales per branch and province, as well as identification of branches with the highest but lowest transaction ranks. With this, Kimia Farma's management can gain deep insights for business performance during the period.</a:t>
            </a:r>
            <a:endParaRPr sz="1200">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endParaRPr sz="1200">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endParaRPr sz="1200">
              <a:latin typeface="Rubik"/>
              <a:ea typeface="Rubik"/>
              <a:cs typeface="Rubik"/>
              <a:sym typeface="Rubik"/>
            </a:endParaRPr>
          </a:p>
        </p:txBody>
      </p:sp>
      <p:sp>
        <p:nvSpPr>
          <p:cNvPr id="104" name="Google Shape;104;p17"/>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a:t>
            </a:r>
            <a:r>
              <a:rPr lang="en" sz="3000" b="1">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105" name="Google Shape;105;p17"/>
          <p:cNvSpPr txBox="1"/>
          <p:nvPr/>
        </p:nvSpPr>
        <p:spPr>
          <a:xfrm>
            <a:off x="6582000" y="3973800"/>
            <a:ext cx="2562000" cy="1246465"/>
          </a:xfrm>
          <a:prstGeom prst="rect">
            <a:avLst/>
          </a:prstGeom>
          <a:noFill/>
          <a:ln>
            <a:noFill/>
          </a:ln>
        </p:spPr>
        <p:txBody>
          <a:bodyPr spcFirstLastPara="1" wrap="square" lIns="91425" tIns="91425" rIns="91425" bIns="91425" anchor="t" anchorCtr="0">
            <a:spAutoFit/>
          </a:bodyPr>
          <a:lstStyle/>
          <a:p>
            <a:pPr marL="0" marR="0" lvl="0" indent="0"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Project explanation video </a:t>
            </a:r>
            <a:r>
              <a:rPr lang="en" sz="1200" b="1" u="sng" dirty="0">
                <a:solidFill>
                  <a:schemeClr val="hlink"/>
                </a:solidFill>
                <a:latin typeface="Rubik"/>
                <a:ea typeface="Rubik"/>
                <a:cs typeface="Rubik"/>
                <a:sym typeface="Rubik"/>
                <a:hlinkClick r:id="rId5"/>
              </a:rPr>
              <a:t>here!</a:t>
            </a:r>
            <a:endParaRPr sz="1200" b="1" dirty="0">
              <a:latin typeface="Rubik"/>
              <a:ea typeface="Rubik"/>
              <a:cs typeface="Rubik"/>
              <a:sym typeface="Rubik"/>
            </a:endParaRPr>
          </a:p>
          <a:p>
            <a:pPr marL="0" marR="0" lvl="0" indent="0"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Github link </a:t>
            </a:r>
            <a:r>
              <a:rPr lang="en" sz="1200" b="1" u="sng" dirty="0">
                <a:solidFill>
                  <a:schemeClr val="hlink"/>
                </a:solidFill>
                <a:latin typeface="Rubik"/>
                <a:ea typeface="Rubik"/>
                <a:cs typeface="Rubik"/>
                <a:sym typeface="Rubik"/>
                <a:hlinkClick r:id="rId6"/>
              </a:rPr>
              <a:t>here!</a:t>
            </a:r>
            <a:r>
              <a:rPr lang="en" sz="1200" b="1" dirty="0">
                <a:latin typeface="Rubik"/>
                <a:ea typeface="Rubik"/>
                <a:cs typeface="Rubik"/>
                <a:sym typeface="Rubik"/>
              </a:rPr>
              <a:t> </a:t>
            </a:r>
            <a:br>
              <a:rPr lang="en" sz="1200" b="1" dirty="0">
                <a:latin typeface="Rubik"/>
                <a:ea typeface="Rubik"/>
                <a:cs typeface="Rubik"/>
                <a:sym typeface="Rubik"/>
              </a:rPr>
            </a:br>
            <a:r>
              <a:rPr lang="en" sz="1200" b="1" dirty="0">
                <a:latin typeface="Rubik"/>
                <a:ea typeface="Rubik"/>
                <a:cs typeface="Rubik"/>
                <a:sym typeface="Rubik"/>
              </a:rPr>
              <a:t>Data visualization link </a:t>
            </a:r>
            <a:r>
              <a:rPr lang="en" sz="1200" b="1" u="sng" dirty="0">
                <a:solidFill>
                  <a:schemeClr val="hlink"/>
                </a:solidFill>
                <a:latin typeface="Rubik"/>
                <a:ea typeface="Rubik"/>
                <a:cs typeface="Rubik"/>
                <a:sym typeface="Rubik"/>
                <a:hlinkClick r:id="rId7"/>
              </a:rPr>
              <a:t>here!</a:t>
            </a:r>
            <a:endParaRPr sz="1200" b="1" dirty="0">
              <a:latin typeface="Rubik"/>
              <a:ea typeface="Rubik"/>
              <a:cs typeface="Rubik"/>
              <a:sym typeface="Rubik"/>
            </a:endParaRPr>
          </a:p>
          <a:p>
            <a:pPr marL="0" marR="0" lvl="0" indent="0" rtl="0">
              <a:lnSpc>
                <a:spcPct val="150000"/>
              </a:lnSpc>
              <a:spcBef>
                <a:spcPts val="0"/>
              </a:spcBef>
              <a:spcAft>
                <a:spcPts val="0"/>
              </a:spcAft>
              <a:buClr>
                <a:schemeClr val="dk1"/>
              </a:buClr>
              <a:buSzPts val="1100"/>
              <a:buFont typeface="Arial"/>
              <a:buNone/>
            </a:pPr>
            <a:endParaRPr sz="1000" b="1" i="1" dirty="0">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1" name="Google Shape;111;p18"/>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2" name="Google Shape;112;p18"/>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pic>
        <p:nvPicPr>
          <p:cNvPr id="113" name="Google Shape;113;p18"/>
          <p:cNvPicPr preferRelativeResize="0"/>
          <p:nvPr/>
        </p:nvPicPr>
        <p:blipFill>
          <a:blip r:embed="rId5">
            <a:alphaModFix/>
          </a:blip>
          <a:stretch>
            <a:fillRect/>
          </a:stretch>
        </p:blipFill>
        <p:spPr>
          <a:xfrm>
            <a:off x="303224" y="1644136"/>
            <a:ext cx="2131201" cy="839550"/>
          </a:xfrm>
          <a:prstGeom prst="rect">
            <a:avLst/>
          </a:prstGeom>
          <a:noFill/>
          <a:ln>
            <a:noFill/>
          </a:ln>
        </p:spPr>
      </p:pic>
      <p:pic>
        <p:nvPicPr>
          <p:cNvPr id="114" name="Google Shape;114;p18"/>
          <p:cNvPicPr preferRelativeResize="0"/>
          <p:nvPr/>
        </p:nvPicPr>
        <p:blipFill rotWithShape="1">
          <a:blip r:embed="rId6">
            <a:alphaModFix/>
          </a:blip>
          <a:srcRect b="52527"/>
          <a:stretch/>
        </p:blipFill>
        <p:spPr>
          <a:xfrm>
            <a:off x="2841725" y="1573712"/>
            <a:ext cx="1574300" cy="1358350"/>
          </a:xfrm>
          <a:prstGeom prst="rect">
            <a:avLst/>
          </a:prstGeom>
          <a:noFill/>
          <a:ln>
            <a:noFill/>
          </a:ln>
        </p:spPr>
      </p:pic>
      <p:sp>
        <p:nvSpPr>
          <p:cNvPr id="115" name="Google Shape;115;p18"/>
          <p:cNvSpPr/>
          <p:nvPr/>
        </p:nvSpPr>
        <p:spPr>
          <a:xfrm>
            <a:off x="351613" y="1672969"/>
            <a:ext cx="617206" cy="228352"/>
          </a:xfrm>
          <a:custGeom>
            <a:avLst/>
            <a:gdLst/>
            <a:ahLst/>
            <a:cxnLst/>
            <a:rect l="l" t="t" r="r" b="b"/>
            <a:pathLst>
              <a:path w="55919" h="24521" extrusionOk="0">
                <a:moveTo>
                  <a:pt x="1674" y="5402"/>
                </a:moveTo>
                <a:cubicBezTo>
                  <a:pt x="2754" y="1076"/>
                  <a:pt x="9821" y="1490"/>
                  <a:pt x="14219" y="756"/>
                </a:cubicBezTo>
                <a:cubicBezTo>
                  <a:pt x="27012" y="-1378"/>
                  <a:pt x="41528" y="1460"/>
                  <a:pt x="52319" y="8655"/>
                </a:cubicBezTo>
                <a:cubicBezTo>
                  <a:pt x="54764" y="10285"/>
                  <a:pt x="57185" y="14940"/>
                  <a:pt x="55107" y="17018"/>
                </a:cubicBezTo>
                <a:cubicBezTo>
                  <a:pt x="48440" y="23685"/>
                  <a:pt x="37006" y="25459"/>
                  <a:pt x="27693" y="23988"/>
                </a:cubicBezTo>
                <a:cubicBezTo>
                  <a:pt x="21302" y="22979"/>
                  <a:pt x="14027" y="23859"/>
                  <a:pt x="8643" y="20271"/>
                </a:cubicBezTo>
                <a:cubicBezTo>
                  <a:pt x="6320" y="18723"/>
                  <a:pt x="3907" y="17300"/>
                  <a:pt x="1674" y="15624"/>
                </a:cubicBezTo>
                <a:cubicBezTo>
                  <a:pt x="-1606" y="13163"/>
                  <a:pt x="716" y="6004"/>
                  <a:pt x="3997" y="3544"/>
                </a:cubicBezTo>
              </a:path>
            </a:pathLst>
          </a:custGeom>
          <a:noFill/>
          <a:ln w="9525" cap="flat" cmpd="sng">
            <a:solidFill>
              <a:srgbClr val="FF0000"/>
            </a:solidFill>
            <a:prstDash val="solid"/>
            <a:round/>
            <a:headEnd type="none" w="med" len="med"/>
            <a:tailEnd type="none" w="med" len="med"/>
          </a:ln>
        </p:spPr>
      </p:sp>
      <p:sp>
        <p:nvSpPr>
          <p:cNvPr id="116" name="Google Shape;116;p18"/>
          <p:cNvSpPr/>
          <p:nvPr/>
        </p:nvSpPr>
        <p:spPr>
          <a:xfrm>
            <a:off x="2959995" y="2365390"/>
            <a:ext cx="1034386" cy="270016"/>
          </a:xfrm>
          <a:custGeom>
            <a:avLst/>
            <a:gdLst/>
            <a:ahLst/>
            <a:cxnLst/>
            <a:rect l="l" t="t" r="r" b="b"/>
            <a:pathLst>
              <a:path w="81802" h="22941" extrusionOk="0">
                <a:moveTo>
                  <a:pt x="4887" y="3485"/>
                </a:moveTo>
                <a:cubicBezTo>
                  <a:pt x="23116" y="1965"/>
                  <a:pt x="41671" y="-1846"/>
                  <a:pt x="59714" y="1161"/>
                </a:cubicBezTo>
                <a:cubicBezTo>
                  <a:pt x="67847" y="2516"/>
                  <a:pt x="83553" y="4778"/>
                  <a:pt x="81552" y="12777"/>
                </a:cubicBezTo>
                <a:cubicBezTo>
                  <a:pt x="80589" y="16628"/>
                  <a:pt x="74303" y="16227"/>
                  <a:pt x="70401" y="16959"/>
                </a:cubicBezTo>
                <a:cubicBezTo>
                  <a:pt x="63167" y="18315"/>
                  <a:pt x="55914" y="19861"/>
                  <a:pt x="48563" y="20211"/>
                </a:cubicBezTo>
                <a:cubicBezTo>
                  <a:pt x="33853" y="20912"/>
                  <a:pt x="16407" y="26911"/>
                  <a:pt x="4423" y="18353"/>
                </a:cubicBezTo>
                <a:cubicBezTo>
                  <a:pt x="1472" y="16246"/>
                  <a:pt x="-1305" y="11148"/>
                  <a:pt x="706" y="8131"/>
                </a:cubicBezTo>
                <a:cubicBezTo>
                  <a:pt x="2424" y="5554"/>
                  <a:pt x="5202" y="3535"/>
                  <a:pt x="8140" y="2555"/>
                </a:cubicBezTo>
              </a:path>
            </a:pathLst>
          </a:custGeom>
          <a:noFill/>
          <a:ln w="9525" cap="flat" cmpd="sng">
            <a:solidFill>
              <a:srgbClr val="FF0000"/>
            </a:solidFill>
            <a:prstDash val="solid"/>
            <a:round/>
            <a:headEnd type="none" w="med" len="med"/>
            <a:tailEnd type="none" w="med" len="med"/>
          </a:ln>
        </p:spPr>
      </p:sp>
      <p:cxnSp>
        <p:nvCxnSpPr>
          <p:cNvPr id="117" name="Google Shape;117;p18"/>
          <p:cNvCxnSpPr/>
          <p:nvPr/>
        </p:nvCxnSpPr>
        <p:spPr>
          <a:xfrm>
            <a:off x="1583425" y="2162050"/>
            <a:ext cx="1335600" cy="326400"/>
          </a:xfrm>
          <a:prstGeom prst="straightConnector1">
            <a:avLst/>
          </a:prstGeom>
          <a:noFill/>
          <a:ln w="9525" cap="flat" cmpd="sng">
            <a:solidFill>
              <a:srgbClr val="FF0000"/>
            </a:solidFill>
            <a:prstDash val="solid"/>
            <a:round/>
            <a:headEnd type="none" w="med" len="med"/>
            <a:tailEnd type="triangle" w="med" len="med"/>
          </a:ln>
        </p:spPr>
      </p:cxnSp>
      <p:pic>
        <p:nvPicPr>
          <p:cNvPr id="118" name="Google Shape;118;p18"/>
          <p:cNvPicPr preferRelativeResize="0"/>
          <p:nvPr/>
        </p:nvPicPr>
        <p:blipFill>
          <a:blip r:embed="rId7">
            <a:alphaModFix/>
          </a:blip>
          <a:stretch>
            <a:fillRect/>
          </a:stretch>
        </p:blipFill>
        <p:spPr>
          <a:xfrm>
            <a:off x="4676926" y="1691500"/>
            <a:ext cx="2673799" cy="880250"/>
          </a:xfrm>
          <a:prstGeom prst="rect">
            <a:avLst/>
          </a:prstGeom>
          <a:noFill/>
          <a:ln>
            <a:noFill/>
          </a:ln>
        </p:spPr>
      </p:pic>
      <p:sp>
        <p:nvSpPr>
          <p:cNvPr id="119" name="Google Shape;119;p18"/>
          <p:cNvSpPr/>
          <p:nvPr/>
        </p:nvSpPr>
        <p:spPr>
          <a:xfrm>
            <a:off x="4676924" y="2115232"/>
            <a:ext cx="630050" cy="386219"/>
          </a:xfrm>
          <a:custGeom>
            <a:avLst/>
            <a:gdLst/>
            <a:ahLst/>
            <a:cxnLst/>
            <a:rect l="l" t="t" r="r" b="b"/>
            <a:pathLst>
              <a:path w="56267" h="43951" extrusionOk="0">
                <a:moveTo>
                  <a:pt x="30812" y="3827"/>
                </a:moveTo>
                <a:cubicBezTo>
                  <a:pt x="24003" y="2856"/>
                  <a:pt x="16520" y="-2035"/>
                  <a:pt x="10368" y="1040"/>
                </a:cubicBezTo>
                <a:cubicBezTo>
                  <a:pt x="4110" y="4168"/>
                  <a:pt x="-1602" y="12987"/>
                  <a:pt x="611" y="19625"/>
                </a:cubicBezTo>
                <a:cubicBezTo>
                  <a:pt x="6516" y="37338"/>
                  <a:pt x="39299" y="51699"/>
                  <a:pt x="53115" y="39140"/>
                </a:cubicBezTo>
                <a:cubicBezTo>
                  <a:pt x="58304" y="34423"/>
                  <a:pt x="56402" y="22439"/>
                  <a:pt x="50792" y="18231"/>
                </a:cubicBezTo>
                <a:cubicBezTo>
                  <a:pt x="40042" y="10168"/>
                  <a:pt x="27727" y="3213"/>
                  <a:pt x="14550" y="575"/>
                </a:cubicBezTo>
              </a:path>
            </a:pathLst>
          </a:custGeom>
          <a:noFill/>
          <a:ln w="9525" cap="flat" cmpd="sng">
            <a:solidFill>
              <a:srgbClr val="FF0000"/>
            </a:solidFill>
            <a:prstDash val="solid"/>
            <a:round/>
            <a:headEnd type="none" w="med" len="med"/>
            <a:tailEnd type="none" w="med" len="med"/>
          </a:ln>
        </p:spPr>
      </p:sp>
      <p:pic>
        <p:nvPicPr>
          <p:cNvPr id="120" name="Google Shape;120;p18"/>
          <p:cNvPicPr preferRelativeResize="0"/>
          <p:nvPr/>
        </p:nvPicPr>
        <p:blipFill>
          <a:blip r:embed="rId8">
            <a:alphaModFix/>
          </a:blip>
          <a:stretch>
            <a:fillRect/>
          </a:stretch>
        </p:blipFill>
        <p:spPr>
          <a:xfrm>
            <a:off x="351626" y="2805301"/>
            <a:ext cx="1459974" cy="1996775"/>
          </a:xfrm>
          <a:prstGeom prst="rect">
            <a:avLst/>
          </a:prstGeom>
          <a:noFill/>
          <a:ln>
            <a:noFill/>
          </a:ln>
        </p:spPr>
      </p:pic>
      <p:sp>
        <p:nvSpPr>
          <p:cNvPr id="121" name="Google Shape;121;p18"/>
          <p:cNvSpPr/>
          <p:nvPr/>
        </p:nvSpPr>
        <p:spPr>
          <a:xfrm>
            <a:off x="371886" y="3155567"/>
            <a:ext cx="397165" cy="286030"/>
          </a:xfrm>
          <a:custGeom>
            <a:avLst/>
            <a:gdLst/>
            <a:ahLst/>
            <a:cxnLst/>
            <a:rect l="l" t="t" r="r" b="b"/>
            <a:pathLst>
              <a:path w="36937" h="22403" extrusionOk="0">
                <a:moveTo>
                  <a:pt x="16861" y="2382"/>
                </a:moveTo>
                <a:cubicBezTo>
                  <a:pt x="12085" y="785"/>
                  <a:pt x="5825" y="1277"/>
                  <a:pt x="1893" y="4423"/>
                </a:cubicBezTo>
                <a:cubicBezTo>
                  <a:pt x="-592" y="6412"/>
                  <a:pt x="-367" y="11185"/>
                  <a:pt x="1213" y="13948"/>
                </a:cubicBezTo>
                <a:cubicBezTo>
                  <a:pt x="6919" y="23930"/>
                  <a:pt x="27438" y="25137"/>
                  <a:pt x="35571" y="17009"/>
                </a:cubicBezTo>
                <a:cubicBezTo>
                  <a:pt x="41592" y="10991"/>
                  <a:pt x="25034" y="0"/>
                  <a:pt x="16521" y="0"/>
                </a:cubicBezTo>
              </a:path>
            </a:pathLst>
          </a:custGeom>
          <a:noFill/>
          <a:ln w="9525" cap="flat" cmpd="sng">
            <a:solidFill>
              <a:srgbClr val="FF0000"/>
            </a:solidFill>
            <a:prstDash val="solid"/>
            <a:round/>
            <a:headEnd type="none" w="med" len="med"/>
            <a:tailEnd type="none" w="med" len="med"/>
          </a:ln>
        </p:spPr>
      </p:sp>
      <p:pic>
        <p:nvPicPr>
          <p:cNvPr id="122" name="Google Shape;122;p18"/>
          <p:cNvPicPr preferRelativeResize="0"/>
          <p:nvPr/>
        </p:nvPicPr>
        <p:blipFill>
          <a:blip r:embed="rId9">
            <a:alphaModFix/>
          </a:blip>
          <a:stretch>
            <a:fillRect/>
          </a:stretch>
        </p:blipFill>
        <p:spPr>
          <a:xfrm>
            <a:off x="2434425" y="2893869"/>
            <a:ext cx="2547951" cy="1819625"/>
          </a:xfrm>
          <a:prstGeom prst="rect">
            <a:avLst/>
          </a:prstGeom>
          <a:noFill/>
          <a:ln>
            <a:noFill/>
          </a:ln>
        </p:spPr>
      </p:pic>
      <p:sp>
        <p:nvSpPr>
          <p:cNvPr id="123" name="Google Shape;123;p18"/>
          <p:cNvSpPr/>
          <p:nvPr/>
        </p:nvSpPr>
        <p:spPr>
          <a:xfrm>
            <a:off x="2475741" y="3169455"/>
            <a:ext cx="222304" cy="167074"/>
          </a:xfrm>
          <a:custGeom>
            <a:avLst/>
            <a:gdLst/>
            <a:ahLst/>
            <a:cxnLst/>
            <a:rect l="l" t="t" r="r" b="b"/>
            <a:pathLst>
              <a:path w="19356" h="14598" extrusionOk="0">
                <a:moveTo>
                  <a:pt x="12746" y="3447"/>
                </a:moveTo>
                <a:cubicBezTo>
                  <a:pt x="8584" y="1366"/>
                  <a:pt x="-2173" y="6107"/>
                  <a:pt x="409" y="9978"/>
                </a:cubicBezTo>
                <a:cubicBezTo>
                  <a:pt x="3648" y="14834"/>
                  <a:pt x="14322" y="16462"/>
                  <a:pt x="17826" y="11793"/>
                </a:cubicBezTo>
                <a:cubicBezTo>
                  <a:pt x="19496" y="9567"/>
                  <a:pt x="20052" y="5335"/>
                  <a:pt x="18007" y="3447"/>
                </a:cubicBezTo>
                <a:cubicBezTo>
                  <a:pt x="15630" y="1253"/>
                  <a:pt x="11829" y="1447"/>
                  <a:pt x="8936" y="0"/>
                </a:cubicBezTo>
              </a:path>
            </a:pathLst>
          </a:custGeom>
          <a:noFill/>
          <a:ln w="9525" cap="flat" cmpd="sng">
            <a:solidFill>
              <a:srgbClr val="FF0000"/>
            </a:solidFill>
            <a:prstDash val="solid"/>
            <a:round/>
            <a:headEnd type="none" w="med" len="med"/>
            <a:tailEnd type="none" w="med" len="med"/>
          </a:ln>
        </p:spPr>
      </p:sp>
      <p:sp>
        <p:nvSpPr>
          <p:cNvPr id="124" name="Google Shape;124;p18"/>
          <p:cNvSpPr/>
          <p:nvPr/>
        </p:nvSpPr>
        <p:spPr>
          <a:xfrm>
            <a:off x="2475186" y="3663468"/>
            <a:ext cx="207924" cy="126868"/>
          </a:xfrm>
          <a:custGeom>
            <a:avLst/>
            <a:gdLst/>
            <a:ahLst/>
            <a:cxnLst/>
            <a:rect l="l" t="t" r="r" b="b"/>
            <a:pathLst>
              <a:path w="18104" h="11085" extrusionOk="0">
                <a:moveTo>
                  <a:pt x="10961" y="140"/>
                </a:moveTo>
                <a:cubicBezTo>
                  <a:pt x="7051" y="-420"/>
                  <a:pt x="-1398" y="1633"/>
                  <a:pt x="256" y="5220"/>
                </a:cubicBezTo>
                <a:cubicBezTo>
                  <a:pt x="2715" y="10551"/>
                  <a:pt x="13627" y="13267"/>
                  <a:pt x="17492" y="8848"/>
                </a:cubicBezTo>
                <a:cubicBezTo>
                  <a:pt x="19433" y="6628"/>
                  <a:pt x="16228" y="1531"/>
                  <a:pt x="13319" y="1047"/>
                </a:cubicBezTo>
              </a:path>
            </a:pathLst>
          </a:custGeom>
          <a:noFill/>
          <a:ln w="9525" cap="flat" cmpd="sng">
            <a:solidFill>
              <a:srgbClr val="FF0000"/>
            </a:solidFill>
            <a:prstDash val="solid"/>
            <a:round/>
            <a:headEnd type="none" w="med" len="med"/>
            <a:tailEnd type="none" w="med" len="med"/>
          </a:ln>
        </p:spPr>
      </p:sp>
      <p:sp>
        <p:nvSpPr>
          <p:cNvPr id="125" name="Google Shape;125;p18"/>
          <p:cNvSpPr/>
          <p:nvPr/>
        </p:nvSpPr>
        <p:spPr>
          <a:xfrm>
            <a:off x="2457592" y="3789180"/>
            <a:ext cx="236465" cy="108201"/>
          </a:xfrm>
          <a:custGeom>
            <a:avLst/>
            <a:gdLst/>
            <a:ahLst/>
            <a:cxnLst/>
            <a:rect l="l" t="t" r="r" b="b"/>
            <a:pathLst>
              <a:path w="20589" h="9454" extrusionOk="0">
                <a:moveTo>
                  <a:pt x="7231" y="42"/>
                </a:moveTo>
                <a:cubicBezTo>
                  <a:pt x="4206" y="-293"/>
                  <a:pt x="-1409" y="3537"/>
                  <a:pt x="337" y="6030"/>
                </a:cubicBezTo>
                <a:cubicBezTo>
                  <a:pt x="2768" y="9502"/>
                  <a:pt x="8442" y="8879"/>
                  <a:pt x="12674" y="9114"/>
                </a:cubicBezTo>
                <a:cubicBezTo>
                  <a:pt x="15245" y="9256"/>
                  <a:pt x="19229" y="10188"/>
                  <a:pt x="20294" y="7844"/>
                </a:cubicBezTo>
                <a:cubicBezTo>
                  <a:pt x="22182" y="3689"/>
                  <a:pt x="12764" y="2630"/>
                  <a:pt x="8683" y="587"/>
                </a:cubicBezTo>
              </a:path>
            </a:pathLst>
          </a:custGeom>
          <a:noFill/>
          <a:ln w="9525" cap="flat" cmpd="sng">
            <a:solidFill>
              <a:srgbClr val="FF0000"/>
            </a:solidFill>
            <a:prstDash val="solid"/>
            <a:round/>
            <a:headEnd type="none" w="med" len="med"/>
            <a:tailEnd type="none" w="med" len="med"/>
          </a:ln>
        </p:spPr>
      </p:sp>
      <p:pic>
        <p:nvPicPr>
          <p:cNvPr id="126" name="Google Shape;126;p18"/>
          <p:cNvPicPr preferRelativeResize="0"/>
          <p:nvPr/>
        </p:nvPicPr>
        <p:blipFill>
          <a:blip r:embed="rId10">
            <a:alphaModFix/>
          </a:blip>
          <a:stretch>
            <a:fillRect/>
          </a:stretch>
        </p:blipFill>
        <p:spPr>
          <a:xfrm>
            <a:off x="5528851" y="2787650"/>
            <a:ext cx="1228875" cy="2111240"/>
          </a:xfrm>
          <a:prstGeom prst="rect">
            <a:avLst/>
          </a:prstGeom>
          <a:noFill/>
          <a:ln>
            <a:noFill/>
          </a:ln>
        </p:spPr>
      </p:pic>
      <p:sp>
        <p:nvSpPr>
          <p:cNvPr id="127" name="Google Shape;127;p18"/>
          <p:cNvSpPr/>
          <p:nvPr/>
        </p:nvSpPr>
        <p:spPr>
          <a:xfrm>
            <a:off x="5705414" y="4186047"/>
            <a:ext cx="714465" cy="712855"/>
          </a:xfrm>
          <a:custGeom>
            <a:avLst/>
            <a:gdLst/>
            <a:ahLst/>
            <a:cxnLst/>
            <a:rect l="l" t="t" r="r" b="b"/>
            <a:pathLst>
              <a:path w="60471" h="52853" extrusionOk="0">
                <a:moveTo>
                  <a:pt x="2156" y="1247"/>
                </a:moveTo>
                <a:cubicBezTo>
                  <a:pt x="20287" y="-1773"/>
                  <a:pt x="40821" y="639"/>
                  <a:pt x="56585" y="10092"/>
                </a:cubicBezTo>
                <a:cubicBezTo>
                  <a:pt x="63501" y="14239"/>
                  <a:pt x="59270" y="26291"/>
                  <a:pt x="57945" y="34245"/>
                </a:cubicBezTo>
                <a:cubicBezTo>
                  <a:pt x="57270" y="38296"/>
                  <a:pt x="59151" y="43284"/>
                  <a:pt x="56585" y="46491"/>
                </a:cubicBezTo>
                <a:cubicBezTo>
                  <a:pt x="52204" y="51967"/>
                  <a:pt x="43133" y="50725"/>
                  <a:pt x="36174" y="51594"/>
                </a:cubicBezTo>
                <a:cubicBezTo>
                  <a:pt x="26780" y="52767"/>
                  <a:pt x="15211" y="54593"/>
                  <a:pt x="7939" y="48532"/>
                </a:cubicBezTo>
                <a:cubicBezTo>
                  <a:pt x="-470" y="41523"/>
                  <a:pt x="2003" y="27392"/>
                  <a:pt x="455" y="16555"/>
                </a:cubicBezTo>
                <a:cubicBezTo>
                  <a:pt x="-307" y="11219"/>
                  <a:pt x="-577" y="-798"/>
                  <a:pt x="4537" y="907"/>
                </a:cubicBezTo>
              </a:path>
            </a:pathLst>
          </a:custGeom>
          <a:noFill/>
          <a:ln w="9525" cap="flat" cmpd="sng">
            <a:solidFill>
              <a:srgbClr val="FF0000"/>
            </a:solidFill>
            <a:prstDash val="solid"/>
            <a:round/>
            <a:headEnd type="none" w="med" len="med"/>
            <a:tailEnd type="none" w="med" len="me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t="5658" b="5649"/>
          <a:stretch/>
        </p:blipFill>
        <p:spPr>
          <a:xfrm>
            <a:off x="7317600" y="185625"/>
            <a:ext cx="1399902" cy="541300"/>
          </a:xfrm>
          <a:prstGeom prst="rect">
            <a:avLst/>
          </a:prstGeom>
          <a:noFill/>
          <a:ln>
            <a:noFill/>
          </a:ln>
        </p:spPr>
      </p:pic>
      <p:sp>
        <p:nvSpPr>
          <p:cNvPr id="133" name="Google Shape;133;p1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pic>
        <p:nvPicPr>
          <p:cNvPr id="134" name="Google Shape;134;p19"/>
          <p:cNvPicPr preferRelativeResize="0"/>
          <p:nvPr/>
        </p:nvPicPr>
        <p:blipFill rotWithShape="1">
          <a:blip r:embed="rId4">
            <a:alphaModFix/>
          </a:blip>
          <a:srcRect r="-9625" b="-12157"/>
          <a:stretch/>
        </p:blipFill>
        <p:spPr>
          <a:xfrm>
            <a:off x="3032013" y="1052350"/>
            <a:ext cx="3079975" cy="391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0" name="Google Shape;140;p2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1" name="Google Shape;141;p20"/>
          <p:cNvSpPr txBox="1"/>
          <p:nvPr/>
        </p:nvSpPr>
        <p:spPr>
          <a:xfrm>
            <a:off x="340500" y="156113"/>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pic>
        <p:nvPicPr>
          <p:cNvPr id="142" name="Google Shape;142;p20"/>
          <p:cNvPicPr preferRelativeResize="0"/>
          <p:nvPr/>
        </p:nvPicPr>
        <p:blipFill rotWithShape="1">
          <a:blip r:embed="rId5">
            <a:alphaModFix/>
          </a:blip>
          <a:srcRect r="3446" b="87398"/>
          <a:stretch/>
        </p:blipFill>
        <p:spPr>
          <a:xfrm>
            <a:off x="116825" y="1068600"/>
            <a:ext cx="4981325" cy="694575"/>
          </a:xfrm>
          <a:prstGeom prst="rect">
            <a:avLst/>
          </a:prstGeom>
          <a:noFill/>
          <a:ln>
            <a:noFill/>
          </a:ln>
        </p:spPr>
      </p:pic>
      <p:pic>
        <p:nvPicPr>
          <p:cNvPr id="143" name="Google Shape;143;p20"/>
          <p:cNvPicPr preferRelativeResize="0"/>
          <p:nvPr/>
        </p:nvPicPr>
        <p:blipFill rotWithShape="1">
          <a:blip r:embed="rId5">
            <a:alphaModFix/>
          </a:blip>
          <a:srcRect t="89779" r="18606"/>
          <a:stretch/>
        </p:blipFill>
        <p:spPr>
          <a:xfrm>
            <a:off x="5673200" y="3274675"/>
            <a:ext cx="3222675" cy="432306"/>
          </a:xfrm>
          <a:prstGeom prst="rect">
            <a:avLst/>
          </a:prstGeom>
          <a:noFill/>
          <a:ln>
            <a:noFill/>
          </a:ln>
        </p:spPr>
      </p:pic>
      <p:pic>
        <p:nvPicPr>
          <p:cNvPr id="144" name="Google Shape;144;p20"/>
          <p:cNvPicPr preferRelativeResize="0"/>
          <p:nvPr/>
        </p:nvPicPr>
        <p:blipFill rotWithShape="1">
          <a:blip r:embed="rId5">
            <a:alphaModFix/>
          </a:blip>
          <a:srcRect t="43642" r="20534" b="9595"/>
          <a:stretch/>
        </p:blipFill>
        <p:spPr>
          <a:xfrm>
            <a:off x="5673200" y="1068600"/>
            <a:ext cx="3222675" cy="2025925"/>
          </a:xfrm>
          <a:prstGeom prst="rect">
            <a:avLst/>
          </a:prstGeom>
          <a:noFill/>
          <a:ln>
            <a:noFill/>
          </a:ln>
        </p:spPr>
      </p:pic>
      <p:pic>
        <p:nvPicPr>
          <p:cNvPr id="145" name="Google Shape;145;p20"/>
          <p:cNvPicPr preferRelativeResize="0"/>
          <p:nvPr/>
        </p:nvPicPr>
        <p:blipFill rotWithShape="1">
          <a:blip r:embed="rId5">
            <a:alphaModFix/>
          </a:blip>
          <a:srcRect t="12073" b="55960"/>
          <a:stretch/>
        </p:blipFill>
        <p:spPr>
          <a:xfrm>
            <a:off x="116825" y="1882227"/>
            <a:ext cx="4326849" cy="1477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21"/>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52" name="Google Shape;152;p21"/>
          <p:cNvSpPr txBox="1"/>
          <p:nvPr/>
        </p:nvSpPr>
        <p:spPr>
          <a:xfrm>
            <a:off x="340500" y="26778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pic>
        <p:nvPicPr>
          <p:cNvPr id="153" name="Google Shape;153;p21"/>
          <p:cNvPicPr preferRelativeResize="0"/>
          <p:nvPr/>
        </p:nvPicPr>
        <p:blipFill>
          <a:blip r:embed="rId5">
            <a:alphaModFix/>
          </a:blip>
          <a:stretch>
            <a:fillRect/>
          </a:stretch>
        </p:blipFill>
        <p:spPr>
          <a:xfrm>
            <a:off x="1027088" y="925024"/>
            <a:ext cx="7089825" cy="397995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545</Words>
  <Application>Microsoft Office PowerPoint</Application>
  <PresentationFormat>On-screen Show (16:9)</PresentationFormat>
  <Paragraphs>29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Rubik SemiBold</vt:lpstr>
      <vt:lpstr>Rubik Medium</vt:lpstr>
      <vt:lpstr>Rubik</vt:lpstr>
      <vt:lpstr>Rubik Light</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Rinaldy Buana</cp:lastModifiedBy>
  <cp:revision>1</cp:revision>
  <dcterms:modified xsi:type="dcterms:W3CDTF">2024-03-31T16:53:36Z</dcterms:modified>
</cp:coreProperties>
</file>