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ubik" panose="020B0604020202020204" charset="-79"/>
      <p:regular r:id="rId15"/>
      <p:bold r:id="rId16"/>
      <p:italic r:id="rId17"/>
      <p:boldItalic r:id="rId18"/>
    </p:embeddedFont>
    <p:embeddedFont>
      <p:font typeface="Rubik Light" panose="020B0604020202020204" charset="-79"/>
      <p:regular r:id="rId19"/>
      <p:bold r:id="rId20"/>
      <p:italic r:id="rId21"/>
      <p:boldItalic r:id="rId22"/>
    </p:embeddedFont>
    <p:embeddedFont>
      <p:font typeface="Rubik Medium" panose="020B0604020202020204" charset="-79"/>
      <p:regular r:id="rId23"/>
      <p:bold r:id="rId24"/>
      <p:italic r:id="rId25"/>
      <p:boldItalic r:id="rId26"/>
    </p:embeddedFont>
    <p:embeddedFont>
      <p:font typeface="Rubik SemiBold" panose="020B0604020202020204" charset="-79"/>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6cdb9fad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26cdb9fad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ceea7052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6ceea7052e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ce0baced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6ce0baced8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ce0baced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6ce0baced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cdb9fadc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26cdb9fadc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cdb9fadc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6cdb9fadc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cdb9fadc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6cdb9fadc2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cdb9fadc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6cdb9fadc2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cdb9fadc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6cdb9fadc2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cdb9fadc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6cdb9fadc2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cdb9fadc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6cdb9fadc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ce0baced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6ce0baced8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dicoding.com/certificates/07Z6W1D3WZQR"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hyperlink" Target="https://www.dicoding.com/certificates/53XE48M69ZRN" TargetMode="External"/><Relationship Id="rId5" Type="http://schemas.openxmlformats.org/officeDocument/2006/relationships/hyperlink" Target="https://www.dicoding.com/certificates/EYX4YN8GRZDL"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lookerstudio.google.com/s/g71q8WqFY6U"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github.com/RinaldySs/Analisis-Kinerja-Bisnis-Kimia-Farma-2020-2023/tree/e1e454094c4f12e0fb96e494dc2cfb9917a192d6" TargetMode="External"/><Relationship Id="rId5" Type="http://schemas.openxmlformats.org/officeDocument/2006/relationships/hyperlink" Target="https://drive.google.com/file/d/1Eo-CtWHYRQTNBvVWyweMpqiFNzk0mEYC/vie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10000"/>
          </a:blip>
          <a:srcRect/>
          <a:stretch/>
        </p:blipFill>
        <p:spPr>
          <a:xfrm>
            <a:off x="-54400" y="93225"/>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295400" y="279725"/>
            <a:ext cx="1399901" cy="541300"/>
          </a:xfrm>
          <a:prstGeom prst="rect">
            <a:avLst/>
          </a:prstGeom>
          <a:noFill/>
          <a:ln>
            <a:noFill/>
          </a:ln>
        </p:spPr>
      </p:pic>
      <p:sp>
        <p:nvSpPr>
          <p:cNvPr id="56" name="Google Shape;56;p13"/>
          <p:cNvSpPr txBox="1"/>
          <p:nvPr/>
        </p:nvSpPr>
        <p:spPr>
          <a:xfrm>
            <a:off x="295400" y="960925"/>
            <a:ext cx="6057987" cy="15699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4500"/>
              <a:buFont typeface="Arial"/>
              <a:buNone/>
            </a:pPr>
            <a:r>
              <a:rPr lang="en" sz="3000" b="1" dirty="0">
                <a:solidFill>
                  <a:schemeClr val="lt1"/>
                </a:solidFill>
                <a:latin typeface="Rubik"/>
                <a:ea typeface="Rubik"/>
                <a:cs typeface="Rubik"/>
                <a:sym typeface="Rubik"/>
              </a:rPr>
              <a:t>Analysis of Kimia Farma business performance for 2020-2023</a:t>
            </a:r>
            <a:endParaRPr sz="3000" b="0" i="0" u="none" strike="noStrike" cap="none" dirty="0">
              <a:solidFill>
                <a:schemeClr val="lt1"/>
              </a:solidFill>
              <a:latin typeface="Rubik"/>
              <a:ea typeface="Rubik"/>
              <a:cs typeface="Rubik"/>
              <a:sym typeface="Rubik"/>
            </a:endParaRPr>
          </a:p>
        </p:txBody>
      </p:sp>
      <p:sp>
        <p:nvSpPr>
          <p:cNvPr id="57" name="Google Shape;57;p13"/>
          <p:cNvSpPr txBox="1"/>
          <p:nvPr/>
        </p:nvSpPr>
        <p:spPr>
          <a:xfrm>
            <a:off x="463500" y="3223525"/>
            <a:ext cx="7289100" cy="5694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3"/>
          <p:cNvSpPr/>
          <p:nvPr/>
        </p:nvSpPr>
        <p:spPr>
          <a:xfrm>
            <a:off x="6702725" y="-528700"/>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txBox="1"/>
          <p:nvPr/>
        </p:nvSpPr>
        <p:spPr>
          <a:xfrm>
            <a:off x="1714725" y="2656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3"/>
          <p:cNvSpPr txBox="1"/>
          <p:nvPr/>
        </p:nvSpPr>
        <p:spPr>
          <a:xfrm>
            <a:off x="463500" y="3792925"/>
            <a:ext cx="4392000" cy="9543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Rinaldy Buana Saputra</a:t>
            </a:r>
            <a:endParaRPr sz="3000" b="0" i="0" u="none" strike="noStrike" cap="none">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296425" y="227125"/>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9" name="Google Shape;159;p2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60" name="Google Shape;160;p22"/>
          <p:cNvSpPr txBox="1"/>
          <p:nvPr/>
        </p:nvSpPr>
        <p:spPr>
          <a:xfrm>
            <a:off x="340500" y="26778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161" name="Google Shape;161;p22"/>
          <p:cNvPicPr preferRelativeResize="0"/>
          <p:nvPr/>
        </p:nvPicPr>
        <p:blipFill>
          <a:blip r:embed="rId5">
            <a:alphaModFix/>
          </a:blip>
          <a:stretch>
            <a:fillRect/>
          </a:stretch>
        </p:blipFill>
        <p:spPr>
          <a:xfrm>
            <a:off x="942812" y="817499"/>
            <a:ext cx="7258376" cy="406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67" name="Google Shape;167;p23"/>
          <p:cNvSpPr txBox="1"/>
          <p:nvPr/>
        </p:nvSpPr>
        <p:spPr>
          <a:xfrm>
            <a:off x="393475" y="0"/>
            <a:ext cx="8672100" cy="6927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3300" b="1" dirty="0">
                <a:solidFill>
                  <a:schemeClr val="accent2"/>
                </a:solidFill>
                <a:latin typeface="Rubik"/>
                <a:ea typeface="Rubik"/>
                <a:cs typeface="Rubik"/>
                <a:sym typeface="Rubik"/>
              </a:rPr>
              <a:t>Conclusion</a:t>
            </a:r>
            <a:endParaRPr sz="800" b="0" i="0" u="none" strike="noStrike" cap="none" dirty="0">
              <a:solidFill>
                <a:schemeClr val="accent2"/>
              </a:solidFill>
              <a:latin typeface="Rubik"/>
              <a:ea typeface="Rubik"/>
              <a:cs typeface="Rubik"/>
              <a:sym typeface="Rubik"/>
            </a:endParaRPr>
          </a:p>
        </p:txBody>
      </p:sp>
      <p:sp>
        <p:nvSpPr>
          <p:cNvPr id="168" name="Google Shape;168;p23"/>
          <p:cNvSpPr txBox="1"/>
          <p:nvPr/>
        </p:nvSpPr>
        <p:spPr>
          <a:xfrm>
            <a:off x="1471675" y="1552775"/>
            <a:ext cx="6515700" cy="1693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a:solidFill>
                  <a:schemeClr val="dk1"/>
                </a:solidFill>
                <a:latin typeface="Rubik"/>
                <a:ea typeface="Rubik"/>
                <a:cs typeface="Rubik"/>
                <a:sym typeface="Rubik"/>
              </a:rPr>
              <a:t>In conclusion, Kimia Farma has shown stable business performance during the 2020-2023 period, with West Java being the main market and several branches having growth potential that can be improved. This analysis provides valuable insights for company management in planning strategies to increase sales and profitability in the future.</a:t>
            </a:r>
            <a:endParaRPr>
              <a:solidFill>
                <a:schemeClr val="dk1"/>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72"/>
        <p:cNvGrpSpPr/>
        <p:nvPr/>
      </p:nvGrpSpPr>
      <p:grpSpPr>
        <a:xfrm>
          <a:off x="0" y="0"/>
          <a:ext cx="0" cy="0"/>
          <a:chOff x="0" y="0"/>
          <a:chExt cx="0" cy="0"/>
        </a:xfrm>
      </p:grpSpPr>
      <p:pic>
        <p:nvPicPr>
          <p:cNvPr id="173" name="Google Shape;173;p2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74" name="Google Shape;174;p24"/>
          <p:cNvPicPr preferRelativeResize="0"/>
          <p:nvPr/>
        </p:nvPicPr>
        <p:blipFill>
          <a:blip r:embed="rId4">
            <a:alphaModFix/>
          </a:blip>
          <a:stretch>
            <a:fillRect/>
          </a:stretch>
        </p:blipFill>
        <p:spPr>
          <a:xfrm>
            <a:off x="4885225" y="4088955"/>
            <a:ext cx="1951851" cy="701025"/>
          </a:xfrm>
          <a:prstGeom prst="rect">
            <a:avLst/>
          </a:prstGeom>
          <a:noFill/>
          <a:ln>
            <a:noFill/>
          </a:ln>
        </p:spPr>
      </p:pic>
      <p:pic>
        <p:nvPicPr>
          <p:cNvPr id="175" name="Google Shape;175;p24"/>
          <p:cNvPicPr preferRelativeResize="0"/>
          <p:nvPr/>
        </p:nvPicPr>
        <p:blipFill rotWithShape="1">
          <a:blip r:embed="rId5">
            <a:alphaModFix/>
          </a:blip>
          <a:srcRect/>
          <a:stretch/>
        </p:blipFill>
        <p:spPr>
          <a:xfrm>
            <a:off x="2895425" y="4262625"/>
            <a:ext cx="1399901" cy="541300"/>
          </a:xfrm>
          <a:prstGeom prst="rect">
            <a:avLst/>
          </a:prstGeom>
          <a:noFill/>
          <a:ln>
            <a:noFill/>
          </a:ln>
        </p:spPr>
      </p:pic>
      <p:sp>
        <p:nvSpPr>
          <p:cNvPr id="176" name="Google Shape;176;p24"/>
          <p:cNvSpPr txBox="1"/>
          <p:nvPr/>
        </p:nvSpPr>
        <p:spPr>
          <a:xfrm>
            <a:off x="2376000" y="1939850"/>
            <a:ext cx="4392000" cy="8772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77" name="Google Shape;177;p24"/>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ubik Medium"/>
                <a:ea typeface="Rubik Medium"/>
                <a:cs typeface="Rubik Medium"/>
                <a:sym typeface="Rubik Medium"/>
              </a:rPr>
              <a:t>Insert your photo here</a:t>
            </a:r>
            <a:endParaRPr sz="1400" b="0" i="0" u="none" strike="noStrike" cap="none">
              <a:solidFill>
                <a:srgbClr val="000000"/>
              </a:solidFill>
              <a:latin typeface="Rubik Medium"/>
              <a:ea typeface="Rubik Medium"/>
              <a:cs typeface="Rubik Medium"/>
              <a:sym typeface="Rubik Medium"/>
            </a:endParaRPr>
          </a:p>
        </p:txBody>
      </p:sp>
      <p:sp>
        <p:nvSpPr>
          <p:cNvPr id="70" name="Google Shape;70;p14"/>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Rinaldy Buana Saputra</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14"/>
          <p:cNvSpPr txBox="1"/>
          <p:nvPr/>
        </p:nvSpPr>
        <p:spPr>
          <a:xfrm>
            <a:off x="4867250" y="1604175"/>
            <a:ext cx="4013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B.Sc. in Computer Science</a:t>
            </a:r>
            <a:endParaRPr sz="2000" b="0" i="0" u="none" strike="noStrike" cap="none" dirty="0">
              <a:solidFill>
                <a:srgbClr val="019FAB"/>
              </a:solidFill>
              <a:latin typeface="Rubik SemiBold"/>
              <a:ea typeface="Rubik SemiBold"/>
              <a:cs typeface="Rubik SemiBold"/>
              <a:sym typeface="Rubik SemiBold"/>
            </a:endParaRPr>
          </a:p>
        </p:txBody>
      </p:sp>
      <p:sp>
        <p:nvSpPr>
          <p:cNvPr id="72" name="Google Shape;72;p14"/>
          <p:cNvSpPr txBox="1"/>
          <p:nvPr/>
        </p:nvSpPr>
        <p:spPr>
          <a:xfrm>
            <a:off x="4789550" y="2064600"/>
            <a:ext cx="4285500" cy="180046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 sz="1000" dirty="0">
                <a:latin typeface="Rubik Medium"/>
                <a:ea typeface="Rubik Medium"/>
                <a:cs typeface="Rubik Medium"/>
                <a:sym typeface="Rubik Medium"/>
              </a:rPr>
              <a:t>As a Computer Science graduate from Widyatama University, I have gained internship experience as a Product Owner where I honed my skills in user research, backlog management, and product testing. In addition, I also have experience in working with teams. My interest in data analysis and visualization drove me to develop these skills to become a reliable data analyst. I am committed to contributing to data-driven decision-making across industries.</a:t>
            </a:r>
            <a:endParaRPr sz="1000" dirty="0">
              <a:latin typeface="Rubik Medium"/>
              <a:ea typeface="Rubik Medium"/>
              <a:cs typeface="Rubik Medium"/>
              <a:sym typeface="Rubik Medium"/>
            </a:endParaRPr>
          </a:p>
        </p:txBody>
      </p:sp>
      <p:sp>
        <p:nvSpPr>
          <p:cNvPr id="73" name="Google Shape;73;p14"/>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Karawang, Jawa Barat</a:t>
            </a:r>
            <a:endParaRPr sz="1200" u="none" strike="noStrike" cap="none">
              <a:solidFill>
                <a:srgbClr val="000000"/>
              </a:solidFill>
              <a:latin typeface="Rubik Medium"/>
              <a:ea typeface="Rubik Medium"/>
              <a:cs typeface="Rubik Medium"/>
              <a:sym typeface="Rubik Medium"/>
            </a:endParaRPr>
          </a:p>
        </p:txBody>
      </p:sp>
      <p:pic>
        <p:nvPicPr>
          <p:cNvPr id="74" name="Google Shape;74;p14"/>
          <p:cNvPicPr preferRelativeResize="0"/>
          <p:nvPr/>
        </p:nvPicPr>
        <p:blipFill>
          <a:blip r:embed="rId5">
            <a:alphaModFix/>
          </a:blip>
          <a:stretch>
            <a:fillRect/>
          </a:stretch>
        </p:blipFill>
        <p:spPr>
          <a:xfrm>
            <a:off x="510750" y="4774200"/>
            <a:ext cx="369300" cy="369300"/>
          </a:xfrm>
          <a:prstGeom prst="rect">
            <a:avLst/>
          </a:prstGeom>
          <a:noFill/>
          <a:ln>
            <a:noFill/>
          </a:ln>
        </p:spPr>
      </p:pic>
      <p:pic>
        <p:nvPicPr>
          <p:cNvPr id="75" name="Google Shape;75;p14"/>
          <p:cNvPicPr preferRelativeResize="0"/>
          <p:nvPr/>
        </p:nvPicPr>
        <p:blipFill>
          <a:blip r:embed="rId6">
            <a:alphaModFix/>
          </a:blip>
          <a:stretch>
            <a:fillRect/>
          </a:stretch>
        </p:blipFill>
        <p:spPr>
          <a:xfrm>
            <a:off x="495300" y="3912875"/>
            <a:ext cx="400201" cy="400201"/>
          </a:xfrm>
          <a:prstGeom prst="rect">
            <a:avLst/>
          </a:prstGeom>
          <a:noFill/>
          <a:ln>
            <a:noFill/>
          </a:ln>
        </p:spPr>
      </p:pic>
      <p:pic>
        <p:nvPicPr>
          <p:cNvPr id="76" name="Google Shape;76;p14"/>
          <p:cNvPicPr preferRelativeResize="0"/>
          <p:nvPr/>
        </p:nvPicPr>
        <p:blipFill>
          <a:blip r:embed="rId7">
            <a:alphaModFix/>
          </a:blip>
          <a:stretch>
            <a:fillRect/>
          </a:stretch>
        </p:blipFill>
        <p:spPr>
          <a:xfrm>
            <a:off x="504096" y="4411877"/>
            <a:ext cx="369300" cy="263511"/>
          </a:xfrm>
          <a:prstGeom prst="rect">
            <a:avLst/>
          </a:prstGeom>
          <a:noFill/>
          <a:ln>
            <a:noFill/>
          </a:ln>
        </p:spPr>
      </p:pic>
      <p:sp>
        <p:nvSpPr>
          <p:cNvPr id="77" name="Google Shape;77;p14"/>
          <p:cNvSpPr txBox="1"/>
          <p:nvPr/>
        </p:nvSpPr>
        <p:spPr>
          <a:xfrm>
            <a:off x="1004800" y="47505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linkedin.com/in/rinaldybuanasaputra/</a:t>
            </a:r>
            <a:endParaRPr sz="1200" u="none" strike="noStrike" cap="none">
              <a:solidFill>
                <a:srgbClr val="000000"/>
              </a:solidFill>
              <a:latin typeface="Rubik Medium"/>
              <a:ea typeface="Rubik Medium"/>
              <a:cs typeface="Rubik Medium"/>
              <a:sym typeface="Rubik Medium"/>
            </a:endParaRPr>
          </a:p>
        </p:txBody>
      </p:sp>
      <p:sp>
        <p:nvSpPr>
          <p:cNvPr id="78" name="Google Shape;78;p14"/>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rinaldybuana@gmail.com</a:t>
            </a:r>
            <a:endParaRPr sz="1200" u="none" strike="noStrike" cap="none">
              <a:solidFill>
                <a:srgbClr val="000000"/>
              </a:solidFill>
              <a:latin typeface="Rubik Medium"/>
              <a:ea typeface="Rubik Medium"/>
              <a:cs typeface="Rubik Medium"/>
              <a:sym typeface="Rubik Medium"/>
            </a:endParaRPr>
          </a:p>
        </p:txBody>
      </p:sp>
      <p:pic>
        <p:nvPicPr>
          <p:cNvPr id="79" name="Google Shape;79;p14"/>
          <p:cNvPicPr preferRelativeResize="0"/>
          <p:nvPr/>
        </p:nvPicPr>
        <p:blipFill rotWithShape="1">
          <a:blip r:embed="rId8">
            <a:alphaModFix/>
          </a:blip>
          <a:srcRect t="27778" b="18842"/>
          <a:stretch/>
        </p:blipFill>
        <p:spPr>
          <a:xfrm>
            <a:off x="839400" y="737676"/>
            <a:ext cx="2893199" cy="27454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5" name="Google Shape;85;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6" name="Google Shape;86;p15"/>
          <p:cNvSpPr txBox="1"/>
          <p:nvPr/>
        </p:nvSpPr>
        <p:spPr>
          <a:xfrm>
            <a:off x="340500" y="1406350"/>
            <a:ext cx="8653200" cy="3200846"/>
          </a:xfrm>
          <a:prstGeom prst="rect">
            <a:avLst/>
          </a:prstGeom>
          <a:noFill/>
          <a:ln>
            <a:noFill/>
          </a:ln>
        </p:spPr>
        <p:txBody>
          <a:bodyPr spcFirstLastPara="1" wrap="square" lIns="91425" tIns="91425" rIns="91425" bIns="91425" anchor="t" anchorCtr="0">
            <a:spAutoFit/>
          </a:bodyPr>
          <a:lstStyle/>
          <a:p>
            <a:pPr marL="0" marR="0" lvl="0" indent="0" algn="l"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Dicoding Indonesia /  Learn Basic Data Science | </a:t>
            </a:r>
            <a:r>
              <a:rPr lang="en" b="1" u="sng" dirty="0">
                <a:solidFill>
                  <a:schemeClr val="hlink"/>
                </a:solidFill>
                <a:latin typeface="Rubik"/>
                <a:ea typeface="Rubik"/>
                <a:cs typeface="Rubik"/>
                <a:sym typeface="Rubik"/>
                <a:hlinkClick r:id="rId5"/>
              </a:rPr>
              <a:t>https://www.dicoding.com/certificates/EYX4YN8GRZDL</a:t>
            </a:r>
            <a:r>
              <a:rPr lang="en" b="1" dirty="0">
                <a:solidFill>
                  <a:schemeClr val="accent5"/>
                </a:solidFill>
                <a:latin typeface="Rubik"/>
                <a:ea typeface="Rubik"/>
                <a:cs typeface="Rubik"/>
                <a:sym typeface="Rubik"/>
              </a:rPr>
              <a:t>			&lt;Nov, 2023&gt;</a:t>
            </a:r>
            <a:br>
              <a:rPr lang="en" b="1"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Dicoding Indonesia / Learn Basic Structured Query Language | </a:t>
            </a:r>
            <a:r>
              <a:rPr lang="en" b="1" u="sng" dirty="0">
                <a:solidFill>
                  <a:schemeClr val="hlink"/>
                </a:solidFill>
                <a:latin typeface="Rubik"/>
                <a:ea typeface="Rubik"/>
                <a:cs typeface="Rubik"/>
                <a:sym typeface="Rubik"/>
                <a:hlinkClick r:id="rId6"/>
              </a:rPr>
              <a:t>https://www.dicoding.com/certificates/53XE48M69ZRN</a:t>
            </a:r>
            <a:r>
              <a:rPr lang="en" b="1" dirty="0">
                <a:solidFill>
                  <a:schemeClr val="accent5"/>
                </a:solidFill>
                <a:latin typeface="Rubik"/>
                <a:ea typeface="Rubik"/>
                <a:cs typeface="Rubik"/>
                <a:sym typeface="Rubik"/>
              </a:rPr>
              <a:t>			&lt;Nov, 2023&gt;</a:t>
            </a:r>
            <a:br>
              <a:rPr lang="en" b="1"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Dicoding Indonesia / Getting Started with Python | </a:t>
            </a:r>
            <a:r>
              <a:rPr lang="en" b="1" u="sng" dirty="0">
                <a:solidFill>
                  <a:schemeClr val="hlink"/>
                </a:solidFill>
                <a:latin typeface="Rubik"/>
                <a:ea typeface="Rubik"/>
                <a:cs typeface="Rubik"/>
                <a:sym typeface="Rubik"/>
                <a:hlinkClick r:id="rId7"/>
              </a:rPr>
              <a:t>https://www.dicoding.com/certificates/07Z6W1D3WZQR	</a:t>
            </a:r>
            <a:r>
              <a:rPr lang="en" b="1" dirty="0">
                <a:solidFill>
                  <a:schemeClr val="accent5"/>
                </a:solidFill>
                <a:latin typeface="Rubik"/>
                <a:ea typeface="Rubik"/>
                <a:cs typeface="Rubik"/>
                <a:sym typeface="Rubik"/>
              </a:rPr>
              <a:t>		&lt;Nov, 2023&gt;</a:t>
            </a:r>
            <a:br>
              <a:rPr lang="en" b="1" dirty="0">
                <a:solidFill>
                  <a:schemeClr val="accent5"/>
                </a:solidFill>
                <a:latin typeface="Rubik"/>
                <a:ea typeface="Rubik"/>
                <a:cs typeface="Rubik"/>
                <a:sym typeface="Rubik"/>
              </a:rPr>
            </a:br>
            <a:endParaRPr b="1" dirty="0">
              <a:solidFill>
                <a:schemeClr val="accent5"/>
              </a:solidFill>
              <a:latin typeface="Rubik"/>
              <a:ea typeface="Rubik"/>
              <a:cs typeface="Rubik"/>
              <a:sym typeface="Rubik"/>
            </a:endParaRPr>
          </a:p>
        </p:txBody>
      </p:sp>
      <p:sp>
        <p:nvSpPr>
          <p:cNvPr id="87" name="Google Shape;87;p15"/>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Courses and </a:t>
            </a:r>
            <a:r>
              <a:rPr lang="en" sz="3000" b="1">
                <a:solidFill>
                  <a:schemeClr val="accent5"/>
                </a:solidFill>
                <a:latin typeface="Rubik"/>
                <a:ea typeface="Rubik"/>
                <a:cs typeface="Rubik"/>
                <a:sym typeface="Rubik"/>
              </a:rPr>
              <a:t>Certification</a:t>
            </a:r>
            <a:endParaRPr sz="3000" b="1" i="0"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3" name="Google Shape;93;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4" name="Google Shape;94;p16"/>
          <p:cNvSpPr txBox="1"/>
          <p:nvPr/>
        </p:nvSpPr>
        <p:spPr>
          <a:xfrm>
            <a:off x="84100" y="1383050"/>
            <a:ext cx="5604600" cy="2281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200" dirty="0">
                <a:latin typeface="Rubik"/>
                <a:ea typeface="Rubik"/>
                <a:cs typeface="Rubik"/>
                <a:sym typeface="Rubik"/>
              </a:rPr>
              <a:t>Kimia Farma is a leading pharmaceutical company in Indonesia, founded in 1817. The company plays a role in drug production, distribution, and research, as well as providing health services. With an extensive network of drug factories and pharmacies, Kimia Farma provides access to quality pharmaceutical products throughout the country. In addition, the company is active in public health programs and international cooperation to improve global health. As an interested individual, I see an opportunity to contribute to Kimia Farma's vision in improving public health and welfare.</a:t>
            </a:r>
            <a:endParaRPr sz="1200" dirty="0">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endParaRPr sz="1200"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dirty="0">
              <a:latin typeface="Rubik"/>
              <a:ea typeface="Rubik"/>
              <a:cs typeface="Rubik"/>
              <a:sym typeface="Rubik"/>
            </a:endParaRPr>
          </a:p>
        </p:txBody>
      </p:sp>
      <p:sp>
        <p:nvSpPr>
          <p:cNvPr id="95" name="Google Shape;95;p16"/>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6" name="Google Shape;96;p16"/>
          <p:cNvPicPr preferRelativeResize="0"/>
          <p:nvPr/>
        </p:nvPicPr>
        <p:blipFill>
          <a:blip r:embed="rId5">
            <a:alphaModFix/>
          </a:blip>
          <a:stretch>
            <a:fillRect/>
          </a:stretch>
        </p:blipFill>
        <p:spPr>
          <a:xfrm>
            <a:off x="5879950" y="1751818"/>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3" name="Google Shape;103;p17"/>
          <p:cNvSpPr txBox="1"/>
          <p:nvPr/>
        </p:nvSpPr>
        <p:spPr>
          <a:xfrm>
            <a:off x="340500" y="988425"/>
            <a:ext cx="8340300" cy="2586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dirty="0">
                <a:latin typeface="Rubik"/>
                <a:ea typeface="Rubik"/>
                <a:cs typeface="Rubik"/>
                <a:sym typeface="Rubik"/>
              </a:rPr>
              <a:t>As a Big Data Analytics Intern at Kimia Farma, I evaluate the company's business performance from 2020 to 2023.Four datasets are provided: kf_final_transaction.csv, kf_inventory.csv, kf_kantor_cabang.csv, and kf_product.csv. This dataset includes information about transactions, inventory, branch offices, and products. I'll create analysis tables and dashboards using Google Looker Studio. The main objective is to present an analysis of business performance, including revenue comparisons, top 10 total transactions, and net sales per branch and province, as well as identification of branches with the highest but lowest transaction ranks. With this, Kimia Farma's management can gain deep insights for business performance during the period.</a:t>
            </a:r>
            <a:endParaRPr sz="1200" dirty="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200" dirty="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200" dirty="0">
              <a:latin typeface="Rubik"/>
              <a:ea typeface="Rubik"/>
              <a:cs typeface="Rubik"/>
              <a:sym typeface="Rubik"/>
            </a:endParaRPr>
          </a:p>
        </p:txBody>
      </p:sp>
      <p:sp>
        <p:nvSpPr>
          <p:cNvPr id="104" name="Google Shape;104;p17"/>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5" name="Google Shape;105;p17"/>
          <p:cNvSpPr txBox="1"/>
          <p:nvPr/>
        </p:nvSpPr>
        <p:spPr>
          <a:xfrm>
            <a:off x="6582000" y="3973800"/>
            <a:ext cx="2562000" cy="1246465"/>
          </a:xfrm>
          <a:prstGeom prst="rect">
            <a:avLst/>
          </a:prstGeom>
          <a:noFill/>
          <a:ln>
            <a:noFill/>
          </a:ln>
        </p:spPr>
        <p:txBody>
          <a:bodyPr spcFirstLastPara="1" wrap="square" lIns="91425" tIns="91425" rIns="91425" bIns="91425" anchor="t" anchorCtr="0">
            <a:spAutoFit/>
          </a:bodyPr>
          <a:lstStyle/>
          <a:p>
            <a:pPr marL="0" marR="0" lvl="0" indent="0"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u="sng" dirty="0">
                <a:solidFill>
                  <a:schemeClr val="hlink"/>
                </a:solidFill>
                <a:latin typeface="Rubik"/>
                <a:ea typeface="Rubik"/>
                <a:cs typeface="Rubik"/>
                <a:sym typeface="Rubik"/>
                <a:hlinkClick r:id="rId5"/>
              </a:rPr>
              <a:t>here!</a:t>
            </a:r>
            <a:endParaRPr sz="1200" b="1" dirty="0">
              <a:latin typeface="Rubik"/>
              <a:ea typeface="Rubik"/>
              <a:cs typeface="Rubik"/>
              <a:sym typeface="Rubik"/>
            </a:endParaRPr>
          </a:p>
          <a:p>
            <a:pPr marL="0" marR="0" lvl="0" indent="0"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Github link </a:t>
            </a:r>
            <a:r>
              <a:rPr lang="en" sz="1200" b="1" u="sng" dirty="0">
                <a:solidFill>
                  <a:schemeClr val="hlink"/>
                </a:solidFill>
                <a:latin typeface="Rubik"/>
                <a:ea typeface="Rubik"/>
                <a:cs typeface="Rubik"/>
                <a:sym typeface="Rubik"/>
                <a:hlinkClick r:id="rId6"/>
              </a:rPr>
              <a:t>here!</a:t>
            </a:r>
            <a:r>
              <a:rPr lang="en" sz="1200" b="1" dirty="0">
                <a:latin typeface="Rubik"/>
                <a:ea typeface="Rubik"/>
                <a:cs typeface="Rubik"/>
                <a:sym typeface="Rubik"/>
              </a:rPr>
              <a:t> </a:t>
            </a:r>
            <a:br>
              <a:rPr lang="en" sz="1200" b="1" dirty="0">
                <a:latin typeface="Rubik"/>
                <a:ea typeface="Rubik"/>
                <a:cs typeface="Rubik"/>
                <a:sym typeface="Rubik"/>
              </a:rPr>
            </a:br>
            <a:r>
              <a:rPr lang="en" sz="1200" b="1" dirty="0">
                <a:latin typeface="Rubik"/>
                <a:ea typeface="Rubik"/>
                <a:cs typeface="Rubik"/>
                <a:sym typeface="Rubik"/>
              </a:rPr>
              <a:t>Data visualization link </a:t>
            </a:r>
            <a:r>
              <a:rPr lang="en" sz="1200" b="1" u="sng" dirty="0">
                <a:solidFill>
                  <a:schemeClr val="hlink"/>
                </a:solidFill>
                <a:latin typeface="Rubik"/>
                <a:ea typeface="Rubik"/>
                <a:cs typeface="Rubik"/>
                <a:sym typeface="Rubik"/>
                <a:hlinkClick r:id="rId7"/>
              </a:rPr>
              <a:t>here!</a:t>
            </a:r>
            <a:endParaRPr sz="1200" b="1" dirty="0">
              <a:latin typeface="Rubik"/>
              <a:ea typeface="Rubik"/>
              <a:cs typeface="Rubik"/>
              <a:sym typeface="Rubik"/>
            </a:endParaRPr>
          </a:p>
          <a:p>
            <a:pPr marL="0" marR="0" lvl="0" indent="0" rtl="0">
              <a:lnSpc>
                <a:spcPct val="150000"/>
              </a:lnSpc>
              <a:spcBef>
                <a:spcPts val="0"/>
              </a:spcBef>
              <a:spcAft>
                <a:spcPts val="0"/>
              </a:spcAft>
              <a:buClr>
                <a:schemeClr val="dk1"/>
              </a:buClr>
              <a:buSzPts val="1100"/>
              <a:buFont typeface="Arial"/>
              <a:buNone/>
            </a:pPr>
            <a:endParaRPr sz="1000" b="1" i="1"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1" name="Google Shape;111;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p18"/>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pic>
        <p:nvPicPr>
          <p:cNvPr id="113" name="Google Shape;113;p18"/>
          <p:cNvPicPr preferRelativeResize="0"/>
          <p:nvPr/>
        </p:nvPicPr>
        <p:blipFill>
          <a:blip r:embed="rId5">
            <a:alphaModFix/>
          </a:blip>
          <a:stretch>
            <a:fillRect/>
          </a:stretch>
        </p:blipFill>
        <p:spPr>
          <a:xfrm>
            <a:off x="303224" y="1644136"/>
            <a:ext cx="2131201" cy="839550"/>
          </a:xfrm>
          <a:prstGeom prst="rect">
            <a:avLst/>
          </a:prstGeom>
          <a:noFill/>
          <a:ln>
            <a:noFill/>
          </a:ln>
        </p:spPr>
      </p:pic>
      <p:pic>
        <p:nvPicPr>
          <p:cNvPr id="114" name="Google Shape;114;p18"/>
          <p:cNvPicPr preferRelativeResize="0"/>
          <p:nvPr/>
        </p:nvPicPr>
        <p:blipFill rotWithShape="1">
          <a:blip r:embed="rId6">
            <a:alphaModFix/>
          </a:blip>
          <a:srcRect b="52527"/>
          <a:stretch/>
        </p:blipFill>
        <p:spPr>
          <a:xfrm>
            <a:off x="2841725" y="1573712"/>
            <a:ext cx="1574300" cy="1358350"/>
          </a:xfrm>
          <a:prstGeom prst="rect">
            <a:avLst/>
          </a:prstGeom>
          <a:noFill/>
          <a:ln>
            <a:noFill/>
          </a:ln>
        </p:spPr>
      </p:pic>
      <p:sp>
        <p:nvSpPr>
          <p:cNvPr id="115" name="Google Shape;115;p18"/>
          <p:cNvSpPr/>
          <p:nvPr/>
        </p:nvSpPr>
        <p:spPr>
          <a:xfrm>
            <a:off x="351613" y="1672969"/>
            <a:ext cx="617206" cy="228352"/>
          </a:xfrm>
          <a:custGeom>
            <a:avLst/>
            <a:gdLst/>
            <a:ahLst/>
            <a:cxnLst/>
            <a:rect l="l" t="t" r="r" b="b"/>
            <a:pathLst>
              <a:path w="55919" h="24521" extrusionOk="0">
                <a:moveTo>
                  <a:pt x="1674" y="5402"/>
                </a:moveTo>
                <a:cubicBezTo>
                  <a:pt x="2754" y="1076"/>
                  <a:pt x="9821" y="1490"/>
                  <a:pt x="14219" y="756"/>
                </a:cubicBezTo>
                <a:cubicBezTo>
                  <a:pt x="27012" y="-1378"/>
                  <a:pt x="41528" y="1460"/>
                  <a:pt x="52319" y="8655"/>
                </a:cubicBezTo>
                <a:cubicBezTo>
                  <a:pt x="54764" y="10285"/>
                  <a:pt x="57185" y="14940"/>
                  <a:pt x="55107" y="17018"/>
                </a:cubicBezTo>
                <a:cubicBezTo>
                  <a:pt x="48440" y="23685"/>
                  <a:pt x="37006" y="25459"/>
                  <a:pt x="27693" y="23988"/>
                </a:cubicBezTo>
                <a:cubicBezTo>
                  <a:pt x="21302" y="22979"/>
                  <a:pt x="14027" y="23859"/>
                  <a:pt x="8643" y="20271"/>
                </a:cubicBezTo>
                <a:cubicBezTo>
                  <a:pt x="6320" y="18723"/>
                  <a:pt x="3907" y="17300"/>
                  <a:pt x="1674" y="15624"/>
                </a:cubicBezTo>
                <a:cubicBezTo>
                  <a:pt x="-1606" y="13163"/>
                  <a:pt x="716" y="6004"/>
                  <a:pt x="3997" y="3544"/>
                </a:cubicBezTo>
              </a:path>
            </a:pathLst>
          </a:custGeom>
          <a:noFill/>
          <a:ln w="9525" cap="flat" cmpd="sng">
            <a:solidFill>
              <a:srgbClr val="FF0000"/>
            </a:solidFill>
            <a:prstDash val="solid"/>
            <a:round/>
            <a:headEnd type="none" w="med" len="med"/>
            <a:tailEnd type="none" w="med" len="med"/>
          </a:ln>
        </p:spPr>
      </p:sp>
      <p:sp>
        <p:nvSpPr>
          <p:cNvPr id="116" name="Google Shape;116;p18"/>
          <p:cNvSpPr/>
          <p:nvPr/>
        </p:nvSpPr>
        <p:spPr>
          <a:xfrm>
            <a:off x="2959995" y="2365390"/>
            <a:ext cx="1034386" cy="270016"/>
          </a:xfrm>
          <a:custGeom>
            <a:avLst/>
            <a:gdLst/>
            <a:ahLst/>
            <a:cxnLst/>
            <a:rect l="l" t="t" r="r" b="b"/>
            <a:pathLst>
              <a:path w="81802" h="22941" extrusionOk="0">
                <a:moveTo>
                  <a:pt x="4887" y="3485"/>
                </a:moveTo>
                <a:cubicBezTo>
                  <a:pt x="23116" y="1965"/>
                  <a:pt x="41671" y="-1846"/>
                  <a:pt x="59714" y="1161"/>
                </a:cubicBezTo>
                <a:cubicBezTo>
                  <a:pt x="67847" y="2516"/>
                  <a:pt x="83553" y="4778"/>
                  <a:pt x="81552" y="12777"/>
                </a:cubicBezTo>
                <a:cubicBezTo>
                  <a:pt x="80589" y="16628"/>
                  <a:pt x="74303" y="16227"/>
                  <a:pt x="70401" y="16959"/>
                </a:cubicBezTo>
                <a:cubicBezTo>
                  <a:pt x="63167" y="18315"/>
                  <a:pt x="55914" y="19861"/>
                  <a:pt x="48563" y="20211"/>
                </a:cubicBezTo>
                <a:cubicBezTo>
                  <a:pt x="33853" y="20912"/>
                  <a:pt x="16407" y="26911"/>
                  <a:pt x="4423" y="18353"/>
                </a:cubicBezTo>
                <a:cubicBezTo>
                  <a:pt x="1472" y="16246"/>
                  <a:pt x="-1305" y="11148"/>
                  <a:pt x="706" y="8131"/>
                </a:cubicBezTo>
                <a:cubicBezTo>
                  <a:pt x="2424" y="5554"/>
                  <a:pt x="5202" y="3535"/>
                  <a:pt x="8140" y="2555"/>
                </a:cubicBezTo>
              </a:path>
            </a:pathLst>
          </a:custGeom>
          <a:noFill/>
          <a:ln w="9525" cap="flat" cmpd="sng">
            <a:solidFill>
              <a:srgbClr val="FF0000"/>
            </a:solidFill>
            <a:prstDash val="solid"/>
            <a:round/>
            <a:headEnd type="none" w="med" len="med"/>
            <a:tailEnd type="none" w="med" len="med"/>
          </a:ln>
        </p:spPr>
      </p:sp>
      <p:cxnSp>
        <p:nvCxnSpPr>
          <p:cNvPr id="117" name="Google Shape;117;p18"/>
          <p:cNvCxnSpPr/>
          <p:nvPr/>
        </p:nvCxnSpPr>
        <p:spPr>
          <a:xfrm>
            <a:off x="1583425" y="2162050"/>
            <a:ext cx="1335600" cy="326400"/>
          </a:xfrm>
          <a:prstGeom prst="straightConnector1">
            <a:avLst/>
          </a:prstGeom>
          <a:noFill/>
          <a:ln w="9525" cap="flat" cmpd="sng">
            <a:solidFill>
              <a:srgbClr val="FF0000"/>
            </a:solidFill>
            <a:prstDash val="solid"/>
            <a:round/>
            <a:headEnd type="none" w="med" len="med"/>
            <a:tailEnd type="triangle" w="med" len="med"/>
          </a:ln>
        </p:spPr>
      </p:cxnSp>
      <p:pic>
        <p:nvPicPr>
          <p:cNvPr id="118" name="Google Shape;118;p18"/>
          <p:cNvPicPr preferRelativeResize="0"/>
          <p:nvPr/>
        </p:nvPicPr>
        <p:blipFill>
          <a:blip r:embed="rId7">
            <a:alphaModFix/>
          </a:blip>
          <a:stretch>
            <a:fillRect/>
          </a:stretch>
        </p:blipFill>
        <p:spPr>
          <a:xfrm>
            <a:off x="4676926" y="1691500"/>
            <a:ext cx="2673799" cy="880250"/>
          </a:xfrm>
          <a:prstGeom prst="rect">
            <a:avLst/>
          </a:prstGeom>
          <a:noFill/>
          <a:ln>
            <a:noFill/>
          </a:ln>
        </p:spPr>
      </p:pic>
      <p:sp>
        <p:nvSpPr>
          <p:cNvPr id="119" name="Google Shape;119;p18"/>
          <p:cNvSpPr/>
          <p:nvPr/>
        </p:nvSpPr>
        <p:spPr>
          <a:xfrm>
            <a:off x="4676924" y="2115232"/>
            <a:ext cx="630050" cy="386219"/>
          </a:xfrm>
          <a:custGeom>
            <a:avLst/>
            <a:gdLst/>
            <a:ahLst/>
            <a:cxnLst/>
            <a:rect l="l" t="t" r="r" b="b"/>
            <a:pathLst>
              <a:path w="56267" h="43951" extrusionOk="0">
                <a:moveTo>
                  <a:pt x="30812" y="3827"/>
                </a:moveTo>
                <a:cubicBezTo>
                  <a:pt x="24003" y="2856"/>
                  <a:pt x="16520" y="-2035"/>
                  <a:pt x="10368" y="1040"/>
                </a:cubicBezTo>
                <a:cubicBezTo>
                  <a:pt x="4110" y="4168"/>
                  <a:pt x="-1602" y="12987"/>
                  <a:pt x="611" y="19625"/>
                </a:cubicBezTo>
                <a:cubicBezTo>
                  <a:pt x="6516" y="37338"/>
                  <a:pt x="39299" y="51699"/>
                  <a:pt x="53115" y="39140"/>
                </a:cubicBezTo>
                <a:cubicBezTo>
                  <a:pt x="58304" y="34423"/>
                  <a:pt x="56402" y="22439"/>
                  <a:pt x="50792" y="18231"/>
                </a:cubicBezTo>
                <a:cubicBezTo>
                  <a:pt x="40042" y="10168"/>
                  <a:pt x="27727" y="3213"/>
                  <a:pt x="14550" y="575"/>
                </a:cubicBezTo>
              </a:path>
            </a:pathLst>
          </a:custGeom>
          <a:noFill/>
          <a:ln w="9525" cap="flat" cmpd="sng">
            <a:solidFill>
              <a:srgbClr val="FF0000"/>
            </a:solidFill>
            <a:prstDash val="solid"/>
            <a:round/>
            <a:headEnd type="none" w="med" len="med"/>
            <a:tailEnd type="none" w="med" len="med"/>
          </a:ln>
        </p:spPr>
      </p:sp>
      <p:pic>
        <p:nvPicPr>
          <p:cNvPr id="120" name="Google Shape;120;p18"/>
          <p:cNvPicPr preferRelativeResize="0"/>
          <p:nvPr/>
        </p:nvPicPr>
        <p:blipFill>
          <a:blip r:embed="rId8">
            <a:alphaModFix/>
          </a:blip>
          <a:stretch>
            <a:fillRect/>
          </a:stretch>
        </p:blipFill>
        <p:spPr>
          <a:xfrm>
            <a:off x="351626" y="2805301"/>
            <a:ext cx="1459974" cy="1996775"/>
          </a:xfrm>
          <a:prstGeom prst="rect">
            <a:avLst/>
          </a:prstGeom>
          <a:noFill/>
          <a:ln>
            <a:noFill/>
          </a:ln>
        </p:spPr>
      </p:pic>
      <p:sp>
        <p:nvSpPr>
          <p:cNvPr id="121" name="Google Shape;121;p18"/>
          <p:cNvSpPr/>
          <p:nvPr/>
        </p:nvSpPr>
        <p:spPr>
          <a:xfrm>
            <a:off x="371886" y="3155567"/>
            <a:ext cx="397165" cy="286030"/>
          </a:xfrm>
          <a:custGeom>
            <a:avLst/>
            <a:gdLst/>
            <a:ahLst/>
            <a:cxnLst/>
            <a:rect l="l" t="t" r="r" b="b"/>
            <a:pathLst>
              <a:path w="36937" h="22403" extrusionOk="0">
                <a:moveTo>
                  <a:pt x="16861" y="2382"/>
                </a:moveTo>
                <a:cubicBezTo>
                  <a:pt x="12085" y="785"/>
                  <a:pt x="5825" y="1277"/>
                  <a:pt x="1893" y="4423"/>
                </a:cubicBezTo>
                <a:cubicBezTo>
                  <a:pt x="-592" y="6412"/>
                  <a:pt x="-367" y="11185"/>
                  <a:pt x="1213" y="13948"/>
                </a:cubicBezTo>
                <a:cubicBezTo>
                  <a:pt x="6919" y="23930"/>
                  <a:pt x="27438" y="25137"/>
                  <a:pt x="35571" y="17009"/>
                </a:cubicBezTo>
                <a:cubicBezTo>
                  <a:pt x="41592" y="10991"/>
                  <a:pt x="25034" y="0"/>
                  <a:pt x="16521" y="0"/>
                </a:cubicBezTo>
              </a:path>
            </a:pathLst>
          </a:custGeom>
          <a:noFill/>
          <a:ln w="9525" cap="flat" cmpd="sng">
            <a:solidFill>
              <a:srgbClr val="FF0000"/>
            </a:solidFill>
            <a:prstDash val="solid"/>
            <a:round/>
            <a:headEnd type="none" w="med" len="med"/>
            <a:tailEnd type="none" w="med" len="med"/>
          </a:ln>
        </p:spPr>
      </p:sp>
      <p:pic>
        <p:nvPicPr>
          <p:cNvPr id="122" name="Google Shape;122;p18"/>
          <p:cNvPicPr preferRelativeResize="0"/>
          <p:nvPr/>
        </p:nvPicPr>
        <p:blipFill>
          <a:blip r:embed="rId9">
            <a:alphaModFix/>
          </a:blip>
          <a:stretch>
            <a:fillRect/>
          </a:stretch>
        </p:blipFill>
        <p:spPr>
          <a:xfrm>
            <a:off x="2434425" y="2893869"/>
            <a:ext cx="2777401" cy="2111240"/>
          </a:xfrm>
          <a:prstGeom prst="rect">
            <a:avLst/>
          </a:prstGeom>
          <a:noFill/>
          <a:ln>
            <a:noFill/>
          </a:ln>
        </p:spPr>
      </p:pic>
      <p:sp>
        <p:nvSpPr>
          <p:cNvPr id="123" name="Google Shape;123;p18"/>
          <p:cNvSpPr/>
          <p:nvPr/>
        </p:nvSpPr>
        <p:spPr>
          <a:xfrm>
            <a:off x="2457592" y="3209661"/>
            <a:ext cx="222304" cy="167074"/>
          </a:xfrm>
          <a:custGeom>
            <a:avLst/>
            <a:gdLst/>
            <a:ahLst/>
            <a:cxnLst/>
            <a:rect l="l" t="t" r="r" b="b"/>
            <a:pathLst>
              <a:path w="19356" h="14598" extrusionOk="0">
                <a:moveTo>
                  <a:pt x="12746" y="3447"/>
                </a:moveTo>
                <a:cubicBezTo>
                  <a:pt x="8584" y="1366"/>
                  <a:pt x="-2173" y="6107"/>
                  <a:pt x="409" y="9978"/>
                </a:cubicBezTo>
                <a:cubicBezTo>
                  <a:pt x="3648" y="14834"/>
                  <a:pt x="14322" y="16462"/>
                  <a:pt x="17826" y="11793"/>
                </a:cubicBezTo>
                <a:cubicBezTo>
                  <a:pt x="19496" y="9567"/>
                  <a:pt x="20052" y="5335"/>
                  <a:pt x="18007" y="3447"/>
                </a:cubicBezTo>
                <a:cubicBezTo>
                  <a:pt x="15630" y="1253"/>
                  <a:pt x="11829" y="1447"/>
                  <a:pt x="8936" y="0"/>
                </a:cubicBezTo>
              </a:path>
            </a:pathLst>
          </a:custGeom>
          <a:noFill/>
          <a:ln w="9525" cap="flat" cmpd="sng">
            <a:solidFill>
              <a:srgbClr val="FF0000"/>
            </a:solidFill>
            <a:prstDash val="solid"/>
            <a:round/>
            <a:headEnd type="none" w="med" len="med"/>
            <a:tailEnd type="none" w="med" len="med"/>
          </a:ln>
        </p:spPr>
      </p:sp>
      <p:sp>
        <p:nvSpPr>
          <p:cNvPr id="124" name="Google Shape;124;p18"/>
          <p:cNvSpPr/>
          <p:nvPr/>
        </p:nvSpPr>
        <p:spPr>
          <a:xfrm>
            <a:off x="2446003" y="3622575"/>
            <a:ext cx="207924" cy="126868"/>
          </a:xfrm>
          <a:custGeom>
            <a:avLst/>
            <a:gdLst/>
            <a:ahLst/>
            <a:cxnLst/>
            <a:rect l="l" t="t" r="r" b="b"/>
            <a:pathLst>
              <a:path w="18104" h="11085" extrusionOk="0">
                <a:moveTo>
                  <a:pt x="10961" y="140"/>
                </a:moveTo>
                <a:cubicBezTo>
                  <a:pt x="7051" y="-420"/>
                  <a:pt x="-1398" y="1633"/>
                  <a:pt x="256" y="5220"/>
                </a:cubicBezTo>
                <a:cubicBezTo>
                  <a:pt x="2715" y="10551"/>
                  <a:pt x="13627" y="13267"/>
                  <a:pt x="17492" y="8848"/>
                </a:cubicBezTo>
                <a:cubicBezTo>
                  <a:pt x="19433" y="6628"/>
                  <a:pt x="16228" y="1531"/>
                  <a:pt x="13319" y="1047"/>
                </a:cubicBezTo>
              </a:path>
            </a:pathLst>
          </a:custGeom>
          <a:noFill/>
          <a:ln w="9525" cap="flat" cmpd="sng">
            <a:solidFill>
              <a:srgbClr val="FF0000"/>
            </a:solidFill>
            <a:prstDash val="solid"/>
            <a:round/>
            <a:headEnd type="none" w="med" len="med"/>
            <a:tailEnd type="none" w="med" len="med"/>
          </a:ln>
        </p:spPr>
      </p:sp>
      <p:sp>
        <p:nvSpPr>
          <p:cNvPr id="125" name="Google Shape;125;p18"/>
          <p:cNvSpPr/>
          <p:nvPr/>
        </p:nvSpPr>
        <p:spPr>
          <a:xfrm>
            <a:off x="2457592" y="3789180"/>
            <a:ext cx="236465" cy="108201"/>
          </a:xfrm>
          <a:custGeom>
            <a:avLst/>
            <a:gdLst/>
            <a:ahLst/>
            <a:cxnLst/>
            <a:rect l="l" t="t" r="r" b="b"/>
            <a:pathLst>
              <a:path w="20589" h="9454" extrusionOk="0">
                <a:moveTo>
                  <a:pt x="7231" y="42"/>
                </a:moveTo>
                <a:cubicBezTo>
                  <a:pt x="4206" y="-293"/>
                  <a:pt x="-1409" y="3537"/>
                  <a:pt x="337" y="6030"/>
                </a:cubicBezTo>
                <a:cubicBezTo>
                  <a:pt x="2768" y="9502"/>
                  <a:pt x="8442" y="8879"/>
                  <a:pt x="12674" y="9114"/>
                </a:cubicBezTo>
                <a:cubicBezTo>
                  <a:pt x="15245" y="9256"/>
                  <a:pt x="19229" y="10188"/>
                  <a:pt x="20294" y="7844"/>
                </a:cubicBezTo>
                <a:cubicBezTo>
                  <a:pt x="22182" y="3689"/>
                  <a:pt x="12764" y="2630"/>
                  <a:pt x="8683" y="587"/>
                </a:cubicBezTo>
              </a:path>
            </a:pathLst>
          </a:custGeom>
          <a:noFill/>
          <a:ln w="9525" cap="flat" cmpd="sng">
            <a:solidFill>
              <a:srgbClr val="FF0000"/>
            </a:solidFill>
            <a:prstDash val="solid"/>
            <a:round/>
            <a:headEnd type="none" w="med" len="med"/>
            <a:tailEnd type="none" w="med" len="med"/>
          </a:ln>
        </p:spPr>
      </p:sp>
      <p:pic>
        <p:nvPicPr>
          <p:cNvPr id="126" name="Google Shape;126;p18"/>
          <p:cNvPicPr preferRelativeResize="0"/>
          <p:nvPr/>
        </p:nvPicPr>
        <p:blipFill>
          <a:blip r:embed="rId10">
            <a:alphaModFix/>
          </a:blip>
          <a:stretch>
            <a:fillRect/>
          </a:stretch>
        </p:blipFill>
        <p:spPr>
          <a:xfrm>
            <a:off x="5528851" y="2787650"/>
            <a:ext cx="1228875" cy="2111240"/>
          </a:xfrm>
          <a:prstGeom prst="rect">
            <a:avLst/>
          </a:prstGeom>
          <a:noFill/>
          <a:ln>
            <a:noFill/>
          </a:ln>
        </p:spPr>
      </p:pic>
      <p:sp>
        <p:nvSpPr>
          <p:cNvPr id="127" name="Google Shape;127;p18"/>
          <p:cNvSpPr/>
          <p:nvPr/>
        </p:nvSpPr>
        <p:spPr>
          <a:xfrm>
            <a:off x="5705414" y="4186047"/>
            <a:ext cx="714465" cy="712855"/>
          </a:xfrm>
          <a:custGeom>
            <a:avLst/>
            <a:gdLst/>
            <a:ahLst/>
            <a:cxnLst/>
            <a:rect l="l" t="t" r="r" b="b"/>
            <a:pathLst>
              <a:path w="60471" h="52853" extrusionOk="0">
                <a:moveTo>
                  <a:pt x="2156" y="1247"/>
                </a:moveTo>
                <a:cubicBezTo>
                  <a:pt x="20287" y="-1773"/>
                  <a:pt x="40821" y="639"/>
                  <a:pt x="56585" y="10092"/>
                </a:cubicBezTo>
                <a:cubicBezTo>
                  <a:pt x="63501" y="14239"/>
                  <a:pt x="59270" y="26291"/>
                  <a:pt x="57945" y="34245"/>
                </a:cubicBezTo>
                <a:cubicBezTo>
                  <a:pt x="57270" y="38296"/>
                  <a:pt x="59151" y="43284"/>
                  <a:pt x="56585" y="46491"/>
                </a:cubicBezTo>
                <a:cubicBezTo>
                  <a:pt x="52204" y="51967"/>
                  <a:pt x="43133" y="50725"/>
                  <a:pt x="36174" y="51594"/>
                </a:cubicBezTo>
                <a:cubicBezTo>
                  <a:pt x="26780" y="52767"/>
                  <a:pt x="15211" y="54593"/>
                  <a:pt x="7939" y="48532"/>
                </a:cubicBezTo>
                <a:cubicBezTo>
                  <a:pt x="-470" y="41523"/>
                  <a:pt x="2003" y="27392"/>
                  <a:pt x="455" y="16555"/>
                </a:cubicBezTo>
                <a:cubicBezTo>
                  <a:pt x="-307" y="11219"/>
                  <a:pt x="-577" y="-798"/>
                  <a:pt x="4537" y="907"/>
                </a:cubicBezTo>
              </a:path>
            </a:pathLst>
          </a:custGeom>
          <a:noFill/>
          <a:ln w="9525" cap="flat" cmpd="sng">
            <a:solidFill>
              <a:srgbClr val="FF0000"/>
            </a:solidFill>
            <a:prstDash val="solid"/>
            <a:round/>
            <a:headEnd type="none" w="med" len="med"/>
            <a:tailEnd type="none" w="med" len="med"/>
          </a:ln>
        </p:spPr>
      </p:sp>
      <p:sp>
        <p:nvSpPr>
          <p:cNvPr id="2" name="TextBox 1">
            <a:extLst>
              <a:ext uri="{FF2B5EF4-FFF2-40B4-BE49-F238E27FC236}">
                <a16:creationId xmlns:a16="http://schemas.microsoft.com/office/drawing/2014/main" id="{6D7A416C-E9A7-4E8A-9328-C45F7C2D19AB}"/>
              </a:ext>
            </a:extLst>
          </p:cNvPr>
          <p:cNvSpPr txBox="1"/>
          <p:nvPr/>
        </p:nvSpPr>
        <p:spPr>
          <a:xfrm>
            <a:off x="303224" y="1388533"/>
            <a:ext cx="225096" cy="307777"/>
          </a:xfrm>
          <a:prstGeom prst="rect">
            <a:avLst/>
          </a:prstGeom>
          <a:noFill/>
        </p:spPr>
        <p:txBody>
          <a:bodyPr wrap="square" rtlCol="0">
            <a:spAutoFit/>
          </a:bodyPr>
          <a:lstStyle/>
          <a:p>
            <a:r>
              <a:rPr lang="en-US" dirty="0"/>
              <a:t>1</a:t>
            </a:r>
          </a:p>
        </p:txBody>
      </p:sp>
      <p:sp>
        <p:nvSpPr>
          <p:cNvPr id="23" name="TextBox 22">
            <a:extLst>
              <a:ext uri="{FF2B5EF4-FFF2-40B4-BE49-F238E27FC236}">
                <a16:creationId xmlns:a16="http://schemas.microsoft.com/office/drawing/2014/main" id="{013D357E-DD5E-4E50-8673-46D133B9E182}"/>
              </a:ext>
            </a:extLst>
          </p:cNvPr>
          <p:cNvSpPr txBox="1"/>
          <p:nvPr/>
        </p:nvSpPr>
        <p:spPr>
          <a:xfrm>
            <a:off x="2779760" y="1316967"/>
            <a:ext cx="225096" cy="307777"/>
          </a:xfrm>
          <a:prstGeom prst="rect">
            <a:avLst/>
          </a:prstGeom>
          <a:noFill/>
        </p:spPr>
        <p:txBody>
          <a:bodyPr wrap="square" rtlCol="0">
            <a:spAutoFit/>
          </a:bodyPr>
          <a:lstStyle/>
          <a:p>
            <a:r>
              <a:rPr lang="en-US" dirty="0"/>
              <a:t>2</a:t>
            </a:r>
          </a:p>
        </p:txBody>
      </p:sp>
      <p:sp>
        <p:nvSpPr>
          <p:cNvPr id="24" name="TextBox 23">
            <a:extLst>
              <a:ext uri="{FF2B5EF4-FFF2-40B4-BE49-F238E27FC236}">
                <a16:creationId xmlns:a16="http://schemas.microsoft.com/office/drawing/2014/main" id="{04C7493A-AB62-4615-910F-FC9A26451EAD}"/>
              </a:ext>
            </a:extLst>
          </p:cNvPr>
          <p:cNvSpPr txBox="1"/>
          <p:nvPr/>
        </p:nvSpPr>
        <p:spPr>
          <a:xfrm>
            <a:off x="4635282" y="1388533"/>
            <a:ext cx="225096" cy="307777"/>
          </a:xfrm>
          <a:prstGeom prst="rect">
            <a:avLst/>
          </a:prstGeom>
          <a:noFill/>
        </p:spPr>
        <p:txBody>
          <a:bodyPr wrap="square" rtlCol="0">
            <a:spAutoFit/>
          </a:bodyPr>
          <a:lstStyle/>
          <a:p>
            <a:r>
              <a:rPr lang="en-US" dirty="0"/>
              <a:t>3</a:t>
            </a:r>
          </a:p>
        </p:txBody>
      </p:sp>
      <p:sp>
        <p:nvSpPr>
          <p:cNvPr id="25" name="TextBox 24">
            <a:extLst>
              <a:ext uri="{FF2B5EF4-FFF2-40B4-BE49-F238E27FC236}">
                <a16:creationId xmlns:a16="http://schemas.microsoft.com/office/drawing/2014/main" id="{C45027C5-68F9-4758-835A-E926054F0FC7}"/>
              </a:ext>
            </a:extLst>
          </p:cNvPr>
          <p:cNvSpPr txBox="1"/>
          <p:nvPr/>
        </p:nvSpPr>
        <p:spPr>
          <a:xfrm>
            <a:off x="19821" y="2739980"/>
            <a:ext cx="225096" cy="307777"/>
          </a:xfrm>
          <a:prstGeom prst="rect">
            <a:avLst/>
          </a:prstGeom>
          <a:noFill/>
        </p:spPr>
        <p:txBody>
          <a:bodyPr wrap="square" rtlCol="0">
            <a:spAutoFit/>
          </a:bodyPr>
          <a:lstStyle/>
          <a:p>
            <a:r>
              <a:rPr lang="en-US" dirty="0"/>
              <a:t>4</a:t>
            </a:r>
          </a:p>
        </p:txBody>
      </p:sp>
      <p:sp>
        <p:nvSpPr>
          <p:cNvPr id="26" name="TextBox 25">
            <a:extLst>
              <a:ext uri="{FF2B5EF4-FFF2-40B4-BE49-F238E27FC236}">
                <a16:creationId xmlns:a16="http://schemas.microsoft.com/office/drawing/2014/main" id="{0586439C-1426-48FC-929E-74AAA586AC1E}"/>
              </a:ext>
            </a:extLst>
          </p:cNvPr>
          <p:cNvSpPr txBox="1"/>
          <p:nvPr/>
        </p:nvSpPr>
        <p:spPr>
          <a:xfrm>
            <a:off x="2145005" y="2805301"/>
            <a:ext cx="225096" cy="307777"/>
          </a:xfrm>
          <a:prstGeom prst="rect">
            <a:avLst/>
          </a:prstGeom>
          <a:noFill/>
        </p:spPr>
        <p:txBody>
          <a:bodyPr wrap="square" rtlCol="0">
            <a:spAutoFit/>
          </a:bodyPr>
          <a:lstStyle/>
          <a:p>
            <a:r>
              <a:rPr lang="en-US" dirty="0"/>
              <a:t>5</a:t>
            </a:r>
          </a:p>
        </p:txBody>
      </p:sp>
      <p:sp>
        <p:nvSpPr>
          <p:cNvPr id="27" name="TextBox 26">
            <a:extLst>
              <a:ext uri="{FF2B5EF4-FFF2-40B4-BE49-F238E27FC236}">
                <a16:creationId xmlns:a16="http://schemas.microsoft.com/office/drawing/2014/main" id="{11158FF8-B68D-4439-9F7E-9D932962B9AD}"/>
              </a:ext>
            </a:extLst>
          </p:cNvPr>
          <p:cNvSpPr txBox="1"/>
          <p:nvPr/>
        </p:nvSpPr>
        <p:spPr>
          <a:xfrm>
            <a:off x="5211826" y="2766484"/>
            <a:ext cx="225096" cy="307777"/>
          </a:xfrm>
          <a:prstGeom prst="rect">
            <a:avLst/>
          </a:prstGeom>
          <a:noFill/>
        </p:spPr>
        <p:txBody>
          <a:bodyPr wrap="square" rtlCol="0">
            <a:spAutoFit/>
          </a:bodyPr>
          <a:lstStyle/>
          <a:p>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sp>
        <p:nvSpPr>
          <p:cNvPr id="133" name="Google Shape;133;p1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US" sz="2700" b="1" dirty="0">
                <a:latin typeface="Rubik"/>
                <a:ea typeface="Rubik"/>
                <a:cs typeface="Rubik"/>
                <a:sym typeface="Rubik"/>
              </a:rPr>
              <a:t>Analysis Table</a:t>
            </a:r>
          </a:p>
        </p:txBody>
      </p:sp>
      <p:pic>
        <p:nvPicPr>
          <p:cNvPr id="134" name="Google Shape;134;p19"/>
          <p:cNvPicPr preferRelativeResize="0"/>
          <p:nvPr/>
        </p:nvPicPr>
        <p:blipFill rotWithShape="1">
          <a:blip r:embed="rId4">
            <a:alphaModFix/>
          </a:blip>
          <a:srcRect r="-9625" b="-12157"/>
          <a:stretch/>
        </p:blipFill>
        <p:spPr>
          <a:xfrm>
            <a:off x="4102200" y="1052338"/>
            <a:ext cx="3079975" cy="3913375"/>
          </a:xfrm>
          <a:prstGeom prst="rect">
            <a:avLst/>
          </a:prstGeom>
          <a:noFill/>
          <a:ln>
            <a:noFill/>
          </a:ln>
        </p:spPr>
      </p:pic>
      <p:sp>
        <p:nvSpPr>
          <p:cNvPr id="2" name="TextBox 1">
            <a:extLst>
              <a:ext uri="{FF2B5EF4-FFF2-40B4-BE49-F238E27FC236}">
                <a16:creationId xmlns:a16="http://schemas.microsoft.com/office/drawing/2014/main" id="{F4F1C728-9A54-441C-B5FD-1E5BDB8ED121}"/>
              </a:ext>
            </a:extLst>
          </p:cNvPr>
          <p:cNvSpPr txBox="1"/>
          <p:nvPr/>
        </p:nvSpPr>
        <p:spPr>
          <a:xfrm>
            <a:off x="670560" y="1052338"/>
            <a:ext cx="2797386" cy="3539430"/>
          </a:xfrm>
          <a:prstGeom prst="rect">
            <a:avLst/>
          </a:prstGeom>
          <a:noFill/>
        </p:spPr>
        <p:txBody>
          <a:bodyPr wrap="square" rtlCol="0">
            <a:spAutoFit/>
          </a:bodyPr>
          <a:lstStyle/>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transaction_id</a:t>
            </a:r>
            <a:r>
              <a:rPr lang="en-US" sz="800" dirty="0">
                <a:solidFill>
                  <a:schemeClr val="tx1"/>
                </a:solidFill>
                <a:latin typeface="Rubik" panose="020B0604020202020204" charset="-79"/>
                <a:cs typeface="Rubik" panose="020B0604020202020204" charset="-79"/>
              </a:rPr>
              <a:t>: A unique ID for each transaction.</a:t>
            </a:r>
          </a:p>
          <a:p>
            <a:pPr algn="just"/>
            <a:r>
              <a:rPr lang="en-US" sz="800" dirty="0">
                <a:solidFill>
                  <a:schemeClr val="tx1"/>
                </a:solidFill>
                <a:latin typeface="Rubik" panose="020B0604020202020204" charset="-79"/>
                <a:cs typeface="Rubik" panose="020B0604020202020204" charset="-79"/>
              </a:rPr>
              <a:t>-</a:t>
            </a:r>
            <a:r>
              <a:rPr lang="en-US" sz="800" b="1" dirty="0">
                <a:solidFill>
                  <a:schemeClr val="tx1"/>
                </a:solidFill>
                <a:latin typeface="Rubik" panose="020B0604020202020204" charset="-79"/>
                <a:cs typeface="Rubik" panose="020B0604020202020204" charset="-79"/>
              </a:rPr>
              <a:t>date</a:t>
            </a:r>
            <a:r>
              <a:rPr lang="en-US" sz="800" dirty="0">
                <a:solidFill>
                  <a:schemeClr val="tx1"/>
                </a:solidFill>
                <a:latin typeface="Rubik" panose="020B0604020202020204" charset="-79"/>
                <a:cs typeface="Rubik" panose="020B0604020202020204" charset="-79"/>
              </a:rPr>
              <a:t>: The date of the transaction.</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branch_id</a:t>
            </a:r>
            <a:r>
              <a:rPr lang="en-US" sz="800" dirty="0">
                <a:solidFill>
                  <a:schemeClr val="tx1"/>
                </a:solidFill>
                <a:latin typeface="Rubik" panose="020B0604020202020204" charset="-79"/>
                <a:cs typeface="Rubik" panose="020B0604020202020204" charset="-79"/>
              </a:rPr>
              <a:t>: ID of the branch where the transaction took place.</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branch_name</a:t>
            </a:r>
            <a:r>
              <a:rPr lang="en-US" sz="800" dirty="0">
                <a:solidFill>
                  <a:schemeClr val="tx1"/>
                </a:solidFill>
                <a:latin typeface="Rubik" panose="020B0604020202020204" charset="-79"/>
                <a:cs typeface="Rubik" panose="020B0604020202020204" charset="-79"/>
              </a:rPr>
              <a:t>: The name of the branch where the transaction took place.</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kota</a:t>
            </a:r>
            <a:r>
              <a:rPr lang="en-US" sz="800" dirty="0">
                <a:solidFill>
                  <a:schemeClr val="tx1"/>
                </a:solidFill>
                <a:latin typeface="Rubik" panose="020B0604020202020204" charset="-79"/>
                <a:cs typeface="Rubik" panose="020B0604020202020204" charset="-79"/>
              </a:rPr>
              <a:t>: The city where the branch is located.</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provinsi</a:t>
            </a:r>
            <a:r>
              <a:rPr lang="en-US" sz="800" dirty="0">
                <a:solidFill>
                  <a:schemeClr val="tx1"/>
                </a:solidFill>
                <a:latin typeface="Rubik" panose="020B0604020202020204" charset="-79"/>
                <a:cs typeface="Rubik" panose="020B0604020202020204" charset="-79"/>
              </a:rPr>
              <a:t>: The province in which the branch is located.</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rating_cabang</a:t>
            </a:r>
            <a:r>
              <a:rPr lang="en-US" sz="800" dirty="0">
                <a:solidFill>
                  <a:schemeClr val="tx1"/>
                </a:solidFill>
                <a:latin typeface="Rubik" panose="020B0604020202020204" charset="-79"/>
                <a:cs typeface="Rubik" panose="020B0604020202020204" charset="-79"/>
              </a:rPr>
              <a:t>: Assessment of service quality in related branches.</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customer_name</a:t>
            </a:r>
            <a:r>
              <a:rPr lang="en-US" sz="800" dirty="0">
                <a:solidFill>
                  <a:schemeClr val="tx1"/>
                </a:solidFill>
                <a:latin typeface="Rubik" panose="020B0604020202020204" charset="-79"/>
                <a:cs typeface="Rubik" panose="020B0604020202020204" charset="-79"/>
              </a:rPr>
              <a:t>: The name of the customer making the transaction.</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product_id</a:t>
            </a:r>
            <a:r>
              <a:rPr lang="en-US" sz="800" dirty="0">
                <a:solidFill>
                  <a:schemeClr val="tx1"/>
                </a:solidFill>
                <a:latin typeface="Rubik" panose="020B0604020202020204" charset="-79"/>
                <a:cs typeface="Rubik" panose="020B0604020202020204" charset="-79"/>
              </a:rPr>
              <a:t>: ID of the product purchased.</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product_name</a:t>
            </a:r>
            <a:r>
              <a:rPr lang="en-US" sz="800" dirty="0">
                <a:solidFill>
                  <a:schemeClr val="tx1"/>
                </a:solidFill>
                <a:latin typeface="Rubik" panose="020B0604020202020204" charset="-79"/>
                <a:cs typeface="Rubik" panose="020B0604020202020204" charset="-79"/>
              </a:rPr>
              <a:t>: The name of the product purchased.</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actual_price</a:t>
            </a:r>
            <a:r>
              <a:rPr lang="en-US" sz="800" dirty="0">
                <a:solidFill>
                  <a:schemeClr val="tx1"/>
                </a:solidFill>
                <a:latin typeface="Rubik" panose="020B0604020202020204" charset="-79"/>
                <a:cs typeface="Rubik" panose="020B0604020202020204" charset="-79"/>
              </a:rPr>
              <a:t>: Original price of the product before discount.</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discount_percentage</a:t>
            </a:r>
            <a:r>
              <a:rPr lang="en-US" sz="800" dirty="0">
                <a:solidFill>
                  <a:schemeClr val="tx1"/>
                </a:solidFill>
                <a:latin typeface="Rubik" panose="020B0604020202020204" charset="-79"/>
                <a:cs typeface="Rubik" panose="020B0604020202020204" charset="-79"/>
              </a:rPr>
              <a:t>: The percentage discount given on the product.</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persentase_gross_laba</a:t>
            </a:r>
            <a:r>
              <a:rPr lang="en-US" sz="800" dirty="0">
                <a:solidFill>
                  <a:schemeClr val="tx1"/>
                </a:solidFill>
                <a:latin typeface="Rubik" panose="020B0604020202020204" charset="-79"/>
                <a:cs typeface="Rubik" panose="020B0604020202020204" charset="-79"/>
              </a:rPr>
              <a:t>: The percentage of gross profit from product sales, calculated based on the price range.</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nett_sales</a:t>
            </a:r>
            <a:r>
              <a:rPr lang="en-US" sz="800" dirty="0">
                <a:solidFill>
                  <a:schemeClr val="tx1"/>
                </a:solidFill>
                <a:latin typeface="Rubik" panose="020B0604020202020204" charset="-79"/>
                <a:cs typeface="Rubik" panose="020B0604020202020204" charset="-79"/>
              </a:rPr>
              <a:t>: The selling price of the product after deducting the discount.</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nett_profit</a:t>
            </a:r>
            <a:r>
              <a:rPr lang="en-US" sz="800" dirty="0">
                <a:solidFill>
                  <a:schemeClr val="tx1"/>
                </a:solidFill>
                <a:latin typeface="Rubik" panose="020B0604020202020204" charset="-79"/>
                <a:cs typeface="Rubik" panose="020B0604020202020204" charset="-79"/>
              </a:rPr>
              <a:t>: Net profit from product sales, calculated by multiplying </a:t>
            </a:r>
            <a:r>
              <a:rPr lang="en-US" sz="800" dirty="0" err="1">
                <a:solidFill>
                  <a:schemeClr val="tx1"/>
                </a:solidFill>
                <a:latin typeface="Rubik" panose="020B0604020202020204" charset="-79"/>
                <a:cs typeface="Rubik" panose="020B0604020202020204" charset="-79"/>
              </a:rPr>
              <a:t>nett_sales</a:t>
            </a:r>
            <a:r>
              <a:rPr lang="en-US" sz="800" dirty="0">
                <a:solidFill>
                  <a:schemeClr val="tx1"/>
                </a:solidFill>
                <a:latin typeface="Rubik" panose="020B0604020202020204" charset="-79"/>
                <a:cs typeface="Rubik" panose="020B0604020202020204" charset="-79"/>
              </a:rPr>
              <a:t> by </a:t>
            </a:r>
            <a:r>
              <a:rPr lang="en-US" sz="800" dirty="0" err="1">
                <a:solidFill>
                  <a:schemeClr val="tx1"/>
                </a:solidFill>
                <a:latin typeface="Rubik" panose="020B0604020202020204" charset="-79"/>
                <a:cs typeface="Rubik" panose="020B0604020202020204" charset="-79"/>
              </a:rPr>
              <a:t>persentase_gross_laba</a:t>
            </a:r>
            <a:r>
              <a:rPr lang="en-US" sz="800" dirty="0">
                <a:solidFill>
                  <a:schemeClr val="tx1"/>
                </a:solidFill>
                <a:latin typeface="Rubik" panose="020B0604020202020204" charset="-79"/>
                <a:cs typeface="Rubik" panose="020B0604020202020204" charset="-79"/>
              </a:rPr>
              <a:t>.</a:t>
            </a:r>
          </a:p>
          <a:p>
            <a:pPr algn="just"/>
            <a:r>
              <a:rPr lang="en-US" sz="800" dirty="0">
                <a:solidFill>
                  <a:schemeClr val="tx1"/>
                </a:solidFill>
                <a:latin typeface="Rubik" panose="020B0604020202020204" charset="-79"/>
                <a:cs typeface="Rubik" panose="020B0604020202020204" charset="-79"/>
              </a:rPr>
              <a:t>-</a:t>
            </a:r>
            <a:r>
              <a:rPr lang="en-US" sz="800" b="1" dirty="0" err="1">
                <a:solidFill>
                  <a:schemeClr val="tx1"/>
                </a:solidFill>
                <a:latin typeface="Rubik" panose="020B0604020202020204" charset="-79"/>
                <a:cs typeface="Rubik" panose="020B0604020202020204" charset="-79"/>
              </a:rPr>
              <a:t>rating_transaksi</a:t>
            </a:r>
            <a:r>
              <a:rPr lang="en-US" sz="800" dirty="0">
                <a:solidFill>
                  <a:schemeClr val="tx1"/>
                </a:solidFill>
                <a:latin typeface="Rubik" panose="020B0604020202020204" charset="-79"/>
                <a:cs typeface="Rubik" panose="020B0604020202020204" charset="-79"/>
              </a:rPr>
              <a:t>: Customer assessment of transaction experience.</a:t>
            </a:r>
          </a:p>
          <a:p>
            <a:pPr algn="just"/>
            <a:endParaRPr lang="en-US" sz="800" dirty="0">
              <a:solidFill>
                <a:schemeClr val="tx1"/>
              </a:solidFill>
              <a:latin typeface="Rubik" panose="020B0604020202020204" charset="-79"/>
              <a:cs typeface="Rubik" panose="020B0604020202020204"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0" name="Google Shape;140;p2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1" name="Google Shape;141;p20"/>
          <p:cNvSpPr txBox="1"/>
          <p:nvPr/>
        </p:nvSpPr>
        <p:spPr>
          <a:xfrm>
            <a:off x="340500" y="156113"/>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142" name="Google Shape;142;p20"/>
          <p:cNvPicPr preferRelativeResize="0"/>
          <p:nvPr/>
        </p:nvPicPr>
        <p:blipFill rotWithShape="1">
          <a:blip r:embed="rId5">
            <a:alphaModFix/>
          </a:blip>
          <a:srcRect r="3446" b="87398"/>
          <a:stretch/>
        </p:blipFill>
        <p:spPr>
          <a:xfrm>
            <a:off x="89733" y="671290"/>
            <a:ext cx="4042002" cy="563600"/>
          </a:xfrm>
          <a:prstGeom prst="rect">
            <a:avLst/>
          </a:prstGeom>
          <a:noFill/>
          <a:ln>
            <a:noFill/>
          </a:ln>
        </p:spPr>
      </p:pic>
      <p:pic>
        <p:nvPicPr>
          <p:cNvPr id="143" name="Google Shape;143;p20"/>
          <p:cNvPicPr preferRelativeResize="0"/>
          <p:nvPr/>
        </p:nvPicPr>
        <p:blipFill rotWithShape="1">
          <a:blip r:embed="rId5">
            <a:alphaModFix/>
          </a:blip>
          <a:srcRect t="89779" r="18606"/>
          <a:stretch/>
        </p:blipFill>
        <p:spPr>
          <a:xfrm>
            <a:off x="89733" y="4688109"/>
            <a:ext cx="3222675" cy="432306"/>
          </a:xfrm>
          <a:prstGeom prst="rect">
            <a:avLst/>
          </a:prstGeom>
          <a:noFill/>
          <a:ln>
            <a:noFill/>
          </a:ln>
        </p:spPr>
      </p:pic>
      <p:pic>
        <p:nvPicPr>
          <p:cNvPr id="144" name="Google Shape;144;p20"/>
          <p:cNvPicPr preferRelativeResize="0"/>
          <p:nvPr/>
        </p:nvPicPr>
        <p:blipFill rotWithShape="1">
          <a:blip r:embed="rId5">
            <a:alphaModFix/>
          </a:blip>
          <a:srcRect t="43642" r="20534" b="9595"/>
          <a:stretch/>
        </p:blipFill>
        <p:spPr>
          <a:xfrm>
            <a:off x="91500" y="2639099"/>
            <a:ext cx="3222675" cy="2025925"/>
          </a:xfrm>
          <a:prstGeom prst="rect">
            <a:avLst/>
          </a:prstGeom>
          <a:noFill/>
          <a:ln>
            <a:noFill/>
          </a:ln>
        </p:spPr>
      </p:pic>
      <p:pic>
        <p:nvPicPr>
          <p:cNvPr id="145" name="Google Shape;145;p20"/>
          <p:cNvPicPr preferRelativeResize="0"/>
          <p:nvPr/>
        </p:nvPicPr>
        <p:blipFill rotWithShape="1">
          <a:blip r:embed="rId5">
            <a:alphaModFix/>
          </a:blip>
          <a:srcRect t="12073" b="55960"/>
          <a:stretch/>
        </p:blipFill>
        <p:spPr>
          <a:xfrm>
            <a:off x="89733" y="1275790"/>
            <a:ext cx="3872668" cy="1322409"/>
          </a:xfrm>
          <a:prstGeom prst="rect">
            <a:avLst/>
          </a:prstGeom>
          <a:noFill/>
          <a:ln>
            <a:noFill/>
          </a:ln>
        </p:spPr>
      </p:pic>
      <p:sp>
        <p:nvSpPr>
          <p:cNvPr id="2" name="TextBox 1">
            <a:extLst>
              <a:ext uri="{FF2B5EF4-FFF2-40B4-BE49-F238E27FC236}">
                <a16:creationId xmlns:a16="http://schemas.microsoft.com/office/drawing/2014/main" id="{F4863D16-5304-4CAE-B90B-CE8CE6537A0C}"/>
              </a:ext>
            </a:extLst>
          </p:cNvPr>
          <p:cNvSpPr txBox="1"/>
          <p:nvPr/>
        </p:nvSpPr>
        <p:spPr>
          <a:xfrm>
            <a:off x="4820535" y="1564770"/>
            <a:ext cx="3465331" cy="2770374"/>
          </a:xfrm>
          <a:prstGeom prst="rect">
            <a:avLst/>
          </a:prstGeom>
          <a:noFill/>
        </p:spPr>
        <p:txBody>
          <a:bodyPr wrap="square" rtlCol="0">
            <a:spAutoFit/>
          </a:bodyPr>
          <a:lstStyle/>
          <a:p>
            <a:pPr algn="just">
              <a:lnSpc>
                <a:spcPct val="150000"/>
              </a:lnSpc>
            </a:pPr>
            <a:r>
              <a:rPr lang="en-US" sz="900" b="1" dirty="0">
                <a:latin typeface="Rubik" panose="020B0604020202020204" charset="-79"/>
                <a:cs typeface="Rubik" panose="020B0604020202020204" charset="-79"/>
              </a:rPr>
              <a:t>SELECT</a:t>
            </a:r>
            <a:r>
              <a:rPr lang="en-US" sz="900" dirty="0">
                <a:latin typeface="Rubik" panose="020B0604020202020204" charset="-79"/>
                <a:cs typeface="Rubik" panose="020B0604020202020204" charset="-79"/>
              </a:rPr>
              <a:t>: Select specific columns from the tables referenced.</a:t>
            </a:r>
          </a:p>
          <a:p>
            <a:pPr algn="just">
              <a:lnSpc>
                <a:spcPct val="150000"/>
              </a:lnSpc>
            </a:pPr>
            <a:r>
              <a:rPr lang="en-US" sz="900" b="1" dirty="0">
                <a:latin typeface="Rubik" panose="020B0604020202020204" charset="-79"/>
                <a:cs typeface="Rubik" panose="020B0604020202020204" charset="-79"/>
              </a:rPr>
              <a:t>CASE</a:t>
            </a:r>
            <a:r>
              <a:rPr lang="en-US" sz="900" dirty="0">
                <a:latin typeface="Rubik" panose="020B0604020202020204" charset="-79"/>
                <a:cs typeface="Rubik" panose="020B0604020202020204" charset="-79"/>
              </a:rPr>
              <a:t>: Used to create conditionals, in this case to calculate the percentage of gross profit and net profit based on the price of goods.</a:t>
            </a:r>
          </a:p>
          <a:p>
            <a:pPr algn="just">
              <a:lnSpc>
                <a:spcPct val="150000"/>
              </a:lnSpc>
            </a:pPr>
            <a:r>
              <a:rPr lang="en-US" sz="900" b="1" dirty="0">
                <a:latin typeface="Rubik" panose="020B0604020202020204" charset="-79"/>
                <a:cs typeface="Rubik" panose="020B0604020202020204" charset="-79"/>
              </a:rPr>
              <a:t>JOIN</a:t>
            </a:r>
            <a:r>
              <a:rPr lang="en-US" sz="900" dirty="0">
                <a:latin typeface="Rubik" panose="020B0604020202020204" charset="-79"/>
                <a:cs typeface="Rubik" panose="020B0604020202020204" charset="-79"/>
              </a:rPr>
              <a:t>: Combines data from multiple tables based on specific columns that have the same value.</a:t>
            </a:r>
          </a:p>
          <a:p>
            <a:pPr algn="just">
              <a:lnSpc>
                <a:spcPct val="150000"/>
              </a:lnSpc>
            </a:pPr>
            <a:r>
              <a:rPr lang="en-US" sz="900" b="1" dirty="0">
                <a:latin typeface="Rubik" panose="020B0604020202020204" charset="-79"/>
                <a:cs typeface="Rubik" panose="020B0604020202020204" charset="-79"/>
              </a:rPr>
              <a:t>AS</a:t>
            </a:r>
            <a:r>
              <a:rPr lang="en-US" sz="900" dirty="0">
                <a:latin typeface="Rubik" panose="020B0604020202020204" charset="-79"/>
                <a:cs typeface="Rubik" panose="020B0604020202020204" charset="-79"/>
              </a:rPr>
              <a:t>: Alias the resulting columns.</a:t>
            </a:r>
          </a:p>
          <a:p>
            <a:pPr algn="just">
              <a:lnSpc>
                <a:spcPct val="150000"/>
              </a:lnSpc>
            </a:pPr>
            <a:r>
              <a:rPr lang="en-US" sz="900" b="1" dirty="0">
                <a:latin typeface="Rubik" panose="020B0604020202020204" charset="-79"/>
                <a:cs typeface="Rubik" panose="020B0604020202020204" charset="-79"/>
              </a:rPr>
              <a:t>FROM</a:t>
            </a:r>
            <a:r>
              <a:rPr lang="en-US" sz="900" dirty="0">
                <a:latin typeface="Rubik" panose="020B0604020202020204" charset="-79"/>
                <a:cs typeface="Rubik" panose="020B0604020202020204" charset="-79"/>
              </a:rPr>
              <a:t>: Indicates the data source, which is the </a:t>
            </a:r>
            <a:r>
              <a:rPr lang="en-US" sz="900" dirty="0" err="1">
                <a:latin typeface="Rubik" panose="020B0604020202020204" charset="-79"/>
                <a:cs typeface="Rubik" panose="020B0604020202020204" charset="-79"/>
              </a:rPr>
              <a:t>kf_final_transaction</a:t>
            </a:r>
            <a:r>
              <a:rPr lang="en-US" sz="900" dirty="0">
                <a:latin typeface="Rubik" panose="020B0604020202020204" charset="-79"/>
                <a:cs typeface="Rubik" panose="020B0604020202020204" charset="-79"/>
              </a:rPr>
              <a:t> table.</a:t>
            </a:r>
          </a:p>
          <a:p>
            <a:pPr algn="just">
              <a:lnSpc>
                <a:spcPct val="150000"/>
              </a:lnSpc>
            </a:pPr>
            <a:r>
              <a:rPr lang="en-US" sz="900" b="1" dirty="0">
                <a:latin typeface="Rubik" panose="020B0604020202020204" charset="-79"/>
                <a:cs typeface="Rubik" panose="020B0604020202020204" charset="-79"/>
              </a:rPr>
              <a:t>JOIN</a:t>
            </a:r>
            <a:r>
              <a:rPr lang="en-US" sz="900" dirty="0">
                <a:latin typeface="Rubik" panose="020B0604020202020204" charset="-79"/>
                <a:cs typeface="Rubik" panose="020B0604020202020204" charset="-79"/>
              </a:rPr>
              <a:t>: Aggregates data from </a:t>
            </a:r>
            <a:r>
              <a:rPr lang="en-US" sz="900" dirty="0" err="1">
                <a:latin typeface="Rubik" panose="020B0604020202020204" charset="-79"/>
                <a:cs typeface="Rubik" panose="020B0604020202020204" charset="-79"/>
              </a:rPr>
              <a:t>kf_kantor_cabang</a:t>
            </a:r>
            <a:r>
              <a:rPr lang="en-US" sz="900" dirty="0">
                <a:latin typeface="Rubik" panose="020B0604020202020204" charset="-79"/>
                <a:cs typeface="Rubik" panose="020B0604020202020204" charset="-79"/>
              </a:rPr>
              <a:t> tables based on </a:t>
            </a:r>
            <a:r>
              <a:rPr lang="en-US" sz="900" dirty="0" err="1">
                <a:latin typeface="Rubik" panose="020B0604020202020204" charset="-79"/>
                <a:cs typeface="Rubik" panose="020B0604020202020204" charset="-79"/>
              </a:rPr>
              <a:t>branch_id</a:t>
            </a:r>
            <a:r>
              <a:rPr lang="en-US" sz="900" dirty="0">
                <a:latin typeface="Rubik" panose="020B0604020202020204" charset="-79"/>
                <a:cs typeface="Rubik" panose="020B0604020202020204" charset="-79"/>
              </a:rPr>
              <a:t>.</a:t>
            </a:r>
          </a:p>
          <a:p>
            <a:pPr algn="just">
              <a:lnSpc>
                <a:spcPct val="150000"/>
              </a:lnSpc>
            </a:pPr>
            <a:r>
              <a:rPr lang="en-US" sz="900" b="1" dirty="0">
                <a:latin typeface="Rubik" panose="020B0604020202020204" charset="-79"/>
                <a:cs typeface="Rubik" panose="020B0604020202020204" charset="-79"/>
              </a:rPr>
              <a:t>JOIN</a:t>
            </a:r>
            <a:r>
              <a:rPr lang="en-US" sz="900" dirty="0">
                <a:latin typeface="Rubik" panose="020B0604020202020204" charset="-79"/>
                <a:cs typeface="Rubik" panose="020B0604020202020204" charset="-79"/>
              </a:rPr>
              <a:t>: Aggregates data from </a:t>
            </a:r>
            <a:r>
              <a:rPr lang="en-US" sz="900" dirty="0" err="1">
                <a:latin typeface="Rubik" panose="020B0604020202020204" charset="-79"/>
                <a:cs typeface="Rubik" panose="020B0604020202020204" charset="-79"/>
              </a:rPr>
              <a:t>kf_product</a:t>
            </a:r>
            <a:r>
              <a:rPr lang="en-US" sz="900" dirty="0">
                <a:latin typeface="Rubik" panose="020B0604020202020204" charset="-79"/>
                <a:cs typeface="Rubik" panose="020B0604020202020204" charset="-79"/>
              </a:rPr>
              <a:t> tables based on </a:t>
            </a:r>
            <a:r>
              <a:rPr lang="en-US" sz="900" dirty="0" err="1">
                <a:latin typeface="Rubik" panose="020B0604020202020204" charset="-79"/>
                <a:cs typeface="Rubik" panose="020B0604020202020204" charset="-79"/>
              </a:rPr>
              <a:t>product_id</a:t>
            </a:r>
            <a:r>
              <a:rPr lang="en-US" sz="900" dirty="0">
                <a:latin typeface="Rubik" panose="020B0604020202020204" charset="-79"/>
                <a:cs typeface="Rubik" panose="020B0604020202020204" charset="-79"/>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2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2" name="Google Shape;152;p21"/>
          <p:cNvSpPr txBox="1"/>
          <p:nvPr/>
        </p:nvSpPr>
        <p:spPr>
          <a:xfrm>
            <a:off x="340500" y="26778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153" name="Google Shape;153;p21"/>
          <p:cNvPicPr preferRelativeResize="0"/>
          <p:nvPr/>
        </p:nvPicPr>
        <p:blipFill>
          <a:blip r:embed="rId5">
            <a:alphaModFix/>
          </a:blip>
          <a:stretch>
            <a:fillRect/>
          </a:stretch>
        </p:blipFill>
        <p:spPr>
          <a:xfrm>
            <a:off x="1027088" y="925024"/>
            <a:ext cx="7089825" cy="39799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886</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Rubik</vt:lpstr>
      <vt:lpstr>Rubik SemiBold</vt:lpstr>
      <vt:lpstr>Arial</vt:lpstr>
      <vt:lpstr>Rubik Light</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Rinaldy Buana</cp:lastModifiedBy>
  <cp:revision>4</cp:revision>
  <dcterms:modified xsi:type="dcterms:W3CDTF">2024-03-31T17:36:24Z</dcterms:modified>
</cp:coreProperties>
</file>