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65" r:id="rId6"/>
    <p:sldId id="266"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588DC6-A9B8-4457-AFE3-F032370FB2C1}" v="54" dt="2023-06-26T11:31:4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hugo.com/blog/build-money-transfer-app-everything-you-need-to-kno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synopsys.com/software-integrity/resources/knowledge-database/agile-sdlc.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65C8-23A5-A732-1EF5-E1D91248D5C1}"/>
              </a:ext>
            </a:extLst>
          </p:cNvPr>
          <p:cNvSpPr>
            <a:spLocks noGrp="1"/>
          </p:cNvSpPr>
          <p:nvPr>
            <p:ph type="ctrTitle"/>
          </p:nvPr>
        </p:nvSpPr>
        <p:spPr>
          <a:xfrm>
            <a:off x="1155700" y="2100264"/>
            <a:ext cx="8824913" cy="754904"/>
          </a:xfrm>
        </p:spPr>
        <p:txBody>
          <a:bodyPr/>
          <a:lstStyle/>
          <a:p>
            <a:r>
              <a:rPr lang="en-IN" dirty="0"/>
              <a:t>Bank management system </a:t>
            </a:r>
          </a:p>
        </p:txBody>
      </p:sp>
      <p:sp>
        <p:nvSpPr>
          <p:cNvPr id="3" name="Subtitle 2">
            <a:extLst>
              <a:ext uri="{FF2B5EF4-FFF2-40B4-BE49-F238E27FC236}">
                <a16:creationId xmlns:a16="http://schemas.microsoft.com/office/drawing/2014/main" id="{F125CC4D-C3BE-764C-AE1D-B75CBB22527C}"/>
              </a:ext>
            </a:extLst>
          </p:cNvPr>
          <p:cNvSpPr>
            <a:spLocks noGrp="1"/>
          </p:cNvSpPr>
          <p:nvPr>
            <p:ph type="subTitle" idx="1"/>
          </p:nvPr>
        </p:nvSpPr>
        <p:spPr>
          <a:xfrm>
            <a:off x="634482" y="3135086"/>
            <a:ext cx="10926147" cy="3181738"/>
          </a:xfrm>
        </p:spPr>
        <p:txBody>
          <a:bodyPr>
            <a:normAutofit/>
          </a:bodyPr>
          <a:lstStyle/>
          <a:p>
            <a:r>
              <a:rPr lang="en-IN" sz="1600" cap="none" dirty="0"/>
              <a:t>Submitted for partial </a:t>
            </a:r>
            <a:r>
              <a:rPr lang="en-IN" sz="1600" cap="none" dirty="0" err="1"/>
              <a:t>fulfillment</a:t>
            </a:r>
            <a:r>
              <a:rPr lang="en-IN" sz="1600" cap="none" dirty="0"/>
              <a:t> for award for degree</a:t>
            </a:r>
          </a:p>
          <a:p>
            <a:r>
              <a:rPr lang="en-IN" sz="1600" cap="none" dirty="0"/>
              <a:t>M.C.A (master of computer </a:t>
            </a:r>
            <a:r>
              <a:rPr lang="en-IN" sz="1600" cap="none" dirty="0" err="1"/>
              <a:t>apllication</a:t>
            </a:r>
            <a:r>
              <a:rPr lang="en-IN" sz="1600" cap="none" dirty="0"/>
              <a:t>)</a:t>
            </a:r>
          </a:p>
          <a:p>
            <a:r>
              <a:rPr lang="en-IN" sz="1600" cap="none" dirty="0"/>
              <a:t>Subject name:- project report &amp; viva</a:t>
            </a:r>
          </a:p>
          <a:p>
            <a:r>
              <a:rPr lang="en-IN" sz="1600" cap="none" dirty="0"/>
              <a:t>                                                                                                    </a:t>
            </a:r>
            <a:r>
              <a:rPr lang="en-IN" sz="1600" cap="none" dirty="0" err="1"/>
              <a:t>Submited</a:t>
            </a:r>
            <a:r>
              <a:rPr lang="en-IN" sz="1600" cap="none" dirty="0"/>
              <a:t> by :- </a:t>
            </a:r>
          </a:p>
          <a:p>
            <a:r>
              <a:rPr lang="en-IN" sz="1600" cap="none" dirty="0"/>
              <a:t>                                                                                                                                 Ms. Bhairavi </a:t>
            </a:r>
            <a:r>
              <a:rPr lang="en-IN" sz="1600" cap="none" dirty="0" err="1"/>
              <a:t>nitin</a:t>
            </a:r>
            <a:r>
              <a:rPr lang="en-IN" sz="1600" cap="none" dirty="0"/>
              <a:t> patil</a:t>
            </a:r>
          </a:p>
          <a:p>
            <a:r>
              <a:rPr lang="en-IN" sz="1600" cap="none" dirty="0"/>
              <a:t>                                                                                                                                 Ms. Rina </a:t>
            </a:r>
            <a:r>
              <a:rPr lang="en-IN" sz="1600" cap="none" dirty="0" err="1"/>
              <a:t>kailas</a:t>
            </a:r>
            <a:r>
              <a:rPr lang="en-IN" sz="1600" cap="none" dirty="0"/>
              <a:t> </a:t>
            </a:r>
            <a:r>
              <a:rPr lang="en-IN" sz="1600" cap="none" dirty="0" err="1"/>
              <a:t>mali</a:t>
            </a:r>
            <a:endParaRPr lang="en-IN" sz="1600" cap="none" dirty="0"/>
          </a:p>
          <a:p>
            <a:r>
              <a:rPr lang="en-IN" sz="1600" cap="none" dirty="0"/>
              <a:t>                                                                                                                                 Ms. Bhairavi </a:t>
            </a:r>
            <a:r>
              <a:rPr lang="en-IN" sz="1600" cap="none" dirty="0" err="1"/>
              <a:t>shantaram</a:t>
            </a:r>
            <a:r>
              <a:rPr lang="en-IN" sz="1600" cap="none" dirty="0"/>
              <a:t> patil</a:t>
            </a:r>
          </a:p>
          <a:p>
            <a:endParaRPr lang="en-IN" dirty="0"/>
          </a:p>
        </p:txBody>
      </p:sp>
    </p:spTree>
    <p:extLst>
      <p:ext uri="{BB962C8B-B14F-4D97-AF65-F5344CB8AC3E}">
        <p14:creationId xmlns:p14="http://schemas.microsoft.com/office/powerpoint/2010/main" val="122270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162A-FBD7-1F6C-EC6D-8190DC2ACA07}"/>
              </a:ext>
            </a:extLst>
          </p:cNvPr>
          <p:cNvSpPr>
            <a:spLocks noGrp="1"/>
          </p:cNvSpPr>
          <p:nvPr>
            <p:ph type="ctrTitle"/>
          </p:nvPr>
        </p:nvSpPr>
        <p:spPr>
          <a:xfrm>
            <a:off x="1154955" y="802641"/>
            <a:ext cx="8825658" cy="1198879"/>
          </a:xfrm>
        </p:spPr>
        <p:txBody>
          <a:bodyPr/>
          <a:lstStyle/>
          <a:p>
            <a:r>
              <a:rPr lang="en-IN" sz="4800" dirty="0"/>
              <a:t>       Future Scope BMS</a:t>
            </a:r>
          </a:p>
        </p:txBody>
      </p:sp>
      <p:sp>
        <p:nvSpPr>
          <p:cNvPr id="3" name="Subtitle 2">
            <a:extLst>
              <a:ext uri="{FF2B5EF4-FFF2-40B4-BE49-F238E27FC236}">
                <a16:creationId xmlns:a16="http://schemas.microsoft.com/office/drawing/2014/main" id="{F8339549-14A2-ACA6-BBCA-AE8008E9392F}"/>
              </a:ext>
            </a:extLst>
          </p:cNvPr>
          <p:cNvSpPr>
            <a:spLocks noGrp="1"/>
          </p:cNvSpPr>
          <p:nvPr>
            <p:ph type="subTitle" idx="1"/>
          </p:nvPr>
        </p:nvSpPr>
        <p:spPr>
          <a:xfrm>
            <a:off x="1154955" y="2641600"/>
            <a:ext cx="8825658" cy="3566160"/>
          </a:xfrm>
        </p:spPr>
        <p:txBody>
          <a:bodyPr/>
          <a:lstStyle/>
          <a:p>
            <a:pPr algn="l">
              <a:buFont typeface="Arial" panose="020B0604020202020204" pitchFamily="34" charset="0"/>
              <a:buChar char="•"/>
            </a:pPr>
            <a:r>
              <a:rPr lang="en-US" sz="2000" b="1" i="0" cap="none" dirty="0">
                <a:effectLst/>
                <a:latin typeface="GoldplayAlt-Medium"/>
              </a:rPr>
              <a:t>Customers Can Create New Accounts Using The Application</a:t>
            </a:r>
            <a:r>
              <a:rPr lang="en-US" sz="2000" b="0" i="0" cap="none" dirty="0">
                <a:effectLst/>
                <a:latin typeface="GoldplayAlt-Medium"/>
              </a:rPr>
              <a:t>. The Customers Can Choose Between A Savings Account Or Current Account. This Application Saves Customers The Hassle Of Visiting The Bank To Create Or Use These Accounts.</a:t>
            </a:r>
          </a:p>
          <a:p>
            <a:pPr algn="l">
              <a:buFont typeface="Arial" panose="020B0604020202020204" pitchFamily="34" charset="0"/>
              <a:buChar char="•"/>
            </a:pPr>
            <a:r>
              <a:rPr lang="en-US" sz="2000" b="1" i="0" cap="none" dirty="0">
                <a:effectLst/>
                <a:latin typeface="GoldplayAlt-Medium"/>
              </a:rPr>
              <a:t>Depositing Money</a:t>
            </a:r>
            <a:r>
              <a:rPr lang="en-US" sz="2000" b="0" i="0" cap="none" dirty="0">
                <a:effectLst/>
                <a:latin typeface="GoldplayAlt-Medium"/>
              </a:rPr>
              <a:t> – With The Global Shift Towards Paper Currency Being Less Common, It Will Be As Simple As Clicking A Few Buttons On This App To Deposit Or Transfer Money Between Banks.</a:t>
            </a:r>
          </a:p>
          <a:p>
            <a:pPr algn="l">
              <a:buFont typeface="Arial" panose="020B0604020202020204" pitchFamily="34" charset="0"/>
              <a:buChar char="•"/>
            </a:pPr>
            <a:r>
              <a:rPr lang="en-US" sz="2000" b="1" i="0" cap="none" dirty="0">
                <a:effectLst/>
                <a:latin typeface="GoldplayAlt-Medium"/>
              </a:rPr>
              <a:t>Withdrawing Money</a:t>
            </a:r>
            <a:r>
              <a:rPr lang="en-US" sz="2000" b="0" i="0" cap="none" dirty="0">
                <a:effectLst/>
                <a:latin typeface="GoldplayAlt-Medium"/>
              </a:rPr>
              <a:t> – You Can Also Send Requests Through The Application For </a:t>
            </a:r>
            <a:r>
              <a:rPr lang="en-US" sz="2000" b="1" i="0" u="none" strike="noStrike" cap="none" dirty="0">
                <a:effectLst/>
                <a:latin typeface="GoldplayAlt-Medium"/>
                <a:hlinkClick r:id="rId2">
                  <a:extLst>
                    <a:ext uri="{A12FA001-AC4F-418D-AE19-62706E023703}">
                      <ahyp:hlinkClr xmlns:ahyp="http://schemas.microsoft.com/office/drawing/2018/hyperlinkcolor" val="tx"/>
                    </a:ext>
                  </a:extLst>
                </a:hlinkClick>
              </a:rPr>
              <a:t>Money Transfers</a:t>
            </a:r>
            <a:r>
              <a:rPr lang="en-US" sz="2000" b="0" i="0" cap="none" dirty="0">
                <a:effectLst/>
                <a:latin typeface="GoldplayAlt-Medium"/>
              </a:rPr>
              <a:t>.</a:t>
            </a:r>
          </a:p>
          <a:p>
            <a:endParaRPr lang="en-IN" dirty="0"/>
          </a:p>
        </p:txBody>
      </p:sp>
    </p:spTree>
    <p:extLst>
      <p:ext uri="{BB962C8B-B14F-4D97-AF65-F5344CB8AC3E}">
        <p14:creationId xmlns:p14="http://schemas.microsoft.com/office/powerpoint/2010/main" val="379098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2A4F-D807-9C43-D6E4-967DFAB45323}"/>
              </a:ext>
            </a:extLst>
          </p:cNvPr>
          <p:cNvSpPr>
            <a:spLocks noGrp="1"/>
          </p:cNvSpPr>
          <p:nvPr>
            <p:ph type="title"/>
          </p:nvPr>
        </p:nvSpPr>
        <p:spPr/>
        <p:txBody>
          <a:bodyPr/>
          <a:lstStyle/>
          <a:p>
            <a:r>
              <a:rPr lang="en-IN" u="sng" dirty="0"/>
              <a:t>Bank management system </a:t>
            </a:r>
            <a:endParaRPr lang="en-IN" dirty="0"/>
          </a:p>
        </p:txBody>
      </p:sp>
      <p:pic>
        <p:nvPicPr>
          <p:cNvPr id="4" name="Content Placeholder 3">
            <a:extLst>
              <a:ext uri="{FF2B5EF4-FFF2-40B4-BE49-F238E27FC236}">
                <a16:creationId xmlns:a16="http://schemas.microsoft.com/office/drawing/2014/main" id="{31722054-4071-748D-CBA9-D7498E9F82F0}"/>
              </a:ext>
            </a:extLst>
          </p:cNvPr>
          <p:cNvPicPr>
            <a:picLocks noGrp="1" noChangeAspect="1"/>
          </p:cNvPicPr>
          <p:nvPr>
            <p:ph idx="1"/>
          </p:nvPr>
        </p:nvPicPr>
        <p:blipFill>
          <a:blip r:embed="rId2"/>
          <a:stretch>
            <a:fillRect/>
          </a:stretch>
        </p:blipFill>
        <p:spPr>
          <a:xfrm>
            <a:off x="1808480" y="3359150"/>
            <a:ext cx="7589520" cy="2797810"/>
          </a:xfrm>
          <a:prstGeom prst="rect">
            <a:avLst/>
          </a:prstGeom>
        </p:spPr>
      </p:pic>
    </p:spTree>
    <p:extLst>
      <p:ext uri="{BB962C8B-B14F-4D97-AF65-F5344CB8AC3E}">
        <p14:creationId xmlns:p14="http://schemas.microsoft.com/office/powerpoint/2010/main" val="420455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7076-4CD5-E5A4-18FF-0BD512A3F01B}"/>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03FDEE01-1841-553F-4A0D-AA71CB0E412B}"/>
              </a:ext>
            </a:extLst>
          </p:cNvPr>
          <p:cNvPicPr>
            <a:picLocks noChangeAspect="1"/>
          </p:cNvPicPr>
          <p:nvPr/>
        </p:nvPicPr>
        <p:blipFill>
          <a:blip r:embed="rId2"/>
          <a:stretch>
            <a:fillRect/>
          </a:stretch>
        </p:blipFill>
        <p:spPr>
          <a:xfrm>
            <a:off x="-223520" y="-91440"/>
            <a:ext cx="12496800" cy="7027481"/>
          </a:xfrm>
          <a:prstGeom prst="rect">
            <a:avLst/>
          </a:prstGeom>
        </p:spPr>
      </p:pic>
    </p:spTree>
    <p:extLst>
      <p:ext uri="{BB962C8B-B14F-4D97-AF65-F5344CB8AC3E}">
        <p14:creationId xmlns:p14="http://schemas.microsoft.com/office/powerpoint/2010/main" val="141324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1FA5-120D-0BB3-B320-2EF41B5E441E}"/>
              </a:ext>
            </a:extLst>
          </p:cNvPr>
          <p:cNvSpPr>
            <a:spLocks noGrp="1"/>
          </p:cNvSpPr>
          <p:nvPr>
            <p:ph type="ctrTitle"/>
          </p:nvPr>
        </p:nvSpPr>
        <p:spPr>
          <a:xfrm>
            <a:off x="1154955" y="1306286"/>
            <a:ext cx="8825658" cy="970383"/>
          </a:xfrm>
        </p:spPr>
        <p:txBody>
          <a:bodyPr/>
          <a:lstStyle/>
          <a:p>
            <a:r>
              <a:rPr lang="en-IN" dirty="0"/>
              <a:t>P	</a:t>
            </a:r>
            <a:r>
              <a:rPr lang="en-IN" dirty="0" err="1"/>
              <a:t>roject</a:t>
            </a:r>
            <a:r>
              <a:rPr lang="en-IN" dirty="0"/>
              <a:t> </a:t>
            </a:r>
            <a:r>
              <a:rPr lang="en-IN" dirty="0" err="1"/>
              <a:t>memeber</a:t>
            </a:r>
            <a:endParaRPr lang="en-IN" dirty="0"/>
          </a:p>
        </p:txBody>
      </p:sp>
      <p:sp>
        <p:nvSpPr>
          <p:cNvPr id="3" name="Subtitle 2">
            <a:extLst>
              <a:ext uri="{FF2B5EF4-FFF2-40B4-BE49-F238E27FC236}">
                <a16:creationId xmlns:a16="http://schemas.microsoft.com/office/drawing/2014/main" id="{F92DF081-A00C-1D28-46BA-E72FA1F1387A}"/>
              </a:ext>
            </a:extLst>
          </p:cNvPr>
          <p:cNvSpPr>
            <a:spLocks noGrp="1"/>
          </p:cNvSpPr>
          <p:nvPr>
            <p:ph type="subTitle" idx="1"/>
          </p:nvPr>
        </p:nvSpPr>
        <p:spPr>
          <a:xfrm>
            <a:off x="1154955" y="2771192"/>
            <a:ext cx="8825658" cy="2867608"/>
          </a:xfrm>
        </p:spPr>
        <p:txBody>
          <a:bodyPr/>
          <a:lstStyle/>
          <a:p>
            <a:pPr marL="342900" indent="-342900">
              <a:buFont typeface="+mj-lt"/>
              <a:buAutoNum type="arabicPeriod"/>
            </a:pPr>
            <a:r>
              <a:rPr lang="en-IN" cap="none" dirty="0"/>
              <a:t>Bhairavi Nitin patil </a:t>
            </a:r>
          </a:p>
          <a:p>
            <a:r>
              <a:rPr lang="en-IN" cap="none" dirty="0"/>
              <a:t>Link on </a:t>
            </a:r>
            <a:r>
              <a:rPr lang="en-IN" cap="none" dirty="0" err="1"/>
              <a:t>github</a:t>
            </a:r>
            <a:r>
              <a:rPr lang="en-IN" cap="none"/>
              <a:t>:- https://github.com/bhairavipatil10/bank_mamngement_system</a:t>
            </a:r>
            <a:endParaRPr lang="en-IN" cap="none" dirty="0"/>
          </a:p>
        </p:txBody>
      </p:sp>
    </p:spTree>
    <p:extLst>
      <p:ext uri="{BB962C8B-B14F-4D97-AF65-F5344CB8AC3E}">
        <p14:creationId xmlns:p14="http://schemas.microsoft.com/office/powerpoint/2010/main" val="380136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E558-3D1F-FE87-22D9-0836C6CA5849}"/>
              </a:ext>
            </a:extLst>
          </p:cNvPr>
          <p:cNvSpPr>
            <a:spLocks noGrp="1"/>
          </p:cNvSpPr>
          <p:nvPr>
            <p:ph type="ctrTitle"/>
          </p:nvPr>
        </p:nvSpPr>
        <p:spPr>
          <a:xfrm>
            <a:off x="1154955" y="615821"/>
            <a:ext cx="8825658" cy="1119674"/>
          </a:xfrm>
        </p:spPr>
        <p:txBody>
          <a:bodyPr/>
          <a:lstStyle/>
          <a:p>
            <a:r>
              <a:rPr lang="en-IN" dirty="0"/>
              <a:t>             Contents</a:t>
            </a:r>
          </a:p>
        </p:txBody>
      </p:sp>
      <p:sp>
        <p:nvSpPr>
          <p:cNvPr id="3" name="Subtitle 2">
            <a:extLst>
              <a:ext uri="{FF2B5EF4-FFF2-40B4-BE49-F238E27FC236}">
                <a16:creationId xmlns:a16="http://schemas.microsoft.com/office/drawing/2014/main" id="{2A3648AA-2278-EFC7-F2A7-797E55A7364F}"/>
              </a:ext>
            </a:extLst>
          </p:cNvPr>
          <p:cNvSpPr>
            <a:spLocks noGrp="1"/>
          </p:cNvSpPr>
          <p:nvPr>
            <p:ph type="subTitle" idx="1"/>
          </p:nvPr>
        </p:nvSpPr>
        <p:spPr>
          <a:xfrm>
            <a:off x="1154955" y="1884784"/>
            <a:ext cx="8825658" cy="3754016"/>
          </a:xfrm>
        </p:spPr>
        <p:txBody>
          <a:bodyPr/>
          <a:lstStyle/>
          <a:p>
            <a:pPr marL="285750" indent="-285750">
              <a:buFont typeface="Courier New" panose="02070309020205020404" pitchFamily="49" charset="0"/>
              <a:buChar char="o"/>
            </a:pPr>
            <a:r>
              <a:rPr lang="en-IN" sz="2800" cap="none" dirty="0"/>
              <a:t>Software process of using agile methodology</a:t>
            </a:r>
          </a:p>
          <a:p>
            <a:pPr marL="285750" indent="-285750">
              <a:buFont typeface="Courier New" panose="02070309020205020404" pitchFamily="49" charset="0"/>
              <a:buChar char="o"/>
            </a:pPr>
            <a:r>
              <a:rPr lang="en-IN" sz="2800" cap="none" dirty="0"/>
              <a:t> Introduction</a:t>
            </a:r>
          </a:p>
          <a:p>
            <a:pPr marL="285750" indent="-285750">
              <a:buFont typeface="Courier New" panose="02070309020205020404" pitchFamily="49" charset="0"/>
              <a:buChar char="o"/>
            </a:pPr>
            <a:r>
              <a:rPr lang="en-IN" sz="2800" cap="none" dirty="0"/>
              <a:t> Objective of BMS</a:t>
            </a:r>
          </a:p>
          <a:p>
            <a:pPr marL="285750" indent="-285750">
              <a:buFont typeface="Courier New" panose="02070309020205020404" pitchFamily="49" charset="0"/>
              <a:buChar char="o"/>
            </a:pPr>
            <a:r>
              <a:rPr lang="en-IN" sz="2800" cap="none" dirty="0"/>
              <a:t>Structure of BMS</a:t>
            </a:r>
          </a:p>
          <a:p>
            <a:pPr marL="285750" indent="-285750">
              <a:buFont typeface="Courier New" panose="02070309020205020404" pitchFamily="49" charset="0"/>
              <a:buChar char="o"/>
            </a:pPr>
            <a:r>
              <a:rPr lang="en-IN" sz="2800" cap="none" dirty="0"/>
              <a:t>Requirements of BMS</a:t>
            </a:r>
          </a:p>
          <a:p>
            <a:pPr marL="285750" indent="-285750">
              <a:buFont typeface="Courier New" panose="02070309020205020404" pitchFamily="49" charset="0"/>
              <a:buChar char="o"/>
            </a:pPr>
            <a:r>
              <a:rPr lang="en-IN" sz="2800" cap="none" dirty="0"/>
              <a:t>Future scope of BMS</a:t>
            </a:r>
          </a:p>
          <a:p>
            <a:pPr marL="285750" indent="-285750">
              <a:buFont typeface="Courier New" panose="02070309020205020404" pitchFamily="49" charset="0"/>
              <a:buChar char="o"/>
            </a:pPr>
            <a:endParaRPr lang="en-IN" sz="2800" cap="none" dirty="0"/>
          </a:p>
          <a:p>
            <a:pPr marL="285750" indent="-285750">
              <a:buFont typeface="Courier New" panose="02070309020205020404" pitchFamily="49" charset="0"/>
              <a:buChar char="o"/>
            </a:pPr>
            <a:endParaRPr lang="en-IN" cap="none" dirty="0"/>
          </a:p>
        </p:txBody>
      </p:sp>
    </p:spTree>
    <p:extLst>
      <p:ext uri="{BB962C8B-B14F-4D97-AF65-F5344CB8AC3E}">
        <p14:creationId xmlns:p14="http://schemas.microsoft.com/office/powerpoint/2010/main" val="186317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45E7-6B55-5A2B-82D3-284EB6D03323}"/>
              </a:ext>
            </a:extLst>
          </p:cNvPr>
          <p:cNvSpPr>
            <a:spLocks noGrp="1"/>
          </p:cNvSpPr>
          <p:nvPr>
            <p:ph type="ctrTitle"/>
          </p:nvPr>
        </p:nvSpPr>
        <p:spPr>
          <a:xfrm>
            <a:off x="1154955" y="783771"/>
            <a:ext cx="8825658" cy="1091682"/>
          </a:xfrm>
        </p:spPr>
        <p:txBody>
          <a:bodyPr/>
          <a:lstStyle/>
          <a:p>
            <a:r>
              <a:rPr lang="en-IN" sz="3200" dirty="0"/>
              <a:t>                   </a:t>
            </a:r>
            <a:r>
              <a:rPr lang="en-IN" sz="4800" b="1" u="sng" dirty="0"/>
              <a:t>Introduction</a:t>
            </a:r>
          </a:p>
        </p:txBody>
      </p:sp>
      <p:sp>
        <p:nvSpPr>
          <p:cNvPr id="3" name="Subtitle 2">
            <a:extLst>
              <a:ext uri="{FF2B5EF4-FFF2-40B4-BE49-F238E27FC236}">
                <a16:creationId xmlns:a16="http://schemas.microsoft.com/office/drawing/2014/main" id="{DA66698C-81B5-57B4-387D-B829B4CBAB9E}"/>
              </a:ext>
            </a:extLst>
          </p:cNvPr>
          <p:cNvSpPr>
            <a:spLocks noGrp="1"/>
          </p:cNvSpPr>
          <p:nvPr>
            <p:ph type="subTitle" idx="1"/>
          </p:nvPr>
        </p:nvSpPr>
        <p:spPr>
          <a:xfrm>
            <a:off x="1154955" y="3144416"/>
            <a:ext cx="8825658" cy="2494384"/>
          </a:xfrm>
        </p:spPr>
        <p:txBody>
          <a:bodyPr/>
          <a:lstStyle/>
          <a:p>
            <a:r>
              <a:rPr lang="en-US" sz="2400" b="0" i="0" cap="none" dirty="0">
                <a:effectLst/>
                <a:latin typeface="Google Sans"/>
              </a:rPr>
              <a:t>The Bank Management System (BMS) Is A Web-based Application Used For Paying Financial Institutions For The Services They Provide To The Bureau Of The Fiscal Service. BMS Also Provides Analytical Tools To Review, And Approve Compensation, Budgets, And Outflows</a:t>
            </a:r>
            <a:r>
              <a:rPr lang="en-US" b="0" i="0" dirty="0">
                <a:solidFill>
                  <a:srgbClr val="4D5156"/>
                </a:solidFill>
                <a:effectLst/>
                <a:latin typeface="Google Sans"/>
              </a:rPr>
              <a:t>.</a:t>
            </a:r>
            <a:endParaRPr lang="en-IN" dirty="0"/>
          </a:p>
        </p:txBody>
      </p:sp>
    </p:spTree>
    <p:extLst>
      <p:ext uri="{BB962C8B-B14F-4D97-AF65-F5344CB8AC3E}">
        <p14:creationId xmlns:p14="http://schemas.microsoft.com/office/powerpoint/2010/main" val="233445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0FF1-1890-C43F-6AF6-4E8569C3704F}"/>
              </a:ext>
            </a:extLst>
          </p:cNvPr>
          <p:cNvSpPr>
            <a:spLocks noGrp="1"/>
          </p:cNvSpPr>
          <p:nvPr>
            <p:ph type="ctrTitle"/>
          </p:nvPr>
        </p:nvSpPr>
        <p:spPr>
          <a:xfrm>
            <a:off x="587828" y="746451"/>
            <a:ext cx="10814179" cy="793100"/>
          </a:xfrm>
        </p:spPr>
        <p:txBody>
          <a:bodyPr/>
          <a:lstStyle/>
          <a:p>
            <a:r>
              <a:rPr lang="en-IN" sz="4000" dirty="0"/>
              <a:t>Software process using agile methodology</a:t>
            </a:r>
          </a:p>
        </p:txBody>
      </p:sp>
      <p:sp>
        <p:nvSpPr>
          <p:cNvPr id="3" name="Subtitle 2">
            <a:extLst>
              <a:ext uri="{FF2B5EF4-FFF2-40B4-BE49-F238E27FC236}">
                <a16:creationId xmlns:a16="http://schemas.microsoft.com/office/drawing/2014/main" id="{081057A9-8FC2-A130-79DD-6280B9AA9A30}"/>
              </a:ext>
            </a:extLst>
          </p:cNvPr>
          <p:cNvSpPr>
            <a:spLocks noGrp="1"/>
          </p:cNvSpPr>
          <p:nvPr>
            <p:ph type="subTitle" idx="1"/>
          </p:nvPr>
        </p:nvSpPr>
        <p:spPr>
          <a:xfrm>
            <a:off x="1154955" y="1968759"/>
            <a:ext cx="8825658" cy="3670041"/>
          </a:xfrm>
        </p:spPr>
        <p:txBody>
          <a:bodyPr>
            <a:normAutofit/>
          </a:bodyPr>
          <a:lstStyle/>
          <a:p>
            <a:pPr marL="285750" indent="-285750" algn="l">
              <a:buFont typeface="Wingdings" panose="05000000000000000000" pitchFamily="2" charset="2"/>
              <a:buChar char="v"/>
            </a:pPr>
            <a:r>
              <a:rPr lang="en-US" b="0" i="0" dirty="0">
                <a:solidFill>
                  <a:srgbClr val="5A2A82"/>
                </a:solidFill>
                <a:effectLst/>
                <a:latin typeface="Roboto" panose="02000000000000000000" pitchFamily="2" charset="0"/>
              </a:rPr>
              <a:t> </a:t>
            </a:r>
            <a:r>
              <a:rPr lang="en-US" b="0" i="0" cap="none" dirty="0">
                <a:effectLst/>
                <a:latin typeface="Roboto" panose="02000000000000000000" pitchFamily="2" charset="0"/>
              </a:rPr>
              <a:t>Agile development methodology</a:t>
            </a:r>
          </a:p>
          <a:p>
            <a:pPr algn="l"/>
            <a:r>
              <a:rPr lang="en-US" b="0" i="0" cap="none" dirty="0">
                <a:effectLst/>
                <a:latin typeface="Roboto" panose="02000000000000000000" pitchFamily="2" charset="0"/>
              </a:rPr>
              <a:t>Teams use the agile development methodology to minimize risk (such as bugs, cost overruns, and changing requirements) when adding new functionality. In all agile methods, teams develop the software in iterations that contain mini-increments of the new functionality. There are many different forms of the agile development method, including scrum, crystal, extreme programming (XP), and feature-driven development (FDD).</a:t>
            </a:r>
          </a:p>
          <a:p>
            <a:r>
              <a:rPr lang="en-US" b="1" i="0" cap="none" dirty="0">
                <a:effectLst/>
                <a:latin typeface="Roboto" panose="02000000000000000000" pitchFamily="2" charset="0"/>
              </a:rPr>
              <a:t>Pros:</a:t>
            </a:r>
            <a:r>
              <a:rPr lang="en-US" b="0" i="0" cap="none" dirty="0">
                <a:effectLst/>
                <a:latin typeface="Roboto" panose="02000000000000000000" pitchFamily="2" charset="0"/>
              </a:rPr>
              <a:t> the primary benefit of agile software development is that it allows software to be released in iterations. Iterative releases improve efficiency by allowing teams to find and fix defects and align expectation early on. They also allow users to realize software benefits earlier, with frequent incremental improvements</a:t>
            </a:r>
            <a:r>
              <a:rPr lang="en-US" b="0" i="0" dirty="0">
                <a:solidFill>
                  <a:srgbClr val="111C24"/>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158900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07A6-43AC-092F-16C6-BDBF26D94AF0}"/>
              </a:ext>
            </a:extLst>
          </p:cNvPr>
          <p:cNvSpPr>
            <a:spLocks noGrp="1"/>
          </p:cNvSpPr>
          <p:nvPr>
            <p:ph type="ctrTitle"/>
          </p:nvPr>
        </p:nvSpPr>
        <p:spPr>
          <a:xfrm>
            <a:off x="1154955" y="727789"/>
            <a:ext cx="8825658" cy="2397966"/>
          </a:xfrm>
        </p:spPr>
        <p:txBody>
          <a:bodyPr/>
          <a:lstStyle/>
          <a:p>
            <a:r>
              <a:rPr lang="en-US" sz="1600" b="1" i="0" dirty="0">
                <a:solidFill>
                  <a:schemeClr val="accent1">
                    <a:lumMod val="60000"/>
                    <a:lumOff val="40000"/>
                  </a:schemeClr>
                </a:solidFill>
                <a:effectLst/>
                <a:latin typeface="Roboto" panose="02000000000000000000" pitchFamily="2" charset="0"/>
              </a:rPr>
              <a:t>Cons:</a:t>
            </a:r>
            <a:r>
              <a:rPr lang="en-US" sz="1600" b="0" i="0" dirty="0">
                <a:solidFill>
                  <a:schemeClr val="accent1">
                    <a:lumMod val="60000"/>
                    <a:lumOff val="40000"/>
                  </a:schemeClr>
                </a:solidFill>
                <a:effectLst/>
                <a:latin typeface="Roboto" panose="02000000000000000000" pitchFamily="2" charset="0"/>
              </a:rPr>
              <a:t> Agile development methods rely on real-time communication, so new users often lack the documentation they need to get up to speed. They require a huge time commitment from users and are labor intensive because developers must fully complete each feature within each iteration for user approval.</a:t>
            </a:r>
            <a:br>
              <a:rPr lang="en-US" sz="1600" b="0" i="0" dirty="0">
                <a:solidFill>
                  <a:schemeClr val="accent1">
                    <a:lumMod val="60000"/>
                    <a:lumOff val="40000"/>
                  </a:schemeClr>
                </a:solidFill>
                <a:effectLst/>
                <a:latin typeface="Roboto" panose="02000000000000000000" pitchFamily="2" charset="0"/>
              </a:rPr>
            </a:br>
            <a:r>
              <a:rPr lang="en-US" sz="1600" b="0" i="0" dirty="0">
                <a:solidFill>
                  <a:schemeClr val="accent1">
                    <a:lumMod val="60000"/>
                    <a:lumOff val="40000"/>
                  </a:schemeClr>
                </a:solidFill>
                <a:effectLst/>
                <a:latin typeface="Roboto" panose="02000000000000000000" pitchFamily="2" charset="0"/>
              </a:rPr>
              <a:t>Agile development methods are similar to rapid application development (see below) and can be inefficient in large organizations. Programmers, managers, and organizations accustomed to the waterfall method (see below) may have difficulty adjusting to an </a:t>
            </a:r>
            <a:r>
              <a:rPr lang="en-US" sz="1600" b="0" i="0" u="none" strike="noStrike" dirty="0">
                <a:solidFill>
                  <a:schemeClr val="accent1">
                    <a:lumMod val="60000"/>
                    <a:lumOff val="40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agile SDLC</a:t>
            </a:r>
            <a:r>
              <a:rPr lang="en-US" sz="1600" b="0" i="0" dirty="0">
                <a:solidFill>
                  <a:schemeClr val="accent1">
                    <a:lumMod val="60000"/>
                    <a:lumOff val="40000"/>
                  </a:schemeClr>
                </a:solidFill>
                <a:effectLst/>
                <a:latin typeface="Roboto" panose="02000000000000000000" pitchFamily="2" charset="0"/>
              </a:rPr>
              <a:t>. So a hybrid approach often works well for them.</a:t>
            </a:r>
            <a:br>
              <a:rPr lang="en-US" sz="1600" b="0" i="0" dirty="0">
                <a:solidFill>
                  <a:schemeClr val="accent1">
                    <a:lumMod val="60000"/>
                    <a:lumOff val="40000"/>
                  </a:schemeClr>
                </a:solidFill>
                <a:effectLst/>
                <a:latin typeface="Roboto" panose="02000000000000000000" pitchFamily="2" charset="0"/>
              </a:rPr>
            </a:br>
            <a:endParaRPr lang="en-IN" sz="1600"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709A9E59-2164-E893-8425-3933325602D5}"/>
              </a:ext>
            </a:extLst>
          </p:cNvPr>
          <p:cNvSpPr>
            <a:spLocks noGrp="1"/>
          </p:cNvSpPr>
          <p:nvPr>
            <p:ph type="subTitle" idx="1"/>
          </p:nvPr>
        </p:nvSpPr>
        <p:spPr>
          <a:xfrm>
            <a:off x="1154955" y="3853543"/>
            <a:ext cx="8894114" cy="3004457"/>
          </a:xfrm>
        </p:spPr>
        <p:txBody>
          <a:bodyPr/>
          <a:lstStyle/>
          <a:p>
            <a:r>
              <a:rPr lang="en-IN" dirty="0"/>
              <a:t>                            n</a:t>
            </a:r>
          </a:p>
        </p:txBody>
      </p:sp>
      <p:pic>
        <p:nvPicPr>
          <p:cNvPr id="2050" name="Picture 2">
            <a:extLst>
              <a:ext uri="{FF2B5EF4-FFF2-40B4-BE49-F238E27FC236}">
                <a16:creationId xmlns:a16="http://schemas.microsoft.com/office/drawing/2014/main" id="{051E769D-8146-595E-4696-439AAB75D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3097763"/>
            <a:ext cx="8058150" cy="313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8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CE7-2461-917C-582B-FF23239E0E2F}"/>
              </a:ext>
            </a:extLst>
          </p:cNvPr>
          <p:cNvSpPr>
            <a:spLocks noGrp="1"/>
          </p:cNvSpPr>
          <p:nvPr>
            <p:ph type="ctrTitle"/>
          </p:nvPr>
        </p:nvSpPr>
        <p:spPr>
          <a:xfrm>
            <a:off x="1154955" y="662473"/>
            <a:ext cx="8825658" cy="1296956"/>
          </a:xfrm>
        </p:spPr>
        <p:txBody>
          <a:bodyPr/>
          <a:lstStyle/>
          <a:p>
            <a:r>
              <a:rPr lang="en-IN" sz="4800" dirty="0"/>
              <a:t>            Objective BMS</a:t>
            </a:r>
          </a:p>
        </p:txBody>
      </p:sp>
      <p:sp>
        <p:nvSpPr>
          <p:cNvPr id="3" name="Subtitle 2">
            <a:extLst>
              <a:ext uri="{FF2B5EF4-FFF2-40B4-BE49-F238E27FC236}">
                <a16:creationId xmlns:a16="http://schemas.microsoft.com/office/drawing/2014/main" id="{4CA74DD2-01A6-B372-5131-EC163C01C69B}"/>
              </a:ext>
            </a:extLst>
          </p:cNvPr>
          <p:cNvSpPr>
            <a:spLocks noGrp="1"/>
          </p:cNvSpPr>
          <p:nvPr>
            <p:ph type="subTitle" idx="1"/>
          </p:nvPr>
        </p:nvSpPr>
        <p:spPr>
          <a:xfrm>
            <a:off x="1154955" y="2920482"/>
            <a:ext cx="10265714" cy="2883158"/>
          </a:xfrm>
        </p:spPr>
        <p:txBody>
          <a:bodyPr>
            <a:normAutofit/>
          </a:bodyPr>
          <a:lstStyle/>
          <a:p>
            <a:r>
              <a:rPr lang="en-US" sz="2800" b="0" i="0" cap="none" dirty="0">
                <a:effectLst/>
                <a:latin typeface="Google Sans"/>
              </a:rPr>
              <a:t>The Bank Management System (BMS) Is A Web-based Application Used For Paying Financial Institutions For The Services They Provide To The Bureau Of The Fiscal Service. BMS Also Provides Analytical Tools To Review, And Approve Compensation, Budgets, And Outflows.</a:t>
            </a:r>
            <a:endParaRPr lang="en-IN" sz="2800" cap="none" dirty="0"/>
          </a:p>
        </p:txBody>
      </p:sp>
    </p:spTree>
    <p:extLst>
      <p:ext uri="{BB962C8B-B14F-4D97-AF65-F5344CB8AC3E}">
        <p14:creationId xmlns:p14="http://schemas.microsoft.com/office/powerpoint/2010/main" val="222347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AD52-F8C7-11D9-F5B4-3794B38661B7}"/>
              </a:ext>
            </a:extLst>
          </p:cNvPr>
          <p:cNvSpPr>
            <a:spLocks noGrp="1"/>
          </p:cNvSpPr>
          <p:nvPr>
            <p:ph type="title"/>
          </p:nvPr>
        </p:nvSpPr>
        <p:spPr/>
        <p:txBody>
          <a:bodyPr/>
          <a:lstStyle/>
          <a:p>
            <a:r>
              <a:rPr lang="en-IN" sz="4800" dirty="0"/>
              <a:t>       Structure of BMS</a:t>
            </a:r>
          </a:p>
        </p:txBody>
      </p:sp>
      <p:pic>
        <p:nvPicPr>
          <p:cNvPr id="4" name="Content Placeholder 3">
            <a:extLst>
              <a:ext uri="{FF2B5EF4-FFF2-40B4-BE49-F238E27FC236}">
                <a16:creationId xmlns:a16="http://schemas.microsoft.com/office/drawing/2014/main" id="{3EF8E6BC-D89C-696D-D107-DB9866BD3A10}"/>
              </a:ext>
            </a:extLst>
          </p:cNvPr>
          <p:cNvPicPr>
            <a:picLocks noGrp="1" noChangeAspect="1"/>
          </p:cNvPicPr>
          <p:nvPr>
            <p:ph idx="1"/>
          </p:nvPr>
        </p:nvPicPr>
        <p:blipFill>
          <a:blip r:embed="rId2"/>
          <a:stretch>
            <a:fillRect/>
          </a:stretch>
        </p:blipFill>
        <p:spPr>
          <a:xfrm>
            <a:off x="3290622" y="2603500"/>
            <a:ext cx="5894017" cy="3416300"/>
          </a:xfrm>
          <a:prstGeom prst="rect">
            <a:avLst/>
          </a:prstGeom>
        </p:spPr>
      </p:pic>
    </p:spTree>
    <p:extLst>
      <p:ext uri="{BB962C8B-B14F-4D97-AF65-F5344CB8AC3E}">
        <p14:creationId xmlns:p14="http://schemas.microsoft.com/office/powerpoint/2010/main" val="397125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B51A-0DCF-3466-6111-02BC0B704746}"/>
              </a:ext>
            </a:extLst>
          </p:cNvPr>
          <p:cNvSpPr>
            <a:spLocks noGrp="1"/>
          </p:cNvSpPr>
          <p:nvPr>
            <p:ph type="ctrTitle"/>
          </p:nvPr>
        </p:nvSpPr>
        <p:spPr>
          <a:xfrm>
            <a:off x="1154955" y="802641"/>
            <a:ext cx="8825658" cy="1277980"/>
          </a:xfrm>
        </p:spPr>
        <p:txBody>
          <a:bodyPr/>
          <a:lstStyle/>
          <a:p>
            <a:r>
              <a:rPr lang="en-IN" dirty="0"/>
              <a:t>      </a:t>
            </a:r>
            <a:r>
              <a:rPr lang="en-IN" sz="4800" dirty="0"/>
              <a:t>Requirements of BMS             </a:t>
            </a:r>
          </a:p>
        </p:txBody>
      </p:sp>
      <p:sp>
        <p:nvSpPr>
          <p:cNvPr id="3" name="Subtitle 2">
            <a:extLst>
              <a:ext uri="{FF2B5EF4-FFF2-40B4-BE49-F238E27FC236}">
                <a16:creationId xmlns:a16="http://schemas.microsoft.com/office/drawing/2014/main" id="{2AE8B72A-57D5-DB07-AAC7-E3726DE22C21}"/>
              </a:ext>
            </a:extLst>
          </p:cNvPr>
          <p:cNvSpPr>
            <a:spLocks noGrp="1"/>
          </p:cNvSpPr>
          <p:nvPr>
            <p:ph type="subTitle" idx="1"/>
          </p:nvPr>
        </p:nvSpPr>
        <p:spPr>
          <a:xfrm>
            <a:off x="1154955" y="2621280"/>
            <a:ext cx="8825658" cy="3017520"/>
          </a:xfrm>
        </p:spPr>
        <p:txBody>
          <a:bodyPr/>
          <a:lstStyle/>
          <a:p>
            <a:pPr marL="285750" indent="-285750">
              <a:buFont typeface="Courier New" panose="02070309020205020404" pitchFamily="49" charset="0"/>
              <a:buChar char="o"/>
            </a:pPr>
            <a:r>
              <a:rPr lang="en-US" cap="none" dirty="0"/>
              <a:t>Security. ...</a:t>
            </a:r>
          </a:p>
          <a:p>
            <a:pPr marL="285750" indent="-285750">
              <a:buFont typeface="Courier New" panose="02070309020205020404" pitchFamily="49" charset="0"/>
              <a:buChar char="o"/>
            </a:pPr>
            <a:r>
              <a:rPr lang="en-US" cap="none" dirty="0"/>
              <a:t>Performance. ...</a:t>
            </a:r>
          </a:p>
          <a:p>
            <a:pPr marL="285750" indent="-285750">
              <a:buFont typeface="Courier New" panose="02070309020205020404" pitchFamily="49" charset="0"/>
              <a:buChar char="o"/>
            </a:pPr>
            <a:r>
              <a:rPr lang="en-US" cap="none" dirty="0"/>
              <a:t>Usability. ...</a:t>
            </a:r>
          </a:p>
          <a:p>
            <a:pPr marL="285750" indent="-285750">
              <a:buFont typeface="Courier New" panose="02070309020205020404" pitchFamily="49" charset="0"/>
              <a:buChar char="o"/>
            </a:pPr>
            <a:r>
              <a:rPr lang="en-US" cap="none" dirty="0"/>
              <a:t>Availability. ...</a:t>
            </a:r>
          </a:p>
          <a:p>
            <a:pPr marL="285750" indent="-285750">
              <a:buFont typeface="Courier New" panose="02070309020205020404" pitchFamily="49" charset="0"/>
              <a:buChar char="o"/>
            </a:pPr>
            <a:r>
              <a:rPr lang="en-US" cap="none" dirty="0"/>
              <a:t>Customers Relation Stores Information About Bank Clients, Each Of The Customers Can Have Multiple Balance Accounts And Loans</a:t>
            </a:r>
            <a:r>
              <a:rPr lang="en-US" dirty="0"/>
              <a:t>.</a:t>
            </a:r>
            <a:endParaRPr lang="en-IN" dirty="0"/>
          </a:p>
        </p:txBody>
      </p:sp>
    </p:spTree>
    <p:extLst>
      <p:ext uri="{BB962C8B-B14F-4D97-AF65-F5344CB8AC3E}">
        <p14:creationId xmlns:p14="http://schemas.microsoft.com/office/powerpoint/2010/main" val="1170984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{79AE74F6-AF38-4AA2-B239-D5B01CE79FD3}tf02900722</Template>
  <TotalTime>160</TotalTime>
  <Words>575</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Century Gothic</vt:lpstr>
      <vt:lpstr>Courier New</vt:lpstr>
      <vt:lpstr>GoldplayAlt-Medium</vt:lpstr>
      <vt:lpstr>Google Sans</vt:lpstr>
      <vt:lpstr>Roboto</vt:lpstr>
      <vt:lpstr>Wingdings</vt:lpstr>
      <vt:lpstr>Wingdings 3</vt:lpstr>
      <vt:lpstr>Ion Boardroom</vt:lpstr>
      <vt:lpstr>Bank management system </vt:lpstr>
      <vt:lpstr>P roject memeber</vt:lpstr>
      <vt:lpstr>             Contents</vt:lpstr>
      <vt:lpstr>                   Introduction</vt:lpstr>
      <vt:lpstr>Software process using agile methodology</vt:lpstr>
      <vt:lpstr>Cons: Agile development methods rely on real-time communication, so new users often lack the documentation they need to get up to speed. They require a huge time commitment from users and are labor intensive because developers must fully complete each feature within each iteration for user approval. Agile development methods are similar to rapid application development (see below) and can be inefficient in large organizations. Programmers, managers, and organizations accustomed to the waterfall method (see below) may have difficulty adjusting to an agile SDLC. So a hybrid approach often works well for them. </vt:lpstr>
      <vt:lpstr>            Objective BMS</vt:lpstr>
      <vt:lpstr>       Structure of BMS</vt:lpstr>
      <vt:lpstr>      Requirements of BMS             </vt:lpstr>
      <vt:lpstr>       Future Scope BMS</vt:lpstr>
      <vt:lpstr>Bank management system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Bhairavi Patil</dc:creator>
  <cp:lastModifiedBy>Bhairavi Patil</cp:lastModifiedBy>
  <cp:revision>2</cp:revision>
  <dcterms:created xsi:type="dcterms:W3CDTF">2023-06-24T11:49:36Z</dcterms:created>
  <dcterms:modified xsi:type="dcterms:W3CDTF">2023-06-26T11:53:14Z</dcterms:modified>
</cp:coreProperties>
</file>