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60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646152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Анализ данных и моделирование для прогнозирования погоды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812268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Представленный проект фокусируется на комплексном анализе метеорологических данных и разработке моделей для точного прогнозирования температуры. Используя передовые методы машинного обучения, мы стремимся предоставить надежные и достоверные прогнозы, которые помогут улучшить планирование и принятие решений в различных областях.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721125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7194590"/>
            <a:ext cx="115181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ru-RU" sz="2187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Тюменцева Арина Б22-761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3663"/>
            <a:ext cx="84041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Подготовка и обработка данных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Загрузка данных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502819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Мы использовали широкий набор метеорологических данных, включающий показатели высоты, температуры, давления, влажности, скорости и направления ветра, а также облачности.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Очистка и обработка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502819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Данные были тщательно проверены и очищены от пропущенных значений. Применялись статистические методы для заполнения отсутствующей информации.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933462"/>
            <a:ext cx="28865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Создание датафрейма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502819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Все данные были организованы в структурированный датафрейм, готовый для дальнейшего анализа и моделирования.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3238381" y="2617589"/>
            <a:ext cx="8020050" cy="5363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24"/>
              </a:lnSpc>
              <a:buNone/>
            </a:pPr>
            <a:r>
              <a:rPr lang="en-US" sz="337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Построение моделей прогнозирования</a:t>
            </a:r>
            <a:endParaRPr lang="en-US" sz="3379" dirty="0"/>
          </a:p>
        </p:txBody>
      </p:sp>
      <p:sp>
        <p:nvSpPr>
          <p:cNvPr id="6" name="Shape 3"/>
          <p:cNvSpPr/>
          <p:nvPr/>
        </p:nvSpPr>
        <p:spPr>
          <a:xfrm>
            <a:off x="7298055" y="3411379"/>
            <a:ext cx="34290" cy="4346853"/>
          </a:xfrm>
          <a:prstGeom prst="roundRect">
            <a:avLst>
              <a:gd name="adj" fmla="val 225270"/>
            </a:avLst>
          </a:prstGeom>
          <a:solidFill>
            <a:srgbClr val="C5D2CF"/>
          </a:solidFill>
          <a:ln/>
        </p:spPr>
      </p:sp>
      <p:sp>
        <p:nvSpPr>
          <p:cNvPr id="7" name="Shape 4"/>
          <p:cNvSpPr/>
          <p:nvPr/>
        </p:nvSpPr>
        <p:spPr>
          <a:xfrm>
            <a:off x="6521351" y="3721298"/>
            <a:ext cx="600789" cy="34290"/>
          </a:xfrm>
          <a:prstGeom prst="roundRect">
            <a:avLst>
              <a:gd name="adj" fmla="val 225270"/>
            </a:avLst>
          </a:prstGeom>
          <a:solidFill>
            <a:srgbClr val="C5D2CF"/>
          </a:solidFill>
          <a:ln/>
        </p:spPr>
      </p:sp>
      <p:sp>
        <p:nvSpPr>
          <p:cNvPr id="8" name="Shape 5"/>
          <p:cNvSpPr/>
          <p:nvPr/>
        </p:nvSpPr>
        <p:spPr>
          <a:xfrm>
            <a:off x="7122140" y="3545443"/>
            <a:ext cx="386120" cy="386120"/>
          </a:xfrm>
          <a:prstGeom prst="roundRect">
            <a:avLst>
              <a:gd name="adj" fmla="val 2000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75969" y="3577590"/>
            <a:ext cx="78343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4"/>
              </a:lnSpc>
              <a:buNone/>
            </a:pPr>
            <a:r>
              <a:rPr lang="en-US" sz="202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027" dirty="0"/>
          </a:p>
        </p:txBody>
      </p:sp>
      <p:sp>
        <p:nvSpPr>
          <p:cNvPr id="10" name="Text 7"/>
          <p:cNvSpPr/>
          <p:nvPr/>
        </p:nvSpPr>
        <p:spPr>
          <a:xfrm>
            <a:off x="4225528" y="3582948"/>
            <a:ext cx="2145625" cy="2681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12"/>
              </a:lnSpc>
              <a:buNone/>
            </a:pPr>
            <a:r>
              <a:rPr lang="en-US" sz="169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LSTM</a:t>
            </a:r>
            <a:endParaRPr lang="en-US" sz="1690" dirty="0"/>
          </a:p>
        </p:txBody>
      </p:sp>
      <p:sp>
        <p:nvSpPr>
          <p:cNvPr id="11" name="Text 8"/>
          <p:cNvSpPr/>
          <p:nvPr/>
        </p:nvSpPr>
        <p:spPr>
          <a:xfrm>
            <a:off x="3238381" y="3954066"/>
            <a:ext cx="3132773" cy="13733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63"/>
              </a:lnSpc>
              <a:buNone/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Модель долгосрочной краткосрочной памяти (LSTM) продемонстрировала высокую точность в прогнозировании температуры.</a:t>
            </a:r>
            <a:endParaRPr lang="en-US" sz="1352" dirty="0"/>
          </a:p>
        </p:txBody>
      </p:sp>
      <p:sp>
        <p:nvSpPr>
          <p:cNvPr id="12" name="Shape 9"/>
          <p:cNvSpPr/>
          <p:nvPr/>
        </p:nvSpPr>
        <p:spPr>
          <a:xfrm>
            <a:off x="7508260" y="4579382"/>
            <a:ext cx="600789" cy="34290"/>
          </a:xfrm>
          <a:prstGeom prst="roundRect">
            <a:avLst>
              <a:gd name="adj" fmla="val 225270"/>
            </a:avLst>
          </a:prstGeom>
          <a:solidFill>
            <a:srgbClr val="C5D2CF"/>
          </a:solidFill>
          <a:ln/>
        </p:spPr>
      </p:sp>
      <p:sp>
        <p:nvSpPr>
          <p:cNvPr id="13" name="Shape 10"/>
          <p:cNvSpPr/>
          <p:nvPr/>
        </p:nvSpPr>
        <p:spPr>
          <a:xfrm>
            <a:off x="7122140" y="4403527"/>
            <a:ext cx="386120" cy="386120"/>
          </a:xfrm>
          <a:prstGeom prst="roundRect">
            <a:avLst>
              <a:gd name="adj" fmla="val 2000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50013" y="4435673"/>
            <a:ext cx="130254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4"/>
              </a:lnSpc>
              <a:buNone/>
            </a:pPr>
            <a:r>
              <a:rPr lang="en-US" sz="202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027" dirty="0"/>
          </a:p>
        </p:txBody>
      </p:sp>
      <p:sp>
        <p:nvSpPr>
          <p:cNvPr id="15" name="Text 12"/>
          <p:cNvSpPr/>
          <p:nvPr/>
        </p:nvSpPr>
        <p:spPr>
          <a:xfrm>
            <a:off x="8259247" y="4441031"/>
            <a:ext cx="2145625" cy="2681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12"/>
              </a:lnSpc>
              <a:buNone/>
            </a:pPr>
            <a:r>
              <a:rPr lang="en-US" sz="169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ARIMA</a:t>
            </a:r>
            <a:endParaRPr lang="en-US" sz="1690" dirty="0"/>
          </a:p>
        </p:txBody>
      </p:sp>
      <p:sp>
        <p:nvSpPr>
          <p:cNvPr id="16" name="Text 13"/>
          <p:cNvSpPr/>
          <p:nvPr/>
        </p:nvSpPr>
        <p:spPr>
          <a:xfrm>
            <a:off x="8259247" y="4812149"/>
            <a:ext cx="3132773" cy="1098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63"/>
              </a:lnSpc>
              <a:buNone/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Модель авторегрессии с проинтегрированным скользящим средним (ARIMA) также показала хорошие результаты.</a:t>
            </a:r>
            <a:endParaRPr lang="en-US" sz="1352" dirty="0"/>
          </a:p>
        </p:txBody>
      </p:sp>
      <p:sp>
        <p:nvSpPr>
          <p:cNvPr id="17" name="Shape 14"/>
          <p:cNvSpPr/>
          <p:nvPr/>
        </p:nvSpPr>
        <p:spPr>
          <a:xfrm>
            <a:off x="6521351" y="5980509"/>
            <a:ext cx="600789" cy="34290"/>
          </a:xfrm>
          <a:prstGeom prst="roundRect">
            <a:avLst>
              <a:gd name="adj" fmla="val 225270"/>
            </a:avLst>
          </a:prstGeom>
          <a:solidFill>
            <a:srgbClr val="C5D2CF"/>
          </a:solidFill>
          <a:ln/>
        </p:spPr>
      </p:sp>
      <p:sp>
        <p:nvSpPr>
          <p:cNvPr id="18" name="Shape 15"/>
          <p:cNvSpPr/>
          <p:nvPr/>
        </p:nvSpPr>
        <p:spPr>
          <a:xfrm>
            <a:off x="7122140" y="5804654"/>
            <a:ext cx="386120" cy="386120"/>
          </a:xfrm>
          <a:prstGeom prst="roundRect">
            <a:avLst>
              <a:gd name="adj" fmla="val 2000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48942" y="5836801"/>
            <a:ext cx="132398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4"/>
              </a:lnSpc>
              <a:buNone/>
            </a:pPr>
            <a:r>
              <a:rPr lang="en-US" sz="202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027" dirty="0"/>
          </a:p>
        </p:txBody>
      </p:sp>
      <p:sp>
        <p:nvSpPr>
          <p:cNvPr id="20" name="Text 17"/>
          <p:cNvSpPr/>
          <p:nvPr/>
        </p:nvSpPr>
        <p:spPr>
          <a:xfrm>
            <a:off x="4089321" y="5842159"/>
            <a:ext cx="2281833" cy="2681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12"/>
              </a:lnSpc>
              <a:buNone/>
            </a:pPr>
            <a:r>
              <a:rPr lang="en-US" sz="169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RandomForestRegressor</a:t>
            </a:r>
            <a:endParaRPr lang="en-US" sz="1690" dirty="0"/>
          </a:p>
        </p:txBody>
      </p:sp>
      <p:sp>
        <p:nvSpPr>
          <p:cNvPr id="21" name="Text 18"/>
          <p:cNvSpPr/>
          <p:nvPr/>
        </p:nvSpPr>
        <p:spPr>
          <a:xfrm>
            <a:off x="3238381" y="6213277"/>
            <a:ext cx="3132773" cy="13733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63"/>
              </a:lnSpc>
              <a:buNone/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Метод случайных лесов для регрессии оказался эффективным благодаря своей способности улавливать нелинейные зависимости.</a:t>
            </a:r>
            <a:endParaRPr lang="en-US" sz="135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1515666"/>
            <a:ext cx="67516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Оценка качества моделей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7168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90110" y="2758559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7932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Метрики оценки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27362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Использованы средняя абсолютная ошибка (MAE) и средняя абсолютная процентная ошибка (MAPE) для всесторонней оценки моделей.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7168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20701" y="2758559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3206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Визуализация обучения LSTM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0810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Визуальное представление процесса обучения модели LSTM помогает понять ее динамику и эффективность.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4463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55106" y="5488067"/>
            <a:ext cx="1713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522714"/>
            <a:ext cx="31115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Сравнение результатов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00313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Модели продемонстрировали различную точность, что позволяет выбрать наиболее подходящую для практического применения.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1483638"/>
            <a:ext cx="80290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Анализ корреляции признаков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Выявление связей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Построенная матрица корреляции показывает сильные и слабые взаимосвязи между различными метеорологическими величинами.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Принятие решений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Знание о взаимосвязях между погодными параметрами помогает в выборе наиболее информативных признаков для моделирования.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324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Улучшение моделей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5805249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Результаты анализа корреляции могут быть использованы для дальнейшей оптимизации и настройки моделей прогнозирования.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398865"/>
            <a:ext cx="59296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Оптимизация моделей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426494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36484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Подбор параметров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4128849"/>
            <a:ext cx="307371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Применение GridSearchCV позволило найти оптимальные гиперпараметры для модели RandomForestRegressor.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426494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3648432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Улучшение архитектуры LSTM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476036"/>
            <a:ext cx="307383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Модификация структуры LSTM и использование техники Dropout способствовали повышению точности прогнозов.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426494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36484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Повторная оценка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128849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После оптимизации моделей была проведена повторная оценка их производительности на тестовых данных.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27872"/>
            <a:ext cx="55955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Результаты и выводы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6658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Точность моделей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42460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Лучшие результаты продемонстрировала модель LSTM, достигнув средней абсолютной ошибки X.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16658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944183"/>
            <a:ext cx="29365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Дальнейшее развитие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42460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Следующим шагом является внедрение моделей в реальное производственное использование.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16658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944183"/>
            <a:ext cx="30290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Будущие исследования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424601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Планируется расширение анализа за счет дополнительных факторов и методик машинного обучения.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5688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95593"/>
            <a:ext cx="1055441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Представленный проект продемонстрировал эффективность применения современных методов анализа данных и моделирования для задачи прогнозирования погоды. Полученные результаты позволяют сделать вывод о высоком потенциале использования этих технологий в метеорологии и смежных областях, открывая новые возможности для улучшения точности прогнозов и принятия более обоснованных решений.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425</Words>
  <Application>Microsoft Macintosh PowerPoint</Application>
  <PresentationFormat>Произвольный</PresentationFormat>
  <Paragraphs>61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Kanit</vt:lpstr>
      <vt:lpstr>Martel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Arina Tyumentseva</cp:lastModifiedBy>
  <cp:revision>3</cp:revision>
  <dcterms:created xsi:type="dcterms:W3CDTF">2024-04-27T22:05:00Z</dcterms:created>
  <dcterms:modified xsi:type="dcterms:W3CDTF">2024-04-27T22:15:38Z</dcterms:modified>
</cp:coreProperties>
</file>