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Raleway"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63" d="100"/>
          <a:sy n="63" d="100"/>
        </p:scale>
        <p:origin x="6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dbcc1921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dbcc1921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6dbcc1921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Goto market- Timeline</a:t>
            </a:r>
            <a:endParaRPr/>
          </a:p>
        </p:txBody>
      </p:sp>
      <p:sp>
        <p:nvSpPr>
          <p:cNvPr id="126" name="Google Shape;12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51" name="Google Shape;15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89" name="Google Shape;89;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iarlf2I7ugLQYGWO_YHlsaLvzR2_gVyN/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400" b="1" i="0" dirty="0">
                <a:solidFill>
                  <a:srgbClr val="000000"/>
                </a:solidFill>
                <a:effectLst/>
                <a:latin typeface="1"/>
              </a:rPr>
              <a:t>Basic Details of the Team</a:t>
            </a:r>
            <a:r>
              <a:rPr lang="en-US" sz="4400" dirty="0"/>
              <a:t> </a:t>
            </a:r>
            <a:endParaRPr sz="4400" dirty="0"/>
          </a:p>
        </p:txBody>
      </p:sp>
      <p:sp>
        <p:nvSpPr>
          <p:cNvPr id="104" name="Google Shape;104;p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rtl="0">
              <a:spcBef>
                <a:spcPts val="1000"/>
              </a:spcBef>
              <a:spcAft>
                <a:spcPts val="2100"/>
              </a:spcAft>
              <a:buNone/>
            </a:pPr>
            <a:r>
              <a:rPr lang="en-IN" sz="2800" b="1" dirty="0">
                <a:solidFill>
                  <a:schemeClr val="bg2"/>
                </a:solidFill>
              </a:rPr>
              <a:t>Team Name </a:t>
            </a:r>
            <a:r>
              <a:rPr lang="en-IN" sz="2400" dirty="0"/>
              <a:t>: </a:t>
            </a:r>
            <a:r>
              <a:rPr lang="en-IN" sz="2400" dirty="0" err="1">
                <a:solidFill>
                  <a:schemeClr val="bg2"/>
                </a:solidFill>
              </a:rPr>
              <a:t>Sudocode</a:t>
            </a:r>
            <a:endParaRPr lang="en-IN" sz="2400" dirty="0">
              <a:solidFill>
                <a:schemeClr val="bg2"/>
              </a:solidFill>
            </a:endParaRPr>
          </a:p>
          <a:p>
            <a:pPr marL="0" lvl="0" indent="0" rtl="0">
              <a:spcBef>
                <a:spcPts val="1000"/>
              </a:spcBef>
              <a:spcAft>
                <a:spcPts val="2100"/>
              </a:spcAft>
              <a:buNone/>
            </a:pPr>
            <a:r>
              <a:rPr lang="en-IN" sz="2800" b="1" dirty="0">
                <a:solidFill>
                  <a:schemeClr val="bg2"/>
                </a:solidFill>
              </a:rPr>
              <a:t>Institute Name </a:t>
            </a:r>
            <a:r>
              <a:rPr lang="en-IN" sz="2400" dirty="0"/>
              <a:t>: </a:t>
            </a:r>
            <a:r>
              <a:rPr lang="en-IN" sz="2400" dirty="0">
                <a:solidFill>
                  <a:schemeClr val="bg2"/>
                </a:solidFill>
              </a:rPr>
              <a:t>Netaji Subhas University of Technology</a:t>
            </a:r>
          </a:p>
          <a:p>
            <a:pPr marL="0" indent="0">
              <a:spcAft>
                <a:spcPts val="2100"/>
              </a:spcAft>
              <a:buNone/>
            </a:pPr>
            <a:r>
              <a:rPr lang="en-IN" sz="2800" b="1" dirty="0">
                <a:solidFill>
                  <a:schemeClr val="bg2"/>
                </a:solidFill>
              </a:rPr>
              <a:t>Team Members </a:t>
            </a:r>
            <a:r>
              <a:rPr lang="en-IN" sz="2400" dirty="0">
                <a:solidFill>
                  <a:schemeClr val="bg2"/>
                </a:solidFill>
              </a:rPr>
              <a:t>:</a:t>
            </a:r>
            <a:br>
              <a:rPr lang="en-IN" sz="2400" dirty="0">
                <a:solidFill>
                  <a:schemeClr val="bg2"/>
                </a:solidFill>
              </a:rPr>
            </a:br>
            <a:br>
              <a:rPr lang="en-IN" sz="1400" dirty="0">
                <a:solidFill>
                  <a:schemeClr val="bg2"/>
                </a:solidFill>
              </a:rPr>
            </a:br>
            <a:r>
              <a:rPr lang="en-IN" sz="2000" dirty="0">
                <a:solidFill>
                  <a:schemeClr val="bg2"/>
                </a:solidFill>
              </a:rPr>
              <a:t>  	</a:t>
            </a:r>
            <a:r>
              <a:rPr lang="en-IN" sz="2100" dirty="0" err="1">
                <a:solidFill>
                  <a:schemeClr val="bg2"/>
                </a:solidFill>
              </a:rPr>
              <a:t>Vedansh</a:t>
            </a:r>
            <a:r>
              <a:rPr lang="en-IN" sz="2100" dirty="0">
                <a:solidFill>
                  <a:schemeClr val="bg2"/>
                </a:solidFill>
              </a:rPr>
              <a:t> Arun (Leader)</a:t>
            </a:r>
            <a:br>
              <a:rPr lang="en-IN" sz="2100" dirty="0">
                <a:solidFill>
                  <a:schemeClr val="bg2"/>
                </a:solidFill>
              </a:rPr>
            </a:br>
            <a:r>
              <a:rPr lang="en-IN" sz="2100" dirty="0">
                <a:solidFill>
                  <a:schemeClr val="bg2"/>
                </a:solidFill>
              </a:rPr>
              <a:t>  	</a:t>
            </a:r>
            <a:r>
              <a:rPr lang="en-IN" sz="2100" dirty="0" err="1">
                <a:solidFill>
                  <a:schemeClr val="bg2"/>
                </a:solidFill>
              </a:rPr>
              <a:t>Maanas</a:t>
            </a:r>
            <a:r>
              <a:rPr lang="en-IN" sz="2100" dirty="0">
                <a:solidFill>
                  <a:schemeClr val="bg2"/>
                </a:solidFill>
              </a:rPr>
              <a:t> </a:t>
            </a:r>
            <a:r>
              <a:rPr lang="en-IN" sz="2100" dirty="0" err="1">
                <a:solidFill>
                  <a:schemeClr val="bg2"/>
                </a:solidFill>
              </a:rPr>
              <a:t>Talvar</a:t>
            </a:r>
            <a:r>
              <a:rPr lang="en-IN" sz="2100" dirty="0">
                <a:solidFill>
                  <a:schemeClr val="bg2"/>
                </a:solidFill>
              </a:rPr>
              <a:t> </a:t>
            </a:r>
            <a:br>
              <a:rPr lang="en-IN" sz="2100" dirty="0">
                <a:solidFill>
                  <a:schemeClr val="bg2"/>
                </a:solidFill>
              </a:rPr>
            </a:br>
            <a:r>
              <a:rPr lang="en-IN" sz="2100" dirty="0">
                <a:solidFill>
                  <a:schemeClr val="bg2"/>
                </a:solidFill>
              </a:rPr>
              <a:t>  	</a:t>
            </a:r>
            <a:r>
              <a:rPr lang="en-IN" sz="2100" dirty="0" err="1">
                <a:solidFill>
                  <a:schemeClr val="bg2"/>
                </a:solidFill>
              </a:rPr>
              <a:t>Rinav</a:t>
            </a:r>
            <a:r>
              <a:rPr lang="en-IN" sz="2100" dirty="0">
                <a:solidFill>
                  <a:schemeClr val="bg2"/>
                </a:solidFill>
              </a:rPr>
              <a:t> Gupta</a:t>
            </a:r>
            <a:br>
              <a:rPr lang="en-IN" sz="2100" dirty="0">
                <a:solidFill>
                  <a:schemeClr val="bg2"/>
                </a:solidFill>
              </a:rPr>
            </a:br>
            <a:r>
              <a:rPr lang="en-IN" sz="2100" dirty="0">
                <a:solidFill>
                  <a:schemeClr val="bg2"/>
                </a:solidFill>
              </a:rPr>
              <a:t>  	</a:t>
            </a:r>
            <a:r>
              <a:rPr lang="en-IN" sz="2100" dirty="0" err="1">
                <a:solidFill>
                  <a:schemeClr val="bg2"/>
                </a:solidFill>
              </a:rPr>
              <a:t>Pratyush</a:t>
            </a:r>
            <a:r>
              <a:rPr lang="en-IN" sz="2100" dirty="0">
                <a:solidFill>
                  <a:schemeClr val="bg2"/>
                </a:solidFill>
              </a:rPr>
              <a:t> Gupta</a:t>
            </a:r>
            <a:br>
              <a:rPr lang="en-IN" sz="2100" dirty="0">
                <a:solidFill>
                  <a:schemeClr val="bg2"/>
                </a:solidFill>
              </a:rPr>
            </a:br>
            <a:r>
              <a:rPr lang="en-IN" sz="2100" dirty="0">
                <a:solidFill>
                  <a:schemeClr val="bg2"/>
                </a:solidFill>
              </a:rPr>
              <a:t>  	</a:t>
            </a:r>
            <a:r>
              <a:rPr lang="en-IN" sz="2100" dirty="0" err="1">
                <a:solidFill>
                  <a:schemeClr val="bg2"/>
                </a:solidFill>
              </a:rPr>
              <a:t>Manvi</a:t>
            </a:r>
            <a:r>
              <a:rPr lang="en-IN" sz="2100" dirty="0">
                <a:solidFill>
                  <a:schemeClr val="bg2"/>
                </a:solidFill>
              </a:rPr>
              <a:t> Gupta</a:t>
            </a:r>
            <a:br>
              <a:rPr lang="en-IN" sz="2100" dirty="0">
                <a:solidFill>
                  <a:schemeClr val="bg2"/>
                </a:solidFill>
              </a:rPr>
            </a:br>
            <a:r>
              <a:rPr lang="en-IN" sz="2100" dirty="0">
                <a:solidFill>
                  <a:schemeClr val="bg2"/>
                </a:solidFill>
              </a:rPr>
              <a:t>  	Priya Agrawal</a:t>
            </a:r>
          </a:p>
          <a:p>
            <a:pPr marL="0" lvl="0" indent="0" algn="ctr" rtl="0">
              <a:spcBef>
                <a:spcPts val="1000"/>
              </a:spcBef>
              <a:spcAft>
                <a:spcPts val="210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Competitive advantages</a:t>
            </a:r>
            <a:endParaRPr/>
          </a:p>
        </p:txBody>
      </p:sp>
      <p:sp>
        <p:nvSpPr>
          <p:cNvPr id="160" name="Google Shape;16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IN" sz="1800" b="1" dirty="0"/>
              <a:t>Partnerships</a:t>
            </a:r>
          </a:p>
          <a:p>
            <a:pPr marL="0" lvl="0" indent="0" algn="ctr" rtl="0">
              <a:lnSpc>
                <a:spcPct val="90000"/>
              </a:lnSpc>
              <a:spcBef>
                <a:spcPts val="0"/>
              </a:spcBef>
              <a:spcAft>
                <a:spcPts val="0"/>
              </a:spcAft>
              <a:buClr>
                <a:schemeClr val="dk1"/>
              </a:buClr>
              <a:buSzPts val="2800"/>
              <a:buNone/>
            </a:pPr>
            <a:endParaRPr lang="en-US" sz="1800" b="1" dirty="0">
              <a:effectLst/>
            </a:endParaRPr>
          </a:p>
          <a:p>
            <a:pPr marL="457200" rtl="0">
              <a:spcBef>
                <a:spcPts val="0"/>
              </a:spcBef>
              <a:spcAft>
                <a:spcPts val="0"/>
              </a:spcAft>
              <a:buFont typeface="+mj-lt"/>
              <a:buAutoNum type="arabicPeriod"/>
            </a:pPr>
            <a:r>
              <a:rPr lang="en-US" dirty="0"/>
              <a:t>Policy Planning Cell</a:t>
            </a:r>
          </a:p>
          <a:p>
            <a:pPr marL="457200" rtl="0">
              <a:spcBef>
                <a:spcPts val="0"/>
              </a:spcBef>
              <a:spcAft>
                <a:spcPts val="0"/>
              </a:spcAft>
              <a:buFont typeface="+mj-lt"/>
              <a:buAutoNum type="arabicPeriod"/>
            </a:pPr>
            <a:r>
              <a:rPr lang="en-US" dirty="0"/>
              <a:t>Ministry of Information &amp; Broadcasting</a:t>
            </a:r>
          </a:p>
          <a:p>
            <a:pPr marL="457200" rtl="0">
              <a:spcBef>
                <a:spcPts val="0"/>
              </a:spcBef>
              <a:spcAft>
                <a:spcPts val="0"/>
              </a:spcAft>
              <a:buFont typeface="+mj-lt"/>
              <a:buAutoNum type="arabicPeriod"/>
            </a:pPr>
            <a:r>
              <a:rPr lang="en-US" dirty="0"/>
              <a:t>Press Information Bureau</a:t>
            </a:r>
          </a:p>
          <a:p>
            <a:pPr marL="114300" indent="0">
              <a:buNone/>
            </a:pPr>
            <a:endParaRPr dirty="0"/>
          </a:p>
          <a:p>
            <a:pPr marL="0" lvl="0" indent="0" algn="ctr" rtl="0">
              <a:lnSpc>
                <a:spcPct val="90000"/>
              </a:lnSpc>
              <a:spcBef>
                <a:spcPts val="1000"/>
              </a:spcBef>
              <a:spcAft>
                <a:spcPts val="0"/>
              </a:spcAft>
              <a:buClr>
                <a:schemeClr val="dk1"/>
              </a:buClr>
              <a:buSzPts val="2800"/>
              <a:buNone/>
            </a:pPr>
            <a:r>
              <a:rPr lang="en-IN" sz="1800" b="1" dirty="0"/>
              <a:t>Strengths of technology/Team (USPs)</a:t>
            </a:r>
          </a:p>
          <a:p>
            <a:pPr marL="228600" lvl="0" indent="-228600" algn="l" rtl="0">
              <a:lnSpc>
                <a:spcPct val="90000"/>
              </a:lnSpc>
              <a:spcBef>
                <a:spcPts val="1000"/>
              </a:spcBef>
              <a:spcAft>
                <a:spcPts val="0"/>
              </a:spcAft>
              <a:buClr>
                <a:schemeClr val="dk1"/>
              </a:buClr>
              <a:buSzPts val="2800"/>
              <a:buChar char="●"/>
            </a:pPr>
            <a:endParaRPr dirty="0"/>
          </a:p>
          <a:p>
            <a:pPr rtl="0">
              <a:spcBef>
                <a:spcPts val="0"/>
              </a:spcBef>
              <a:spcAft>
                <a:spcPts val="0"/>
              </a:spcAft>
              <a:buFont typeface="+mj-lt"/>
              <a:buAutoNum type="arabicPeriod"/>
            </a:pPr>
            <a:r>
              <a:rPr lang="en-US" dirty="0"/>
              <a:t>One of the USPs is the vet and edit access to PIB officials in order to ensure the authenticity of the disseminated summary. </a:t>
            </a:r>
          </a:p>
          <a:p>
            <a:pPr rtl="0" fontAlgn="base">
              <a:spcBef>
                <a:spcPts val="0"/>
              </a:spcBef>
              <a:spcAft>
                <a:spcPts val="0"/>
              </a:spcAft>
              <a:buFont typeface="+mj-lt"/>
              <a:buAutoNum type="arabicPeriod"/>
            </a:pPr>
            <a:r>
              <a:rPr lang="en-US" dirty="0"/>
              <a:t>As a stretch goal, the app will provide the feature of infographics by precise conversion of tables to bar graphs or dropdowns etc.</a:t>
            </a:r>
          </a:p>
          <a:p>
            <a:pPr rtl="0">
              <a:spcBef>
                <a:spcPts val="0"/>
              </a:spcBef>
              <a:spcAft>
                <a:spcPts val="0"/>
              </a:spcAft>
              <a:buFont typeface="+mj-lt"/>
              <a:buAutoNum type="arabicPeriod"/>
            </a:pPr>
            <a:r>
              <a:rPr lang="en-US" dirty="0"/>
              <a:t>Our model is trained on a wide range of docs,  (PIB officials can vet and edit the summaries before they disseminate.</a:t>
            </a:r>
            <a:br>
              <a:rPr lang="en-US"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Assumptions and risks</a:t>
            </a:r>
            <a:endParaRPr/>
          </a:p>
        </p:txBody>
      </p:sp>
      <p:sp>
        <p:nvSpPr>
          <p:cNvPr id="166" name="Google Shape;16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dirty="0"/>
          </a:p>
          <a:p>
            <a:pPr marL="228600" lvl="0" indent="-228600" algn="l" rtl="0">
              <a:lnSpc>
                <a:spcPct val="90000"/>
              </a:lnSpc>
              <a:spcBef>
                <a:spcPts val="1000"/>
              </a:spcBef>
              <a:spcAft>
                <a:spcPts val="2100"/>
              </a:spcAft>
              <a:buClr>
                <a:schemeClr val="dk1"/>
              </a:buClr>
              <a:buSzPts val="2800"/>
              <a:buChar char="●"/>
            </a:pPr>
            <a:r>
              <a:rPr lang="en-IN" dirty="0"/>
              <a:t>Risks and precautions</a:t>
            </a:r>
          </a:p>
          <a:p>
            <a:pPr marL="457200" rtl="0">
              <a:spcBef>
                <a:spcPts val="0"/>
              </a:spcBef>
              <a:spcAft>
                <a:spcPts val="0"/>
              </a:spcAft>
              <a:buFont typeface="+mj-lt"/>
              <a:buAutoNum type="arabicPeriod"/>
            </a:pPr>
            <a:r>
              <a:rPr lang="en-US" sz="1800" dirty="0">
                <a:solidFill>
                  <a:srgbClr val="000000"/>
                </a:solidFill>
                <a:latin typeface="Roboto" panose="02000000000000000000" pitchFamily="2" charset="0"/>
              </a:rPr>
              <a:t>The biggest risk with the text summarization of news articles is the incorrect manipulation of data in order to summarize the text. </a:t>
            </a:r>
          </a:p>
          <a:p>
            <a:pPr marL="114300" indent="0" rtl="0">
              <a:spcBef>
                <a:spcPts val="0"/>
              </a:spcBef>
              <a:spcAft>
                <a:spcPts val="0"/>
              </a:spcAft>
              <a:buNone/>
            </a:pPr>
            <a:r>
              <a:rPr lang="en-US" sz="1800" dirty="0">
                <a:solidFill>
                  <a:srgbClr val="000000"/>
                </a:solidFill>
                <a:latin typeface="Roboto" panose="02000000000000000000" pitchFamily="2" charset="0"/>
              </a:rPr>
              <a:t>The plans to mitigate is in two folds :-</a:t>
            </a:r>
          </a:p>
          <a:p>
            <a:pPr marL="457200" rtl="0" fontAlgn="base">
              <a:spcBef>
                <a:spcPts val="0"/>
              </a:spcBef>
              <a:spcAft>
                <a:spcPts val="0"/>
              </a:spcAft>
              <a:buFont typeface="+mj-lt"/>
              <a:buAutoNum type="arabicPeriod"/>
            </a:pPr>
            <a:r>
              <a:rPr lang="en-US" sz="1800" dirty="0">
                <a:solidFill>
                  <a:srgbClr val="000000"/>
                </a:solidFill>
                <a:latin typeface="Roboto" panose="02000000000000000000" pitchFamily="2" charset="0"/>
              </a:rPr>
              <a:t>To eliminate fake news, the news verified by PBI will be entertained.</a:t>
            </a:r>
          </a:p>
          <a:p>
            <a:pPr marL="457200" rtl="0" fontAlgn="base">
              <a:spcBef>
                <a:spcPts val="0"/>
              </a:spcBef>
              <a:spcAft>
                <a:spcPts val="0"/>
              </a:spcAft>
              <a:buFont typeface="+mj-lt"/>
              <a:buAutoNum type="arabicPeriod"/>
            </a:pPr>
            <a:r>
              <a:rPr lang="en-US" sz="1800" dirty="0">
                <a:solidFill>
                  <a:srgbClr val="000000"/>
                </a:solidFill>
                <a:latin typeface="Roboto" panose="02000000000000000000" pitchFamily="2" charset="0"/>
              </a:rPr>
              <a:t>In addition to this, the app also allows PIB officials to edit the summary and customize it.</a:t>
            </a:r>
          </a:p>
          <a:p>
            <a:pPr marL="228600" lvl="0" indent="-228600" algn="l" rtl="0">
              <a:lnSpc>
                <a:spcPct val="90000"/>
              </a:lnSpc>
              <a:spcBef>
                <a:spcPts val="1000"/>
              </a:spcBef>
              <a:spcAft>
                <a:spcPts val="2100"/>
              </a:spcAft>
              <a:buClr>
                <a:schemeClr val="dk1"/>
              </a:buClr>
              <a:buSzPts val="2800"/>
              <a:buChar cha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Summary</a:t>
            </a:r>
            <a:endParaRPr/>
          </a:p>
        </p:txBody>
      </p:sp>
      <p:sp>
        <p:nvSpPr>
          <p:cNvPr id="172" name="Google Shape;172;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2100"/>
              </a:spcAft>
              <a:buClr>
                <a:schemeClr val="dk1"/>
              </a:buClr>
              <a:buSzPts val="2800"/>
              <a:buNone/>
            </a:pPr>
            <a:r>
              <a:rPr lang="en-IN" sz="1800" dirty="0"/>
              <a:t>Elevator pitch</a:t>
            </a:r>
          </a:p>
          <a:p>
            <a:pPr rtl="0">
              <a:spcBef>
                <a:spcPts val="0"/>
              </a:spcBef>
              <a:spcAft>
                <a:spcPts val="0"/>
              </a:spcAft>
            </a:pPr>
            <a:r>
              <a:rPr lang="en-US" sz="1800" b="0" i="0" u="none" strike="noStrike" dirty="0">
                <a:solidFill>
                  <a:srgbClr val="000000"/>
                </a:solidFill>
                <a:effectLst/>
                <a:latin typeface="Arial" panose="020B0604020202020204" pitchFamily="34" charset="0"/>
              </a:rPr>
              <a:t>With the fast pace of modern life, it is impossible to read long news articles every day.</a:t>
            </a:r>
            <a:r>
              <a:rPr lang="en-US" sz="1800" b="0" i="0" u="none" strike="noStrike" dirty="0">
                <a:solidFill>
                  <a:srgbClr val="000000"/>
                </a:solidFill>
                <a:effectLst/>
                <a:latin typeface="Roboto" panose="02000000000000000000" pitchFamily="2" charset="0"/>
              </a:rPr>
              <a:t> Furthermore,</a:t>
            </a:r>
            <a:r>
              <a:rPr lang="en-US" sz="1800" b="0" i="0" u="none" strike="noStrike" dirty="0">
                <a:solidFill>
                  <a:srgbClr val="000000"/>
                </a:solidFill>
                <a:effectLst/>
                <a:latin typeface="Arial" panose="020B0604020202020204" pitchFamily="34" charset="0"/>
              </a:rPr>
              <a:t> with the reducing attention span of the audience, citizens are increasingly looking for authentic information in the fastest possible manner.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In relation to the above problem, we have come up with the idea of developing an app that on receiving a press release as input, provides 50-60 word short summaries and key highlights of a press release while maintaining the authenticity of the news by providing accurate summarization with several other features mentioned below.</a:t>
            </a:r>
            <a:endParaRPr lang="en-US" b="0" dirty="0">
              <a:effectLst/>
            </a:endParaRPr>
          </a:p>
          <a:p>
            <a:pPr marL="457200" rtl="0">
              <a:spcBef>
                <a:spcPts val="0"/>
              </a:spcBef>
              <a:spcAft>
                <a:spcPts val="0"/>
              </a:spcAft>
            </a:pPr>
            <a:r>
              <a:rPr lang="en-US" sz="1800" b="0" i="0" u="none" strike="noStrike" dirty="0">
                <a:solidFill>
                  <a:srgbClr val="000000"/>
                </a:solidFill>
                <a:effectLst/>
                <a:latin typeface="Roboto" panose="02000000000000000000" pitchFamily="2" charset="0"/>
              </a:rPr>
              <a:t>The app condenses the clutter and provides ONLY PIB-certified news in precise format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In addition, the app also allows PIB officials to edit the summary and customize it.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With this app, the officials will be able to de-clutter the humongous data and bridge the gap between the right audience and the right information.</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The app also provides the feature of infographics by precise conversion of tables to bar graphs or dropdowns etc.</a:t>
            </a:r>
            <a:br>
              <a:rPr lang="en-US" dirty="0"/>
            </a:b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Q&amp;A</a:t>
            </a:r>
            <a:endParaRPr/>
          </a:p>
        </p:txBody>
      </p:sp>
      <p:sp>
        <p:nvSpPr>
          <p:cNvPr id="178" name="Google Shape;178;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210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APPENDIX/BACKUP</a:t>
            </a:r>
            <a:endParaRPr/>
          </a:p>
        </p:txBody>
      </p:sp>
      <p:sp>
        <p:nvSpPr>
          <p:cNvPr id="184" name="Google Shape;184;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2100"/>
              </a:spcAft>
              <a:buClr>
                <a:schemeClr val="dk1"/>
              </a:buClr>
              <a:buSzPts val="2800"/>
              <a:buNone/>
            </a:pPr>
            <a:r>
              <a:rPr lang="en-US" dirty="0"/>
              <a:t>Video Link</a:t>
            </a:r>
          </a:p>
          <a:p>
            <a:pPr marL="228600" lvl="0" indent="-50800" algn="l" rtl="0">
              <a:lnSpc>
                <a:spcPct val="90000"/>
              </a:lnSpc>
              <a:spcBef>
                <a:spcPts val="0"/>
              </a:spcBef>
              <a:spcAft>
                <a:spcPts val="2100"/>
              </a:spcAft>
              <a:buClr>
                <a:schemeClr val="dk1"/>
              </a:buClr>
              <a:buSzPts val="2800"/>
              <a:buNone/>
            </a:pPr>
            <a:r>
              <a:rPr lang="en-IN" dirty="0">
                <a:hlinkClick r:id="rId3"/>
              </a:rPr>
              <a:t>https://drive.google.com/file/d/1iarlf2I7ugLQYGWO_YHlsaLvzR2_gVyN/view?usp=sharing</a:t>
            </a:r>
            <a:endParaRPr lang="en-US" dirty="0"/>
          </a:p>
          <a:p>
            <a:pPr marL="228600" lvl="0" indent="-50800" algn="l" rtl="0">
              <a:lnSpc>
                <a:spcPct val="90000"/>
              </a:lnSpc>
              <a:spcBef>
                <a:spcPts val="0"/>
              </a:spcBef>
              <a:spcAft>
                <a:spcPts val="2100"/>
              </a:spcAft>
              <a:buClr>
                <a:schemeClr val="dk1"/>
              </a:buClr>
              <a:buSzPts val="2800"/>
              <a:buNone/>
            </a:pPr>
            <a:r>
              <a:rPr lang="en-US" dirty="0"/>
              <a:t>App link</a:t>
            </a:r>
          </a:p>
          <a:p>
            <a:pPr marL="228600" lvl="0" indent="-50800" algn="l" rtl="0">
              <a:lnSpc>
                <a:spcPct val="90000"/>
              </a:lnSpc>
              <a:spcBef>
                <a:spcPts val="0"/>
              </a:spcBef>
              <a:spcAft>
                <a:spcPts val="2100"/>
              </a:spcAft>
              <a:buClr>
                <a:schemeClr val="dk1"/>
              </a:buClr>
              <a:buSzPts val="2800"/>
              <a:buNone/>
            </a:pPr>
            <a:r>
              <a:rPr lang="en-IN" dirty="0"/>
              <a:t>https://github.com/Rinav07/SIH-App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Problem</a:t>
            </a:r>
            <a:endParaRPr/>
          </a:p>
        </p:txBody>
      </p:sp>
      <p:sp>
        <p:nvSpPr>
          <p:cNvPr id="110" name="Google Shape;110;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dirty="0"/>
              <a:t>Pain points/Landscape</a:t>
            </a:r>
          </a:p>
          <a:p>
            <a:pPr marL="228600" lvl="0" indent="-228600" algn="l" rtl="0">
              <a:lnSpc>
                <a:spcPct val="90000"/>
              </a:lnSpc>
              <a:spcBef>
                <a:spcPts val="0"/>
              </a:spcBef>
              <a:spcAft>
                <a:spcPts val="0"/>
              </a:spcAft>
              <a:buClr>
                <a:schemeClr val="dk1"/>
              </a:buClr>
              <a:buSzPts val="2800"/>
              <a:buChar char="●"/>
            </a:pPr>
            <a:endParaRPr lang="en-IN" dirty="0"/>
          </a:p>
          <a:p>
            <a:pPr rtl="0">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With the fast pace of modern life, it is impossible to read long news articles every day.</a:t>
            </a:r>
            <a:r>
              <a:rPr lang="en-US" sz="1800" b="0" i="0" u="none" strike="noStrike" dirty="0">
                <a:solidFill>
                  <a:srgbClr val="000000"/>
                </a:solidFill>
                <a:effectLst/>
                <a:latin typeface="Roboto" panose="02000000000000000000" pitchFamily="2" charset="0"/>
              </a:rPr>
              <a:t> Furthermore,</a:t>
            </a:r>
            <a:r>
              <a:rPr lang="en-US" sz="1800" b="0" i="0" u="none" strike="noStrike" dirty="0">
                <a:solidFill>
                  <a:srgbClr val="000000"/>
                </a:solidFill>
                <a:effectLst/>
                <a:latin typeface="Arial" panose="020B0604020202020204" pitchFamily="34" charset="0"/>
              </a:rPr>
              <a:t> with the reducing attention span of the audience, citizens are increasingly looking for authentic information in the fastest possible manner. </a:t>
            </a:r>
            <a:endParaRPr lang="en-US" b="0" dirty="0">
              <a:effectLst/>
            </a:endParaRPr>
          </a:p>
          <a:p>
            <a:pPr rtl="0">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With relation to the above problem, we have come up with the idea of developing an app that on receiving a press release as input, provides 50-60 word short summaries and key highlights of a press release while maintaining the authenticity of the news by providing accurate summarization with several other features mentioned below.</a:t>
            </a:r>
            <a:endParaRPr lang="en-US" b="0" dirty="0">
              <a:effectLst/>
            </a:endParaRPr>
          </a:p>
          <a:p>
            <a:pPr marL="0" lvl="0" indent="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2100"/>
              </a:spcAft>
              <a:buClr>
                <a:schemeClr val="dk1"/>
              </a:buClr>
              <a:buSzPts val="2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Solution</a:t>
            </a:r>
            <a:endParaRPr/>
          </a:p>
        </p:txBody>
      </p:sp>
      <p:sp>
        <p:nvSpPr>
          <p:cNvPr id="116" name="Google Shape;116;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dirty="0"/>
              <a:t>Proposition</a:t>
            </a:r>
          </a:p>
          <a:p>
            <a:pPr marL="228600" lvl="0" indent="-228600" algn="l" rtl="0">
              <a:lnSpc>
                <a:spcPct val="90000"/>
              </a:lnSpc>
              <a:spcBef>
                <a:spcPts val="0"/>
              </a:spcBef>
              <a:spcAft>
                <a:spcPts val="0"/>
              </a:spcAft>
              <a:buClr>
                <a:schemeClr val="dk1"/>
              </a:buClr>
              <a:buSzPts val="2800"/>
              <a:buChar char="●"/>
            </a:pPr>
            <a:endParaRPr lang="en-IN" dirty="0"/>
          </a:p>
          <a:p>
            <a:pPr marL="457200" rtl="0">
              <a:spcBef>
                <a:spcPts val="0"/>
              </a:spcBef>
              <a:spcAft>
                <a:spcPts val="0"/>
              </a:spcAft>
              <a:buFont typeface="+mj-lt"/>
              <a:buAutoNum type="arabicPeriod"/>
            </a:pPr>
            <a:r>
              <a:rPr lang="en-US" sz="1800" b="0" i="0" u="none" strike="noStrike" dirty="0">
                <a:solidFill>
                  <a:srgbClr val="000000"/>
                </a:solidFill>
                <a:effectLst/>
                <a:latin typeface="Roboto" panose="02000000000000000000" pitchFamily="2" charset="0"/>
              </a:rPr>
              <a:t>The app condenses the clutter and provides ONLY PIB-certified news in precise format .</a:t>
            </a:r>
            <a:r>
              <a:rPr lang="en-US" sz="1800" b="0" i="0" u="none" strike="noStrike" dirty="0">
                <a:solidFill>
                  <a:srgbClr val="000000"/>
                </a:solidFill>
                <a:effectLst/>
                <a:latin typeface="Arial" panose="020B0604020202020204" pitchFamily="34" charset="0"/>
              </a:rPr>
              <a:t> </a:t>
            </a:r>
            <a:endParaRPr lang="en-US" b="0" dirty="0">
              <a:effectLst/>
            </a:endParaRPr>
          </a:p>
          <a:p>
            <a:pPr marL="457200" rtl="0">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In addition, the app also allows PIB officials to edit the summary and customize it. </a:t>
            </a:r>
            <a:endParaRPr lang="en-US" b="0" dirty="0">
              <a:effectLst/>
            </a:endParaRPr>
          </a:p>
          <a:p>
            <a:pPr marL="457200" rtl="0">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With this app, the officials will be able to de-clutter the humongous data and bridge the gap between the right audience and the right information.</a:t>
            </a:r>
            <a:endParaRPr lang="en-US" b="0" dirty="0">
              <a:effectLst/>
            </a:endParaRPr>
          </a:p>
          <a:p>
            <a:pPr marL="457200" rtl="0">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The app also provides the feature of infographics by precise conversion of tables to bar graphs or drop downs etc.</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Market Size</a:t>
            </a:r>
            <a:endParaRPr/>
          </a:p>
        </p:txBody>
      </p:sp>
      <p:sp>
        <p:nvSpPr>
          <p:cNvPr id="122" name="Google Shape;122;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dirty="0"/>
              <a:t>Size of market</a:t>
            </a:r>
          </a:p>
          <a:p>
            <a:pPr marL="342900" lvl="0" algn="l" rtl="0">
              <a:lnSpc>
                <a:spcPct val="90000"/>
              </a:lnSpc>
              <a:spcBef>
                <a:spcPts val="0"/>
              </a:spcBef>
              <a:spcAft>
                <a:spcPts val="0"/>
              </a:spcAft>
              <a:buClr>
                <a:schemeClr val="dk1"/>
              </a:buClr>
              <a:buSzPts val="2800"/>
              <a:buFont typeface="+mj-lt"/>
              <a:buAutoNum type="arabicPeriod"/>
            </a:pPr>
            <a:endParaRPr lang="en-IN" dirty="0"/>
          </a:p>
          <a:p>
            <a:pPr marL="4572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People who spend a lot of time on the mobile and don’t follow any other traditional channel or read a newspaper.</a:t>
            </a:r>
            <a:endParaRPr lang="en-US" sz="1800" b="0" i="0" u="none" strike="noStrike" dirty="0">
              <a:solidFill>
                <a:srgbClr val="212529"/>
              </a:solidFill>
              <a:effectLst/>
              <a:latin typeface="Montserrat" panose="020B0604020202020204" pitchFamily="2" charset="0"/>
            </a:endParaRPr>
          </a:p>
          <a:p>
            <a:pPr marL="4572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The major followers of the app fall in the age group of 18-40 years.</a:t>
            </a:r>
            <a:endParaRPr lang="en-US" sz="1800" b="0" i="0" u="none" strike="noStrike" dirty="0">
              <a:solidFill>
                <a:srgbClr val="212529"/>
              </a:solidFill>
              <a:effectLst/>
              <a:latin typeface="Montserrat" panose="020B0604020202020204" pitchFamily="2" charset="0"/>
            </a:endParaRPr>
          </a:p>
          <a:p>
            <a:pPr marL="228600" lvl="0" indent="-228600" algn="l" rtl="0">
              <a:lnSpc>
                <a:spcPct val="90000"/>
              </a:lnSpc>
              <a:spcBef>
                <a:spcPts val="0"/>
              </a:spcBef>
              <a:spcAft>
                <a:spcPts val="0"/>
              </a:spcAft>
              <a:buClr>
                <a:schemeClr val="dk1"/>
              </a:buClr>
              <a:buSzPts val="2800"/>
              <a:buChar char="●"/>
            </a:pPr>
            <a:endParaRPr dirty="0"/>
          </a:p>
          <a:p>
            <a:pPr marL="228600" lvl="0" indent="-228600" algn="l" rtl="0">
              <a:lnSpc>
                <a:spcPct val="90000"/>
              </a:lnSpc>
              <a:spcBef>
                <a:spcPts val="1000"/>
              </a:spcBef>
              <a:spcAft>
                <a:spcPts val="2100"/>
              </a:spcAft>
              <a:buClr>
                <a:schemeClr val="dk1"/>
              </a:buClr>
              <a:buSzPts val="2800"/>
              <a:buChar char="●"/>
            </a:pPr>
            <a:r>
              <a:rPr lang="en-IN" dirty="0"/>
              <a:t>Sales and distribution</a:t>
            </a:r>
          </a:p>
          <a:p>
            <a:pPr marL="0" lvl="0" indent="0" algn="l" rtl="0">
              <a:lnSpc>
                <a:spcPct val="90000"/>
              </a:lnSpc>
              <a:spcBef>
                <a:spcPts val="1000"/>
              </a:spcBef>
              <a:spcAft>
                <a:spcPts val="2100"/>
              </a:spcAft>
              <a:buClr>
                <a:schemeClr val="dk1"/>
              </a:buClr>
              <a:buSzPts val="2800"/>
              <a:buNone/>
            </a:pPr>
            <a:r>
              <a:rPr lang="en-US" b="0" i="0" dirty="0">
                <a:solidFill>
                  <a:srgbClr val="202124"/>
                </a:solidFill>
                <a:effectLst/>
                <a:latin typeface="Roboto" panose="02000000000000000000" pitchFamily="2" charset="0"/>
              </a:rPr>
              <a:t>Since we are selling a solution to the existing problem of lack of reading, low attention span, etc.</a:t>
            </a:r>
            <a:br>
              <a:rPr lang="en-US" b="0" i="0" dirty="0">
                <a:solidFill>
                  <a:srgbClr val="202124"/>
                </a:solidFill>
                <a:effectLst/>
                <a:latin typeface="Roboto" panose="02000000000000000000" pitchFamily="2" charset="0"/>
              </a:rPr>
            </a:br>
            <a:r>
              <a:rPr lang="en-US" b="0" i="0" dirty="0">
                <a:solidFill>
                  <a:srgbClr val="202124"/>
                </a:solidFill>
                <a:effectLst/>
                <a:latin typeface="Roboto" panose="02000000000000000000" pitchFamily="2" charset="0"/>
              </a:rPr>
              <a:t> We aim to provide a service which caters to all these problems and provides an easy and effective solution for the same. Therefore our model includes Value based and solution based selling which would further help us to have a high repeat customer rate.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Market Validation</a:t>
            </a:r>
            <a:endParaRPr/>
          </a:p>
        </p:txBody>
      </p:sp>
      <p:sp>
        <p:nvSpPr>
          <p:cNvPr id="129" name="Google Shape;12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2100"/>
              </a:spcAft>
              <a:buClr>
                <a:schemeClr val="dk1"/>
              </a:buClr>
              <a:buSzPts val="2800"/>
              <a:buChar char="●"/>
            </a:pPr>
            <a:r>
              <a:rPr lang="en-IN" dirty="0"/>
              <a:t>Development time</a:t>
            </a:r>
          </a:p>
          <a:p>
            <a:pPr marL="228600" lvl="0" indent="-228600" algn="l" rtl="0">
              <a:lnSpc>
                <a:spcPct val="90000"/>
              </a:lnSpc>
              <a:spcBef>
                <a:spcPts val="0"/>
              </a:spcBef>
              <a:spcAft>
                <a:spcPts val="2100"/>
              </a:spcAft>
              <a:buClr>
                <a:schemeClr val="dk1"/>
              </a:buClr>
              <a:buSzPts val="2800"/>
              <a:buChar char="●"/>
            </a:pPr>
            <a:r>
              <a:rPr lang="en-US" b="0" i="0" dirty="0">
                <a:solidFill>
                  <a:srgbClr val="202124"/>
                </a:solidFill>
                <a:effectLst/>
                <a:latin typeface="Roboto" panose="02000000000000000000" pitchFamily="2" charset="0"/>
              </a:rPr>
              <a:t>Currently the only time required is the developers time for making an app with all the functionalities and a good UI for providing a good service to our customers and the time required to make a good model for </a:t>
            </a:r>
            <a:r>
              <a:rPr lang="en-US" b="0" i="0" dirty="0" err="1">
                <a:solidFill>
                  <a:srgbClr val="202124"/>
                </a:solidFill>
                <a:effectLst/>
                <a:latin typeface="Roboto" panose="02000000000000000000" pitchFamily="2" charset="0"/>
              </a:rPr>
              <a:t>summarising</a:t>
            </a:r>
            <a:r>
              <a:rPr lang="en-US" b="0" i="0" dirty="0">
                <a:solidFill>
                  <a:srgbClr val="202124"/>
                </a:solidFill>
                <a:effectLst/>
                <a:latin typeface="Roboto" panose="02000000000000000000" pitchFamily="2" charset="0"/>
              </a:rPr>
              <a:t> the press releases which tackles the problems with the existing models.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Product</a:t>
            </a:r>
            <a:endParaRPr/>
          </a:p>
        </p:txBody>
      </p:sp>
      <p:sp>
        <p:nvSpPr>
          <p:cNvPr id="135" name="Google Shape;135;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dirty="0"/>
              <a:t>Architecture ---</a:t>
            </a:r>
            <a:r>
              <a:rPr lang="en-IN" dirty="0" err="1"/>
              <a:t>dfd</a:t>
            </a:r>
            <a:endParaRPr lang="en-IN" sz="1800" dirty="0"/>
          </a:p>
          <a:p>
            <a:pPr marL="285750" indent="-285750">
              <a:buSzPts val="2800"/>
            </a:pPr>
            <a:r>
              <a:rPr lang="en-US" dirty="0"/>
              <a:t>Ecosystem It provides a complete ecosystem from which a user can read summary on press releases from various </a:t>
            </a:r>
            <a:r>
              <a:rPr lang="en-US" dirty="0" err="1"/>
              <a:t>organisations</a:t>
            </a:r>
            <a:r>
              <a:rPr lang="en-US" dirty="0"/>
              <a:t> and can also be redirected to the original press release </a:t>
            </a:r>
            <a:endParaRPr dirty="0"/>
          </a:p>
          <a:p>
            <a:pPr marL="228600" lvl="0" indent="-228600" algn="l" rtl="0">
              <a:lnSpc>
                <a:spcPct val="90000"/>
              </a:lnSpc>
              <a:spcBef>
                <a:spcPts val="1000"/>
              </a:spcBef>
              <a:spcAft>
                <a:spcPts val="0"/>
              </a:spcAft>
              <a:buClr>
                <a:schemeClr val="dk1"/>
              </a:buClr>
              <a:buSzPts val="2800"/>
              <a:buChar char="●"/>
            </a:pPr>
            <a:r>
              <a:rPr lang="en-IN" dirty="0"/>
              <a:t>Adjacent markets—I</a:t>
            </a:r>
          </a:p>
          <a:p>
            <a:pPr marL="228600" lvl="0" indent="-228600" algn="l" rtl="0">
              <a:lnSpc>
                <a:spcPct val="90000"/>
              </a:lnSpc>
              <a:spcBef>
                <a:spcPts val="1000"/>
              </a:spcBef>
              <a:spcAft>
                <a:spcPts val="0"/>
              </a:spcAft>
              <a:buClr>
                <a:schemeClr val="dk1"/>
              </a:buClr>
              <a:buSzPts val="2800"/>
              <a:buChar char="●"/>
            </a:pPr>
            <a:r>
              <a:rPr lang="en-IN" dirty="0"/>
              <a:t>shots(no name) and uniqueness</a:t>
            </a:r>
            <a:endParaRPr dirty="0"/>
          </a:p>
          <a:p>
            <a:pPr marL="228600" lvl="0" indent="-228600" algn="l" rtl="0">
              <a:lnSpc>
                <a:spcPct val="90000"/>
              </a:lnSpc>
              <a:spcBef>
                <a:spcPts val="1000"/>
              </a:spcBef>
              <a:spcAft>
                <a:spcPts val="0"/>
              </a:spcAft>
              <a:buClr>
                <a:schemeClr val="dk1"/>
              </a:buClr>
              <a:buSzPts val="2800"/>
              <a:buChar char="●"/>
            </a:pPr>
            <a:r>
              <a:rPr lang="en-IN" dirty="0"/>
              <a:t>Metrics</a:t>
            </a:r>
          </a:p>
          <a:p>
            <a:pPr marL="0" lvl="0" indent="0" algn="l" rtl="0">
              <a:lnSpc>
                <a:spcPct val="90000"/>
              </a:lnSpc>
              <a:spcBef>
                <a:spcPts val="1000"/>
              </a:spcBef>
              <a:spcAft>
                <a:spcPts val="0"/>
              </a:spcAft>
              <a:buClr>
                <a:schemeClr val="dk1"/>
              </a:buClr>
              <a:buSzPts val="2800"/>
              <a:buNone/>
            </a:pPr>
            <a:r>
              <a:rPr lang="en-US" b="0" i="0" dirty="0">
                <a:solidFill>
                  <a:srgbClr val="202124"/>
                </a:solidFill>
                <a:effectLst/>
                <a:latin typeface="Roboto" panose="02000000000000000000" pitchFamily="2" charset="0"/>
              </a:rPr>
              <a:t>The summaries accepted and rejected by the PIB officials can be used as a metrics.</a:t>
            </a:r>
            <a:endParaRPr dirty="0"/>
          </a:p>
          <a:p>
            <a:pPr marL="0" lvl="0" indent="0" algn="ctr" rtl="0">
              <a:lnSpc>
                <a:spcPct val="90000"/>
              </a:lnSpc>
              <a:spcBef>
                <a:spcPts val="1000"/>
              </a:spcBef>
              <a:spcAft>
                <a:spcPts val="0"/>
              </a:spcAft>
              <a:buClr>
                <a:schemeClr val="dk1"/>
              </a:buClr>
              <a:buSzPts val="2800"/>
              <a:buNone/>
            </a:pPr>
            <a:r>
              <a:rPr lang="en-IN" sz="1800" dirty="0"/>
              <a:t>Saleability </a:t>
            </a:r>
          </a:p>
          <a:p>
            <a:pPr marL="228600" lvl="0" indent="-228600" algn="l" rtl="0">
              <a:lnSpc>
                <a:spcPct val="90000"/>
              </a:lnSpc>
              <a:spcBef>
                <a:spcPts val="1000"/>
              </a:spcBef>
              <a:spcAft>
                <a:spcPts val="0"/>
              </a:spcAft>
              <a:buClr>
                <a:schemeClr val="dk1"/>
              </a:buClr>
              <a:buSzPts val="2800"/>
              <a:buChar char="●"/>
            </a:pPr>
            <a:r>
              <a:rPr lang="en-US" dirty="0"/>
              <a:t>Currently the app is centered around Press releases and </a:t>
            </a:r>
            <a:r>
              <a:rPr lang="en-US" dirty="0" err="1"/>
              <a:t>Pib</a:t>
            </a:r>
            <a:r>
              <a:rPr lang="en-US" dirty="0"/>
              <a:t> but we can extend the app to further collaborate with other </a:t>
            </a:r>
            <a:r>
              <a:rPr lang="en-US" dirty="0" err="1"/>
              <a:t>organisations</a:t>
            </a:r>
            <a:endParaRPr dirty="0"/>
          </a:p>
          <a:p>
            <a:pPr marL="228600" lvl="0" indent="-228600" algn="l" rtl="0">
              <a:lnSpc>
                <a:spcPct val="90000"/>
              </a:lnSpc>
              <a:spcBef>
                <a:spcPts val="1000"/>
              </a:spcBef>
              <a:spcAft>
                <a:spcPts val="0"/>
              </a:spcAft>
              <a:buClr>
                <a:schemeClr val="dk1"/>
              </a:buClr>
              <a:buSzPts val="2800"/>
              <a:buChar char="●"/>
            </a:pPr>
            <a:r>
              <a:rPr lang="en-IN" dirty="0"/>
              <a:t>Channels ------- </a:t>
            </a:r>
            <a:endParaRPr dirty="0"/>
          </a:p>
          <a:p>
            <a:pPr marL="228600" lvl="0" indent="-50800" algn="l" rtl="0">
              <a:lnSpc>
                <a:spcPct val="90000"/>
              </a:lnSpc>
              <a:spcBef>
                <a:spcPts val="1000"/>
              </a:spcBef>
              <a:spcAft>
                <a:spcPts val="2100"/>
              </a:spcAft>
              <a:buClr>
                <a:schemeClr val="dk1"/>
              </a:buClr>
              <a:buSzPts val="2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Business Model</a:t>
            </a:r>
            <a:endParaRPr/>
          </a:p>
        </p:txBody>
      </p:sp>
      <p:sp>
        <p:nvSpPr>
          <p:cNvPr id="141" name="Google Shape;14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IN" sz="1600" dirty="0">
                <a:solidFill>
                  <a:schemeClr val="bg2"/>
                </a:solidFill>
                <a:latin typeface="Arial" panose="020B0604020202020204" pitchFamily="34" charset="0"/>
              </a:rPr>
              <a:t>Opportunities- As a </a:t>
            </a:r>
            <a:r>
              <a:rPr lang="en-IN" sz="1600" dirty="0" err="1">
                <a:solidFill>
                  <a:schemeClr val="bg2"/>
                </a:solidFill>
                <a:latin typeface="Arial" panose="020B0604020202020204" pitchFamily="34" charset="0"/>
              </a:rPr>
              <a:t>service,Product</a:t>
            </a:r>
            <a:r>
              <a:rPr lang="en-IN" sz="1600" dirty="0">
                <a:solidFill>
                  <a:schemeClr val="bg2"/>
                </a:solidFill>
                <a:latin typeface="Arial" panose="020B0604020202020204" pitchFamily="34" charset="0"/>
              </a:rPr>
              <a:t> etc</a:t>
            </a:r>
          </a:p>
          <a:p>
            <a:pPr rtl="0" fontAlgn="base">
              <a:spcBef>
                <a:spcPts val="0"/>
              </a:spcBef>
              <a:spcAft>
                <a:spcPts val="0"/>
              </a:spcAft>
              <a:buFont typeface="+mj-lt"/>
              <a:buAutoNum type="arabicPeriod"/>
            </a:pPr>
            <a:r>
              <a:rPr lang="en-US" sz="1600" dirty="0">
                <a:solidFill>
                  <a:schemeClr val="bg2"/>
                </a:solidFill>
                <a:latin typeface="Arial" panose="020B0604020202020204" pitchFamily="34" charset="0"/>
              </a:rPr>
              <a:t>Offers users a concise 50-60 word summary of press releases along with relevant infographics.</a:t>
            </a:r>
          </a:p>
          <a:p>
            <a:pPr rtl="0" fontAlgn="base">
              <a:spcBef>
                <a:spcPts val="0"/>
              </a:spcBef>
              <a:spcAft>
                <a:spcPts val="0"/>
              </a:spcAft>
              <a:buFont typeface="+mj-lt"/>
              <a:buAutoNum type="arabicPeriod"/>
            </a:pPr>
            <a:r>
              <a:rPr lang="en-US" sz="1600" dirty="0">
                <a:solidFill>
                  <a:schemeClr val="bg2"/>
                </a:solidFill>
                <a:latin typeface="Arial" panose="020B0604020202020204" pitchFamily="34" charset="0"/>
              </a:rPr>
              <a:t>The goal is to pique’s user attention and persuade them to read the summary.</a:t>
            </a:r>
          </a:p>
          <a:p>
            <a:pPr marL="0" indent="0" algn="ctr">
              <a:buSzPts val="2800"/>
              <a:buNone/>
            </a:pPr>
            <a:r>
              <a:rPr lang="en-IN" sz="1600" dirty="0">
                <a:solidFill>
                  <a:schemeClr val="bg2"/>
                </a:solidFill>
                <a:latin typeface="Arial" panose="020B0604020202020204" pitchFamily="34" charset="0"/>
              </a:rPr>
              <a:t>Sources of revenue</a:t>
            </a:r>
          </a:p>
          <a:p>
            <a:pPr rtl="0">
              <a:spcBef>
                <a:spcPts val="0"/>
              </a:spcBef>
              <a:spcAft>
                <a:spcPts val="0"/>
              </a:spcAft>
              <a:buFont typeface="+mj-lt"/>
              <a:buAutoNum type="arabicPeriod"/>
            </a:pPr>
            <a:r>
              <a:rPr lang="en-US" sz="1600" dirty="0">
                <a:solidFill>
                  <a:schemeClr val="bg2"/>
                </a:solidFill>
                <a:latin typeface="Arial" panose="020B0604020202020204" pitchFamily="34" charset="0"/>
              </a:rPr>
              <a:t>As the app is made to facilitate the demand of government. We </a:t>
            </a:r>
            <a:r>
              <a:rPr lang="en-US" sz="1600" dirty="0" err="1">
                <a:solidFill>
                  <a:schemeClr val="bg2"/>
                </a:solidFill>
                <a:latin typeface="Arial" panose="020B0604020202020204" pitchFamily="34" charset="0"/>
              </a:rPr>
              <a:t>dont</a:t>
            </a:r>
            <a:r>
              <a:rPr lang="en-US" sz="1600" dirty="0">
                <a:solidFill>
                  <a:schemeClr val="bg2"/>
                </a:solidFill>
                <a:latin typeface="Arial" panose="020B0604020202020204" pitchFamily="34" charset="0"/>
              </a:rPr>
              <a:t> intend to generate revenue. We aim to generate revenue as a content aggregator by driving users’ to ad publishers’ websites and also through advertising </a:t>
            </a:r>
            <a:r>
              <a:rPr lang="en-US" sz="1600" dirty="0" err="1">
                <a:solidFill>
                  <a:schemeClr val="bg2"/>
                </a:solidFill>
                <a:latin typeface="Arial" panose="020B0604020202020204" pitchFamily="34" charset="0"/>
              </a:rPr>
              <a:t>commissions.These</a:t>
            </a:r>
            <a:r>
              <a:rPr lang="en-US" sz="1600" dirty="0">
                <a:solidFill>
                  <a:schemeClr val="bg2"/>
                </a:solidFill>
                <a:latin typeface="Arial" panose="020B0604020202020204" pitchFamily="34" charset="0"/>
              </a:rPr>
              <a:t> ads can  be eliminated via premium membership that can be availed by minimal charges.</a:t>
            </a:r>
          </a:p>
          <a:p>
            <a:pPr rtl="0">
              <a:spcBef>
                <a:spcPts val="0"/>
              </a:spcBef>
              <a:spcAft>
                <a:spcPts val="0"/>
              </a:spcAft>
              <a:buFont typeface="+mj-lt"/>
              <a:buAutoNum type="arabicPeriod"/>
            </a:pPr>
            <a:r>
              <a:rPr lang="en-US" sz="1600" dirty="0">
                <a:solidFill>
                  <a:schemeClr val="bg2"/>
                </a:solidFill>
                <a:latin typeface="Arial" panose="020B0604020202020204" pitchFamily="34" charset="0"/>
              </a:rPr>
              <a:t>Future Scope- add a layer of </a:t>
            </a:r>
            <a:r>
              <a:rPr lang="en-US" sz="1600" dirty="0" err="1">
                <a:solidFill>
                  <a:schemeClr val="bg2"/>
                </a:solidFill>
                <a:latin typeface="Arial" panose="020B0604020202020204" pitchFamily="34" charset="0"/>
              </a:rPr>
              <a:t>personalisation</a:t>
            </a:r>
            <a:r>
              <a:rPr lang="en-US" sz="1600" dirty="0">
                <a:solidFill>
                  <a:schemeClr val="bg2"/>
                </a:solidFill>
                <a:latin typeface="Arial" panose="020B0604020202020204" pitchFamily="34" charset="0"/>
              </a:rPr>
              <a:t> engine to target advertisements using Artificial Intelligence. Analyzing the behavioral pattern of readers and looking at previous history of the type of content consumed by the user.</a:t>
            </a:r>
          </a:p>
          <a:p>
            <a:pPr marL="114300" indent="0" algn="ctr">
              <a:spcBef>
                <a:spcPts val="0"/>
              </a:spcBef>
              <a:buNone/>
            </a:pPr>
            <a:r>
              <a:rPr lang="en-IN" sz="1600" dirty="0">
                <a:solidFill>
                  <a:schemeClr val="bg2"/>
                </a:solidFill>
                <a:latin typeface="Arial" panose="020B0604020202020204" pitchFamily="34" charset="0"/>
              </a:rPr>
              <a:t>Intended  customer base</a:t>
            </a:r>
          </a:p>
          <a:p>
            <a:pPr rtl="0" fontAlgn="base">
              <a:spcBef>
                <a:spcPts val="0"/>
              </a:spcBef>
              <a:spcAft>
                <a:spcPts val="0"/>
              </a:spcAft>
              <a:buFont typeface="Arial" panose="020B0604020202020204" pitchFamily="34" charset="0"/>
              <a:buChar char="•"/>
            </a:pPr>
            <a:r>
              <a:rPr lang="en-US" sz="1600" dirty="0">
                <a:solidFill>
                  <a:schemeClr val="bg2"/>
                </a:solidFill>
                <a:latin typeface="Arial" panose="020B0604020202020204" pitchFamily="34" charset="0"/>
              </a:rPr>
              <a:t>Our platform is targeted at the smartphone generation across India, users who are short on time and want to stay updated with the current affairs. For user’s support the press releases’ summary is multilingual i.e. can be viewed in language of users’ choice. </a:t>
            </a:r>
          </a:p>
          <a:p>
            <a:pPr rtl="0" fontAlgn="base">
              <a:spcBef>
                <a:spcPts val="0"/>
              </a:spcBef>
              <a:spcAft>
                <a:spcPts val="0"/>
              </a:spcAft>
              <a:buFont typeface="Arial" panose="020B0604020202020204" pitchFamily="34" charset="0"/>
              <a:buChar char="•"/>
            </a:pPr>
            <a:r>
              <a:rPr lang="en-US" sz="1600" dirty="0">
                <a:solidFill>
                  <a:schemeClr val="bg2"/>
                </a:solidFill>
                <a:latin typeface="Arial" panose="020B0604020202020204" pitchFamily="34" charset="0"/>
              </a:rPr>
              <a:t>Thus, a majority of our users would be mostly from metro cities, Tier 1 and 2 cities, however, we can expand our reach to sub-rural and rural areas as well.</a:t>
            </a:r>
          </a:p>
          <a:p>
            <a:pPr rtl="0" fontAlgn="base">
              <a:spcBef>
                <a:spcPts val="0"/>
              </a:spcBef>
              <a:spcAft>
                <a:spcPts val="0"/>
              </a:spcAft>
              <a:buFont typeface="Arial" panose="020B0604020202020204" pitchFamily="34" charset="0"/>
              <a:buChar char="•"/>
            </a:pPr>
            <a:r>
              <a:rPr lang="en-US" sz="1600" dirty="0">
                <a:solidFill>
                  <a:schemeClr val="bg2"/>
                </a:solidFill>
                <a:latin typeface="Arial" panose="020B0604020202020204" pitchFamily="34" charset="0"/>
              </a:rPr>
              <a:t>The traction across the age group of 18-24 years is estimated to be higher than 24-35 years.</a:t>
            </a:r>
          </a:p>
          <a:p>
            <a:pPr>
              <a:spcBef>
                <a:spcPts val="0"/>
              </a:spcBef>
            </a:pPr>
            <a:endParaRPr sz="1600" dirty="0">
              <a:solidFill>
                <a:schemeClr val="bg2"/>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Competition</a:t>
            </a:r>
            <a:endParaRPr/>
          </a:p>
        </p:txBody>
      </p:sp>
      <p:sp>
        <p:nvSpPr>
          <p:cNvPr id="147" name="Google Shape;14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dirty="0"/>
              <a:t>Defensibility</a:t>
            </a:r>
            <a:endParaRPr dirty="0"/>
          </a:p>
          <a:p>
            <a:pPr marL="228600" lvl="0" indent="-228600" algn="l" rtl="0">
              <a:lnSpc>
                <a:spcPct val="90000"/>
              </a:lnSpc>
              <a:spcBef>
                <a:spcPts val="1000"/>
              </a:spcBef>
              <a:spcAft>
                <a:spcPts val="2100"/>
              </a:spcAft>
              <a:buClr>
                <a:schemeClr val="dk1"/>
              </a:buClr>
              <a:buSzPts val="2800"/>
              <a:buChar char="●"/>
            </a:pPr>
            <a:r>
              <a:rPr lang="en-IN" dirty="0"/>
              <a:t>Niche</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The app also provides the feature of infographics by precise conversion of tables to bar graphs or drop downs etc.</a:t>
            </a:r>
            <a:endParaRPr lang="en-US" sz="1800" b="0" i="0" u="none" strike="noStrike" dirty="0">
              <a:solidFill>
                <a:srgbClr val="212529"/>
              </a:solidFill>
              <a:effectLst/>
              <a:latin typeface="Montserrat" panose="00000500000000000000" pitchFamily="2" charset="0"/>
            </a:endParaRPr>
          </a:p>
          <a:p>
            <a:pPr marL="457200" rtl="0">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One of the USP is the vet and edit access to PIB officials in order to ensure the authenticity of the disseminated summary.</a:t>
            </a:r>
            <a:endParaRPr lang="en-US" b="0" dirty="0">
              <a:effectLst/>
            </a:endParaRPr>
          </a:p>
          <a:p>
            <a:pPr marL="457200" rtl="0">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Several e-newspaper and summarizer apps are there, but they are not as efficient, authentic, user-friendly as our application. Our model is trained on wide range of docs,  (PIB officials can vet and edit the summaries before they disseminate)</a:t>
            </a:r>
            <a:endParaRPr lang="en-US" b="0" dirty="0">
              <a:effectLst/>
            </a:endParaRPr>
          </a:p>
          <a:p>
            <a:pPr marL="11430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Financial model and projections</a:t>
            </a:r>
            <a:endParaRPr/>
          </a:p>
        </p:txBody>
      </p:sp>
      <p:sp>
        <p:nvSpPr>
          <p:cNvPr id="154" name="Google Shape;154;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IN" sz="1800" b="1" dirty="0"/>
              <a:t>Investment to develop- Material and manpower  </a:t>
            </a:r>
          </a:p>
          <a:p>
            <a:pPr marL="0" lvl="0" indent="0" algn="ctr" rtl="0">
              <a:lnSpc>
                <a:spcPct val="90000"/>
              </a:lnSpc>
              <a:spcBef>
                <a:spcPts val="0"/>
              </a:spcBef>
              <a:spcAft>
                <a:spcPts val="0"/>
              </a:spcAft>
              <a:buClr>
                <a:schemeClr val="dk1"/>
              </a:buClr>
              <a:buSzPts val="2800"/>
              <a:buNone/>
            </a:pPr>
            <a:endParaRPr lang="en-IN" b="1" dirty="0"/>
          </a:p>
          <a:p>
            <a:pPr marL="0" lvl="0" indent="0" rtl="0">
              <a:lnSpc>
                <a:spcPct val="90000"/>
              </a:lnSpc>
              <a:spcBef>
                <a:spcPts val="0"/>
              </a:spcBef>
              <a:spcAft>
                <a:spcPts val="0"/>
              </a:spcAft>
              <a:buClr>
                <a:schemeClr val="dk1"/>
              </a:buClr>
              <a:buSzPts val="2800"/>
              <a:buNone/>
            </a:pPr>
            <a:r>
              <a:rPr lang="en-IN" dirty="0"/>
              <a:t>The investment needed as of now will be developers who excel in the field and later some monetary funds will be needed to host the app.</a:t>
            </a:r>
            <a:endParaRPr dirty="0"/>
          </a:p>
          <a:p>
            <a:pPr marL="0" lvl="0" indent="0" algn="ctr" rtl="0">
              <a:lnSpc>
                <a:spcPct val="90000"/>
              </a:lnSpc>
              <a:spcBef>
                <a:spcPts val="1000"/>
              </a:spcBef>
              <a:spcAft>
                <a:spcPts val="0"/>
              </a:spcAft>
              <a:buClr>
                <a:schemeClr val="dk1"/>
              </a:buClr>
              <a:buSzPts val="2800"/>
              <a:buNone/>
            </a:pPr>
            <a:r>
              <a:rPr lang="en-IN" sz="1800" b="1" dirty="0"/>
              <a:t>Assumptions  </a:t>
            </a:r>
            <a:r>
              <a:rPr lang="en-IN" b="1" dirty="0"/>
              <a:t> </a:t>
            </a:r>
          </a:p>
          <a:p>
            <a:pPr marL="0" lvl="0" indent="0" algn="ctr" rtl="0">
              <a:lnSpc>
                <a:spcPct val="90000"/>
              </a:lnSpc>
              <a:spcBef>
                <a:spcPts val="1000"/>
              </a:spcBef>
              <a:spcAft>
                <a:spcPts val="0"/>
              </a:spcAft>
              <a:buClr>
                <a:schemeClr val="dk1"/>
              </a:buClr>
              <a:buSzPts val="2800"/>
              <a:buNone/>
            </a:pPr>
            <a:endParaRPr lang="en-IN" b="1" dirty="0"/>
          </a:p>
          <a:p>
            <a:pPr marL="0" lvl="0" indent="0" rtl="0">
              <a:lnSpc>
                <a:spcPct val="90000"/>
              </a:lnSpc>
              <a:spcBef>
                <a:spcPts val="1000"/>
              </a:spcBef>
              <a:spcAft>
                <a:spcPts val="0"/>
              </a:spcAft>
              <a:buClr>
                <a:schemeClr val="dk1"/>
              </a:buClr>
              <a:buSzPts val="2800"/>
              <a:buNone/>
            </a:pPr>
            <a:r>
              <a:rPr lang="en-IN" dirty="0"/>
              <a:t>We assume that the PBI officials will play a timely role in maintaining the authenticity and doing edits as needed</a:t>
            </a:r>
          </a:p>
          <a:p>
            <a:pPr marL="0" lvl="0" indent="0" algn="l" rtl="0">
              <a:lnSpc>
                <a:spcPct val="90000"/>
              </a:lnSpc>
              <a:spcBef>
                <a:spcPts val="1000"/>
              </a:spcBef>
              <a:spcAft>
                <a:spcPts val="0"/>
              </a:spcAft>
              <a:buClr>
                <a:schemeClr val="dk1"/>
              </a:buClr>
              <a:buSzPts val="2800"/>
              <a:buNone/>
            </a:pPr>
            <a:endParaRPr dirty="0"/>
          </a:p>
          <a:p>
            <a:pPr marL="0" lvl="0" indent="0" algn="ctr" rtl="0">
              <a:lnSpc>
                <a:spcPct val="90000"/>
              </a:lnSpc>
              <a:spcBef>
                <a:spcPts val="1000"/>
              </a:spcBef>
              <a:spcAft>
                <a:spcPts val="0"/>
              </a:spcAft>
              <a:buClr>
                <a:schemeClr val="dk1"/>
              </a:buClr>
              <a:buSzPts val="2800"/>
              <a:buNone/>
            </a:pPr>
            <a:r>
              <a:rPr lang="en-IN" sz="1800" b="1" dirty="0"/>
              <a:t>Return on Investment</a:t>
            </a:r>
          </a:p>
          <a:p>
            <a:pPr marL="0" lvl="0" indent="0" algn="ctr" rtl="0">
              <a:lnSpc>
                <a:spcPct val="90000"/>
              </a:lnSpc>
              <a:spcBef>
                <a:spcPts val="1000"/>
              </a:spcBef>
              <a:spcAft>
                <a:spcPts val="0"/>
              </a:spcAft>
              <a:buClr>
                <a:schemeClr val="dk1"/>
              </a:buClr>
              <a:buSzPts val="2800"/>
              <a:buNone/>
            </a:pPr>
            <a:endParaRPr lang="en-IN" b="1" dirty="0"/>
          </a:p>
          <a:p>
            <a:pPr marL="0" lvl="0" indent="0" algn="l" rtl="0">
              <a:lnSpc>
                <a:spcPct val="90000"/>
              </a:lnSpc>
              <a:spcBef>
                <a:spcPts val="1000"/>
              </a:spcBef>
              <a:spcAft>
                <a:spcPts val="0"/>
              </a:spcAft>
              <a:buClr>
                <a:schemeClr val="dk1"/>
              </a:buClr>
              <a:buSzPts val="2800"/>
              <a:buNone/>
            </a:pPr>
            <a:r>
              <a:rPr lang="en-IN" dirty="0"/>
              <a:t>We don’t intend to generate revenue as the app is for government but we plan to add goggle ads and also offer premium features for users to remove so</a:t>
            </a:r>
            <a:endParaRPr dirty="0"/>
          </a:p>
          <a:p>
            <a:pPr marL="228600" lvl="0" indent="-50800" algn="l" rtl="0">
              <a:lnSpc>
                <a:spcPct val="90000"/>
              </a:lnSpc>
              <a:spcBef>
                <a:spcPts val="1000"/>
              </a:spcBef>
              <a:spcAft>
                <a:spcPts val="2100"/>
              </a:spcAft>
              <a:buClr>
                <a:schemeClr val="dk1"/>
              </a:buClr>
              <a:buSzPts val="2800"/>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1320</Words>
  <Application>Microsoft Office PowerPoint</Application>
  <PresentationFormat>Widescreen</PresentationFormat>
  <Paragraphs>102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Raleway</vt:lpstr>
      <vt:lpstr>Montserrat</vt:lpstr>
      <vt:lpstr>Arial</vt:lpstr>
      <vt:lpstr>Roboto</vt:lpstr>
      <vt:lpstr>1</vt:lpstr>
      <vt:lpstr>Lato</vt:lpstr>
      <vt:lpstr>Streamline</vt:lpstr>
      <vt:lpstr>Basic Details of the Team </vt:lpstr>
      <vt:lpstr>Problem</vt:lpstr>
      <vt:lpstr>Solution</vt:lpstr>
      <vt:lpstr>Market Size</vt:lpstr>
      <vt:lpstr>Market Validation</vt:lpstr>
      <vt:lpstr>Product</vt:lpstr>
      <vt:lpstr>Business Model</vt:lpstr>
      <vt:lpstr>Competition</vt:lpstr>
      <vt:lpstr>Financial model and projections</vt:lpstr>
      <vt:lpstr>Competitive advantages</vt:lpstr>
      <vt:lpstr>Assumptions and risks</vt:lpstr>
      <vt:lpstr>Summary</vt:lpstr>
      <vt:lpstr>Q&amp;A</vt:lpstr>
      <vt:lpstr>APPENDIX/BACKUP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cp:lastModifiedBy>Priya Agrawal</cp:lastModifiedBy>
  <cp:revision>4</cp:revision>
  <dcterms:modified xsi:type="dcterms:W3CDTF">2022-03-29T04:30:57Z</dcterms:modified>
</cp:coreProperties>
</file>