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9" r:id="rId6"/>
    <p:sldId id="270" r:id="rId7"/>
    <p:sldId id="268" r:id="rId8"/>
    <p:sldId id="263" r:id="rId9"/>
    <p:sldId id="266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" y="1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F8620-6EEE-4E4E-86B1-641369372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F68928-FAB7-495F-94CD-4BF0974BC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4B42E3-CC2F-44BA-A94C-43A26DAE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18.05.2018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4F0CFD-1C9A-4797-9528-F0011CCF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C0BC06-CC6F-483C-B2D6-1F6649F7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6588669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54E0F-E2BA-4F47-A3CB-24B83995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EAA9BF-57CA-4087-A455-D7B360C34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8E075E-72C8-4918-94F9-8E96014A6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18.05.2018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AC9C9D-CE4A-4E8D-ACB2-1110DF51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3CECCC-9BA2-4968-9AE6-4B3D4EE6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9130204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5B7DB57-C518-48BB-88FD-E62D4E428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A944DB-A617-4027-91B5-845C1F21F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507466-E528-49A2-B7D7-A29C2A9D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18.05.2018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3D349C-FE82-4EED-98D6-36768885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D40AEA-C8E8-4D8E-BC04-951A997D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1602807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137FF-A316-4216-8281-8809A1E9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500242-CF11-4C9A-8941-BDF66B24A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C4D013-CC83-4B6D-B4AC-7E8148A3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18.05.2018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2AF608-0214-4E04-AEAE-C721EB73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C7C214-DAA2-48C0-932F-1A2A8CC9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2023783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945F2B-93A0-4DBD-8C2F-B70E39AF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999B75-883F-47A2-9C81-51EE2861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F9A3B5-020B-4F95-A01E-1934F066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18.05.2018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B1A53D-4DD3-4405-B04D-D06CF133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5313B0-40BB-4899-8CB4-6E64C487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3689053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41486-8FB7-4E5F-A006-99974800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B0EB7F-A305-4B9D-802A-BC84D304B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A43266-7D76-4730-A5E2-A2860A12D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639DB1-4866-4599-8B7A-4F019C9E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18.05.2018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8FCC67-4121-42B5-AAF8-AAC22279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847B04-9A66-4785-88D2-0E8E3473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4570396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53590F-A0F3-4D33-B8ED-78EC43B8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304501-4A13-458B-85E4-2CFE58138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BE6942-B861-4D95-BAE5-5965FD466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F9BA01-C281-4A2F-AFEB-ADB61B8D2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839035-80F4-45A9-8599-625E430CF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0D8C86-88BE-4567-8BAF-912A61F7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18.05.2018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2A5138-94E0-4236-884E-CD5CDD26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B01E82-BD36-4F53-9A99-9FA6C74D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5365339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B426F-30F8-4AA7-8F69-20C9F96B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DC7DDB-E2F5-4DDE-87BA-822DF01B6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18.05.2018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434B64-DB9E-4F58-94CB-D7B0EEE7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7678DF-2F32-4083-B980-BC124BB5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8857599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62F6DCF-1170-470B-AAC7-DF6C2AA7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18.05.2018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7B4435-998C-458D-B2EF-8131D907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42ABE0-A3F0-4BD6-9EEE-DC1339D1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3677075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61C57-932C-4873-9489-89AEEC435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E23202-9B5C-4EAD-9B21-2A39FEED5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F48563-B0EE-4D34-97E3-38B1147D3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A64C3-D903-445E-9800-9F1CE7D1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18.05.2018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60C25C-40C0-47C0-9271-A01DE186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3F8E13-0858-44E7-A8C4-B6BDF82B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586944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BFC81-5348-481F-BFC1-8089C59A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1CCA57D-DA09-4963-9BA2-E907EF65E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D4393A-6A01-4B62-9031-2BD40C32B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78B372-8DAA-4760-A478-3D0A3AB9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18.05.2018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98A121-DA79-4718-8729-A226A53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3B95E2-BE5F-4D7E-932F-BC1B5080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968968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FCD9939-ED0F-4BC3-B6A2-2BDF0B27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8F0F9D-C57B-4C91-A401-5EC6C1DEC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D191E7-99AF-4ED3-9F9C-8B28B3BBE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EE3B9-BFD3-4836-85E3-38E3B5379BB2}" type="datetimeFigureOut">
              <a:rPr lang="de-CH" smtClean="0"/>
              <a:t>18.05.2018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15C680-AAD5-466B-A3F2-D13F18170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1BD2E2-720E-4DA1-8DC3-5C2E2058D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880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2B88F-7C0D-4D82-95F7-03B3368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1" y="1122363"/>
            <a:ext cx="11218332" cy="2387600"/>
          </a:xfrm>
        </p:spPr>
        <p:txBody>
          <a:bodyPr>
            <a:normAutofit/>
          </a:bodyPr>
          <a:lstStyle/>
          <a:p>
            <a:r>
              <a:rPr lang="de-CH" sz="9600" b="1" dirty="0">
                <a:solidFill>
                  <a:schemeClr val="bg1"/>
                </a:solidFill>
                <a:latin typeface="Myriad Pro" panose="020B0503030403020204" pitchFamily="34" charset="0"/>
              </a:rPr>
              <a:t> Meilenstein 4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F12A104-3A4B-4B58-8C7D-80197AEAD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626" y="4359719"/>
            <a:ext cx="2053852" cy="1284446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40B2F163-FC58-49FB-867B-DB898F0582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6FDFA46A-20F7-4045-B2B5-D388C91CBE13}"/>
              </a:ext>
            </a:extLst>
          </p:cNvPr>
          <p:cNvSpPr txBox="1">
            <a:spLocks/>
          </p:cNvSpPr>
          <p:nvPr/>
        </p:nvSpPr>
        <p:spPr>
          <a:xfrm>
            <a:off x="1416940" y="3602037"/>
            <a:ext cx="9144000" cy="2883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endParaRPr lang="de-CH" dirty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r>
              <a:rPr lang="de-CH" sz="6000" b="1" dirty="0">
                <a:solidFill>
                  <a:schemeClr val="bg1"/>
                </a:solidFill>
                <a:latin typeface="Myriad Pro" panose="020B0503030403020204" pitchFamily="34" charset="0"/>
              </a:rPr>
              <a:t>Projekt Gruppe 16</a:t>
            </a:r>
            <a:r>
              <a:rPr lang="de-CH" sz="6000" b="1" dirty="0">
                <a:solidFill>
                  <a:schemeClr val="bg1">
                    <a:alpha val="0"/>
                  </a:schemeClr>
                </a:solidFill>
                <a:latin typeface="Myriad Pro" panose="020B0503030403020204" pitchFamily="34" charset="0"/>
              </a:rPr>
              <a:t>      </a:t>
            </a:r>
            <a:r>
              <a:rPr lang="de-CH" sz="5400" dirty="0">
                <a:solidFill>
                  <a:schemeClr val="bg1">
                    <a:alpha val="0"/>
                  </a:schemeClr>
                </a:solidFill>
                <a:latin typeface="Myriad Pro" panose="020B0503030403020204" pitchFamily="34" charset="0"/>
              </a:rPr>
              <a:t>-</a:t>
            </a:r>
          </a:p>
          <a:p>
            <a:endParaRPr lang="de-CH" dirty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r>
              <a:rPr lang="de-CH" dirty="0">
                <a:solidFill>
                  <a:schemeClr val="bg1"/>
                </a:solidFill>
                <a:latin typeface="Myriad Pro" panose="020B0503030403020204" pitchFamily="34" charset="0"/>
              </a:rPr>
              <a:t>Reto Mayer, Marco Sutter, Fabian Wipf</a:t>
            </a:r>
          </a:p>
        </p:txBody>
      </p:sp>
    </p:spTree>
    <p:extLst>
      <p:ext uri="{BB962C8B-B14F-4D97-AF65-F5344CB8AC3E}">
        <p14:creationId xmlns:p14="http://schemas.microsoft.com/office/powerpoint/2010/main" val="337357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5468"/>
            <a:ext cx="10769600" cy="1266296"/>
          </a:xfrm>
        </p:spPr>
        <p:txBody>
          <a:bodyPr>
            <a:normAutofit/>
          </a:bodyPr>
          <a:lstStyle/>
          <a:p>
            <a:r>
              <a:rPr lang="de-CH" sz="6000" b="1" dirty="0">
                <a:solidFill>
                  <a:schemeClr val="bg1"/>
                </a:solidFill>
                <a:latin typeface="Myriad Pro" panose="020B0503030403020204" pitchFamily="34" charset="0"/>
              </a:rPr>
              <a:t>Begrüssung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19D9F-EE71-4337-A5B0-92F3F6F2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8861" y="1524000"/>
            <a:ext cx="12333930" cy="5567835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de-CH" sz="3600" dirty="0">
              <a:latin typeface="Myriad Pro" panose="020B0503030403020204" pitchFamily="34" charset="0"/>
            </a:endParaRPr>
          </a:p>
          <a:p>
            <a:pPr marL="1657350" lvl="2" indent="-742950">
              <a:buFont typeface="+mj-lt"/>
              <a:buAutoNum type="arabicParenBoth"/>
            </a:pPr>
            <a:r>
              <a:rPr lang="de-CH" sz="800" dirty="0">
                <a:solidFill>
                  <a:schemeClr val="bg1"/>
                </a:solidFill>
                <a:latin typeface="Myriad Pro" panose="020B0503030403020204" pitchFamily="34" charset="0"/>
              </a:rPr>
              <a:t>- </a:t>
            </a:r>
          </a:p>
          <a:p>
            <a:pPr lvl="2">
              <a:buFontTx/>
              <a:buChar char="-"/>
            </a:pPr>
            <a:r>
              <a:rPr lang="de-CH" sz="4000" dirty="0">
                <a:latin typeface="Myriad Pro" panose="020B0503030403020204" pitchFamily="34" charset="0"/>
              </a:rPr>
              <a:t> Protokollabnahme</a:t>
            </a:r>
          </a:p>
          <a:p>
            <a:pPr marL="914400" lvl="2" indent="0">
              <a:buNone/>
            </a:pPr>
            <a:r>
              <a:rPr lang="de-CH" sz="4000" dirty="0">
                <a:latin typeface="Myriad Pro" panose="020B0503030403020204" pitchFamily="34" charset="0"/>
              </a:rPr>
              <a:t>- Stand der Arbeit</a:t>
            </a:r>
          </a:p>
          <a:p>
            <a:pPr marL="914400" lvl="2" indent="0">
              <a:buNone/>
            </a:pPr>
            <a:r>
              <a:rPr lang="de-CH" sz="4000" dirty="0">
                <a:latin typeface="Myriad Pro" panose="020B0503030403020204" pitchFamily="34" charset="0"/>
              </a:rPr>
              <a:t>- Demonstration</a:t>
            </a:r>
          </a:p>
          <a:p>
            <a:pPr marL="914400" lvl="2" indent="0">
              <a:buNone/>
            </a:pPr>
            <a:r>
              <a:rPr lang="de-CH" sz="4000" dirty="0">
                <a:latin typeface="Myriad Pro" panose="020B0503030403020204" pitchFamily="34" charset="0"/>
              </a:rPr>
              <a:t>- Kundenseitiges Feedback/ weiteres Vorgehen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47018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5468"/>
            <a:ext cx="10769600" cy="1266296"/>
          </a:xfrm>
        </p:spPr>
        <p:txBody>
          <a:bodyPr>
            <a:normAutofit/>
          </a:bodyPr>
          <a:lstStyle/>
          <a:p>
            <a:r>
              <a:rPr lang="de-CH" sz="6000" b="1" dirty="0">
                <a:solidFill>
                  <a:schemeClr val="bg1"/>
                </a:solidFill>
                <a:latin typeface="Myriad Pro" panose="020B0503030403020204" pitchFamily="34" charset="0"/>
              </a:rPr>
              <a:t>Stand </a:t>
            </a:r>
            <a:r>
              <a:rPr lang="de-CH" sz="6000" b="1" dirty="0" err="1">
                <a:solidFill>
                  <a:schemeClr val="bg1"/>
                </a:solidFill>
                <a:latin typeface="Myriad Pro" panose="020B0503030403020204" pitchFamily="34" charset="0"/>
              </a:rPr>
              <a:t>Issues</a:t>
            </a:r>
            <a:endParaRPr lang="de-CH" sz="6000" b="1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679C0-8112-463D-AC00-BAD5E93F4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D9830EE-BC8B-49F9-B46C-381802CD0064}"/>
              </a:ext>
            </a:extLst>
          </p:cNvPr>
          <p:cNvSpPr txBox="1">
            <a:spLocks/>
          </p:cNvSpPr>
          <p:nvPr/>
        </p:nvSpPr>
        <p:spPr>
          <a:xfrm>
            <a:off x="-48861" y="1524000"/>
            <a:ext cx="12333930" cy="556783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3600" dirty="0">
              <a:latin typeface="Myriad Pro" panose="020B0503030403020204" pitchFamily="34" charset="0"/>
            </a:endParaRPr>
          </a:p>
          <a:p>
            <a:pPr marL="1657350" lvl="2" indent="-742950">
              <a:buFont typeface="+mj-lt"/>
              <a:buAutoNum type="arabicParenBoth"/>
            </a:pPr>
            <a:r>
              <a:rPr lang="de-CH" sz="800" dirty="0">
                <a:solidFill>
                  <a:schemeClr val="bg1"/>
                </a:solidFill>
                <a:latin typeface="Myriad Pro" panose="020B0503030403020204" pitchFamily="34" charset="0"/>
              </a:rPr>
              <a:t>- 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de-CH" sz="4000" dirty="0">
                <a:latin typeface="Myriad Pro" panose="020B0503030403020204" pitchFamily="34" charset="0"/>
              </a:rPr>
              <a:t>Meilenstein 4 umgesetzt!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de-CH" sz="4000" dirty="0">
                <a:latin typeface="Myriad Pro" panose="020B0503030403020204" pitchFamily="34" charset="0"/>
              </a:rPr>
              <a:t>Neue Funktionalitäten: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CH" sz="3800" dirty="0">
                <a:latin typeface="Myriad Pro" panose="020B0503030403020204" pitchFamily="34" charset="0"/>
              </a:rPr>
              <a:t> kleines Diagramm auf der Auswertungsseite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CH" sz="3800" dirty="0">
                <a:latin typeface="Myriad Pro" panose="020B0503030403020204" pitchFamily="34" charset="0"/>
              </a:rPr>
              <a:t> CSV-Export</a:t>
            </a:r>
          </a:p>
          <a:p>
            <a:pPr marL="914400" lvl="2" indent="0">
              <a:buNone/>
            </a:pPr>
            <a:r>
              <a:rPr lang="de-CH" sz="4000" dirty="0">
                <a:latin typeface="Myriad Pro" panose="020B0503030403020204" pitchFamily="34" charset="0"/>
              </a:rPr>
              <a:t>Anpassungen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CH" sz="3800" dirty="0">
                <a:latin typeface="Myriad Pro" panose="020B0503030403020204" pitchFamily="34" charset="0"/>
              </a:rPr>
              <a:t> Fahrten-Logik optimiert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CH" sz="3800" dirty="0">
                <a:latin typeface="Myriad Pro" panose="020B0503030403020204" pitchFamily="34" charset="0"/>
              </a:rPr>
              <a:t> allgemeine Ausbesserungen</a:t>
            </a:r>
          </a:p>
          <a:p>
            <a:pPr lvl="2"/>
            <a:endParaRPr lang="de-CH" sz="40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555678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5468"/>
            <a:ext cx="10769600" cy="1266296"/>
          </a:xfrm>
        </p:spPr>
        <p:txBody>
          <a:bodyPr>
            <a:normAutofit/>
          </a:bodyPr>
          <a:lstStyle/>
          <a:p>
            <a:r>
              <a:rPr lang="de-CH" sz="6000" b="1" dirty="0">
                <a:solidFill>
                  <a:schemeClr val="bg1"/>
                </a:solidFill>
                <a:latin typeface="Myriad Pro" panose="020B0503030403020204" pitchFamily="34" charset="0"/>
              </a:rPr>
              <a:t>Aufwand Meilenstein 4 </a:t>
            </a:r>
            <a:r>
              <a:rPr lang="de-CH" sz="2400" b="1" dirty="0">
                <a:solidFill>
                  <a:schemeClr val="bg1"/>
                </a:solidFill>
                <a:latin typeface="Myriad Pro" panose="020B0503030403020204" pitchFamily="34" charset="0"/>
              </a:rPr>
              <a:t>(17.05.2018)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19D9F-EE71-4337-A5B0-92F3F6F2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8143" y="1401764"/>
            <a:ext cx="12724760" cy="5468470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de-CH" sz="3600" dirty="0"/>
          </a:p>
          <a:p>
            <a:endParaRPr lang="de-CH" sz="3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F5F0AA4-956C-468F-B501-114AA425E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151924"/>
              </p:ext>
            </p:extLst>
          </p:nvPr>
        </p:nvGraphicFramePr>
        <p:xfrm>
          <a:off x="728570" y="1769203"/>
          <a:ext cx="5545667" cy="40953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67687">
                  <a:extLst>
                    <a:ext uri="{9D8B030D-6E8A-4147-A177-3AD203B41FA5}">
                      <a16:colId xmlns:a16="http://schemas.microsoft.com/office/drawing/2014/main" val="2187792830"/>
                    </a:ext>
                  </a:extLst>
                </a:gridCol>
                <a:gridCol w="677980">
                  <a:extLst>
                    <a:ext uri="{9D8B030D-6E8A-4147-A177-3AD203B41FA5}">
                      <a16:colId xmlns:a16="http://schemas.microsoft.com/office/drawing/2014/main" val="2263850286"/>
                    </a:ext>
                  </a:extLst>
                </a:gridCol>
              </a:tblGrid>
              <a:tr h="685242">
                <a:tc>
                  <a:txBody>
                    <a:bodyPr/>
                    <a:lstStyle/>
                    <a:p>
                      <a:pPr algn="l" fontAlgn="b"/>
                      <a:r>
                        <a:rPr lang="de-CH" sz="2400" u="none" strike="noStrike" dirty="0">
                          <a:effectLst/>
                          <a:latin typeface="Myriad Pro" panose="020B0503030403020204" pitchFamily="34" charset="0"/>
                        </a:rPr>
                        <a:t>Projekt in Std</a:t>
                      </a:r>
                      <a:endParaRPr lang="de-CH" sz="2400" b="0" i="0" u="none" strike="noStrike" dirty="0">
                        <a:solidFill>
                          <a:srgbClr val="000000"/>
                        </a:solidFill>
                        <a:effectLst/>
                        <a:latin typeface="Myriad Pro" panose="020B050303040302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Myriad Pro" panose="020B0503030403020204" pitchFamily="34" charset="0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548086"/>
                  </a:ext>
                </a:extLst>
              </a:tr>
              <a:tr h="685242">
                <a:tc>
                  <a:txBody>
                    <a:bodyPr/>
                    <a:lstStyle/>
                    <a:p>
                      <a:pPr algn="l" fontAlgn="b"/>
                      <a:r>
                        <a:rPr lang="de-CH" sz="2400" u="none" strike="noStrike" dirty="0">
                          <a:effectLst/>
                          <a:latin typeface="Myriad Pro" panose="020B0503030403020204" pitchFamily="34" charset="0"/>
                        </a:rPr>
                        <a:t>Clean Code</a:t>
                      </a:r>
                      <a:endParaRPr lang="de-CH" sz="2400" b="0" i="0" u="none" strike="noStrike" dirty="0">
                        <a:solidFill>
                          <a:srgbClr val="000000"/>
                        </a:solidFill>
                        <a:effectLst/>
                        <a:latin typeface="Myriad Pro" panose="020B050303040302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400" u="none" strike="noStrike" kern="1200" dirty="0">
                          <a:effectLst/>
                          <a:latin typeface="Myriad Pro" panose="020B0503030403020204" pitchFamily="34" charset="0"/>
                        </a:rPr>
                        <a:t>7.5</a:t>
                      </a:r>
                      <a:endParaRPr lang="de-CH" sz="2400" u="none" strike="noStrike" kern="1200" dirty="0">
                        <a:solidFill>
                          <a:schemeClr val="dk1"/>
                        </a:solidFill>
                        <a:effectLst/>
                        <a:latin typeface="Myriad Pro" panose="020B0503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432542"/>
                  </a:ext>
                </a:extLst>
              </a:tr>
              <a:tr h="685242">
                <a:tc>
                  <a:txBody>
                    <a:bodyPr/>
                    <a:lstStyle/>
                    <a:p>
                      <a:pPr algn="l" fontAlgn="b"/>
                      <a:r>
                        <a:rPr lang="de-CH" sz="2400" u="none" strike="noStrike" dirty="0">
                          <a:effectLst/>
                          <a:latin typeface="Myriad Pro" panose="020B0503030403020204" pitchFamily="34" charset="0"/>
                        </a:rPr>
                        <a:t>Projekt effektiv</a:t>
                      </a:r>
                      <a:endParaRPr lang="de-CH" sz="2400" b="1" i="0" u="none" strike="noStrike" dirty="0">
                        <a:solidFill>
                          <a:srgbClr val="000000"/>
                        </a:solidFill>
                        <a:effectLst/>
                        <a:latin typeface="Myriad Pro" panose="020B050303040302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400" u="none" strike="noStrike" kern="1200" dirty="0">
                          <a:effectLst/>
                          <a:latin typeface="Myriad Pro" panose="020B0503030403020204" pitchFamily="34" charset="0"/>
                        </a:rPr>
                        <a:t>36.5</a:t>
                      </a:r>
                      <a:endParaRPr lang="de-CH" sz="2400" u="none" strike="noStrike" kern="1200" dirty="0">
                        <a:solidFill>
                          <a:schemeClr val="dk1"/>
                        </a:solidFill>
                        <a:effectLst/>
                        <a:latin typeface="Myriad Pro" panose="020B0503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912266"/>
                  </a:ext>
                </a:extLst>
              </a:tr>
              <a:tr h="679868">
                <a:tc>
                  <a:txBody>
                    <a:bodyPr/>
                    <a:lstStyle/>
                    <a:p>
                      <a:pPr algn="l" fontAlgn="b"/>
                      <a:r>
                        <a:rPr lang="de-CH" sz="2400" u="none" strike="noStrike" dirty="0">
                          <a:effectLst/>
                          <a:latin typeface="Myriad Pro" panose="020B0503030403020204" pitchFamily="34" charset="0"/>
                        </a:rPr>
                        <a:t>Eingeplant</a:t>
                      </a:r>
                      <a:endParaRPr lang="de-CH" sz="2400" b="0" i="0" u="none" strike="noStrike" dirty="0">
                        <a:solidFill>
                          <a:srgbClr val="000000"/>
                        </a:solidFill>
                        <a:effectLst/>
                        <a:latin typeface="Myriad Pro" panose="020B050303040302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400" u="none" strike="noStrike" kern="1200" dirty="0">
                          <a:effectLst/>
                          <a:latin typeface="Myriad Pro" panose="020B0503030403020204" pitchFamily="34" charset="0"/>
                        </a:rPr>
                        <a:t>60</a:t>
                      </a:r>
                      <a:endParaRPr lang="de-CH" sz="2400" u="none" strike="noStrike" kern="1200" dirty="0">
                        <a:solidFill>
                          <a:schemeClr val="dk1"/>
                        </a:solidFill>
                        <a:effectLst/>
                        <a:latin typeface="Myriad Pro" panose="020B0503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686000"/>
                  </a:ext>
                </a:extLst>
              </a:tr>
              <a:tr h="679868">
                <a:tc>
                  <a:txBody>
                    <a:bodyPr/>
                    <a:lstStyle/>
                    <a:p>
                      <a:pPr algn="l" fontAlgn="b"/>
                      <a:r>
                        <a:rPr lang="de-CH" sz="2400" u="none" strike="noStrike">
                          <a:effectLst/>
                          <a:latin typeface="Myriad Pro" panose="020B0503030403020204" pitchFamily="34" charset="0"/>
                        </a:rPr>
                        <a:t>Differenz Planung - Effektiv</a:t>
                      </a:r>
                      <a:endParaRPr lang="de-CH" sz="2400" b="1" i="0" u="none" strike="noStrike">
                        <a:solidFill>
                          <a:srgbClr val="000000"/>
                        </a:solidFill>
                        <a:effectLst/>
                        <a:latin typeface="Myriad Pro" panose="020B050303040302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Myriad Pro" panose="020B0503030403020204" pitchFamily="34" charset="0"/>
                          <a:ea typeface="+mn-ea"/>
                          <a:cs typeface="+mn-cs"/>
                        </a:rPr>
                        <a:t>23.5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024893"/>
                  </a:ext>
                </a:extLst>
              </a:tr>
              <a:tr h="679868">
                <a:tc>
                  <a:txBody>
                    <a:bodyPr/>
                    <a:lstStyle/>
                    <a:p>
                      <a:pPr algn="l" fontAlgn="b"/>
                      <a:r>
                        <a:rPr lang="de-CH" sz="2400" u="none" strike="noStrike" dirty="0">
                          <a:effectLst/>
                          <a:latin typeface="Myriad Pro" panose="020B0503030403020204" pitchFamily="34" charset="0"/>
                        </a:rPr>
                        <a:t>Wissenstransfer Total</a:t>
                      </a:r>
                      <a:endParaRPr lang="de-CH" sz="2400" b="1" i="0" u="none" strike="noStrike" dirty="0">
                        <a:solidFill>
                          <a:srgbClr val="000000"/>
                        </a:solidFill>
                        <a:effectLst/>
                        <a:latin typeface="Myriad Pro" panose="020B050303040302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Myriad Pro" panose="020B0503030403020204" pitchFamily="34" charset="0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52049270"/>
                  </a:ext>
                </a:extLst>
              </a:tr>
            </a:tbl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id="{62894212-9E5C-4B32-A02A-A85E6918A8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228"/>
          <a:stretch/>
        </p:blipFill>
        <p:spPr>
          <a:xfrm>
            <a:off x="6573304" y="2183657"/>
            <a:ext cx="5364696" cy="36808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1093467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5276C7E2-E595-4B23-9A2B-C8A9130E8594}"/>
              </a:ext>
            </a:extLst>
          </p:cNvPr>
          <p:cNvSpPr txBox="1">
            <a:spLocks/>
          </p:cNvSpPr>
          <p:nvPr/>
        </p:nvSpPr>
        <p:spPr>
          <a:xfrm>
            <a:off x="-48861" y="1524000"/>
            <a:ext cx="12333930" cy="556783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sz="3600" dirty="0">
              <a:latin typeface="Myriad Pro" panose="020B0503030403020204" pitchFamily="34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EC745A7-F88C-47DD-9212-D99257AD53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7706909"/>
              </p:ext>
            </p:extLst>
          </p:nvPr>
        </p:nvGraphicFramePr>
        <p:xfrm>
          <a:off x="838200" y="1676043"/>
          <a:ext cx="10038379" cy="5574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7175">
                  <a:extLst>
                    <a:ext uri="{9D8B030D-6E8A-4147-A177-3AD203B41FA5}">
                      <a16:colId xmlns:a16="http://schemas.microsoft.com/office/drawing/2014/main" val="3752307649"/>
                    </a:ext>
                  </a:extLst>
                </a:gridCol>
                <a:gridCol w="1649886">
                  <a:extLst>
                    <a:ext uri="{9D8B030D-6E8A-4147-A177-3AD203B41FA5}">
                      <a16:colId xmlns:a16="http://schemas.microsoft.com/office/drawing/2014/main" val="1372082394"/>
                    </a:ext>
                  </a:extLst>
                </a:gridCol>
                <a:gridCol w="1745038">
                  <a:extLst>
                    <a:ext uri="{9D8B030D-6E8A-4147-A177-3AD203B41FA5}">
                      <a16:colId xmlns:a16="http://schemas.microsoft.com/office/drawing/2014/main" val="191586418"/>
                    </a:ext>
                  </a:extLst>
                </a:gridCol>
                <a:gridCol w="1765979">
                  <a:extLst>
                    <a:ext uri="{9D8B030D-6E8A-4147-A177-3AD203B41FA5}">
                      <a16:colId xmlns:a16="http://schemas.microsoft.com/office/drawing/2014/main" val="3374700899"/>
                    </a:ext>
                  </a:extLst>
                </a:gridCol>
                <a:gridCol w="1830301">
                  <a:extLst>
                    <a:ext uri="{9D8B030D-6E8A-4147-A177-3AD203B41FA5}">
                      <a16:colId xmlns:a16="http://schemas.microsoft.com/office/drawing/2014/main" val="3839712443"/>
                    </a:ext>
                  </a:extLst>
                </a:gridCol>
              </a:tblGrid>
              <a:tr h="1114879">
                <a:tc>
                  <a:txBody>
                    <a:bodyPr/>
                    <a:lstStyle/>
                    <a:p>
                      <a:r>
                        <a:rPr lang="de-CH" b="1" dirty="0">
                          <a:latin typeface="Myriad Pro" panose="020B0503030403020204" pitchFamily="34" charset="0"/>
                        </a:rPr>
                        <a:t>Anzahl Teilnehmer: 10</a:t>
                      </a:r>
                      <a:br>
                        <a:rPr lang="de-CH" b="0" dirty="0">
                          <a:latin typeface="Myriad Pro" panose="020B0503030403020204" pitchFamily="34" charset="0"/>
                        </a:rPr>
                      </a:br>
                      <a:r>
                        <a:rPr lang="de-CH" sz="1600" b="0" dirty="0">
                          <a:latin typeface="Myriad Pro" panose="020B0503030403020204" pitchFamily="34" charset="0"/>
                        </a:rPr>
                        <a:t>Jede Person durfte pro Kategorie </a:t>
                      </a:r>
                      <a:br>
                        <a:rPr lang="de-CH" sz="1600" b="0" dirty="0">
                          <a:latin typeface="Myriad Pro" panose="020B0503030403020204" pitchFamily="34" charset="0"/>
                        </a:rPr>
                      </a:br>
                      <a:r>
                        <a:rPr lang="de-CH" sz="1600" b="0" dirty="0">
                          <a:latin typeface="Myriad Pro" panose="020B0503030403020204" pitchFamily="34" charset="0"/>
                        </a:rPr>
                        <a:t>maximal 10 Punkte vergeben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br>
                        <a:rPr lang="de-CH" sz="1750" b="1" dirty="0">
                          <a:latin typeface="Myriad Pro" panose="020B0503030403020204" pitchFamily="34" charset="0"/>
                        </a:rPr>
                      </a:br>
                      <a:r>
                        <a:rPr lang="de-CH" sz="1750" b="1" dirty="0">
                          <a:latin typeface="Myriad Pro" panose="020B0503030403020204" pitchFamily="34" charset="0"/>
                        </a:rPr>
                        <a:t>Benutzer-freundlichkeit</a:t>
                      </a:r>
                      <a:endParaRPr lang="en-US" sz="1750" b="1" dirty="0">
                        <a:latin typeface="Myriad Pro" panose="020B0503030403020204" pitchFamily="34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de-CH" sz="1750" b="1" dirty="0">
                          <a:latin typeface="Myriad Pro" panose="020B0503030403020204" pitchFamily="34" charset="0"/>
                        </a:rPr>
                      </a:br>
                      <a:br>
                        <a:rPr lang="de-CH" sz="1750" b="1" dirty="0">
                          <a:latin typeface="Myriad Pro" panose="020B0503030403020204" pitchFamily="34" charset="0"/>
                        </a:rPr>
                      </a:br>
                      <a:r>
                        <a:rPr lang="de-CH" sz="1750" b="1" dirty="0">
                          <a:latin typeface="Myriad Pro" panose="020B0503030403020204" pitchFamily="34" charset="0"/>
                        </a:rPr>
                        <a:t>Funktionalität</a:t>
                      </a:r>
                      <a:endParaRPr lang="en-US" sz="1750" b="1" dirty="0">
                        <a:latin typeface="Myriad Pro" panose="020B0503030403020204" pitchFamily="34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de-CH" sz="1750" b="1" dirty="0">
                          <a:latin typeface="Myriad Pro" panose="020B0503030403020204" pitchFamily="34" charset="0"/>
                        </a:rPr>
                      </a:br>
                      <a:br>
                        <a:rPr lang="de-CH" sz="1750" b="1" dirty="0">
                          <a:latin typeface="Myriad Pro" panose="020B0503030403020204" pitchFamily="34" charset="0"/>
                        </a:rPr>
                      </a:br>
                      <a:r>
                        <a:rPr lang="de-CH" sz="1750" b="1" dirty="0">
                          <a:latin typeface="Myriad Pro" panose="020B0503030403020204" pitchFamily="34" charset="0"/>
                        </a:rPr>
                        <a:t>Stabilität</a:t>
                      </a:r>
                      <a:endParaRPr lang="en-US" sz="1750" b="1" dirty="0">
                        <a:latin typeface="Myriad Pro" panose="020B0503030403020204" pitchFamily="34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de-CH" sz="1750" b="1" dirty="0">
                          <a:latin typeface="Myriad Pro" panose="020B0503030403020204" pitchFamily="34" charset="0"/>
                        </a:rPr>
                      </a:br>
                      <a:br>
                        <a:rPr lang="de-CH" sz="1750" b="1" dirty="0">
                          <a:latin typeface="Myriad Pro" panose="020B0503030403020204" pitchFamily="34" charset="0"/>
                        </a:rPr>
                      </a:br>
                      <a:r>
                        <a:rPr lang="de-CH" sz="1750" b="1" dirty="0">
                          <a:latin typeface="Myriad Pro" panose="020B0503030403020204" pitchFamily="34" charset="0"/>
                        </a:rPr>
                        <a:t>Design</a:t>
                      </a:r>
                      <a:endParaRPr lang="en-US" sz="1750" b="1" dirty="0">
                        <a:latin typeface="Myriad Pro" panose="020B0503030403020204" pitchFamily="34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5961958"/>
                  </a:ext>
                </a:extLst>
              </a:tr>
              <a:tr h="1114879">
                <a:tc>
                  <a:txBody>
                    <a:bodyPr/>
                    <a:lstStyle/>
                    <a:p>
                      <a:r>
                        <a:rPr lang="de-CH" sz="1600" b="1" i="1" dirty="0"/>
                        <a:t>Sehr gut</a:t>
                      </a:r>
                      <a:br>
                        <a:rPr lang="de-CH" sz="1600" i="1" dirty="0"/>
                      </a:br>
                      <a:r>
                        <a:rPr lang="de-CH" sz="1600" i="1" dirty="0"/>
                        <a:t>75– 100 Pt.</a:t>
                      </a:r>
                      <a:endParaRPr lang="en-US" sz="1600" i="1" dirty="0"/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088995"/>
                  </a:ext>
                </a:extLst>
              </a:tr>
              <a:tr h="1114879">
                <a:tc>
                  <a:txBody>
                    <a:bodyPr/>
                    <a:lstStyle/>
                    <a:p>
                      <a:r>
                        <a:rPr lang="de-CH" sz="1600" b="1" i="1" dirty="0"/>
                        <a:t>Gut</a:t>
                      </a:r>
                      <a:br>
                        <a:rPr lang="de-CH" sz="1600" i="1" dirty="0"/>
                      </a:br>
                      <a:r>
                        <a:rPr lang="de-CH" sz="1600" i="1" dirty="0"/>
                        <a:t>50– 75 Pt.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7923313"/>
                  </a:ext>
                </a:extLst>
              </a:tr>
              <a:tr h="1114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600" b="1" i="1" dirty="0"/>
                        <a:t>Genügend</a:t>
                      </a:r>
                      <a:endParaRPr lang="en-US" sz="1600" b="1" dirty="0"/>
                    </a:p>
                    <a:p>
                      <a:r>
                        <a:rPr lang="de-CH" sz="1600" i="1" dirty="0"/>
                        <a:t>25 – 50 Pt.</a:t>
                      </a:r>
                      <a:endParaRPr lang="en-US" sz="1600" i="1" dirty="0"/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4131226"/>
                  </a:ext>
                </a:extLst>
              </a:tr>
              <a:tr h="1114879">
                <a:tc>
                  <a:txBody>
                    <a:bodyPr/>
                    <a:lstStyle/>
                    <a:p>
                      <a:r>
                        <a:rPr lang="de-CH" sz="1600" b="1" i="1" dirty="0"/>
                        <a:t>Verbesserungwürdig</a:t>
                      </a:r>
                      <a:br>
                        <a:rPr lang="de-CH" sz="1600" b="1" i="1" dirty="0"/>
                      </a:br>
                      <a:r>
                        <a:rPr lang="de-CH" sz="1600" b="0" i="1" dirty="0"/>
                        <a:t>0 –25Pt.</a:t>
                      </a:r>
                      <a:endParaRPr lang="en-US" sz="1600" b="1" i="1" dirty="0"/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40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768073"/>
                  </a:ext>
                </a:extLst>
              </a:tr>
            </a:tbl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id="{B872E882-0DD1-4353-899C-BC777DFECA6E}"/>
              </a:ext>
            </a:extLst>
          </p:cNvPr>
          <p:cNvSpPr txBox="1">
            <a:spLocks/>
          </p:cNvSpPr>
          <p:nvPr/>
        </p:nvSpPr>
        <p:spPr>
          <a:xfrm>
            <a:off x="719667" y="135468"/>
            <a:ext cx="10769600" cy="1266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6000" b="1" dirty="0">
                <a:solidFill>
                  <a:schemeClr val="bg1"/>
                </a:solidFill>
                <a:latin typeface="Myriad Pro" panose="020B0503030403020204" pitchFamily="34" charset="0"/>
              </a:rPr>
              <a:t>Testbericht</a:t>
            </a:r>
          </a:p>
        </p:txBody>
      </p:sp>
      <p:pic>
        <p:nvPicPr>
          <p:cNvPr id="6" name="Grafik 4">
            <a:extLst>
              <a:ext uri="{FF2B5EF4-FFF2-40B4-BE49-F238E27FC236}">
                <a16:creationId xmlns:a16="http://schemas.microsoft.com/office/drawing/2014/main" id="{D5BDCD31-97A9-41C5-97ED-E87CC2B18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DF100-37AD-41A8-B5B0-E15EB61901D3}"/>
              </a:ext>
            </a:extLst>
          </p:cNvPr>
          <p:cNvSpPr/>
          <p:nvPr/>
        </p:nvSpPr>
        <p:spPr>
          <a:xfrm>
            <a:off x="4152027" y="3487540"/>
            <a:ext cx="1060983" cy="4695739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5F4D17-180E-4286-8BC6-5FC630761F0B}"/>
              </a:ext>
            </a:extLst>
          </p:cNvPr>
          <p:cNvSpPr/>
          <p:nvPr/>
        </p:nvSpPr>
        <p:spPr>
          <a:xfrm>
            <a:off x="5911029" y="3285117"/>
            <a:ext cx="1060983" cy="4695739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C238E5-A080-4E4B-BB19-F3F431795172}"/>
              </a:ext>
            </a:extLst>
          </p:cNvPr>
          <p:cNvSpPr/>
          <p:nvPr/>
        </p:nvSpPr>
        <p:spPr>
          <a:xfrm>
            <a:off x="7598186" y="3062724"/>
            <a:ext cx="1060983" cy="4695739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1344DA-BFB8-4E3C-9F69-82BD11CC1393}"/>
              </a:ext>
            </a:extLst>
          </p:cNvPr>
          <p:cNvSpPr/>
          <p:nvPr/>
        </p:nvSpPr>
        <p:spPr>
          <a:xfrm>
            <a:off x="9444346" y="3062725"/>
            <a:ext cx="1060983" cy="4695739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15B0CC-6C5A-4790-9D44-ED2A5F8B07D2}"/>
              </a:ext>
            </a:extLst>
          </p:cNvPr>
          <p:cNvCxnSpPr>
            <a:cxnSpLocks/>
          </p:cNvCxnSpPr>
          <p:nvPr/>
        </p:nvCxnSpPr>
        <p:spPr>
          <a:xfrm>
            <a:off x="3862712" y="2044027"/>
            <a:ext cx="0" cy="481631"/>
          </a:xfrm>
          <a:prstGeom prst="line">
            <a:avLst/>
          </a:prstGeom>
          <a:ln w="19050">
            <a:solidFill>
              <a:srgbClr val="4063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FD649A-C7D4-4C9E-9820-6735D64769CA}"/>
              </a:ext>
            </a:extLst>
          </p:cNvPr>
          <p:cNvCxnSpPr>
            <a:cxnSpLocks/>
          </p:cNvCxnSpPr>
          <p:nvPr/>
        </p:nvCxnSpPr>
        <p:spPr>
          <a:xfrm>
            <a:off x="5575980" y="2051007"/>
            <a:ext cx="0" cy="481631"/>
          </a:xfrm>
          <a:prstGeom prst="line">
            <a:avLst/>
          </a:prstGeom>
          <a:ln w="19050">
            <a:solidFill>
              <a:srgbClr val="4063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4B1320-8B32-4D56-884B-B2063966088E}"/>
              </a:ext>
            </a:extLst>
          </p:cNvPr>
          <p:cNvCxnSpPr>
            <a:cxnSpLocks/>
          </p:cNvCxnSpPr>
          <p:nvPr/>
        </p:nvCxnSpPr>
        <p:spPr>
          <a:xfrm>
            <a:off x="7321024" y="2044027"/>
            <a:ext cx="0" cy="481631"/>
          </a:xfrm>
          <a:prstGeom prst="line">
            <a:avLst/>
          </a:prstGeom>
          <a:ln w="19050">
            <a:solidFill>
              <a:srgbClr val="4063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4E08E2-90DE-4307-B968-A5D39E0DB045}"/>
              </a:ext>
            </a:extLst>
          </p:cNvPr>
          <p:cNvCxnSpPr>
            <a:cxnSpLocks/>
          </p:cNvCxnSpPr>
          <p:nvPr/>
        </p:nvCxnSpPr>
        <p:spPr>
          <a:xfrm>
            <a:off x="9087021" y="2051006"/>
            <a:ext cx="0" cy="481631"/>
          </a:xfrm>
          <a:prstGeom prst="line">
            <a:avLst/>
          </a:prstGeom>
          <a:ln w="19050">
            <a:solidFill>
              <a:srgbClr val="4063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47841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5276C7E2-E595-4B23-9A2B-C8A9130E8594}"/>
              </a:ext>
            </a:extLst>
          </p:cNvPr>
          <p:cNvSpPr txBox="1">
            <a:spLocks/>
          </p:cNvSpPr>
          <p:nvPr/>
        </p:nvSpPr>
        <p:spPr>
          <a:xfrm>
            <a:off x="-48861" y="1524000"/>
            <a:ext cx="12333930" cy="556783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sz="3600" dirty="0">
              <a:latin typeface="Myriad Pro" panose="020B0503030403020204" pitchFamily="34" charset="0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B872E882-0DD1-4353-899C-BC777DFECA6E}"/>
              </a:ext>
            </a:extLst>
          </p:cNvPr>
          <p:cNvSpPr txBox="1">
            <a:spLocks/>
          </p:cNvSpPr>
          <p:nvPr/>
        </p:nvSpPr>
        <p:spPr>
          <a:xfrm>
            <a:off x="719667" y="135468"/>
            <a:ext cx="10769600" cy="1266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6000" b="1" dirty="0" err="1">
                <a:solidFill>
                  <a:schemeClr val="bg1"/>
                </a:solidFill>
                <a:latin typeface="Myriad Pro" panose="020B0503030403020204" pitchFamily="34" charset="0"/>
              </a:rPr>
              <a:t>TestUser</a:t>
            </a:r>
            <a:r>
              <a:rPr lang="de-CH" sz="6000" b="1" dirty="0">
                <a:solidFill>
                  <a:schemeClr val="bg1"/>
                </a:solidFill>
                <a:latin typeface="Myriad Pro" panose="020B0503030403020204" pitchFamily="34" charset="0"/>
              </a:rPr>
              <a:t> Rückmeldungen</a:t>
            </a:r>
          </a:p>
        </p:txBody>
      </p:sp>
      <p:pic>
        <p:nvPicPr>
          <p:cNvPr id="6" name="Grafik 4">
            <a:extLst>
              <a:ext uri="{FF2B5EF4-FFF2-40B4-BE49-F238E27FC236}">
                <a16:creationId xmlns:a16="http://schemas.microsoft.com/office/drawing/2014/main" id="{D5BDCD31-97A9-41C5-97ED-E87CC2B18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ED5911-A39D-48C3-8DFB-323FEBBFF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667" y="2132248"/>
            <a:ext cx="10515600" cy="4351338"/>
          </a:xfrm>
        </p:spPr>
        <p:txBody>
          <a:bodyPr/>
          <a:lstStyle/>
          <a:p>
            <a:r>
              <a:rPr lang="de-CH" dirty="0"/>
              <a:t>Schönes Design</a:t>
            </a:r>
          </a:p>
          <a:p>
            <a:r>
              <a:rPr lang="de-CH" dirty="0"/>
              <a:t>Fahrt starten/ stoppen Funktion würde ich lieber auf der Fahrtenseite haben</a:t>
            </a:r>
          </a:p>
          <a:p>
            <a:r>
              <a:rPr lang="de-CH" dirty="0"/>
              <a:t>Wäre toll auf der Auswertungsseite ein Diagramm zu haben</a:t>
            </a:r>
          </a:p>
          <a:p>
            <a:r>
              <a:rPr lang="de-CH" dirty="0"/>
              <a:t>Komische Buttonnamen </a:t>
            </a:r>
          </a:p>
          <a:p>
            <a:r>
              <a:rPr lang="de-CH" dirty="0"/>
              <a:t>Stabilität</a:t>
            </a:r>
          </a:p>
          <a:p>
            <a:pPr lvl="1"/>
            <a:r>
              <a:rPr lang="de-CH" dirty="0"/>
              <a:t>Absturz beim Logout auf der Auswertungsseite</a:t>
            </a:r>
          </a:p>
          <a:p>
            <a:pPr lvl="1"/>
            <a:r>
              <a:rPr lang="de-CH" dirty="0"/>
              <a:t>CSV-Export: falsche Zeichencodierung</a:t>
            </a:r>
          </a:p>
        </p:txBody>
      </p:sp>
    </p:spTree>
    <p:extLst>
      <p:ext uri="{BB962C8B-B14F-4D97-AF65-F5344CB8AC3E}">
        <p14:creationId xmlns:p14="http://schemas.microsoft.com/office/powerpoint/2010/main" val="2478817151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0E4C4C-27E5-423F-81F6-B3E30AC5B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A01F8D5-F09A-42C3-BAB6-B56219B0A7CC}"/>
              </a:ext>
            </a:extLst>
          </p:cNvPr>
          <p:cNvSpPr txBox="1">
            <a:spLocks/>
          </p:cNvSpPr>
          <p:nvPr/>
        </p:nvSpPr>
        <p:spPr>
          <a:xfrm>
            <a:off x="-48861" y="1524000"/>
            <a:ext cx="12333930" cy="556783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3600" dirty="0"/>
          </a:p>
          <a:p>
            <a:pPr marL="1657350" lvl="2" indent="-742950">
              <a:buFont typeface="+mj-lt"/>
              <a:buAutoNum type="arabicParenBoth"/>
            </a:pPr>
            <a:r>
              <a:rPr lang="de-CH" sz="800" dirty="0">
                <a:solidFill>
                  <a:schemeClr val="bg1"/>
                </a:solidFill>
              </a:rPr>
              <a:t>- 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de-CH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1AC505-C029-4BB4-8263-A87EB512305A}"/>
              </a:ext>
            </a:extLst>
          </p:cNvPr>
          <p:cNvSpPr/>
          <p:nvPr/>
        </p:nvSpPr>
        <p:spPr>
          <a:xfrm>
            <a:off x="-456112" y="1440184"/>
            <a:ext cx="13426764" cy="5982592"/>
          </a:xfrm>
          <a:prstGeom prst="rect">
            <a:avLst/>
          </a:prstGeom>
          <a:solidFill>
            <a:srgbClr val="4063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83" y="2795733"/>
            <a:ext cx="3119568" cy="1266296"/>
          </a:xfrm>
        </p:spPr>
        <p:txBody>
          <a:bodyPr>
            <a:normAutofit fontScale="90000"/>
          </a:bodyPr>
          <a:lstStyle/>
          <a:p>
            <a:r>
              <a:rPr lang="de-CH" sz="6000" b="1" dirty="0">
                <a:solidFill>
                  <a:schemeClr val="bg1"/>
                </a:solidFill>
                <a:latin typeface="Myriad Pro" panose="020B0503030403020204" pitchFamily="34" charset="0"/>
              </a:rPr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3640274808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5468"/>
            <a:ext cx="10769600" cy="1266296"/>
          </a:xfrm>
        </p:spPr>
        <p:txBody>
          <a:bodyPr>
            <a:normAutofit/>
          </a:bodyPr>
          <a:lstStyle/>
          <a:p>
            <a:r>
              <a:rPr lang="de-CH" sz="5400" b="1" dirty="0">
                <a:solidFill>
                  <a:schemeClr val="bg1"/>
                </a:solidFill>
                <a:latin typeface="Myriad Pro" panose="020B0503030403020204" pitchFamily="34" charset="0"/>
              </a:rPr>
              <a:t>Weiteres Vorgehen/Feedback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4E081293-B4F6-4746-A1A5-2C90BD979761}"/>
              </a:ext>
            </a:extLst>
          </p:cNvPr>
          <p:cNvSpPr txBox="1">
            <a:spLocks/>
          </p:cNvSpPr>
          <p:nvPr/>
        </p:nvSpPr>
        <p:spPr>
          <a:xfrm>
            <a:off x="-70965" y="1508125"/>
            <a:ext cx="12333930" cy="556783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36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de-CH" sz="3600" dirty="0">
                <a:latin typeface="Myriad Pro" panose="020B0503030403020204" pitchFamily="34" charset="0"/>
              </a:rPr>
              <a:t>	Tool ist nun einsatzbereit</a:t>
            </a:r>
          </a:p>
          <a:p>
            <a:pPr marL="0" indent="0">
              <a:buNone/>
            </a:pPr>
            <a:r>
              <a:rPr lang="de-CH" sz="3600" dirty="0">
                <a:latin typeface="Myriad Pro" panose="020B0503030403020204" pitchFamily="34" charset="0"/>
              </a:rPr>
              <a:t>	</a:t>
            </a:r>
            <a:r>
              <a:rPr lang="de-CH" b="1" dirty="0"/>
              <a:t>Benutzerverwaltung: /F01**/</a:t>
            </a:r>
          </a:p>
          <a:p>
            <a:pPr marL="0" indent="0">
              <a:buNone/>
            </a:pPr>
            <a:r>
              <a:rPr lang="de-CH" b="1" dirty="0"/>
              <a:t>	Fahrzeugverwaltung: /F02**/</a:t>
            </a:r>
          </a:p>
          <a:p>
            <a:pPr marL="0" indent="0">
              <a:buNone/>
            </a:pPr>
            <a:r>
              <a:rPr lang="de-CH" b="1" dirty="0"/>
              <a:t>	Datenerfassung (Fahrt): /F03**/</a:t>
            </a:r>
          </a:p>
          <a:p>
            <a:pPr marL="0" indent="0">
              <a:buNone/>
            </a:pPr>
            <a:r>
              <a:rPr lang="de-CH" b="1" dirty="0"/>
              <a:t>	Auswertung: /F04**/</a:t>
            </a:r>
            <a:endParaRPr lang="de-CH" sz="3600" dirty="0">
              <a:latin typeface="Myriad Pro" panose="020B0503030403020204" pitchFamily="34" charset="0"/>
            </a:endParaRPr>
          </a:p>
        </p:txBody>
      </p:sp>
      <p:pic>
        <p:nvPicPr>
          <p:cNvPr id="1026" name="Picture 2" descr="Bildergebnis fÃ¼r grÃ¼nes hÃ¤kchen">
            <a:extLst>
              <a:ext uri="{FF2B5EF4-FFF2-40B4-BE49-F238E27FC236}">
                <a16:creationId xmlns:a16="http://schemas.microsoft.com/office/drawing/2014/main" id="{F94EC043-4815-4C2A-A4DC-D544A7DD0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855" y="2530681"/>
            <a:ext cx="898319" cy="89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ildergebnis fÃ¼r grÃ¼nes hÃ¤kchen">
            <a:extLst>
              <a:ext uri="{FF2B5EF4-FFF2-40B4-BE49-F238E27FC236}">
                <a16:creationId xmlns:a16="http://schemas.microsoft.com/office/drawing/2014/main" id="{D0D9EAD6-F216-4337-8C99-C90F46A7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855" y="2979840"/>
            <a:ext cx="898319" cy="89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ildergebnis fÃ¼r grÃ¼nes hÃ¤kchen">
            <a:extLst>
              <a:ext uri="{FF2B5EF4-FFF2-40B4-BE49-F238E27FC236}">
                <a16:creationId xmlns:a16="http://schemas.microsoft.com/office/drawing/2014/main" id="{F26530EE-E82B-422E-886D-3D67CE717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855" y="3393723"/>
            <a:ext cx="898319" cy="89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ildergebnis fÃ¼r grÃ¼nes hÃ¤kchen">
            <a:extLst>
              <a:ext uri="{FF2B5EF4-FFF2-40B4-BE49-F238E27FC236}">
                <a16:creationId xmlns:a16="http://schemas.microsoft.com/office/drawing/2014/main" id="{F0720C00-A8A2-4B21-A418-B613B0006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854" y="3878159"/>
            <a:ext cx="898319" cy="89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553172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2B88F-7C0D-4D82-95F7-03B3368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1" y="1122363"/>
            <a:ext cx="11218332" cy="2387600"/>
          </a:xfrm>
        </p:spPr>
        <p:txBody>
          <a:bodyPr>
            <a:normAutofit/>
          </a:bodyPr>
          <a:lstStyle/>
          <a:p>
            <a:r>
              <a:rPr lang="de-CH" sz="9600" b="1" dirty="0">
                <a:solidFill>
                  <a:schemeClr val="bg1"/>
                </a:solidFill>
                <a:latin typeface="Myriad Pro" panose="020B0503030403020204" pitchFamily="34" charset="0"/>
              </a:rPr>
              <a:t> Sitzungsende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13424DB-785E-4C51-9A39-692BB8469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A9F84CC1-B1D1-46E0-A6A5-2834F32E2A8E}"/>
              </a:ext>
            </a:extLst>
          </p:cNvPr>
          <p:cNvSpPr txBox="1">
            <a:spLocks/>
          </p:cNvSpPr>
          <p:nvPr/>
        </p:nvSpPr>
        <p:spPr>
          <a:xfrm>
            <a:off x="1416940" y="3602037"/>
            <a:ext cx="9144000" cy="2883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endParaRPr lang="de-CH" dirty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r>
              <a:rPr lang="de-CH" sz="6000" b="1" dirty="0">
                <a:solidFill>
                  <a:schemeClr val="bg1"/>
                </a:solidFill>
                <a:latin typeface="Myriad Pro" panose="020B0503030403020204" pitchFamily="34" charset="0"/>
              </a:rPr>
              <a:t>Projekt Gruppe 16</a:t>
            </a:r>
            <a:r>
              <a:rPr lang="de-CH" sz="6000" b="1" dirty="0">
                <a:solidFill>
                  <a:schemeClr val="bg1">
                    <a:alpha val="0"/>
                  </a:schemeClr>
                </a:solidFill>
                <a:latin typeface="Myriad Pro" panose="020B0503030403020204" pitchFamily="34" charset="0"/>
              </a:rPr>
              <a:t>      </a:t>
            </a:r>
            <a:r>
              <a:rPr lang="de-CH" sz="5400" dirty="0">
                <a:solidFill>
                  <a:schemeClr val="bg1">
                    <a:alpha val="0"/>
                  </a:schemeClr>
                </a:solidFill>
                <a:latin typeface="Myriad Pro" panose="020B0503030403020204" pitchFamily="34" charset="0"/>
              </a:rPr>
              <a:t>-</a:t>
            </a:r>
          </a:p>
          <a:p>
            <a:endParaRPr lang="de-CH" dirty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r>
              <a:rPr lang="de-CH" dirty="0">
                <a:solidFill>
                  <a:schemeClr val="bg1"/>
                </a:solidFill>
                <a:latin typeface="Myriad Pro" panose="020B0503030403020204" pitchFamily="34" charset="0"/>
              </a:rPr>
              <a:t>Reto Mayer, Marco Sutter, Fabian Wipf</a:t>
            </a:r>
          </a:p>
        </p:txBody>
      </p:sp>
      <p:pic>
        <p:nvPicPr>
          <p:cNvPr id="9" name="Grafik 6">
            <a:extLst>
              <a:ext uri="{FF2B5EF4-FFF2-40B4-BE49-F238E27FC236}">
                <a16:creationId xmlns:a16="http://schemas.microsoft.com/office/drawing/2014/main" id="{3F99303E-B982-4955-9C76-8A6728CBE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626" y="4359719"/>
            <a:ext cx="2053852" cy="128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50308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Breitbild</PresentationFormat>
  <Paragraphs>71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Myriad Pro</vt:lpstr>
      <vt:lpstr>Symbol</vt:lpstr>
      <vt:lpstr>Office</vt:lpstr>
      <vt:lpstr> Meilenstein 4</vt:lpstr>
      <vt:lpstr>Begrüssung</vt:lpstr>
      <vt:lpstr>Stand Issues</vt:lpstr>
      <vt:lpstr>Aufwand Meilenstein 4 (17.05.2018)</vt:lpstr>
      <vt:lpstr>PowerPoint-Präsentation</vt:lpstr>
      <vt:lpstr>PowerPoint-Präsentation</vt:lpstr>
      <vt:lpstr>Use Case</vt:lpstr>
      <vt:lpstr>Weiteres Vorgehen/Feedback</vt:lpstr>
      <vt:lpstr> Sitzungsende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Meilenstein 1</dc:title>
  <dc:creator>Rüegge Jonas (rueegjon)</dc:creator>
  <cp:lastModifiedBy>Marco Sutter</cp:lastModifiedBy>
  <cp:revision>41</cp:revision>
  <dcterms:created xsi:type="dcterms:W3CDTF">2018-03-08T21:24:58Z</dcterms:created>
  <dcterms:modified xsi:type="dcterms:W3CDTF">2018-05-18T08:27:04Z</dcterms:modified>
</cp:coreProperties>
</file>