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5" r:id="rId6"/>
    <p:sldId id="267" r:id="rId7"/>
    <p:sldId id="268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c\Downloads\20180426_Aufwanderfassung_Gruppe16_F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Meilenstein 1 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8F-44F9-BFDB-E0BA4CEAA5D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8F-44F9-BFDB-E0BA4CEAA5D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8F-44F9-BFDB-E0BA4CEAA5D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8F-44F9-BFDB-E0BA4CEAA5D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8F-44F9-BFDB-E0BA4CEAA5D8}"/>
              </c:ext>
            </c:extLst>
          </c:dPt>
          <c:cat>
            <c:strRef>
              <c:f>Total!$A$7:$A$13</c:f>
              <c:strCache>
                <c:ptCount val="7"/>
                <c:pt idx="0">
                  <c:v>Projekt in Std</c:v>
                </c:pt>
                <c:pt idx="1">
                  <c:v>Clean Code</c:v>
                </c:pt>
                <c:pt idx="2">
                  <c:v>Projekt effektiv</c:v>
                </c:pt>
                <c:pt idx="3">
                  <c:v>Wissenstransfer Total</c:v>
                </c:pt>
                <c:pt idx="5">
                  <c:v>geplanter Aufwand</c:v>
                </c:pt>
                <c:pt idx="6">
                  <c:v>Differenz Planung - Effektiv</c:v>
                </c:pt>
              </c:strCache>
            </c:strRef>
          </c:cat>
          <c:val>
            <c:numRef>
              <c:f>Total!$B$7:$B$13</c:f>
              <c:numCache>
                <c:formatCode>General</c:formatCode>
                <c:ptCount val="7"/>
                <c:pt idx="0">
                  <c:v>35</c:v>
                </c:pt>
                <c:pt idx="1">
                  <c:v>20.5</c:v>
                </c:pt>
                <c:pt idx="2">
                  <c:v>60.5</c:v>
                </c:pt>
                <c:pt idx="3">
                  <c:v>8</c:v>
                </c:pt>
                <c:pt idx="5">
                  <c:v>80</c:v>
                </c:pt>
                <c:pt idx="6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8F-44F9-BFDB-E0BA4CEAA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9399808"/>
        <c:axId val="609406696"/>
      </c:barChart>
      <c:catAx>
        <c:axId val="6093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406696"/>
        <c:crosses val="autoZero"/>
        <c:auto val="1"/>
        <c:lblAlgn val="ctr"/>
        <c:lblOffset val="100"/>
        <c:noMultiLvlLbl val="0"/>
      </c:catAx>
      <c:valAx>
        <c:axId val="609406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276C7E2-E595-4B23-9A2B-C8A9130E8594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3600" dirty="0">
              <a:latin typeface="Myriad Pro" panose="020B0503030403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C745A7-F88C-47DD-9212-D99257AD5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279525"/>
              </p:ext>
            </p:extLst>
          </p:nvPr>
        </p:nvGraphicFramePr>
        <p:xfrm>
          <a:off x="838200" y="1676043"/>
          <a:ext cx="10038379" cy="557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175">
                  <a:extLst>
                    <a:ext uri="{9D8B030D-6E8A-4147-A177-3AD203B41FA5}">
                      <a16:colId xmlns:a16="http://schemas.microsoft.com/office/drawing/2014/main" val="3752307649"/>
                    </a:ext>
                  </a:extLst>
                </a:gridCol>
                <a:gridCol w="1649886">
                  <a:extLst>
                    <a:ext uri="{9D8B030D-6E8A-4147-A177-3AD203B41FA5}">
                      <a16:colId xmlns:a16="http://schemas.microsoft.com/office/drawing/2014/main" val="1372082394"/>
                    </a:ext>
                  </a:extLst>
                </a:gridCol>
                <a:gridCol w="1745038">
                  <a:extLst>
                    <a:ext uri="{9D8B030D-6E8A-4147-A177-3AD203B41FA5}">
                      <a16:colId xmlns:a16="http://schemas.microsoft.com/office/drawing/2014/main" val="191586418"/>
                    </a:ext>
                  </a:extLst>
                </a:gridCol>
                <a:gridCol w="1765979">
                  <a:extLst>
                    <a:ext uri="{9D8B030D-6E8A-4147-A177-3AD203B41FA5}">
                      <a16:colId xmlns:a16="http://schemas.microsoft.com/office/drawing/2014/main" val="3374700899"/>
                    </a:ext>
                  </a:extLst>
                </a:gridCol>
                <a:gridCol w="1830301">
                  <a:extLst>
                    <a:ext uri="{9D8B030D-6E8A-4147-A177-3AD203B41FA5}">
                      <a16:colId xmlns:a16="http://schemas.microsoft.com/office/drawing/2014/main" val="3839712443"/>
                    </a:ext>
                  </a:extLst>
                </a:gridCol>
              </a:tblGrid>
              <a:tr h="1114879">
                <a:tc>
                  <a:txBody>
                    <a:bodyPr/>
                    <a:lstStyle/>
                    <a:p>
                      <a:r>
                        <a:rPr lang="de-CH" b="1" dirty="0">
                          <a:latin typeface="Myriad Pro" panose="020B0503030403020204" pitchFamily="34" charset="0"/>
                        </a:rPr>
                        <a:t>Anzahl Teilnehmer: 15</a:t>
                      </a:r>
                      <a:br>
                        <a:rPr lang="de-CH" b="0" dirty="0">
                          <a:latin typeface="Myriad Pro" panose="020B0503030403020204" pitchFamily="34" charset="0"/>
                        </a:rPr>
                      </a:br>
                      <a:r>
                        <a:rPr lang="de-CH" sz="1600" b="0" dirty="0">
                          <a:latin typeface="Myriad Pro" panose="020B0503030403020204" pitchFamily="34" charset="0"/>
                        </a:rPr>
                        <a:t>Jede Person durfte pro Kategorie </a:t>
                      </a:r>
                      <a:br>
                        <a:rPr lang="de-CH" sz="1600" b="0" dirty="0">
                          <a:latin typeface="Myriad Pro" panose="020B0503030403020204" pitchFamily="34" charset="0"/>
                        </a:rPr>
                      </a:br>
                      <a:r>
                        <a:rPr lang="de-CH" sz="1600" b="0" dirty="0">
                          <a:latin typeface="Myriad Pro" panose="020B0503030403020204" pitchFamily="34" charset="0"/>
                        </a:rPr>
                        <a:t>maximal 10 Punkte vergeben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br>
                        <a:rPr lang="de-CH" b="1" dirty="0">
                          <a:latin typeface="Myriad Pro" panose="020B0503030403020204" pitchFamily="34" charset="0"/>
                        </a:rPr>
                      </a:br>
                      <a:r>
                        <a:rPr lang="de-CH" b="1" dirty="0">
                          <a:latin typeface="Myriad Pro" panose="020B0503030403020204" pitchFamily="34" charset="0"/>
                        </a:rPr>
                        <a:t>Benutzer-freundlichkeit</a:t>
                      </a:r>
                      <a:endParaRPr lang="en-US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de-CH" b="1" dirty="0">
                          <a:latin typeface="Myriad Pro" panose="020B0503030403020204" pitchFamily="34" charset="0"/>
                        </a:rPr>
                      </a:br>
                      <a:br>
                        <a:rPr lang="de-CH" b="1" dirty="0">
                          <a:latin typeface="Myriad Pro" panose="020B0503030403020204" pitchFamily="34" charset="0"/>
                        </a:rPr>
                      </a:br>
                      <a:r>
                        <a:rPr lang="de-CH" b="1" dirty="0">
                          <a:latin typeface="Myriad Pro" panose="020B0503030403020204" pitchFamily="34" charset="0"/>
                        </a:rPr>
                        <a:t>Funktionalität</a:t>
                      </a:r>
                      <a:endParaRPr lang="en-US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de-CH" b="1" dirty="0">
                          <a:latin typeface="Myriad Pro" panose="020B0503030403020204" pitchFamily="34" charset="0"/>
                        </a:rPr>
                      </a:br>
                      <a:br>
                        <a:rPr lang="de-CH" b="1" dirty="0">
                          <a:latin typeface="Myriad Pro" panose="020B0503030403020204" pitchFamily="34" charset="0"/>
                        </a:rPr>
                      </a:br>
                      <a:r>
                        <a:rPr lang="de-CH" b="1" dirty="0">
                          <a:latin typeface="Myriad Pro" panose="020B0503030403020204" pitchFamily="34" charset="0"/>
                        </a:rPr>
                        <a:t>Konzept</a:t>
                      </a:r>
                      <a:endParaRPr lang="en-US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de-CH" b="1" dirty="0">
                          <a:latin typeface="Myriad Pro" panose="020B0503030403020204" pitchFamily="34" charset="0"/>
                        </a:rPr>
                      </a:br>
                      <a:br>
                        <a:rPr lang="de-CH" b="1" dirty="0">
                          <a:latin typeface="Myriad Pro" panose="020B0503030403020204" pitchFamily="34" charset="0"/>
                        </a:rPr>
                      </a:br>
                      <a:r>
                        <a:rPr lang="de-CH" b="1" dirty="0">
                          <a:latin typeface="Myriad Pro" panose="020B0503030403020204" pitchFamily="34" charset="0"/>
                        </a:rPr>
                        <a:t>Design</a:t>
                      </a:r>
                      <a:endParaRPr lang="en-US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961958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r>
                        <a:rPr lang="de-CH" sz="1600" b="1" i="1" dirty="0"/>
                        <a:t>Sehr gut</a:t>
                      </a:r>
                      <a:br>
                        <a:rPr lang="de-CH" sz="1600" i="1" dirty="0"/>
                      </a:br>
                      <a:r>
                        <a:rPr lang="de-CH" sz="1600" i="1" dirty="0"/>
                        <a:t>125 – 150 Pt.</a:t>
                      </a:r>
                      <a:endParaRPr lang="en-US" sz="1600" i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88995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r>
                        <a:rPr lang="de-CH" sz="1600" b="1" i="1" dirty="0"/>
                        <a:t>Gut</a:t>
                      </a:r>
                      <a:br>
                        <a:rPr lang="de-CH" sz="1600" i="1" dirty="0"/>
                      </a:br>
                      <a:r>
                        <a:rPr lang="de-CH" sz="1600" i="1" dirty="0"/>
                        <a:t>100 – 125 Pt.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923313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1" i="1" dirty="0"/>
                        <a:t>Genügend</a:t>
                      </a:r>
                      <a:endParaRPr lang="en-US" sz="1600" b="1" dirty="0"/>
                    </a:p>
                    <a:p>
                      <a:r>
                        <a:rPr lang="de-CH" sz="1600" i="1" dirty="0"/>
                        <a:t>75 – 100 Pt.</a:t>
                      </a:r>
                      <a:endParaRPr lang="en-US" sz="1600" i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4131226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r>
                        <a:rPr lang="de-CH" sz="1600" b="1" i="1" dirty="0"/>
                        <a:t>Verbesserungwürdig</a:t>
                      </a:r>
                      <a:br>
                        <a:rPr lang="de-CH" sz="1600" b="1" i="1" dirty="0"/>
                      </a:br>
                      <a:r>
                        <a:rPr lang="de-CH" sz="1600" b="0" i="1" dirty="0"/>
                        <a:t>0 – 75 Pt.</a:t>
                      </a:r>
                      <a:endParaRPr lang="en-US" sz="1600" b="1" i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68073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B872E882-0DD1-4353-899C-BC777DFECA6E}"/>
              </a:ext>
            </a:extLst>
          </p:cNvPr>
          <p:cNvSpPr txBox="1">
            <a:spLocks/>
          </p:cNvSpPr>
          <p:nvPr/>
        </p:nvSpPr>
        <p:spPr>
          <a:xfrm>
            <a:off x="719667" y="135468"/>
            <a:ext cx="10769600" cy="1266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TestUser Feedback</a:t>
            </a:r>
          </a:p>
        </p:txBody>
      </p:sp>
      <p:pic>
        <p:nvPicPr>
          <p:cNvPr id="6" name="Grafik 4">
            <a:extLst>
              <a:ext uri="{FF2B5EF4-FFF2-40B4-BE49-F238E27FC236}">
                <a16:creationId xmlns:a16="http://schemas.microsoft.com/office/drawing/2014/main" id="{D5BDCD31-97A9-41C5-97ED-E87CC2B1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DF100-37AD-41A8-B5B0-E15EB61901D3}"/>
              </a:ext>
            </a:extLst>
          </p:cNvPr>
          <p:cNvSpPr/>
          <p:nvPr/>
        </p:nvSpPr>
        <p:spPr>
          <a:xfrm>
            <a:off x="4152027" y="3487540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4D17-180E-4286-8BC6-5FC630761F0B}"/>
              </a:ext>
            </a:extLst>
          </p:cNvPr>
          <p:cNvSpPr/>
          <p:nvPr/>
        </p:nvSpPr>
        <p:spPr>
          <a:xfrm>
            <a:off x="5911029" y="3285117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238E5-A080-4E4B-BB19-F3F431795172}"/>
              </a:ext>
            </a:extLst>
          </p:cNvPr>
          <p:cNvSpPr/>
          <p:nvPr/>
        </p:nvSpPr>
        <p:spPr>
          <a:xfrm>
            <a:off x="7670025" y="3941250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344DA-BFB8-4E3C-9F69-82BD11CC1393}"/>
              </a:ext>
            </a:extLst>
          </p:cNvPr>
          <p:cNvSpPr/>
          <p:nvPr/>
        </p:nvSpPr>
        <p:spPr>
          <a:xfrm>
            <a:off x="9444346" y="3062725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5B0CC-6C5A-4790-9D44-ED2A5F8B07D2}"/>
              </a:ext>
            </a:extLst>
          </p:cNvPr>
          <p:cNvCxnSpPr>
            <a:cxnSpLocks/>
          </p:cNvCxnSpPr>
          <p:nvPr/>
        </p:nvCxnSpPr>
        <p:spPr>
          <a:xfrm>
            <a:off x="3929824" y="2045187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FD649A-C7D4-4C9E-9820-6735D64769CA}"/>
              </a:ext>
            </a:extLst>
          </p:cNvPr>
          <p:cNvCxnSpPr>
            <a:cxnSpLocks/>
          </p:cNvCxnSpPr>
          <p:nvPr/>
        </p:nvCxnSpPr>
        <p:spPr>
          <a:xfrm>
            <a:off x="5575980" y="2051007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4B1320-8B32-4D56-884B-B2063966088E}"/>
              </a:ext>
            </a:extLst>
          </p:cNvPr>
          <p:cNvCxnSpPr>
            <a:cxnSpLocks/>
          </p:cNvCxnSpPr>
          <p:nvPr/>
        </p:nvCxnSpPr>
        <p:spPr>
          <a:xfrm>
            <a:off x="7321024" y="2044027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E08E2-90DE-4307-B968-A5D39E0DB045}"/>
              </a:ext>
            </a:extLst>
          </p:cNvPr>
          <p:cNvCxnSpPr>
            <a:cxnSpLocks/>
          </p:cNvCxnSpPr>
          <p:nvPr/>
        </p:nvCxnSpPr>
        <p:spPr>
          <a:xfrm>
            <a:off x="9087021" y="2051006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784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Myriad Pro" panose="020B0503030403020204" pitchFamily="34" charset="0"/>
              </a:rPr>
              <a:t> Meilenstein 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26" y="4359719"/>
            <a:ext cx="2053852" cy="12844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0B2F163-FC58-49FB-867B-DB898F05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6FDFA46A-20F7-4045-B2B5-D388C91CBE13}"/>
              </a:ext>
            </a:extLst>
          </p:cNvPr>
          <p:cNvSpPr txBox="1">
            <a:spLocks/>
          </p:cNvSpPr>
          <p:nvPr/>
        </p:nvSpPr>
        <p:spPr>
          <a:xfrm>
            <a:off x="1416940" y="3602037"/>
            <a:ext cx="9144000" cy="288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-</a:t>
            </a: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Myriad Pro" panose="020B0503030403020204" pitchFamily="34" charset="0"/>
              </a:rPr>
              <a:t>Reto Mayer, Marco Sutter, Fabian Wipf</a:t>
            </a:r>
          </a:p>
        </p:txBody>
      </p:sp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861" y="1524000"/>
            <a:ext cx="12333930" cy="556783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Stand Issues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Stand des Projektes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Ablauf einer Fahrt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Aufwand Meilenstein 3 </a:t>
            </a:r>
            <a:r>
              <a:rPr lang="de-CH" sz="2400" b="1" dirty="0">
                <a:solidFill>
                  <a:schemeClr val="bg1"/>
                </a:solidFill>
                <a:latin typeface="Myriad Pro" panose="020B0503030403020204" pitchFamily="34" charset="0"/>
              </a:rPr>
              <a:t>(26.04.2018)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049" y="1524001"/>
            <a:ext cx="12724760" cy="546847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26866"/>
              </p:ext>
            </p:extLst>
          </p:nvPr>
        </p:nvGraphicFramePr>
        <p:xfrm>
          <a:off x="939800" y="1684441"/>
          <a:ext cx="5545667" cy="4095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67687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677980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Projekt in Std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35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20.5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60.5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80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  <a:latin typeface="Myriad Pro" panose="020B0503030403020204" pitchFamily="34" charset="0"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19.5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Wissenstransfer Total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Myriad Pro" panose="020B0503030403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graphicFrame>
        <p:nvGraphicFramePr>
          <p:cNvPr id="9" name="Diagramm 7">
            <a:extLst>
              <a:ext uri="{FF2B5EF4-FFF2-40B4-BE49-F238E27FC236}">
                <a16:creationId xmlns:a16="http://schemas.microsoft.com/office/drawing/2014/main" id="{6F39EE48-F0E8-4FC3-92BE-00F07F5D9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325410"/>
              </p:ext>
            </p:extLst>
          </p:nvPr>
        </p:nvGraphicFramePr>
        <p:xfrm>
          <a:off x="6677425" y="1684442"/>
          <a:ext cx="5332720" cy="409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Issues</a:t>
            </a:r>
            <a:endParaRPr lang="de-CH" sz="6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79C0-8112-463D-AC00-BAD5E93F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D9830EE-BC8B-49F9-B46C-381802CD0064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CH" sz="4000" dirty="0">
                <a:latin typeface="Myriad Pro" panose="020B0503030403020204" pitchFamily="34" charset="0"/>
              </a:rPr>
              <a:t>Meilenstein 3 umgesetzt!</a:t>
            </a:r>
          </a:p>
        </p:txBody>
      </p:sp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Stand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Startseite</a:t>
            </a:r>
          </a:p>
          <a:p>
            <a:r>
              <a:rPr lang="de-CH" sz="3600" dirty="0"/>
              <a:t>Anmelden</a:t>
            </a:r>
          </a:p>
          <a:p>
            <a:r>
              <a:rPr lang="de-CH" sz="3600" dirty="0"/>
              <a:t>Benutzerverwaltung</a:t>
            </a:r>
          </a:p>
          <a:p>
            <a:r>
              <a:rPr lang="de-CH" sz="3600" dirty="0"/>
              <a:t>Fahrzeugverwaltung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B1E7FA5-870C-4F75-8026-4D87B34F3458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lvl="2">
              <a:buFontTx/>
              <a:buChar char="-"/>
            </a:pPr>
            <a:r>
              <a:rPr lang="de-CH" sz="4000" dirty="0">
                <a:latin typeface="Myriad Pro" panose="020B0503030403020204" pitchFamily="34" charset="0"/>
              </a:rPr>
              <a:t>Fahrten</a:t>
            </a:r>
          </a:p>
          <a:p>
            <a:pPr lvl="2">
              <a:buFontTx/>
              <a:buChar char="-"/>
            </a:pPr>
            <a:r>
              <a:rPr lang="de-CH" sz="4000" dirty="0">
                <a:latin typeface="Myriad Pro" panose="020B0503030403020204" pitchFamily="34" charset="0"/>
              </a:rPr>
              <a:t>Auswertung</a:t>
            </a:r>
          </a:p>
          <a:p>
            <a:pPr lvl="2">
              <a:buFontTx/>
              <a:buChar char="-"/>
            </a:pPr>
            <a:r>
              <a:rPr lang="de-CH" sz="4000" dirty="0">
                <a:latin typeface="Myriad Pro" panose="020B0503030403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3388172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E4C4C-27E5-423F-81F6-B3E30AC5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01F8D5-F09A-42C3-BAB6-B56219B0A7CC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de-CH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AC505-C029-4BB4-8263-A87EB512305A}"/>
              </a:ext>
            </a:extLst>
          </p:cNvPr>
          <p:cNvSpPr/>
          <p:nvPr/>
        </p:nvSpPr>
        <p:spPr>
          <a:xfrm>
            <a:off x="-456112" y="1440184"/>
            <a:ext cx="13426764" cy="5982592"/>
          </a:xfrm>
          <a:prstGeom prst="rect">
            <a:avLst/>
          </a:prstGeom>
          <a:solidFill>
            <a:srgbClr val="406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83" y="2795733"/>
            <a:ext cx="3119568" cy="1266296"/>
          </a:xfrm>
        </p:spPr>
        <p:txBody>
          <a:bodyPr>
            <a:normAutofit fontScale="90000"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64027480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E081293-B4F6-4746-A1A5-2C90BD979761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de-CH" sz="3600" dirty="0">
                <a:latin typeface="Myriad Pro" panose="020B0503030403020204" pitchFamily="34" charset="0"/>
              </a:rPr>
              <a:t>	Meilenstein 4 </a:t>
            </a:r>
            <a:br>
              <a:rPr lang="de-CH" sz="3600" dirty="0">
                <a:latin typeface="Myriad Pro" panose="020B0503030403020204" pitchFamily="34" charset="0"/>
              </a:rPr>
            </a:br>
            <a:r>
              <a:rPr lang="de-CH" sz="3600" dirty="0">
                <a:latin typeface="Myriad Pro" panose="020B0503030403020204" pitchFamily="34" charset="0"/>
              </a:rPr>
              <a:t>	Sitzungsleiter: Marco Sutter</a:t>
            </a:r>
            <a:endParaRPr lang="de-CH" sz="1200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de-CH" sz="1200" dirty="0">
                <a:latin typeface="Myriad Pro" panose="020B0503030403020204" pitchFamily="34" charset="0"/>
              </a:rPr>
              <a:t>		</a:t>
            </a:r>
            <a:br>
              <a:rPr lang="de-CH" sz="1200" dirty="0">
                <a:latin typeface="Myriad Pro" panose="020B0503030403020204" pitchFamily="34" charset="0"/>
              </a:rPr>
            </a:br>
            <a:r>
              <a:rPr lang="de-CH" sz="1200" dirty="0">
                <a:latin typeface="Myriad Pro" panose="020B0503030403020204" pitchFamily="34" charset="0"/>
              </a:rPr>
              <a:t>		</a:t>
            </a:r>
            <a:r>
              <a:rPr lang="de-CH" sz="3200" dirty="0">
                <a:latin typeface="Myriad Pro" panose="020B0503030403020204" pitchFamily="34" charset="0"/>
              </a:rPr>
              <a:t>- Testing</a:t>
            </a:r>
          </a:p>
          <a:p>
            <a:pPr marL="457200" lvl="1" indent="0">
              <a:buNone/>
            </a:pPr>
            <a:r>
              <a:rPr lang="de-CH" sz="3200" dirty="0">
                <a:latin typeface="Myriad Pro" panose="020B0503030403020204" pitchFamily="34" charset="0"/>
              </a:rPr>
              <a:t>		- Übergabe</a:t>
            </a:r>
          </a:p>
          <a:p>
            <a:pPr marL="0" indent="0">
              <a:buNone/>
            </a:pPr>
            <a:endParaRPr lang="de-CH" sz="3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Myriad Pro" panose="020B0503030403020204" pitchFamily="34" charset="0"/>
              </a:rPr>
              <a:t> Sitzungsende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3424DB-785E-4C51-9A39-692BB846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A9F84CC1-B1D1-46E0-A6A5-2834F32E2A8E}"/>
              </a:ext>
            </a:extLst>
          </p:cNvPr>
          <p:cNvSpPr txBox="1">
            <a:spLocks/>
          </p:cNvSpPr>
          <p:nvPr/>
        </p:nvSpPr>
        <p:spPr>
          <a:xfrm>
            <a:off x="1416940" y="3602037"/>
            <a:ext cx="9144000" cy="288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-</a:t>
            </a: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Myriad Pro" panose="020B0503030403020204" pitchFamily="34" charset="0"/>
              </a:rPr>
              <a:t>Reto Mayer, Marco Sutter, Fabian Wipf</a:t>
            </a:r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3F99303E-B982-4955-9C76-8A6728CB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26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030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Myriad Pro</vt:lpstr>
      <vt:lpstr>Office</vt:lpstr>
      <vt:lpstr>PowerPoint Presentation</vt:lpstr>
      <vt:lpstr> Meilenstein 3</vt:lpstr>
      <vt:lpstr>Begrüssung</vt:lpstr>
      <vt:lpstr>Aufwand Meilenstein 3 (26.04.2018)</vt:lpstr>
      <vt:lpstr>Stand Issues</vt:lpstr>
      <vt:lpstr>Stand des Projektes</vt:lpstr>
      <vt:lpstr>Use Case</vt:lpstr>
      <vt:lpstr>Ausblick und Pendenzen</vt:lpstr>
      <vt:lpstr> Sitzungsende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Wipf Fabian (wipffab2)</cp:lastModifiedBy>
  <cp:revision>31</cp:revision>
  <dcterms:created xsi:type="dcterms:W3CDTF">2018-03-08T21:24:58Z</dcterms:created>
  <dcterms:modified xsi:type="dcterms:W3CDTF">2018-05-17T12:46:13Z</dcterms:modified>
</cp:coreProperties>
</file>