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8" r:id="rId7"/>
    <p:sldId id="263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nc\Downloads\20180426_Aufwanderfassung_Gruppe16_F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dirty="0"/>
              <a:t>Meilenstein 1 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8F-44F9-BFDB-E0BA4CEAA5D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8F-44F9-BFDB-E0BA4CEAA5D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8F-44F9-BFDB-E0BA4CEAA5D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8F-44F9-BFDB-E0BA4CEAA5D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8F-44F9-BFDB-E0BA4CEAA5D8}"/>
              </c:ext>
            </c:extLst>
          </c:dPt>
          <c:cat>
            <c:strRef>
              <c:f>Total!$A$7:$A$13</c:f>
              <c:strCache>
                <c:ptCount val="7"/>
                <c:pt idx="0">
                  <c:v>Projekt in Std</c:v>
                </c:pt>
                <c:pt idx="1">
                  <c:v>Clean Code</c:v>
                </c:pt>
                <c:pt idx="2">
                  <c:v>Projekt effektiv</c:v>
                </c:pt>
                <c:pt idx="3">
                  <c:v>Wissenstransfer Total</c:v>
                </c:pt>
                <c:pt idx="5">
                  <c:v>geplanter Aufwand</c:v>
                </c:pt>
                <c:pt idx="6">
                  <c:v>Differenz Planung - Effektiv</c:v>
                </c:pt>
              </c:strCache>
            </c:strRef>
          </c:cat>
          <c:val>
            <c:numRef>
              <c:f>Total!$B$7:$B$13</c:f>
              <c:numCache>
                <c:formatCode>General</c:formatCode>
                <c:ptCount val="7"/>
                <c:pt idx="0">
                  <c:v>35</c:v>
                </c:pt>
                <c:pt idx="1">
                  <c:v>20.5</c:v>
                </c:pt>
                <c:pt idx="2">
                  <c:v>60.5</c:v>
                </c:pt>
                <c:pt idx="3">
                  <c:v>8</c:v>
                </c:pt>
                <c:pt idx="5">
                  <c:v>80</c:v>
                </c:pt>
                <c:pt idx="6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28F-44F9-BFDB-E0BA4CEAA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9399808"/>
        <c:axId val="609406696"/>
      </c:barChart>
      <c:catAx>
        <c:axId val="6093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406696"/>
        <c:crosses val="autoZero"/>
        <c:auto val="1"/>
        <c:lblAlgn val="ctr"/>
        <c:lblOffset val="100"/>
        <c:noMultiLvlLbl val="0"/>
      </c:catAx>
      <c:valAx>
        <c:axId val="609406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3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F8620-6EEE-4E4E-86B1-64136937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F68928-FAB7-495F-94CD-4BF0974B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B42E3-CC2F-44BA-A94C-43A26DAE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F0CFD-1C9A-4797-9528-F0011CC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0BC06-CC6F-483C-B2D6-1F6649F7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58866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54E0F-E2BA-4F47-A3CB-24B8399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AA9BF-57CA-4087-A455-D7B360C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E075E-72C8-4918-94F9-8E96014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AC9C9D-CE4A-4E8D-ACB2-1110DF5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CECCC-9BA2-4968-9AE6-4B3D4EE6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913020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B7DB57-C518-48BB-88FD-E62D4E42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944DB-A617-4027-91B5-845C1F21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7466-E528-49A2-B7D7-A29C2A9D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D349C-FE82-4EED-98D6-36768885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40AEA-C8E8-4D8E-BC04-951A997D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160280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137FF-A316-4216-8281-8809A1E9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0242-CF11-4C9A-8941-BDF66B24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4D013-CC83-4B6D-B4AC-7E8148A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2AF608-0214-4E04-AEAE-C721EB7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7C214-DAA2-48C0-932F-1A2A8CC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02378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5F2B-93A0-4DBD-8C2F-B70E39A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99B75-883F-47A2-9C81-51EE286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9A3B5-020B-4F95-A01E-1934F066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B1A53D-4DD3-4405-B04D-D06CF13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313B0-40BB-4899-8CB4-6E64C487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8905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41486-8FB7-4E5F-A006-99974800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0EB7F-A305-4B9D-802A-BC84D304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43266-7D76-4730-A5E2-A2860A1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39DB1-4866-4599-8B7A-4F019C9E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FCC67-4121-42B5-AAF8-AAC2227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47B04-9A66-4785-88D2-0E8E3473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570396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3590F-A0F3-4D33-B8ED-78EC43B8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304501-4A13-458B-85E4-2CFE5813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E6942-B861-4D95-BAE5-5965FD46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F9BA01-C281-4A2F-AFEB-ADB61B8D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839035-80F4-45A9-8599-625E430CF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0D8C86-88BE-4567-8BAF-912A61F7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2A5138-94E0-4236-884E-CD5CDD26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B01E82-BD36-4F53-9A99-9FA6C74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5365339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B426F-30F8-4AA7-8F69-20C9F96B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C7DDB-E2F5-4DDE-87BA-822DF01B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34B64-DB9E-4F58-94CB-D7B0EEE7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678DF-2F32-4083-B980-BC124BB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85759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2F6DCF-1170-470B-AAC7-DF6C2AA7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B4435-998C-458D-B2EF-8131D907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42ABE0-A3F0-4BD6-9EEE-DC1339D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3677075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61C57-932C-4873-9489-89AEEC43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E23202-9B5C-4EAD-9B21-2A39FEED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F48563-B0EE-4D34-97E3-38B1147D3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A64C3-D903-445E-9800-9F1CE7D1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0C25C-40C0-47C0-9271-A01DE18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F8E13-0858-44E7-A8C4-B6BDF82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869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BFC81-5348-481F-BFC1-8089C59A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CCA57D-DA09-4963-9BA2-E907EF65E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D4393A-6A01-4B62-9031-2BD40C32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8B372-8DAA-4760-A478-3D0A3AB9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8A121-DA79-4718-8729-A226A53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3B95E2-BE5F-4D7E-932F-BC1B5080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96896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D9939-ED0F-4BC3-B6A2-2BDF0B27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F0F9D-C57B-4C91-A401-5EC6C1DE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191E7-99AF-4ED3-9F9C-8B28B3BB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E3B9-BFD3-4836-85E3-38E3B5379BB2}" type="datetimeFigureOut">
              <a:rPr lang="de-CH" smtClean="0"/>
              <a:t>26.04.2018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5C680-AAD5-466B-A3F2-D13F1817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BD2E2-720E-4DA1-8DC3-5C2E2058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35A3-9B34-4BC4-A038-FAAF1A85A28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88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Myriad Pro" panose="020B0503030403020204" pitchFamily="34" charset="0"/>
              </a:rPr>
              <a:t> Meilenstein 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12A104-3A4B-4B58-8C7D-80197AE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26" y="4359719"/>
            <a:ext cx="2053852" cy="128444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0B2F163-FC58-49FB-867B-DB898F05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6FDFA46A-20F7-4045-B2B5-D388C91CBE13}"/>
              </a:ext>
            </a:extLst>
          </p:cNvPr>
          <p:cNvSpPr txBox="1">
            <a:spLocks/>
          </p:cNvSpPr>
          <p:nvPr/>
        </p:nvSpPr>
        <p:spPr>
          <a:xfrm>
            <a:off x="1416940" y="3602037"/>
            <a:ext cx="9144000" cy="288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-</a:t>
            </a: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Myriad Pro" panose="020B0503030403020204" pitchFamily="34" charset="0"/>
              </a:rPr>
              <a:t>Reto Mayer, Marco Sutter, Fabian Wipf</a:t>
            </a:r>
          </a:p>
        </p:txBody>
      </p:sp>
    </p:spTree>
    <p:extLst>
      <p:ext uri="{BB962C8B-B14F-4D97-AF65-F5344CB8AC3E}">
        <p14:creationId xmlns:p14="http://schemas.microsoft.com/office/powerpoint/2010/main" val="337357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Begrüssung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861" y="1524000"/>
            <a:ext cx="12333930" cy="5567835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>
              <a:latin typeface="Myriad Pro" panose="020B0503030403020204" pitchFamily="34" charset="0"/>
            </a:endParaRPr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  <a:latin typeface="Myriad Pro" panose="020B0503030403020204" pitchFamily="34" charset="0"/>
              </a:rPr>
              <a:t>- 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Stand Issues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Stand des Projektes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Ablauf einer Fahrt</a:t>
            </a:r>
          </a:p>
          <a:p>
            <a:pPr marL="914400" lvl="2" indent="0">
              <a:buNone/>
            </a:pPr>
            <a:r>
              <a:rPr lang="de-CH" sz="4000" dirty="0">
                <a:latin typeface="Myriad Pro" panose="020B0503030403020204" pitchFamily="34" charset="0"/>
              </a:rPr>
              <a:t>- Ausblick und Pendenzen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701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Aufwand Meilenstein 3 </a:t>
            </a:r>
            <a:r>
              <a:rPr lang="de-CH" sz="2400" b="1" dirty="0">
                <a:solidFill>
                  <a:schemeClr val="bg1"/>
                </a:solidFill>
                <a:latin typeface="Myriad Pro" panose="020B0503030403020204" pitchFamily="34" charset="0"/>
              </a:rPr>
              <a:t>(26.04.2018)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9049" y="1524001"/>
            <a:ext cx="12724760" cy="546847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endParaRPr lang="de-CH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F5F0AA4-956C-468F-B501-114AA425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26866"/>
              </p:ext>
            </p:extLst>
          </p:nvPr>
        </p:nvGraphicFramePr>
        <p:xfrm>
          <a:off x="939800" y="1684441"/>
          <a:ext cx="5545667" cy="4095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67687">
                  <a:extLst>
                    <a:ext uri="{9D8B030D-6E8A-4147-A177-3AD203B41FA5}">
                      <a16:colId xmlns:a16="http://schemas.microsoft.com/office/drawing/2014/main" val="2187792830"/>
                    </a:ext>
                  </a:extLst>
                </a:gridCol>
                <a:gridCol w="677980">
                  <a:extLst>
                    <a:ext uri="{9D8B030D-6E8A-4147-A177-3AD203B41FA5}">
                      <a16:colId xmlns:a16="http://schemas.microsoft.com/office/drawing/2014/main" val="2263850286"/>
                    </a:ext>
                  </a:extLst>
                </a:gridCol>
              </a:tblGrid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Projekt in Std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35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48086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Clean Code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20.5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432542"/>
                  </a:ext>
                </a:extLst>
              </a:tr>
              <a:tr h="685242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Projekt effektiv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60.5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912266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Eingeplant</a:t>
                      </a:r>
                      <a:endParaRPr lang="de-CH" sz="2400" b="0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80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686000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>
                          <a:effectLst/>
                          <a:latin typeface="Myriad Pro" panose="020B0503030403020204" pitchFamily="34" charset="0"/>
                        </a:rPr>
                        <a:t>Differenz Planung - Effektiv</a:t>
                      </a:r>
                      <a:endParaRPr lang="de-CH" sz="2400" b="1" i="0" u="none" strike="noStrike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effectLst/>
                          <a:latin typeface="Myriad Pro" panose="020B0503030403020204" pitchFamily="34" charset="0"/>
                        </a:rPr>
                        <a:t>19.5</a:t>
                      </a:r>
                      <a:endParaRPr lang="de-CH" sz="2400" u="none" strike="noStrike" kern="1200" dirty="0">
                        <a:solidFill>
                          <a:schemeClr val="dk1"/>
                        </a:solidFill>
                        <a:effectLst/>
                        <a:latin typeface="Myriad Pro" panose="020B0503030403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024893"/>
                  </a:ext>
                </a:extLst>
              </a:tr>
              <a:tr h="679868">
                <a:tc>
                  <a:txBody>
                    <a:bodyPr/>
                    <a:lstStyle/>
                    <a:p>
                      <a:pPr algn="l" fontAlgn="b"/>
                      <a:r>
                        <a:rPr lang="de-CH" sz="2400" u="none" strike="noStrike" dirty="0">
                          <a:effectLst/>
                          <a:latin typeface="Myriad Pro" panose="020B0503030403020204" pitchFamily="34" charset="0"/>
                        </a:rPr>
                        <a:t>Wissenstransfer Total</a:t>
                      </a:r>
                      <a:endParaRPr lang="de-CH" sz="2400" b="1" i="0" u="none" strike="noStrike" dirty="0">
                        <a:solidFill>
                          <a:srgbClr val="000000"/>
                        </a:solidFill>
                        <a:effectLst/>
                        <a:latin typeface="Myriad Pro" panose="020B050303040302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Myriad Pro" panose="020B050303040302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2049270"/>
                  </a:ext>
                </a:extLst>
              </a:tr>
            </a:tbl>
          </a:graphicData>
        </a:graphic>
      </p:graphicFrame>
      <p:graphicFrame>
        <p:nvGraphicFramePr>
          <p:cNvPr id="9" name="Diagramm 7">
            <a:extLst>
              <a:ext uri="{FF2B5EF4-FFF2-40B4-BE49-F238E27FC236}">
                <a16:creationId xmlns:a16="http://schemas.microsoft.com/office/drawing/2014/main" id="{6F39EE48-F0E8-4FC3-92BE-00F07F5D9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325410"/>
              </p:ext>
            </p:extLst>
          </p:nvPr>
        </p:nvGraphicFramePr>
        <p:xfrm>
          <a:off x="6677425" y="1684442"/>
          <a:ext cx="5332720" cy="409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109346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Stand </a:t>
            </a:r>
            <a:r>
              <a:rPr lang="de-CH" sz="60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Issues</a:t>
            </a:r>
            <a:endParaRPr lang="de-CH" sz="60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79C0-8112-463D-AC00-BAD5E93F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D9830EE-BC8B-49F9-B46C-381802CD0064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>
              <a:latin typeface="Myriad Pro" panose="020B0503030403020204" pitchFamily="34" charset="0"/>
            </a:endParaRPr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  <a:latin typeface="Myriad Pro" panose="020B0503030403020204" pitchFamily="34" charset="0"/>
              </a:rPr>
              <a:t>- 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CH" sz="4000" dirty="0">
                <a:latin typeface="Myriad Pro" panose="020B0503030403020204" pitchFamily="34" charset="0"/>
              </a:rPr>
              <a:t>Meilenstein 3 umgesetzt!</a:t>
            </a:r>
          </a:p>
        </p:txBody>
      </p:sp>
    </p:spTree>
    <p:extLst>
      <p:ext uri="{BB962C8B-B14F-4D97-AF65-F5344CB8AC3E}">
        <p14:creationId xmlns:p14="http://schemas.microsoft.com/office/powerpoint/2010/main" val="236855567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Stand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19D9F-EE71-4337-A5B0-92F3F6F2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2933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Startseite</a:t>
            </a:r>
          </a:p>
          <a:p>
            <a:r>
              <a:rPr lang="de-CH" sz="3600" dirty="0"/>
              <a:t>Anmelden</a:t>
            </a:r>
          </a:p>
          <a:p>
            <a:r>
              <a:rPr lang="de-CH" sz="3600" dirty="0"/>
              <a:t>Benutzerverwaltung</a:t>
            </a:r>
          </a:p>
          <a:p>
            <a:r>
              <a:rPr lang="de-CH" sz="3600" dirty="0"/>
              <a:t>Fahrzeugverwaltung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B1E7FA5-870C-4F75-8026-4D87B34F3458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>
              <a:latin typeface="Myriad Pro" panose="020B0503030403020204" pitchFamily="34" charset="0"/>
            </a:endParaRPr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  <a:latin typeface="Myriad Pro" panose="020B0503030403020204" pitchFamily="34" charset="0"/>
              </a:rPr>
              <a:t>- </a:t>
            </a:r>
          </a:p>
          <a:p>
            <a:pPr lvl="2">
              <a:buFontTx/>
              <a:buChar char="-"/>
            </a:pPr>
            <a:r>
              <a:rPr lang="de-CH" sz="4000" dirty="0">
                <a:latin typeface="Myriad Pro" panose="020B0503030403020204" pitchFamily="34" charset="0"/>
              </a:rPr>
              <a:t>Fahrten</a:t>
            </a:r>
          </a:p>
          <a:p>
            <a:pPr lvl="2">
              <a:buFontTx/>
              <a:buChar char="-"/>
            </a:pPr>
            <a:r>
              <a:rPr lang="de-CH" sz="4000" dirty="0">
                <a:latin typeface="Myriad Pro" panose="020B0503030403020204" pitchFamily="34" charset="0"/>
              </a:rPr>
              <a:t>Auswertung</a:t>
            </a:r>
          </a:p>
          <a:p>
            <a:pPr lvl="2">
              <a:buFontTx/>
              <a:buChar char="-"/>
            </a:pPr>
            <a:r>
              <a:rPr lang="de-CH" sz="4000" dirty="0">
                <a:latin typeface="Myriad Pro" panose="020B050303040302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33881728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E4C4C-27E5-423F-81F6-B3E30AC5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A01F8D5-F09A-42C3-BAB6-B56219B0A7CC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/>
          </a:p>
          <a:p>
            <a:pPr marL="1657350" lvl="2" indent="-742950">
              <a:buFont typeface="+mj-lt"/>
              <a:buAutoNum type="arabicParenBoth"/>
            </a:pPr>
            <a:r>
              <a:rPr lang="de-CH" sz="800" dirty="0">
                <a:solidFill>
                  <a:schemeClr val="bg1"/>
                </a:solidFill>
              </a:rPr>
              <a:t>-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de-CH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AC505-C029-4BB4-8263-A87EB512305A}"/>
              </a:ext>
            </a:extLst>
          </p:cNvPr>
          <p:cNvSpPr/>
          <p:nvPr/>
        </p:nvSpPr>
        <p:spPr>
          <a:xfrm>
            <a:off x="-456112" y="1440184"/>
            <a:ext cx="13426764" cy="5982592"/>
          </a:xfrm>
          <a:prstGeom prst="rect">
            <a:avLst/>
          </a:prstGeom>
          <a:solidFill>
            <a:srgbClr val="406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83" y="2795733"/>
            <a:ext cx="3119568" cy="1266296"/>
          </a:xfrm>
        </p:spPr>
        <p:txBody>
          <a:bodyPr>
            <a:normAutofit fontScale="90000"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64027480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1B019-F359-4764-A427-8FCE14F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35468"/>
            <a:ext cx="10769600" cy="1266296"/>
          </a:xfrm>
        </p:spPr>
        <p:txBody>
          <a:bodyPr>
            <a:normAutofit/>
          </a:bodyPr>
          <a:lstStyle/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Ausblick und Pendenzen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24A75-8A64-4E03-A0FE-DD247E9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8" y="241829"/>
            <a:ext cx="1462142" cy="9144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E081293-B4F6-4746-A1A5-2C90BD979761}"/>
              </a:ext>
            </a:extLst>
          </p:cNvPr>
          <p:cNvSpPr txBox="1">
            <a:spLocks/>
          </p:cNvSpPr>
          <p:nvPr/>
        </p:nvSpPr>
        <p:spPr>
          <a:xfrm>
            <a:off x="-48861" y="1524000"/>
            <a:ext cx="12333930" cy="55678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de-CH" sz="3600" dirty="0">
                <a:latin typeface="Myriad Pro" panose="020B0503030403020204" pitchFamily="34" charset="0"/>
              </a:rPr>
              <a:t>	Meilenstein 4 </a:t>
            </a:r>
            <a:br>
              <a:rPr lang="de-CH" sz="3600" dirty="0">
                <a:latin typeface="Myriad Pro" panose="020B0503030403020204" pitchFamily="34" charset="0"/>
              </a:rPr>
            </a:br>
            <a:r>
              <a:rPr lang="de-CH" sz="3600" dirty="0">
                <a:latin typeface="Myriad Pro" panose="020B0503030403020204" pitchFamily="34" charset="0"/>
              </a:rPr>
              <a:t>	Sitzungsleiter: Marco Sutter</a:t>
            </a:r>
            <a:endParaRPr lang="de-CH" sz="1200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de-CH" sz="1200" dirty="0">
                <a:latin typeface="Myriad Pro" panose="020B0503030403020204" pitchFamily="34" charset="0"/>
              </a:rPr>
              <a:t>		</a:t>
            </a:r>
            <a:br>
              <a:rPr lang="de-CH" sz="1200" dirty="0">
                <a:latin typeface="Myriad Pro" panose="020B0503030403020204" pitchFamily="34" charset="0"/>
              </a:rPr>
            </a:br>
            <a:r>
              <a:rPr lang="de-CH" sz="1200" dirty="0">
                <a:latin typeface="Myriad Pro" panose="020B0503030403020204" pitchFamily="34" charset="0"/>
              </a:rPr>
              <a:t>		</a:t>
            </a:r>
            <a:r>
              <a:rPr lang="de-CH" sz="3200" dirty="0">
                <a:latin typeface="Myriad Pro" panose="020B0503030403020204" pitchFamily="34" charset="0"/>
              </a:rPr>
              <a:t>- Testing</a:t>
            </a:r>
          </a:p>
          <a:p>
            <a:pPr marL="457200" lvl="1" indent="0">
              <a:buNone/>
            </a:pPr>
            <a:r>
              <a:rPr lang="de-CH" sz="3200" dirty="0">
                <a:latin typeface="Myriad Pro" panose="020B0503030403020204" pitchFamily="34" charset="0"/>
              </a:rPr>
              <a:t>		- Übergabe</a:t>
            </a:r>
          </a:p>
          <a:p>
            <a:pPr marL="0" indent="0">
              <a:buNone/>
            </a:pPr>
            <a:endParaRPr lang="de-CH" sz="36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317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2B88F-7C0D-4D82-95F7-03B3368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11218332" cy="2387600"/>
          </a:xfrm>
        </p:spPr>
        <p:txBody>
          <a:bodyPr>
            <a:normAutofit/>
          </a:bodyPr>
          <a:lstStyle/>
          <a:p>
            <a:r>
              <a:rPr lang="de-CH" sz="9600" b="1" dirty="0">
                <a:solidFill>
                  <a:schemeClr val="bg1"/>
                </a:solidFill>
                <a:latin typeface="Myriad Pro" panose="020B0503030403020204" pitchFamily="34" charset="0"/>
              </a:rPr>
              <a:t> Sitzungsende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3424DB-785E-4C51-9A39-692BB846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A9F84CC1-B1D1-46E0-A6A5-2834F32E2A8E}"/>
              </a:ext>
            </a:extLst>
          </p:cNvPr>
          <p:cNvSpPr txBox="1">
            <a:spLocks/>
          </p:cNvSpPr>
          <p:nvPr/>
        </p:nvSpPr>
        <p:spPr>
          <a:xfrm>
            <a:off x="1416940" y="3602037"/>
            <a:ext cx="9144000" cy="288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sz="6000" b="1" dirty="0">
                <a:solidFill>
                  <a:schemeClr val="bg1"/>
                </a:solidFill>
                <a:latin typeface="Myriad Pro" panose="020B0503030403020204" pitchFamily="34" charset="0"/>
              </a:rPr>
              <a:t>Projekt Gruppe 16</a:t>
            </a:r>
            <a:r>
              <a:rPr lang="de-CH" sz="6000" b="1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      </a:t>
            </a:r>
            <a:r>
              <a:rPr lang="de-CH" sz="5400" dirty="0">
                <a:solidFill>
                  <a:schemeClr val="bg1">
                    <a:alpha val="0"/>
                  </a:schemeClr>
                </a:solidFill>
                <a:latin typeface="Myriad Pro" panose="020B0503030403020204" pitchFamily="34" charset="0"/>
              </a:rPr>
              <a:t>-</a:t>
            </a:r>
          </a:p>
          <a:p>
            <a:endParaRPr lang="de-CH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Myriad Pro" panose="020B0503030403020204" pitchFamily="34" charset="0"/>
              </a:rPr>
              <a:t>Reto Mayer, Marco Sutter, Fabian Wipf</a:t>
            </a:r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3F99303E-B982-4955-9C76-8A6728CB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26" y="4359719"/>
            <a:ext cx="2053852" cy="12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030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Myriad Pro</vt:lpstr>
      <vt:lpstr>Office</vt:lpstr>
      <vt:lpstr> Meilenstein 3</vt:lpstr>
      <vt:lpstr>Begrüssung</vt:lpstr>
      <vt:lpstr>Aufwand Meilenstein 3 (26.04.2018)</vt:lpstr>
      <vt:lpstr>Stand Issues</vt:lpstr>
      <vt:lpstr>Stand des Projektes</vt:lpstr>
      <vt:lpstr>Use Case</vt:lpstr>
      <vt:lpstr>Ausblick und Pendenzen</vt:lpstr>
      <vt:lpstr> Sitzungsende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Rüegge Jonas (rueegjon)</dc:creator>
  <cp:lastModifiedBy>Wipf Fabian (wipffab2)</cp:lastModifiedBy>
  <cp:revision>22</cp:revision>
  <dcterms:created xsi:type="dcterms:W3CDTF">2018-03-08T21:24:58Z</dcterms:created>
  <dcterms:modified xsi:type="dcterms:W3CDTF">2018-04-26T22:40:29Z</dcterms:modified>
</cp:coreProperties>
</file>