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4" r:id="rId3"/>
    <p:sldId id="260" r:id="rId4"/>
    <p:sldId id="259" r:id="rId5"/>
    <p:sldId id="258" r:id="rId6"/>
    <p:sldId id="261" r:id="rId7"/>
    <p:sldId id="265" r:id="rId8"/>
    <p:sldId id="266" r:id="rId9"/>
    <p:sldId id="267" r:id="rId10"/>
    <p:sldId id="268" r:id="rId11"/>
    <p:sldId id="271" r:id="rId12"/>
    <p:sldId id="270" r:id="rId13"/>
    <p:sldId id="272" r:id="rId14"/>
    <p:sldId id="277" r:id="rId15"/>
    <p:sldId id="273" r:id="rId16"/>
    <p:sldId id="274" r:id="rId17"/>
    <p:sldId id="275" r:id="rId18"/>
    <p:sldId id="276" r:id="rId19"/>
    <p:sldId id="269" r:id="rId20"/>
    <p:sldId id="280" r:id="rId21"/>
    <p:sldId id="281" r:id="rId22"/>
    <p:sldId id="282" r:id="rId23"/>
    <p:sldId id="283" r:id="rId24"/>
    <p:sldId id="284" r:id="rId25"/>
    <p:sldId id="285" r:id="rId26"/>
    <p:sldId id="263" r:id="rId27"/>
  </p:sldIdLst>
  <p:sldSz cx="9144000" cy="6858000" type="screen4x3"/>
  <p:notesSz cx="6669088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65" cy="494186"/>
          </a:xfrm>
          <a:prstGeom prst="rect">
            <a:avLst/>
          </a:prstGeom>
        </p:spPr>
        <p:txBody>
          <a:bodyPr vert="horz" lIns="90434" tIns="45217" rIns="90434" bIns="452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6866" y="0"/>
            <a:ext cx="2890665" cy="494186"/>
          </a:xfrm>
          <a:prstGeom prst="rect">
            <a:avLst/>
          </a:prstGeom>
        </p:spPr>
        <p:txBody>
          <a:bodyPr vert="horz" lIns="90434" tIns="45217" rIns="90434" bIns="45217" rtlCol="0"/>
          <a:lstStyle>
            <a:lvl1pPr algn="r">
              <a:defRPr sz="1200"/>
            </a:lvl1pPr>
          </a:lstStyle>
          <a:p>
            <a:fld id="{4A50B90E-CBF8-4A51-A377-070DE9BA12DF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6899"/>
            <a:ext cx="2890665" cy="494185"/>
          </a:xfrm>
          <a:prstGeom prst="rect">
            <a:avLst/>
          </a:prstGeom>
        </p:spPr>
        <p:txBody>
          <a:bodyPr vert="horz" lIns="90434" tIns="45217" rIns="90434" bIns="452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6866" y="9376899"/>
            <a:ext cx="2890665" cy="494185"/>
          </a:xfrm>
          <a:prstGeom prst="rect">
            <a:avLst/>
          </a:prstGeom>
        </p:spPr>
        <p:txBody>
          <a:bodyPr vert="horz" lIns="90434" tIns="45217" rIns="90434" bIns="45217" rtlCol="0" anchor="b"/>
          <a:lstStyle>
            <a:lvl1pPr algn="r">
              <a:defRPr sz="1200"/>
            </a:lvl1pPr>
          </a:lstStyle>
          <a:p>
            <a:fld id="{F5C289AF-97E9-4C90-A4EF-D0E90BF83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3633"/>
          </a:xfrm>
          <a:prstGeom prst="rect">
            <a:avLst/>
          </a:prstGeom>
        </p:spPr>
        <p:txBody>
          <a:bodyPr vert="horz" lIns="90434" tIns="45217" rIns="90434" bIns="452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3633"/>
          </a:xfrm>
          <a:prstGeom prst="rect">
            <a:avLst/>
          </a:prstGeom>
        </p:spPr>
        <p:txBody>
          <a:bodyPr vert="horz" lIns="90434" tIns="45217" rIns="90434" bIns="45217" rtlCol="0"/>
          <a:lstStyle>
            <a:lvl1pPr algn="r">
              <a:defRPr sz="1200"/>
            </a:lvl1pPr>
          </a:lstStyle>
          <a:p>
            <a:fld id="{D19836D4-10A2-4FF6-834A-796A553A8E6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6775" y="739775"/>
            <a:ext cx="4935538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34" tIns="45217" rIns="90434" bIns="452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89515"/>
            <a:ext cx="5335270" cy="4442698"/>
          </a:xfrm>
          <a:prstGeom prst="rect">
            <a:avLst/>
          </a:prstGeom>
        </p:spPr>
        <p:txBody>
          <a:bodyPr vert="horz" lIns="90434" tIns="45217" rIns="90434" bIns="452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889938" cy="493633"/>
          </a:xfrm>
          <a:prstGeom prst="rect">
            <a:avLst/>
          </a:prstGeom>
        </p:spPr>
        <p:txBody>
          <a:bodyPr vert="horz" lIns="90434" tIns="45217" rIns="90434" bIns="452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377316"/>
            <a:ext cx="2889938" cy="493633"/>
          </a:xfrm>
          <a:prstGeom prst="rect">
            <a:avLst/>
          </a:prstGeom>
        </p:spPr>
        <p:txBody>
          <a:bodyPr vert="horz" lIns="90434" tIns="45217" rIns="90434" bIns="45217" rtlCol="0" anchor="b"/>
          <a:lstStyle>
            <a:lvl1pPr algn="r">
              <a:defRPr sz="1200"/>
            </a:lvl1pPr>
          </a:lstStyle>
          <a:p>
            <a:fld id="{26857F76-531D-4B06-9A0E-F0E1F2A52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lum bright="6000" contrast="5000"/>
          </a:blip>
          <a:srcRect/>
          <a:stretch>
            <a:fillRect/>
          </a:stretch>
        </p:blipFill>
        <p:spPr bwMode="auto">
          <a:xfrm>
            <a:off x="2085975" y="2590800"/>
            <a:ext cx="50006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isometricTopUp"/>
            <a:lightRig rig="threePt" dir="t"/>
          </a:scene3d>
          <a:sp3d contourW="12700">
            <a:contourClr>
              <a:schemeClr val="bg1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Hydrological Data Screening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Detecting </a:t>
            </a:r>
            <a:r>
              <a:rPr lang="en-US" dirty="0" err="1" smtClean="0">
                <a:solidFill>
                  <a:schemeClr val="tx2"/>
                </a:solidFill>
              </a:rPr>
              <a:t>inhomogeneity</a:t>
            </a:r>
            <a:r>
              <a:rPr lang="en-US" dirty="0" smtClean="0">
                <a:solidFill>
                  <a:schemeClr val="tx2"/>
                </a:solidFill>
              </a:rPr>
              <a:t> and trends in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hydrological time series due to climatic and environmental change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5715000"/>
            <a:ext cx="4125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Raymond </a:t>
            </a:r>
            <a:r>
              <a:rPr lang="en-US" dirty="0" err="1" smtClean="0">
                <a:solidFill>
                  <a:schemeClr val="tx2"/>
                </a:solidFill>
              </a:rPr>
              <a:t>Venneker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UNESCO-IHE Institute for Water Education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Delft, the Netherlands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86929" y="304800"/>
            <a:ext cx="215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Autocorrelation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1995"/>
            <a:ext cx="4900500" cy="487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8500" y="1255388"/>
            <a:ext cx="3514500" cy="27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410200" y="403860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Autocorrelation function (ACF) is the Pearson </a:t>
            </a:r>
            <a:r>
              <a:rPr lang="en-US" i="1" dirty="0" smtClean="0">
                <a:solidFill>
                  <a:schemeClr val="tx2"/>
                </a:solidFill>
              </a:rPr>
              <a:t>R</a:t>
            </a:r>
            <a:r>
              <a:rPr lang="en-US" dirty="0" smtClean="0">
                <a:solidFill>
                  <a:schemeClr val="tx2"/>
                </a:solidFill>
              </a:rPr>
              <a:t> for each lag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The lag 1 </a:t>
            </a:r>
            <a:r>
              <a:rPr lang="en-US" i="1" dirty="0" smtClean="0">
                <a:solidFill>
                  <a:schemeClr val="tx2"/>
                </a:solidFill>
              </a:rPr>
              <a:t>R</a:t>
            </a:r>
            <a:r>
              <a:rPr lang="en-US" dirty="0" smtClean="0">
                <a:solidFill>
                  <a:schemeClr val="tx2"/>
                </a:solidFill>
              </a:rPr>
              <a:t> is a measure of persistence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19435" y="376535"/>
            <a:ext cx="2295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Statistical testing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305341"/>
            <a:ext cx="762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Statistical tests aim to accept or reject a null-hypothesis, with a specified level of significance, </a:t>
            </a:r>
            <a:r>
              <a:rPr lang="el-GR" i="1" dirty="0" smtClean="0">
                <a:solidFill>
                  <a:schemeClr val="tx2"/>
                </a:solidFill>
              </a:rPr>
              <a:t>α</a:t>
            </a:r>
            <a:endParaRPr lang="en-US" i="1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A null hypothesis for a specific test can be: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 : There is no trend at significance level </a:t>
            </a:r>
            <a:r>
              <a:rPr lang="el-GR" i="1" dirty="0" smtClean="0">
                <a:solidFill>
                  <a:schemeClr val="tx2"/>
                </a:solidFill>
              </a:rPr>
              <a:t>α</a:t>
            </a:r>
            <a:endParaRPr lang="en-US" dirty="0" smtClean="0"/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which leads to the alternative hypothesis: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457200" lvl="2"/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 : There is a trend at significance level </a:t>
            </a:r>
            <a:r>
              <a:rPr lang="el-GR" i="1" dirty="0" smtClean="0">
                <a:solidFill>
                  <a:schemeClr val="tx2"/>
                </a:solidFill>
              </a:rPr>
              <a:t>α</a:t>
            </a:r>
            <a:endParaRPr lang="en-US" i="1" dirty="0" smtClean="0">
              <a:solidFill>
                <a:schemeClr val="tx2"/>
              </a:solidFill>
            </a:endParaRPr>
          </a:p>
          <a:p>
            <a:pPr marL="0" lvl="1"/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A common value for </a:t>
            </a:r>
            <a:r>
              <a:rPr lang="el-GR" i="1" dirty="0" smtClean="0">
                <a:solidFill>
                  <a:schemeClr val="tx2"/>
                </a:solidFill>
              </a:rPr>
              <a:t>α</a:t>
            </a:r>
            <a:r>
              <a:rPr lang="en-US" dirty="0" smtClean="0">
                <a:solidFill>
                  <a:schemeClr val="tx2"/>
                </a:solidFill>
              </a:rPr>
              <a:t> is </a:t>
            </a:r>
            <a:r>
              <a:rPr lang="en-US" dirty="0" smtClean="0">
                <a:solidFill>
                  <a:schemeClr val="tx2"/>
                </a:solidFill>
              </a:rPr>
              <a:t>0.01, </a:t>
            </a:r>
            <a:r>
              <a:rPr lang="en-US" dirty="0" smtClean="0">
                <a:solidFill>
                  <a:schemeClr val="tx2"/>
                </a:solidFill>
              </a:rPr>
              <a:t>sometimes 0.1 or </a:t>
            </a:r>
            <a:r>
              <a:rPr lang="en-US" dirty="0" smtClean="0">
                <a:solidFill>
                  <a:schemeClr val="tx2"/>
                </a:solidFill>
              </a:rPr>
              <a:t>0.05 </a:t>
            </a:r>
            <a:r>
              <a:rPr lang="en-US" dirty="0" smtClean="0">
                <a:solidFill>
                  <a:schemeClr val="tx2"/>
                </a:solidFill>
              </a:rPr>
              <a:t>is also used.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More specific, </a:t>
            </a:r>
            <a:r>
              <a:rPr lang="el-GR" i="1" dirty="0" smtClean="0">
                <a:solidFill>
                  <a:schemeClr val="tx2"/>
                </a:solidFill>
              </a:rPr>
              <a:t>α</a:t>
            </a:r>
            <a:r>
              <a:rPr lang="en-US" dirty="0" smtClean="0">
                <a:solidFill>
                  <a:schemeClr val="tx2"/>
                </a:solidFill>
              </a:rPr>
              <a:t> is the probability of rejecting H</a:t>
            </a:r>
            <a:r>
              <a:rPr lang="en-US" baseline="-25000" dirty="0" smtClean="0">
                <a:solidFill>
                  <a:schemeClr val="tx2"/>
                </a:solidFill>
              </a:rPr>
              <a:t>0</a:t>
            </a:r>
            <a:r>
              <a:rPr lang="en-US" dirty="0" smtClean="0">
                <a:solidFill>
                  <a:schemeClr val="tx2"/>
                </a:solidFill>
              </a:rPr>
              <a:t> while it was actually true. This is called a Type 1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09058" y="304800"/>
            <a:ext cx="419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Test computations (by software)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724400" y="3657600"/>
          <a:ext cx="299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3" imgW="2997000" imgH="533160" progId="Equation.3">
                  <p:embed/>
                </p:oleObj>
              </mc:Choice>
              <mc:Fallback>
                <p:oleObj name="Equation" r:id="rId3" imgW="2997000" imgH="533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57600"/>
                        <a:ext cx="2997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1007420" y="3276600"/>
            <a:ext cx="5850580" cy="2743200"/>
            <a:chOff x="1665946" y="1143000"/>
            <a:chExt cx="5850580" cy="2743200"/>
          </a:xfrm>
        </p:grpSpPr>
        <p:sp>
          <p:nvSpPr>
            <p:cNvPr id="34" name="Isosceles Triangle 33"/>
            <p:cNvSpPr/>
            <p:nvPr/>
          </p:nvSpPr>
          <p:spPr>
            <a:xfrm flipH="1">
              <a:off x="1981200" y="3305175"/>
              <a:ext cx="914400" cy="123825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6172200" y="3305175"/>
              <a:ext cx="914400" cy="123825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828800" y="3429000"/>
              <a:ext cx="54864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1968843" y="1524000"/>
              <a:ext cx="5130114" cy="1905000"/>
              <a:chOff x="1968843" y="1524000"/>
              <a:chExt cx="5130114" cy="1905000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4495800" y="1524000"/>
                <a:ext cx="2603157" cy="1905000"/>
              </a:xfrm>
              <a:custGeom>
                <a:avLst/>
                <a:gdLst>
                  <a:gd name="connsiteX0" fmla="*/ 0 w 4868563"/>
                  <a:gd name="connsiteY0" fmla="*/ 1828799 h 2123302"/>
                  <a:gd name="connsiteX1" fmla="*/ 481914 w 4868563"/>
                  <a:gd name="connsiteY1" fmla="*/ 1841156 h 2123302"/>
                  <a:gd name="connsiteX2" fmla="*/ 2298357 w 4868563"/>
                  <a:gd name="connsiteY2" fmla="*/ 135924 h 2123302"/>
                  <a:gd name="connsiteX3" fmla="*/ 3509319 w 4868563"/>
                  <a:gd name="connsiteY3" fmla="*/ 1025610 h 2123302"/>
                  <a:gd name="connsiteX4" fmla="*/ 4547287 w 4868563"/>
                  <a:gd name="connsiteY4" fmla="*/ 1841156 h 2123302"/>
                  <a:gd name="connsiteX5" fmla="*/ 4868563 w 4868563"/>
                  <a:gd name="connsiteY5" fmla="*/ 1915297 h 2123302"/>
                  <a:gd name="connsiteX0" fmla="*/ 0 w 4547287"/>
                  <a:gd name="connsiteY0" fmla="*/ 1828799 h 2123302"/>
                  <a:gd name="connsiteX1" fmla="*/ 481914 w 4547287"/>
                  <a:gd name="connsiteY1" fmla="*/ 1841156 h 2123302"/>
                  <a:gd name="connsiteX2" fmla="*/ 2298357 w 4547287"/>
                  <a:gd name="connsiteY2" fmla="*/ 135924 h 2123302"/>
                  <a:gd name="connsiteX3" fmla="*/ 3509319 w 4547287"/>
                  <a:gd name="connsiteY3" fmla="*/ 1025610 h 2123302"/>
                  <a:gd name="connsiteX4" fmla="*/ 4547287 w 4547287"/>
                  <a:gd name="connsiteY4" fmla="*/ 1841156 h 2123302"/>
                  <a:gd name="connsiteX0" fmla="*/ 0 w 4065373"/>
                  <a:gd name="connsiteY0" fmla="*/ 1841156 h 1841156"/>
                  <a:gd name="connsiteX1" fmla="*/ 1816443 w 4065373"/>
                  <a:gd name="connsiteY1" fmla="*/ 135924 h 1841156"/>
                  <a:gd name="connsiteX2" fmla="*/ 3027405 w 4065373"/>
                  <a:gd name="connsiteY2" fmla="*/ 1025610 h 1841156"/>
                  <a:gd name="connsiteX3" fmla="*/ 4065373 w 4065373"/>
                  <a:gd name="connsiteY3" fmla="*/ 1841156 h 1841156"/>
                  <a:gd name="connsiteX0" fmla="*/ 0 w 4065373"/>
                  <a:gd name="connsiteY0" fmla="*/ 1719648 h 1719648"/>
                  <a:gd name="connsiteX1" fmla="*/ 877330 w 4065373"/>
                  <a:gd name="connsiteY1" fmla="*/ 817605 h 1719648"/>
                  <a:gd name="connsiteX2" fmla="*/ 1816443 w 4065373"/>
                  <a:gd name="connsiteY2" fmla="*/ 14416 h 1719648"/>
                  <a:gd name="connsiteX3" fmla="*/ 3027405 w 4065373"/>
                  <a:gd name="connsiteY3" fmla="*/ 904102 h 1719648"/>
                  <a:gd name="connsiteX4" fmla="*/ 4065373 w 4065373"/>
                  <a:gd name="connsiteY4" fmla="*/ 1719648 h 1719648"/>
                  <a:gd name="connsiteX0" fmla="*/ 451022 w 4516395"/>
                  <a:gd name="connsiteY0" fmla="*/ 1719648 h 1771134"/>
                  <a:gd name="connsiteX1" fmla="*/ 146222 w 4516395"/>
                  <a:gd name="connsiteY1" fmla="*/ 1620794 h 1771134"/>
                  <a:gd name="connsiteX2" fmla="*/ 1328352 w 4516395"/>
                  <a:gd name="connsiteY2" fmla="*/ 817605 h 1771134"/>
                  <a:gd name="connsiteX3" fmla="*/ 2267465 w 4516395"/>
                  <a:gd name="connsiteY3" fmla="*/ 14416 h 1771134"/>
                  <a:gd name="connsiteX4" fmla="*/ 3478427 w 4516395"/>
                  <a:gd name="connsiteY4" fmla="*/ 904102 h 1771134"/>
                  <a:gd name="connsiteX5" fmla="*/ 4516395 w 4516395"/>
                  <a:gd name="connsiteY5" fmla="*/ 1719648 h 1771134"/>
                  <a:gd name="connsiteX0" fmla="*/ 584200 w 4649573"/>
                  <a:gd name="connsiteY0" fmla="*/ 1719648 h 1754659"/>
                  <a:gd name="connsiteX1" fmla="*/ 50800 w 4649573"/>
                  <a:gd name="connsiteY1" fmla="*/ 1620794 h 1754659"/>
                  <a:gd name="connsiteX2" fmla="*/ 279400 w 4649573"/>
                  <a:gd name="connsiteY2" fmla="*/ 1620794 h 1754659"/>
                  <a:gd name="connsiteX3" fmla="*/ 1461530 w 4649573"/>
                  <a:gd name="connsiteY3" fmla="*/ 817605 h 1754659"/>
                  <a:gd name="connsiteX4" fmla="*/ 2400643 w 4649573"/>
                  <a:gd name="connsiteY4" fmla="*/ 14416 h 1754659"/>
                  <a:gd name="connsiteX5" fmla="*/ 3611605 w 4649573"/>
                  <a:gd name="connsiteY5" fmla="*/ 904102 h 1754659"/>
                  <a:gd name="connsiteX6" fmla="*/ 4649573 w 4649573"/>
                  <a:gd name="connsiteY6" fmla="*/ 1719648 h 1754659"/>
                  <a:gd name="connsiteX0" fmla="*/ 660400 w 4725773"/>
                  <a:gd name="connsiteY0" fmla="*/ 1719648 h 1865871"/>
                  <a:gd name="connsiteX1" fmla="*/ 50800 w 4725773"/>
                  <a:gd name="connsiteY1" fmla="*/ 1849395 h 1865871"/>
                  <a:gd name="connsiteX2" fmla="*/ 355600 w 4725773"/>
                  <a:gd name="connsiteY2" fmla="*/ 1620794 h 1865871"/>
                  <a:gd name="connsiteX3" fmla="*/ 1537730 w 4725773"/>
                  <a:gd name="connsiteY3" fmla="*/ 817605 h 1865871"/>
                  <a:gd name="connsiteX4" fmla="*/ 2476843 w 4725773"/>
                  <a:gd name="connsiteY4" fmla="*/ 14416 h 1865871"/>
                  <a:gd name="connsiteX5" fmla="*/ 3687805 w 4725773"/>
                  <a:gd name="connsiteY5" fmla="*/ 904102 h 1865871"/>
                  <a:gd name="connsiteX6" fmla="*/ 4725773 w 4725773"/>
                  <a:gd name="connsiteY6" fmla="*/ 1719648 h 1865871"/>
                  <a:gd name="connsiteX0" fmla="*/ 50800 w 4725773"/>
                  <a:gd name="connsiteY0" fmla="*/ 1849395 h 1849395"/>
                  <a:gd name="connsiteX1" fmla="*/ 355600 w 4725773"/>
                  <a:gd name="connsiteY1" fmla="*/ 1620794 h 1849395"/>
                  <a:gd name="connsiteX2" fmla="*/ 1537730 w 4725773"/>
                  <a:gd name="connsiteY2" fmla="*/ 817605 h 1849395"/>
                  <a:gd name="connsiteX3" fmla="*/ 2476843 w 4725773"/>
                  <a:gd name="connsiteY3" fmla="*/ 14416 h 1849395"/>
                  <a:gd name="connsiteX4" fmla="*/ 3687805 w 4725773"/>
                  <a:gd name="connsiteY4" fmla="*/ 904102 h 1849395"/>
                  <a:gd name="connsiteX5" fmla="*/ 4725773 w 4725773"/>
                  <a:gd name="connsiteY5" fmla="*/ 1719648 h 1849395"/>
                  <a:gd name="connsiteX0" fmla="*/ 0 w 4674973"/>
                  <a:gd name="connsiteY0" fmla="*/ 1849395 h 1849395"/>
                  <a:gd name="connsiteX1" fmla="*/ 1486930 w 4674973"/>
                  <a:gd name="connsiteY1" fmla="*/ 817605 h 1849395"/>
                  <a:gd name="connsiteX2" fmla="*/ 2426043 w 4674973"/>
                  <a:gd name="connsiteY2" fmla="*/ 14416 h 1849395"/>
                  <a:gd name="connsiteX3" fmla="*/ 3637005 w 4674973"/>
                  <a:gd name="connsiteY3" fmla="*/ 904102 h 1849395"/>
                  <a:gd name="connsiteX4" fmla="*/ 4674973 w 4674973"/>
                  <a:gd name="connsiteY4" fmla="*/ 1719648 h 1849395"/>
                  <a:gd name="connsiteX0" fmla="*/ 0 w 4446373"/>
                  <a:gd name="connsiteY0" fmla="*/ 1696995 h 1719648"/>
                  <a:gd name="connsiteX1" fmla="*/ 1258330 w 4446373"/>
                  <a:gd name="connsiteY1" fmla="*/ 817605 h 1719648"/>
                  <a:gd name="connsiteX2" fmla="*/ 2197443 w 4446373"/>
                  <a:gd name="connsiteY2" fmla="*/ 14416 h 1719648"/>
                  <a:gd name="connsiteX3" fmla="*/ 3408405 w 4446373"/>
                  <a:gd name="connsiteY3" fmla="*/ 904102 h 1719648"/>
                  <a:gd name="connsiteX4" fmla="*/ 4446373 w 4446373"/>
                  <a:gd name="connsiteY4" fmla="*/ 1719648 h 1719648"/>
                  <a:gd name="connsiteX0" fmla="*/ 0 w 4522573"/>
                  <a:gd name="connsiteY0" fmla="*/ 1849395 h 1849395"/>
                  <a:gd name="connsiteX1" fmla="*/ 1334530 w 4522573"/>
                  <a:gd name="connsiteY1" fmla="*/ 817605 h 1849395"/>
                  <a:gd name="connsiteX2" fmla="*/ 2273643 w 4522573"/>
                  <a:gd name="connsiteY2" fmla="*/ 14416 h 1849395"/>
                  <a:gd name="connsiteX3" fmla="*/ 3484605 w 4522573"/>
                  <a:gd name="connsiteY3" fmla="*/ 904102 h 1849395"/>
                  <a:gd name="connsiteX4" fmla="*/ 4522573 w 4522573"/>
                  <a:gd name="connsiteY4" fmla="*/ 1719648 h 1849395"/>
                  <a:gd name="connsiteX0" fmla="*/ 0 w 4495800"/>
                  <a:gd name="connsiteY0" fmla="*/ 1849395 h 1849395"/>
                  <a:gd name="connsiteX1" fmla="*/ 1334530 w 4495800"/>
                  <a:gd name="connsiteY1" fmla="*/ 817605 h 1849395"/>
                  <a:gd name="connsiteX2" fmla="*/ 2273643 w 4495800"/>
                  <a:gd name="connsiteY2" fmla="*/ 14416 h 1849395"/>
                  <a:gd name="connsiteX3" fmla="*/ 3484605 w 4495800"/>
                  <a:gd name="connsiteY3" fmla="*/ 904102 h 1849395"/>
                  <a:gd name="connsiteX4" fmla="*/ 4495800 w 4495800"/>
                  <a:gd name="connsiteY4" fmla="*/ 1849395 h 1849395"/>
                  <a:gd name="connsiteX0" fmla="*/ 0 w 4495800"/>
                  <a:gd name="connsiteY0" fmla="*/ 1929028 h 1929028"/>
                  <a:gd name="connsiteX1" fmla="*/ 990600 w 4495800"/>
                  <a:gd name="connsiteY1" fmla="*/ 1548028 h 1929028"/>
                  <a:gd name="connsiteX2" fmla="*/ 2273643 w 4495800"/>
                  <a:gd name="connsiteY2" fmla="*/ 94049 h 1929028"/>
                  <a:gd name="connsiteX3" fmla="*/ 3484605 w 4495800"/>
                  <a:gd name="connsiteY3" fmla="*/ 983735 h 1929028"/>
                  <a:gd name="connsiteX4" fmla="*/ 4495800 w 4495800"/>
                  <a:gd name="connsiteY4" fmla="*/ 1929028 h 1929028"/>
                  <a:gd name="connsiteX0" fmla="*/ 0 w 4495800"/>
                  <a:gd name="connsiteY0" fmla="*/ 1847679 h 1848709"/>
                  <a:gd name="connsiteX1" fmla="*/ 990600 w 4495800"/>
                  <a:gd name="connsiteY1" fmla="*/ 1466679 h 1848709"/>
                  <a:gd name="connsiteX2" fmla="*/ 2273643 w 4495800"/>
                  <a:gd name="connsiteY2" fmla="*/ 12700 h 1848709"/>
                  <a:gd name="connsiteX3" fmla="*/ 3581400 w 4495800"/>
                  <a:gd name="connsiteY3" fmla="*/ 1542879 h 1848709"/>
                  <a:gd name="connsiteX4" fmla="*/ 4495800 w 4495800"/>
                  <a:gd name="connsiteY4" fmla="*/ 1847679 h 1848709"/>
                  <a:gd name="connsiteX0" fmla="*/ 0 w 4495800"/>
                  <a:gd name="connsiteY0" fmla="*/ 1847679 h 1847679"/>
                  <a:gd name="connsiteX1" fmla="*/ 990600 w 4495800"/>
                  <a:gd name="connsiteY1" fmla="*/ 1466679 h 1847679"/>
                  <a:gd name="connsiteX2" fmla="*/ 2273643 w 4495800"/>
                  <a:gd name="connsiteY2" fmla="*/ 12700 h 1847679"/>
                  <a:gd name="connsiteX3" fmla="*/ 3581400 w 4495800"/>
                  <a:gd name="connsiteY3" fmla="*/ 1542879 h 1847679"/>
                  <a:gd name="connsiteX4" fmla="*/ 4495800 w 4495800"/>
                  <a:gd name="connsiteY4" fmla="*/ 1847679 h 1847679"/>
                  <a:gd name="connsiteX0" fmla="*/ 0 w 4495800"/>
                  <a:gd name="connsiteY0" fmla="*/ 1847679 h 1865184"/>
                  <a:gd name="connsiteX1" fmla="*/ 990600 w 4495800"/>
                  <a:gd name="connsiteY1" fmla="*/ 1466679 h 1865184"/>
                  <a:gd name="connsiteX2" fmla="*/ 2273643 w 4495800"/>
                  <a:gd name="connsiteY2" fmla="*/ 12700 h 1865184"/>
                  <a:gd name="connsiteX3" fmla="*/ 3581400 w 4495800"/>
                  <a:gd name="connsiteY3" fmla="*/ 1542879 h 1865184"/>
                  <a:gd name="connsiteX4" fmla="*/ 4495800 w 4495800"/>
                  <a:gd name="connsiteY4" fmla="*/ 1847679 h 1865184"/>
                  <a:gd name="connsiteX0" fmla="*/ 0 w 4495800"/>
                  <a:gd name="connsiteY0" fmla="*/ 1847679 h 1865184"/>
                  <a:gd name="connsiteX1" fmla="*/ 990600 w 4495800"/>
                  <a:gd name="connsiteY1" fmla="*/ 1466679 h 1865184"/>
                  <a:gd name="connsiteX2" fmla="*/ 2273643 w 4495800"/>
                  <a:gd name="connsiteY2" fmla="*/ 12700 h 1865184"/>
                  <a:gd name="connsiteX3" fmla="*/ 3581400 w 4495800"/>
                  <a:gd name="connsiteY3" fmla="*/ 1542879 h 1865184"/>
                  <a:gd name="connsiteX4" fmla="*/ 4495800 w 4495800"/>
                  <a:gd name="connsiteY4" fmla="*/ 1847679 h 1865184"/>
                  <a:gd name="connsiteX0" fmla="*/ 0 w 4495800"/>
                  <a:gd name="connsiteY0" fmla="*/ 1847679 h 1865184"/>
                  <a:gd name="connsiteX1" fmla="*/ 990600 w 4495800"/>
                  <a:gd name="connsiteY1" fmla="*/ 1466679 h 1865184"/>
                  <a:gd name="connsiteX2" fmla="*/ 2273643 w 4495800"/>
                  <a:gd name="connsiteY2" fmla="*/ 12700 h 1865184"/>
                  <a:gd name="connsiteX3" fmla="*/ 3581400 w 4495800"/>
                  <a:gd name="connsiteY3" fmla="*/ 1542879 h 1865184"/>
                  <a:gd name="connsiteX4" fmla="*/ 4495800 w 4495800"/>
                  <a:gd name="connsiteY4" fmla="*/ 1847679 h 1865184"/>
                  <a:gd name="connsiteX0" fmla="*/ 0 w 4495800"/>
                  <a:gd name="connsiteY0" fmla="*/ 1834979 h 1852484"/>
                  <a:gd name="connsiteX1" fmla="*/ 762000 w 4495800"/>
                  <a:gd name="connsiteY1" fmla="*/ 1530178 h 1852484"/>
                  <a:gd name="connsiteX2" fmla="*/ 2273643 w 4495800"/>
                  <a:gd name="connsiteY2" fmla="*/ 0 h 1852484"/>
                  <a:gd name="connsiteX3" fmla="*/ 3581400 w 4495800"/>
                  <a:gd name="connsiteY3" fmla="*/ 1530179 h 1852484"/>
                  <a:gd name="connsiteX4" fmla="*/ 4495800 w 4495800"/>
                  <a:gd name="connsiteY4" fmla="*/ 1834979 h 1852484"/>
                  <a:gd name="connsiteX0" fmla="*/ 0 w 4495800"/>
                  <a:gd name="connsiteY0" fmla="*/ 1923879 h 1941384"/>
                  <a:gd name="connsiteX1" fmla="*/ 1371600 w 4495800"/>
                  <a:gd name="connsiteY1" fmla="*/ 1085678 h 1941384"/>
                  <a:gd name="connsiteX2" fmla="*/ 2273643 w 4495800"/>
                  <a:gd name="connsiteY2" fmla="*/ 88900 h 1941384"/>
                  <a:gd name="connsiteX3" fmla="*/ 3581400 w 4495800"/>
                  <a:gd name="connsiteY3" fmla="*/ 1619079 h 1941384"/>
                  <a:gd name="connsiteX4" fmla="*/ 4495800 w 4495800"/>
                  <a:gd name="connsiteY4" fmla="*/ 1923879 h 1941384"/>
                  <a:gd name="connsiteX0" fmla="*/ 0 w 4495800"/>
                  <a:gd name="connsiteY0" fmla="*/ 1860379 h 1877884"/>
                  <a:gd name="connsiteX1" fmla="*/ 1295400 w 4495800"/>
                  <a:gd name="connsiteY1" fmla="*/ 1403178 h 1877884"/>
                  <a:gd name="connsiteX2" fmla="*/ 2273643 w 4495800"/>
                  <a:gd name="connsiteY2" fmla="*/ 25400 h 1877884"/>
                  <a:gd name="connsiteX3" fmla="*/ 3581400 w 4495800"/>
                  <a:gd name="connsiteY3" fmla="*/ 1555579 h 1877884"/>
                  <a:gd name="connsiteX4" fmla="*/ 4495800 w 4495800"/>
                  <a:gd name="connsiteY4" fmla="*/ 1860379 h 1877884"/>
                  <a:gd name="connsiteX0" fmla="*/ 0 w 4495800"/>
                  <a:gd name="connsiteY0" fmla="*/ 1847679 h 1847679"/>
                  <a:gd name="connsiteX1" fmla="*/ 1295400 w 4495800"/>
                  <a:gd name="connsiteY1" fmla="*/ 1390478 h 1847679"/>
                  <a:gd name="connsiteX2" fmla="*/ 2273643 w 4495800"/>
                  <a:gd name="connsiteY2" fmla="*/ 12700 h 1847679"/>
                  <a:gd name="connsiteX3" fmla="*/ 3124200 w 4495800"/>
                  <a:gd name="connsiteY3" fmla="*/ 1314278 h 1847679"/>
                  <a:gd name="connsiteX4" fmla="*/ 4495800 w 4495800"/>
                  <a:gd name="connsiteY4" fmla="*/ 1847679 h 1847679"/>
                  <a:gd name="connsiteX0" fmla="*/ 0 w 4495800"/>
                  <a:gd name="connsiteY0" fmla="*/ 1847679 h 1847679"/>
                  <a:gd name="connsiteX1" fmla="*/ 1295400 w 4495800"/>
                  <a:gd name="connsiteY1" fmla="*/ 1390478 h 1847679"/>
                  <a:gd name="connsiteX2" fmla="*/ 2273643 w 4495800"/>
                  <a:gd name="connsiteY2" fmla="*/ 12700 h 1847679"/>
                  <a:gd name="connsiteX3" fmla="*/ 3124200 w 4495800"/>
                  <a:gd name="connsiteY3" fmla="*/ 1314278 h 1847679"/>
                  <a:gd name="connsiteX4" fmla="*/ 4495800 w 4495800"/>
                  <a:gd name="connsiteY4" fmla="*/ 1847679 h 1847679"/>
                  <a:gd name="connsiteX0" fmla="*/ 0 w 4495800"/>
                  <a:gd name="connsiteY0" fmla="*/ 1847679 h 1847679"/>
                  <a:gd name="connsiteX1" fmla="*/ 1295400 w 4495800"/>
                  <a:gd name="connsiteY1" fmla="*/ 1390478 h 1847679"/>
                  <a:gd name="connsiteX2" fmla="*/ 2273643 w 4495800"/>
                  <a:gd name="connsiteY2" fmla="*/ 12700 h 1847679"/>
                  <a:gd name="connsiteX3" fmla="*/ 3124200 w 4495800"/>
                  <a:gd name="connsiteY3" fmla="*/ 1314278 h 1847679"/>
                  <a:gd name="connsiteX4" fmla="*/ 4495800 w 4495800"/>
                  <a:gd name="connsiteY4" fmla="*/ 1847679 h 1847679"/>
                  <a:gd name="connsiteX0" fmla="*/ 0 w 4495800"/>
                  <a:gd name="connsiteY0" fmla="*/ 1847679 h 1847679"/>
                  <a:gd name="connsiteX1" fmla="*/ 1295400 w 4495800"/>
                  <a:gd name="connsiteY1" fmla="*/ 1390478 h 1847679"/>
                  <a:gd name="connsiteX2" fmla="*/ 2273643 w 4495800"/>
                  <a:gd name="connsiteY2" fmla="*/ 12700 h 1847679"/>
                  <a:gd name="connsiteX3" fmla="*/ 3124200 w 4495800"/>
                  <a:gd name="connsiteY3" fmla="*/ 1314278 h 1847679"/>
                  <a:gd name="connsiteX4" fmla="*/ 4495800 w 4495800"/>
                  <a:gd name="connsiteY4" fmla="*/ 1847679 h 1847679"/>
                  <a:gd name="connsiteX0" fmla="*/ 0 w 4495800"/>
                  <a:gd name="connsiteY0" fmla="*/ 1923879 h 1923879"/>
                  <a:gd name="connsiteX1" fmla="*/ 2273643 w 4495800"/>
                  <a:gd name="connsiteY1" fmla="*/ 88900 h 1923879"/>
                  <a:gd name="connsiteX2" fmla="*/ 3124200 w 4495800"/>
                  <a:gd name="connsiteY2" fmla="*/ 1390478 h 1923879"/>
                  <a:gd name="connsiteX3" fmla="*/ 4495800 w 4495800"/>
                  <a:gd name="connsiteY3" fmla="*/ 1923879 h 1923879"/>
                  <a:gd name="connsiteX0" fmla="*/ 0 w 2222157"/>
                  <a:gd name="connsiteY0" fmla="*/ 88900 h 1923879"/>
                  <a:gd name="connsiteX1" fmla="*/ 850557 w 2222157"/>
                  <a:gd name="connsiteY1" fmla="*/ 1390478 h 1923879"/>
                  <a:gd name="connsiteX2" fmla="*/ 2222157 w 2222157"/>
                  <a:gd name="connsiteY2" fmla="*/ 1923879 h 1923879"/>
                  <a:gd name="connsiteX0" fmla="*/ 0 w 2222157"/>
                  <a:gd name="connsiteY0" fmla="*/ 88900 h 1923879"/>
                  <a:gd name="connsiteX1" fmla="*/ 850557 w 2222157"/>
                  <a:gd name="connsiteY1" fmla="*/ 1390478 h 1923879"/>
                  <a:gd name="connsiteX2" fmla="*/ 1544595 w 2222157"/>
                  <a:gd name="connsiteY2" fmla="*/ 1676400 h 1923879"/>
                  <a:gd name="connsiteX3" fmla="*/ 2222157 w 2222157"/>
                  <a:gd name="connsiteY3" fmla="*/ 1923879 h 1923879"/>
                  <a:gd name="connsiteX0" fmla="*/ 0 w 2222157"/>
                  <a:gd name="connsiteY0" fmla="*/ 88900 h 1923879"/>
                  <a:gd name="connsiteX1" fmla="*/ 850557 w 2222157"/>
                  <a:gd name="connsiteY1" fmla="*/ 1390478 h 1923879"/>
                  <a:gd name="connsiteX2" fmla="*/ 1536357 w 2222157"/>
                  <a:gd name="connsiteY2" fmla="*/ 1752600 h 1923879"/>
                  <a:gd name="connsiteX3" fmla="*/ 2222157 w 2222157"/>
                  <a:gd name="connsiteY3" fmla="*/ 1923879 h 1923879"/>
                  <a:gd name="connsiteX0" fmla="*/ 0 w 2222157"/>
                  <a:gd name="connsiteY0" fmla="*/ 88900 h 1923879"/>
                  <a:gd name="connsiteX1" fmla="*/ 850557 w 2222157"/>
                  <a:gd name="connsiteY1" fmla="*/ 1390478 h 1923879"/>
                  <a:gd name="connsiteX2" fmla="*/ 1536357 w 2222157"/>
                  <a:gd name="connsiteY2" fmla="*/ 1752600 h 1923879"/>
                  <a:gd name="connsiteX3" fmla="*/ 2222157 w 2222157"/>
                  <a:gd name="connsiteY3" fmla="*/ 1923879 h 1923879"/>
                  <a:gd name="connsiteX0" fmla="*/ 0 w 2603157"/>
                  <a:gd name="connsiteY0" fmla="*/ 88900 h 1905000"/>
                  <a:gd name="connsiteX1" fmla="*/ 850557 w 2603157"/>
                  <a:gd name="connsiteY1" fmla="*/ 1390478 h 1905000"/>
                  <a:gd name="connsiteX2" fmla="*/ 1536357 w 2603157"/>
                  <a:gd name="connsiteY2" fmla="*/ 1752600 h 1905000"/>
                  <a:gd name="connsiteX3" fmla="*/ 2603157 w 2603157"/>
                  <a:gd name="connsiteY3" fmla="*/ 1905000 h 19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157" h="1905000">
                    <a:moveTo>
                      <a:pt x="0" y="88900"/>
                    </a:moveTo>
                    <a:cubicBezTo>
                      <a:pt x="520700" y="0"/>
                      <a:pt x="539921" y="1142314"/>
                      <a:pt x="850557" y="1390478"/>
                    </a:cubicBezTo>
                    <a:cubicBezTo>
                      <a:pt x="1107989" y="1655061"/>
                      <a:pt x="1244257" y="1666846"/>
                      <a:pt x="1536357" y="1752600"/>
                    </a:cubicBezTo>
                    <a:cubicBezTo>
                      <a:pt x="1828457" y="1838354"/>
                      <a:pt x="2490230" y="1863754"/>
                      <a:pt x="2603157" y="1905000"/>
                    </a:cubicBezTo>
                  </a:path>
                </a:pathLst>
              </a:cu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 flipH="1">
                <a:off x="1968843" y="1524000"/>
                <a:ext cx="2603157" cy="1905000"/>
              </a:xfrm>
              <a:custGeom>
                <a:avLst/>
                <a:gdLst>
                  <a:gd name="connsiteX0" fmla="*/ 0 w 4868563"/>
                  <a:gd name="connsiteY0" fmla="*/ 1828799 h 2123302"/>
                  <a:gd name="connsiteX1" fmla="*/ 481914 w 4868563"/>
                  <a:gd name="connsiteY1" fmla="*/ 1841156 h 2123302"/>
                  <a:gd name="connsiteX2" fmla="*/ 2298357 w 4868563"/>
                  <a:gd name="connsiteY2" fmla="*/ 135924 h 2123302"/>
                  <a:gd name="connsiteX3" fmla="*/ 3509319 w 4868563"/>
                  <a:gd name="connsiteY3" fmla="*/ 1025610 h 2123302"/>
                  <a:gd name="connsiteX4" fmla="*/ 4547287 w 4868563"/>
                  <a:gd name="connsiteY4" fmla="*/ 1841156 h 2123302"/>
                  <a:gd name="connsiteX5" fmla="*/ 4868563 w 4868563"/>
                  <a:gd name="connsiteY5" fmla="*/ 1915297 h 2123302"/>
                  <a:gd name="connsiteX0" fmla="*/ 0 w 4547287"/>
                  <a:gd name="connsiteY0" fmla="*/ 1828799 h 2123302"/>
                  <a:gd name="connsiteX1" fmla="*/ 481914 w 4547287"/>
                  <a:gd name="connsiteY1" fmla="*/ 1841156 h 2123302"/>
                  <a:gd name="connsiteX2" fmla="*/ 2298357 w 4547287"/>
                  <a:gd name="connsiteY2" fmla="*/ 135924 h 2123302"/>
                  <a:gd name="connsiteX3" fmla="*/ 3509319 w 4547287"/>
                  <a:gd name="connsiteY3" fmla="*/ 1025610 h 2123302"/>
                  <a:gd name="connsiteX4" fmla="*/ 4547287 w 4547287"/>
                  <a:gd name="connsiteY4" fmla="*/ 1841156 h 2123302"/>
                  <a:gd name="connsiteX0" fmla="*/ 0 w 4065373"/>
                  <a:gd name="connsiteY0" fmla="*/ 1841156 h 1841156"/>
                  <a:gd name="connsiteX1" fmla="*/ 1816443 w 4065373"/>
                  <a:gd name="connsiteY1" fmla="*/ 135924 h 1841156"/>
                  <a:gd name="connsiteX2" fmla="*/ 3027405 w 4065373"/>
                  <a:gd name="connsiteY2" fmla="*/ 1025610 h 1841156"/>
                  <a:gd name="connsiteX3" fmla="*/ 4065373 w 4065373"/>
                  <a:gd name="connsiteY3" fmla="*/ 1841156 h 1841156"/>
                  <a:gd name="connsiteX0" fmla="*/ 0 w 4065373"/>
                  <a:gd name="connsiteY0" fmla="*/ 1719648 h 1719648"/>
                  <a:gd name="connsiteX1" fmla="*/ 877330 w 4065373"/>
                  <a:gd name="connsiteY1" fmla="*/ 817605 h 1719648"/>
                  <a:gd name="connsiteX2" fmla="*/ 1816443 w 4065373"/>
                  <a:gd name="connsiteY2" fmla="*/ 14416 h 1719648"/>
                  <a:gd name="connsiteX3" fmla="*/ 3027405 w 4065373"/>
                  <a:gd name="connsiteY3" fmla="*/ 904102 h 1719648"/>
                  <a:gd name="connsiteX4" fmla="*/ 4065373 w 4065373"/>
                  <a:gd name="connsiteY4" fmla="*/ 1719648 h 1719648"/>
                  <a:gd name="connsiteX0" fmla="*/ 451022 w 4516395"/>
                  <a:gd name="connsiteY0" fmla="*/ 1719648 h 1771134"/>
                  <a:gd name="connsiteX1" fmla="*/ 146222 w 4516395"/>
                  <a:gd name="connsiteY1" fmla="*/ 1620794 h 1771134"/>
                  <a:gd name="connsiteX2" fmla="*/ 1328352 w 4516395"/>
                  <a:gd name="connsiteY2" fmla="*/ 817605 h 1771134"/>
                  <a:gd name="connsiteX3" fmla="*/ 2267465 w 4516395"/>
                  <a:gd name="connsiteY3" fmla="*/ 14416 h 1771134"/>
                  <a:gd name="connsiteX4" fmla="*/ 3478427 w 4516395"/>
                  <a:gd name="connsiteY4" fmla="*/ 904102 h 1771134"/>
                  <a:gd name="connsiteX5" fmla="*/ 4516395 w 4516395"/>
                  <a:gd name="connsiteY5" fmla="*/ 1719648 h 1771134"/>
                  <a:gd name="connsiteX0" fmla="*/ 584200 w 4649573"/>
                  <a:gd name="connsiteY0" fmla="*/ 1719648 h 1754659"/>
                  <a:gd name="connsiteX1" fmla="*/ 50800 w 4649573"/>
                  <a:gd name="connsiteY1" fmla="*/ 1620794 h 1754659"/>
                  <a:gd name="connsiteX2" fmla="*/ 279400 w 4649573"/>
                  <a:gd name="connsiteY2" fmla="*/ 1620794 h 1754659"/>
                  <a:gd name="connsiteX3" fmla="*/ 1461530 w 4649573"/>
                  <a:gd name="connsiteY3" fmla="*/ 817605 h 1754659"/>
                  <a:gd name="connsiteX4" fmla="*/ 2400643 w 4649573"/>
                  <a:gd name="connsiteY4" fmla="*/ 14416 h 1754659"/>
                  <a:gd name="connsiteX5" fmla="*/ 3611605 w 4649573"/>
                  <a:gd name="connsiteY5" fmla="*/ 904102 h 1754659"/>
                  <a:gd name="connsiteX6" fmla="*/ 4649573 w 4649573"/>
                  <a:gd name="connsiteY6" fmla="*/ 1719648 h 1754659"/>
                  <a:gd name="connsiteX0" fmla="*/ 660400 w 4725773"/>
                  <a:gd name="connsiteY0" fmla="*/ 1719648 h 1865871"/>
                  <a:gd name="connsiteX1" fmla="*/ 50800 w 4725773"/>
                  <a:gd name="connsiteY1" fmla="*/ 1849395 h 1865871"/>
                  <a:gd name="connsiteX2" fmla="*/ 355600 w 4725773"/>
                  <a:gd name="connsiteY2" fmla="*/ 1620794 h 1865871"/>
                  <a:gd name="connsiteX3" fmla="*/ 1537730 w 4725773"/>
                  <a:gd name="connsiteY3" fmla="*/ 817605 h 1865871"/>
                  <a:gd name="connsiteX4" fmla="*/ 2476843 w 4725773"/>
                  <a:gd name="connsiteY4" fmla="*/ 14416 h 1865871"/>
                  <a:gd name="connsiteX5" fmla="*/ 3687805 w 4725773"/>
                  <a:gd name="connsiteY5" fmla="*/ 904102 h 1865871"/>
                  <a:gd name="connsiteX6" fmla="*/ 4725773 w 4725773"/>
                  <a:gd name="connsiteY6" fmla="*/ 1719648 h 1865871"/>
                  <a:gd name="connsiteX0" fmla="*/ 50800 w 4725773"/>
                  <a:gd name="connsiteY0" fmla="*/ 1849395 h 1849395"/>
                  <a:gd name="connsiteX1" fmla="*/ 355600 w 4725773"/>
                  <a:gd name="connsiteY1" fmla="*/ 1620794 h 1849395"/>
                  <a:gd name="connsiteX2" fmla="*/ 1537730 w 4725773"/>
                  <a:gd name="connsiteY2" fmla="*/ 817605 h 1849395"/>
                  <a:gd name="connsiteX3" fmla="*/ 2476843 w 4725773"/>
                  <a:gd name="connsiteY3" fmla="*/ 14416 h 1849395"/>
                  <a:gd name="connsiteX4" fmla="*/ 3687805 w 4725773"/>
                  <a:gd name="connsiteY4" fmla="*/ 904102 h 1849395"/>
                  <a:gd name="connsiteX5" fmla="*/ 4725773 w 4725773"/>
                  <a:gd name="connsiteY5" fmla="*/ 1719648 h 1849395"/>
                  <a:gd name="connsiteX0" fmla="*/ 0 w 4674973"/>
                  <a:gd name="connsiteY0" fmla="*/ 1849395 h 1849395"/>
                  <a:gd name="connsiteX1" fmla="*/ 1486930 w 4674973"/>
                  <a:gd name="connsiteY1" fmla="*/ 817605 h 1849395"/>
                  <a:gd name="connsiteX2" fmla="*/ 2426043 w 4674973"/>
                  <a:gd name="connsiteY2" fmla="*/ 14416 h 1849395"/>
                  <a:gd name="connsiteX3" fmla="*/ 3637005 w 4674973"/>
                  <a:gd name="connsiteY3" fmla="*/ 904102 h 1849395"/>
                  <a:gd name="connsiteX4" fmla="*/ 4674973 w 4674973"/>
                  <a:gd name="connsiteY4" fmla="*/ 1719648 h 1849395"/>
                  <a:gd name="connsiteX0" fmla="*/ 0 w 4446373"/>
                  <a:gd name="connsiteY0" fmla="*/ 1696995 h 1719648"/>
                  <a:gd name="connsiteX1" fmla="*/ 1258330 w 4446373"/>
                  <a:gd name="connsiteY1" fmla="*/ 817605 h 1719648"/>
                  <a:gd name="connsiteX2" fmla="*/ 2197443 w 4446373"/>
                  <a:gd name="connsiteY2" fmla="*/ 14416 h 1719648"/>
                  <a:gd name="connsiteX3" fmla="*/ 3408405 w 4446373"/>
                  <a:gd name="connsiteY3" fmla="*/ 904102 h 1719648"/>
                  <a:gd name="connsiteX4" fmla="*/ 4446373 w 4446373"/>
                  <a:gd name="connsiteY4" fmla="*/ 1719648 h 1719648"/>
                  <a:gd name="connsiteX0" fmla="*/ 0 w 4522573"/>
                  <a:gd name="connsiteY0" fmla="*/ 1849395 h 1849395"/>
                  <a:gd name="connsiteX1" fmla="*/ 1334530 w 4522573"/>
                  <a:gd name="connsiteY1" fmla="*/ 817605 h 1849395"/>
                  <a:gd name="connsiteX2" fmla="*/ 2273643 w 4522573"/>
                  <a:gd name="connsiteY2" fmla="*/ 14416 h 1849395"/>
                  <a:gd name="connsiteX3" fmla="*/ 3484605 w 4522573"/>
                  <a:gd name="connsiteY3" fmla="*/ 904102 h 1849395"/>
                  <a:gd name="connsiteX4" fmla="*/ 4522573 w 4522573"/>
                  <a:gd name="connsiteY4" fmla="*/ 1719648 h 1849395"/>
                  <a:gd name="connsiteX0" fmla="*/ 0 w 4495800"/>
                  <a:gd name="connsiteY0" fmla="*/ 1849395 h 1849395"/>
                  <a:gd name="connsiteX1" fmla="*/ 1334530 w 4495800"/>
                  <a:gd name="connsiteY1" fmla="*/ 817605 h 1849395"/>
                  <a:gd name="connsiteX2" fmla="*/ 2273643 w 4495800"/>
                  <a:gd name="connsiteY2" fmla="*/ 14416 h 1849395"/>
                  <a:gd name="connsiteX3" fmla="*/ 3484605 w 4495800"/>
                  <a:gd name="connsiteY3" fmla="*/ 904102 h 1849395"/>
                  <a:gd name="connsiteX4" fmla="*/ 4495800 w 4495800"/>
                  <a:gd name="connsiteY4" fmla="*/ 1849395 h 1849395"/>
                  <a:gd name="connsiteX0" fmla="*/ 0 w 4495800"/>
                  <a:gd name="connsiteY0" fmla="*/ 1929028 h 1929028"/>
                  <a:gd name="connsiteX1" fmla="*/ 990600 w 4495800"/>
                  <a:gd name="connsiteY1" fmla="*/ 1548028 h 1929028"/>
                  <a:gd name="connsiteX2" fmla="*/ 2273643 w 4495800"/>
                  <a:gd name="connsiteY2" fmla="*/ 94049 h 1929028"/>
                  <a:gd name="connsiteX3" fmla="*/ 3484605 w 4495800"/>
                  <a:gd name="connsiteY3" fmla="*/ 983735 h 1929028"/>
                  <a:gd name="connsiteX4" fmla="*/ 4495800 w 4495800"/>
                  <a:gd name="connsiteY4" fmla="*/ 1929028 h 1929028"/>
                  <a:gd name="connsiteX0" fmla="*/ 0 w 4495800"/>
                  <a:gd name="connsiteY0" fmla="*/ 1847679 h 1848709"/>
                  <a:gd name="connsiteX1" fmla="*/ 990600 w 4495800"/>
                  <a:gd name="connsiteY1" fmla="*/ 1466679 h 1848709"/>
                  <a:gd name="connsiteX2" fmla="*/ 2273643 w 4495800"/>
                  <a:gd name="connsiteY2" fmla="*/ 12700 h 1848709"/>
                  <a:gd name="connsiteX3" fmla="*/ 3581400 w 4495800"/>
                  <a:gd name="connsiteY3" fmla="*/ 1542879 h 1848709"/>
                  <a:gd name="connsiteX4" fmla="*/ 4495800 w 4495800"/>
                  <a:gd name="connsiteY4" fmla="*/ 1847679 h 1848709"/>
                  <a:gd name="connsiteX0" fmla="*/ 0 w 4495800"/>
                  <a:gd name="connsiteY0" fmla="*/ 1847679 h 1847679"/>
                  <a:gd name="connsiteX1" fmla="*/ 990600 w 4495800"/>
                  <a:gd name="connsiteY1" fmla="*/ 1466679 h 1847679"/>
                  <a:gd name="connsiteX2" fmla="*/ 2273643 w 4495800"/>
                  <a:gd name="connsiteY2" fmla="*/ 12700 h 1847679"/>
                  <a:gd name="connsiteX3" fmla="*/ 3581400 w 4495800"/>
                  <a:gd name="connsiteY3" fmla="*/ 1542879 h 1847679"/>
                  <a:gd name="connsiteX4" fmla="*/ 4495800 w 4495800"/>
                  <a:gd name="connsiteY4" fmla="*/ 1847679 h 1847679"/>
                  <a:gd name="connsiteX0" fmla="*/ 0 w 4495800"/>
                  <a:gd name="connsiteY0" fmla="*/ 1847679 h 1865184"/>
                  <a:gd name="connsiteX1" fmla="*/ 990600 w 4495800"/>
                  <a:gd name="connsiteY1" fmla="*/ 1466679 h 1865184"/>
                  <a:gd name="connsiteX2" fmla="*/ 2273643 w 4495800"/>
                  <a:gd name="connsiteY2" fmla="*/ 12700 h 1865184"/>
                  <a:gd name="connsiteX3" fmla="*/ 3581400 w 4495800"/>
                  <a:gd name="connsiteY3" fmla="*/ 1542879 h 1865184"/>
                  <a:gd name="connsiteX4" fmla="*/ 4495800 w 4495800"/>
                  <a:gd name="connsiteY4" fmla="*/ 1847679 h 1865184"/>
                  <a:gd name="connsiteX0" fmla="*/ 0 w 4495800"/>
                  <a:gd name="connsiteY0" fmla="*/ 1847679 h 1865184"/>
                  <a:gd name="connsiteX1" fmla="*/ 990600 w 4495800"/>
                  <a:gd name="connsiteY1" fmla="*/ 1466679 h 1865184"/>
                  <a:gd name="connsiteX2" fmla="*/ 2273643 w 4495800"/>
                  <a:gd name="connsiteY2" fmla="*/ 12700 h 1865184"/>
                  <a:gd name="connsiteX3" fmla="*/ 3581400 w 4495800"/>
                  <a:gd name="connsiteY3" fmla="*/ 1542879 h 1865184"/>
                  <a:gd name="connsiteX4" fmla="*/ 4495800 w 4495800"/>
                  <a:gd name="connsiteY4" fmla="*/ 1847679 h 1865184"/>
                  <a:gd name="connsiteX0" fmla="*/ 0 w 4495800"/>
                  <a:gd name="connsiteY0" fmla="*/ 1847679 h 1865184"/>
                  <a:gd name="connsiteX1" fmla="*/ 990600 w 4495800"/>
                  <a:gd name="connsiteY1" fmla="*/ 1466679 h 1865184"/>
                  <a:gd name="connsiteX2" fmla="*/ 2273643 w 4495800"/>
                  <a:gd name="connsiteY2" fmla="*/ 12700 h 1865184"/>
                  <a:gd name="connsiteX3" fmla="*/ 3581400 w 4495800"/>
                  <a:gd name="connsiteY3" fmla="*/ 1542879 h 1865184"/>
                  <a:gd name="connsiteX4" fmla="*/ 4495800 w 4495800"/>
                  <a:gd name="connsiteY4" fmla="*/ 1847679 h 1865184"/>
                  <a:gd name="connsiteX0" fmla="*/ 0 w 4495800"/>
                  <a:gd name="connsiteY0" fmla="*/ 1834979 h 1852484"/>
                  <a:gd name="connsiteX1" fmla="*/ 762000 w 4495800"/>
                  <a:gd name="connsiteY1" fmla="*/ 1530178 h 1852484"/>
                  <a:gd name="connsiteX2" fmla="*/ 2273643 w 4495800"/>
                  <a:gd name="connsiteY2" fmla="*/ 0 h 1852484"/>
                  <a:gd name="connsiteX3" fmla="*/ 3581400 w 4495800"/>
                  <a:gd name="connsiteY3" fmla="*/ 1530179 h 1852484"/>
                  <a:gd name="connsiteX4" fmla="*/ 4495800 w 4495800"/>
                  <a:gd name="connsiteY4" fmla="*/ 1834979 h 1852484"/>
                  <a:gd name="connsiteX0" fmla="*/ 0 w 4495800"/>
                  <a:gd name="connsiteY0" fmla="*/ 1923879 h 1941384"/>
                  <a:gd name="connsiteX1" fmla="*/ 1371600 w 4495800"/>
                  <a:gd name="connsiteY1" fmla="*/ 1085678 h 1941384"/>
                  <a:gd name="connsiteX2" fmla="*/ 2273643 w 4495800"/>
                  <a:gd name="connsiteY2" fmla="*/ 88900 h 1941384"/>
                  <a:gd name="connsiteX3" fmla="*/ 3581400 w 4495800"/>
                  <a:gd name="connsiteY3" fmla="*/ 1619079 h 1941384"/>
                  <a:gd name="connsiteX4" fmla="*/ 4495800 w 4495800"/>
                  <a:gd name="connsiteY4" fmla="*/ 1923879 h 1941384"/>
                  <a:gd name="connsiteX0" fmla="*/ 0 w 4495800"/>
                  <a:gd name="connsiteY0" fmla="*/ 1860379 h 1877884"/>
                  <a:gd name="connsiteX1" fmla="*/ 1295400 w 4495800"/>
                  <a:gd name="connsiteY1" fmla="*/ 1403178 h 1877884"/>
                  <a:gd name="connsiteX2" fmla="*/ 2273643 w 4495800"/>
                  <a:gd name="connsiteY2" fmla="*/ 25400 h 1877884"/>
                  <a:gd name="connsiteX3" fmla="*/ 3581400 w 4495800"/>
                  <a:gd name="connsiteY3" fmla="*/ 1555579 h 1877884"/>
                  <a:gd name="connsiteX4" fmla="*/ 4495800 w 4495800"/>
                  <a:gd name="connsiteY4" fmla="*/ 1860379 h 1877884"/>
                  <a:gd name="connsiteX0" fmla="*/ 0 w 4495800"/>
                  <a:gd name="connsiteY0" fmla="*/ 1847679 h 1847679"/>
                  <a:gd name="connsiteX1" fmla="*/ 1295400 w 4495800"/>
                  <a:gd name="connsiteY1" fmla="*/ 1390478 h 1847679"/>
                  <a:gd name="connsiteX2" fmla="*/ 2273643 w 4495800"/>
                  <a:gd name="connsiteY2" fmla="*/ 12700 h 1847679"/>
                  <a:gd name="connsiteX3" fmla="*/ 3124200 w 4495800"/>
                  <a:gd name="connsiteY3" fmla="*/ 1314278 h 1847679"/>
                  <a:gd name="connsiteX4" fmla="*/ 4495800 w 4495800"/>
                  <a:gd name="connsiteY4" fmla="*/ 1847679 h 1847679"/>
                  <a:gd name="connsiteX0" fmla="*/ 0 w 4495800"/>
                  <a:gd name="connsiteY0" fmla="*/ 1847679 h 1847679"/>
                  <a:gd name="connsiteX1" fmla="*/ 1295400 w 4495800"/>
                  <a:gd name="connsiteY1" fmla="*/ 1390478 h 1847679"/>
                  <a:gd name="connsiteX2" fmla="*/ 2273643 w 4495800"/>
                  <a:gd name="connsiteY2" fmla="*/ 12700 h 1847679"/>
                  <a:gd name="connsiteX3" fmla="*/ 3124200 w 4495800"/>
                  <a:gd name="connsiteY3" fmla="*/ 1314278 h 1847679"/>
                  <a:gd name="connsiteX4" fmla="*/ 4495800 w 4495800"/>
                  <a:gd name="connsiteY4" fmla="*/ 1847679 h 1847679"/>
                  <a:gd name="connsiteX0" fmla="*/ 0 w 4495800"/>
                  <a:gd name="connsiteY0" fmla="*/ 1847679 h 1847679"/>
                  <a:gd name="connsiteX1" fmla="*/ 1295400 w 4495800"/>
                  <a:gd name="connsiteY1" fmla="*/ 1390478 h 1847679"/>
                  <a:gd name="connsiteX2" fmla="*/ 2273643 w 4495800"/>
                  <a:gd name="connsiteY2" fmla="*/ 12700 h 1847679"/>
                  <a:gd name="connsiteX3" fmla="*/ 3124200 w 4495800"/>
                  <a:gd name="connsiteY3" fmla="*/ 1314278 h 1847679"/>
                  <a:gd name="connsiteX4" fmla="*/ 4495800 w 4495800"/>
                  <a:gd name="connsiteY4" fmla="*/ 1847679 h 1847679"/>
                  <a:gd name="connsiteX0" fmla="*/ 0 w 4495800"/>
                  <a:gd name="connsiteY0" fmla="*/ 1847679 h 1847679"/>
                  <a:gd name="connsiteX1" fmla="*/ 1295400 w 4495800"/>
                  <a:gd name="connsiteY1" fmla="*/ 1390478 h 1847679"/>
                  <a:gd name="connsiteX2" fmla="*/ 2273643 w 4495800"/>
                  <a:gd name="connsiteY2" fmla="*/ 12700 h 1847679"/>
                  <a:gd name="connsiteX3" fmla="*/ 3124200 w 4495800"/>
                  <a:gd name="connsiteY3" fmla="*/ 1314278 h 1847679"/>
                  <a:gd name="connsiteX4" fmla="*/ 4495800 w 4495800"/>
                  <a:gd name="connsiteY4" fmla="*/ 1847679 h 1847679"/>
                  <a:gd name="connsiteX0" fmla="*/ 0 w 4495800"/>
                  <a:gd name="connsiteY0" fmla="*/ 1923879 h 1923879"/>
                  <a:gd name="connsiteX1" fmla="*/ 2273643 w 4495800"/>
                  <a:gd name="connsiteY1" fmla="*/ 88900 h 1923879"/>
                  <a:gd name="connsiteX2" fmla="*/ 3124200 w 4495800"/>
                  <a:gd name="connsiteY2" fmla="*/ 1390478 h 1923879"/>
                  <a:gd name="connsiteX3" fmla="*/ 4495800 w 4495800"/>
                  <a:gd name="connsiteY3" fmla="*/ 1923879 h 1923879"/>
                  <a:gd name="connsiteX0" fmla="*/ 0 w 2222157"/>
                  <a:gd name="connsiteY0" fmla="*/ 88900 h 1923879"/>
                  <a:gd name="connsiteX1" fmla="*/ 850557 w 2222157"/>
                  <a:gd name="connsiteY1" fmla="*/ 1390478 h 1923879"/>
                  <a:gd name="connsiteX2" fmla="*/ 2222157 w 2222157"/>
                  <a:gd name="connsiteY2" fmla="*/ 1923879 h 1923879"/>
                  <a:gd name="connsiteX0" fmla="*/ 0 w 2222157"/>
                  <a:gd name="connsiteY0" fmla="*/ 88900 h 1923879"/>
                  <a:gd name="connsiteX1" fmla="*/ 850557 w 2222157"/>
                  <a:gd name="connsiteY1" fmla="*/ 1390478 h 1923879"/>
                  <a:gd name="connsiteX2" fmla="*/ 1544595 w 2222157"/>
                  <a:gd name="connsiteY2" fmla="*/ 1676400 h 1923879"/>
                  <a:gd name="connsiteX3" fmla="*/ 2222157 w 2222157"/>
                  <a:gd name="connsiteY3" fmla="*/ 1923879 h 1923879"/>
                  <a:gd name="connsiteX0" fmla="*/ 0 w 2222157"/>
                  <a:gd name="connsiteY0" fmla="*/ 88900 h 1923879"/>
                  <a:gd name="connsiteX1" fmla="*/ 850557 w 2222157"/>
                  <a:gd name="connsiteY1" fmla="*/ 1390478 h 1923879"/>
                  <a:gd name="connsiteX2" fmla="*/ 1536357 w 2222157"/>
                  <a:gd name="connsiteY2" fmla="*/ 1752600 h 1923879"/>
                  <a:gd name="connsiteX3" fmla="*/ 2222157 w 2222157"/>
                  <a:gd name="connsiteY3" fmla="*/ 1923879 h 1923879"/>
                  <a:gd name="connsiteX0" fmla="*/ 0 w 2222157"/>
                  <a:gd name="connsiteY0" fmla="*/ 88900 h 1923879"/>
                  <a:gd name="connsiteX1" fmla="*/ 850557 w 2222157"/>
                  <a:gd name="connsiteY1" fmla="*/ 1390478 h 1923879"/>
                  <a:gd name="connsiteX2" fmla="*/ 1536357 w 2222157"/>
                  <a:gd name="connsiteY2" fmla="*/ 1752600 h 1923879"/>
                  <a:gd name="connsiteX3" fmla="*/ 2222157 w 2222157"/>
                  <a:gd name="connsiteY3" fmla="*/ 1923879 h 1923879"/>
                  <a:gd name="connsiteX0" fmla="*/ 0 w 2603157"/>
                  <a:gd name="connsiteY0" fmla="*/ 88900 h 1905000"/>
                  <a:gd name="connsiteX1" fmla="*/ 850557 w 2603157"/>
                  <a:gd name="connsiteY1" fmla="*/ 1390478 h 1905000"/>
                  <a:gd name="connsiteX2" fmla="*/ 1536357 w 2603157"/>
                  <a:gd name="connsiteY2" fmla="*/ 1752600 h 1905000"/>
                  <a:gd name="connsiteX3" fmla="*/ 2603157 w 2603157"/>
                  <a:gd name="connsiteY3" fmla="*/ 1905000 h 19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157" h="1905000">
                    <a:moveTo>
                      <a:pt x="0" y="88900"/>
                    </a:moveTo>
                    <a:cubicBezTo>
                      <a:pt x="520700" y="0"/>
                      <a:pt x="539921" y="1142314"/>
                      <a:pt x="850557" y="1390478"/>
                    </a:cubicBezTo>
                    <a:cubicBezTo>
                      <a:pt x="1107989" y="1655061"/>
                      <a:pt x="1244257" y="1666846"/>
                      <a:pt x="1536357" y="1752600"/>
                    </a:cubicBezTo>
                    <a:cubicBezTo>
                      <a:pt x="1828457" y="1838354"/>
                      <a:pt x="2490230" y="1863754"/>
                      <a:pt x="2603157" y="1905000"/>
                    </a:cubicBezTo>
                  </a:path>
                </a:pathLst>
              </a:cu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 rot="5400000">
              <a:off x="2705100" y="3390900"/>
              <a:ext cx="381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5981700" y="3390900"/>
              <a:ext cx="381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030450" y="35168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i="1" baseline="-25000" dirty="0" smtClean="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3390900" y="2399506"/>
              <a:ext cx="2362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572000" y="114300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pdf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65946" y="3440668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−z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86600" y="3440668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+z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22714" y="3516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19200" y="990600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For a given test, we compute the test statistic from the data, say 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, which follows a certain statistical distribution (e.g. Normal, Student-t)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Then we compute the </a:t>
            </a:r>
            <a:r>
              <a:rPr lang="en-US" i="1" dirty="0" smtClean="0">
                <a:solidFill>
                  <a:schemeClr val="tx2"/>
                </a:solidFill>
              </a:rPr>
              <a:t>p</a:t>
            </a:r>
            <a:r>
              <a:rPr lang="en-US" dirty="0" smtClean="0">
                <a:solidFill>
                  <a:schemeClr val="tx2"/>
                </a:solidFill>
              </a:rPr>
              <a:t> value from the probability density function (</a:t>
            </a:r>
            <a:r>
              <a:rPr lang="en-US" dirty="0" err="1" smtClean="0">
                <a:solidFill>
                  <a:schemeClr val="tx2"/>
                </a:solidFill>
              </a:rPr>
              <a:t>pdf</a:t>
            </a:r>
            <a:r>
              <a:rPr lang="en-US" dirty="0" smtClean="0">
                <a:solidFill>
                  <a:schemeClr val="tx2"/>
                </a:solidFill>
              </a:rPr>
              <a:t>) of the distribution for test statistic 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The null hypothesis H</a:t>
            </a:r>
            <a:r>
              <a:rPr lang="en-US" baseline="-25000" dirty="0" smtClean="0">
                <a:solidFill>
                  <a:schemeClr val="tx2"/>
                </a:solidFill>
              </a:rPr>
              <a:t>0</a:t>
            </a:r>
            <a:r>
              <a:rPr lang="en-US" dirty="0" smtClean="0">
                <a:solidFill>
                  <a:schemeClr val="tx2"/>
                </a:solidFill>
              </a:rPr>
              <a:t> is rejected if 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2"/>
                </a:solidFill>
              </a:rPr>
              <a:t> ≤ </a:t>
            </a:r>
            <a:r>
              <a:rPr lang="el-GR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63378" y="304800"/>
            <a:ext cx="6156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Example: temperature at </a:t>
            </a:r>
            <a:r>
              <a:rPr lang="en-US" sz="2400" dirty="0" err="1" smtClean="0">
                <a:solidFill>
                  <a:schemeClr val="tx2"/>
                </a:solidFill>
              </a:rPr>
              <a:t>Lancang</a:t>
            </a:r>
            <a:r>
              <a:rPr lang="en-US" sz="2400" dirty="0" smtClean="0">
                <a:solidFill>
                  <a:schemeClr val="tx2"/>
                </a:solidFill>
              </a:rPr>
              <a:t> station, China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27651" name="Picture 3" descr="lcbnd_yjh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8500" y="901700"/>
            <a:ext cx="527050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 rot="19800000" flipH="1" flipV="1">
            <a:off x="5450034" y="4385237"/>
            <a:ext cx="1447800" cy="228600"/>
          </a:xfrm>
          <a:prstGeom prst="rightArrow">
            <a:avLst/>
          </a:prstGeom>
          <a:solidFill>
            <a:schemeClr val="accent6">
              <a:alpha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09800" y="304800"/>
            <a:ext cx="46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Step 1: Plot the data and obtain some statistics: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047750"/>
            <a:ext cx="52387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676400" y="4542472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Mean       SD     Skew       SE       CV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19.42   0.4322   0.1724  0.06112  0.02225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Min       Q1   Median       Q3      Max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18.53    19.10    19.40    19.72    20.31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304800"/>
            <a:ext cx="714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Step 2: test for absence of persistence (no significant lag 1 autocorrelation)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0200" y="3886200"/>
            <a:ext cx="5867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r(1) =  0.652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Alpha    0.10    0.05    0.02    0.01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UCL     0.233   0.277   0.329   0.364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LCL    -0.233  -0.277  -0.329  -0.364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838198"/>
            <a:ext cx="50006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Oval 13"/>
          <p:cNvSpPr/>
          <p:nvPr/>
        </p:nvSpPr>
        <p:spPr>
          <a:xfrm>
            <a:off x="4091050" y="4343400"/>
            <a:ext cx="1295400" cy="1066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2728850" y="1233550"/>
            <a:ext cx="3048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6553200" y="2116775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6553200" y="2894012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71800" y="990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r(1)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4576" y="194041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UCL (</a:t>
            </a:r>
            <a:r>
              <a:rPr lang="el-GR" dirty="0" smtClean="0">
                <a:latin typeface="Courier New" pitchFamily="49" charset="0"/>
                <a:cs typeface="Courier New" pitchFamily="49" charset="0"/>
              </a:rPr>
              <a:t>α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=0.05)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27375" y="272637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LCL (</a:t>
            </a:r>
            <a:r>
              <a:rPr lang="el-GR" dirty="0" smtClean="0">
                <a:latin typeface="Courier New" pitchFamily="49" charset="0"/>
                <a:cs typeface="Courier New" pitchFamily="49" charset="0"/>
              </a:rPr>
              <a:t>α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=0.05)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8200" y="5715000"/>
            <a:ext cx="751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Since </a:t>
            </a:r>
            <a:r>
              <a:rPr lang="en-US" i="1" dirty="0" smtClean="0">
                <a:solidFill>
                  <a:schemeClr val="tx2"/>
                </a:solidFill>
              </a:rPr>
              <a:t>r</a:t>
            </a:r>
            <a:r>
              <a:rPr lang="en-US" dirty="0" smtClean="0">
                <a:solidFill>
                  <a:schemeClr val="tx2"/>
                </a:solidFill>
              </a:rPr>
              <a:t>(1) is outside the range [LCL;UCL], we conclude that there is persistence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304800"/>
            <a:ext cx="266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Intermezzo: Pre-whitening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091050" y="4343400"/>
            <a:ext cx="1295400" cy="1066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5715000"/>
            <a:ext cx="636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i="1" dirty="0" smtClean="0">
                <a:solidFill>
                  <a:schemeClr val="tx2"/>
                </a:solidFill>
              </a:rPr>
              <a:t>r</a:t>
            </a:r>
            <a:r>
              <a:rPr lang="en-US" dirty="0" smtClean="0">
                <a:solidFill>
                  <a:schemeClr val="tx2"/>
                </a:solidFill>
              </a:rPr>
              <a:t>(1) of the pre-whitened series is inside the range [LCL;UCL]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0600" y="9144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If significant persistence is present, we have to pre-whiten the data when testing for trend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Pre-whitening removes lag 1 autocorrelation from the series by: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Then, testing persistence for the pre-whitened series: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479800" y="2514600"/>
          <a:ext cx="218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3" imgW="2184120" imgH="685800" progId="Equation.3">
                  <p:embed/>
                </p:oleObj>
              </mc:Choice>
              <mc:Fallback>
                <p:oleObj name="Equation" r:id="rId3" imgW="2184120" imgH="685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2514600"/>
                        <a:ext cx="2184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/>
          <p:nvPr/>
        </p:nvSpPr>
        <p:spPr>
          <a:xfrm>
            <a:off x="1600200" y="3886200"/>
            <a:ext cx="6324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r(1) = -0.153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Alpha    0.10    0.05    0.02    0.01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UCL     0.233   0.277   0.329   0.364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LCL    -0.233  -0.277  -0.329  -0.364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" y="5715000"/>
            <a:ext cx="727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Since </a:t>
            </a:r>
            <a:r>
              <a:rPr lang="en-US" i="1" dirty="0" smtClean="0">
                <a:solidFill>
                  <a:schemeClr val="tx2"/>
                </a:solidFill>
              </a:rPr>
              <a:t>p</a:t>
            </a:r>
            <a:r>
              <a:rPr lang="en-US" dirty="0" smtClean="0">
                <a:solidFill>
                  <a:schemeClr val="tx2"/>
                </a:solidFill>
              </a:rPr>
              <a:t> &lt; 0.05 (&lt; 0.01), H</a:t>
            </a:r>
            <a:r>
              <a:rPr lang="en-US" baseline="-25000" dirty="0" smtClean="0">
                <a:solidFill>
                  <a:schemeClr val="tx2"/>
                </a:solidFill>
              </a:rPr>
              <a:t>0</a:t>
            </a:r>
            <a:r>
              <a:rPr lang="en-US" dirty="0" smtClean="0">
                <a:solidFill>
                  <a:schemeClr val="tx2"/>
                </a:solidFill>
              </a:rPr>
              <a:t> is rejected → Temperature increased significantly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304800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Step 3: tests for absence of trend should be </a:t>
            </a:r>
            <a:r>
              <a:rPr lang="en-US" i="1" dirty="0" smtClean="0">
                <a:solidFill>
                  <a:schemeClr val="tx2"/>
                </a:solidFill>
              </a:rPr>
              <a:t>non-parametric</a:t>
            </a:r>
            <a:r>
              <a:rPr lang="en-US" dirty="0" smtClean="0">
                <a:solidFill>
                  <a:schemeClr val="tx2"/>
                </a:solidFill>
              </a:rPr>
              <a:t>. That is, no underlying statistical distribution of the data is assumed. There are two tests: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Test based on Spearman’s rank-correlation coefficient, </a:t>
            </a:r>
            <a:r>
              <a:rPr lang="el-GR" i="1" dirty="0" smtClean="0">
                <a:solidFill>
                  <a:schemeClr val="tx2"/>
                </a:solidFill>
              </a:rPr>
              <a:t>ρ</a:t>
            </a:r>
            <a:r>
              <a:rPr lang="en-US" dirty="0" smtClean="0">
                <a:solidFill>
                  <a:schemeClr val="tx2"/>
                </a:solidFill>
              </a:rPr>
              <a:t> (rho)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Test based on Kendall’s correlation coefficient, </a:t>
            </a:r>
            <a:r>
              <a:rPr lang="el-GR" i="1" dirty="0" smtClean="0">
                <a:solidFill>
                  <a:schemeClr val="tx2"/>
                </a:solidFill>
              </a:rPr>
              <a:t>τ</a:t>
            </a:r>
            <a:r>
              <a:rPr lang="en-US" dirty="0" smtClean="0">
                <a:solidFill>
                  <a:schemeClr val="tx2"/>
                </a:solidFill>
              </a:rPr>
              <a:t> (tau)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The latter, the Mann-Kendall trend test is common in climatology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The test result for our (pre-whitened) temperature data is: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0600" y="3178076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Mann-Kendall trend test (pre-white) 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Series  Start = 1960  End = 2009  Length = 50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Null hypothesis: There is no trend in the series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S    =       353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tau  =    0.2882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    =  0.002875 ***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304800"/>
            <a:ext cx="35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Step 4: determine the warming rate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0600" y="9906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If a significant trend is present, the average rate of increase of decrease can be obtained from the slope of a simple linear regression: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0600" y="1752600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Estimate        SE    t-stat  Pr(&gt;|t|)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     18.83   0.06900     272.9   &lt;0.0001 ***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Slope    0.02442  0.002427     10.06   &lt;0.0001 ***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Residual SE:   0.2476    Regression DF: 48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R-squared:     0.6784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R-squared: 0.6717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09800" y="2286000"/>
            <a:ext cx="1143000" cy="381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657600"/>
            <a:ext cx="45243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Freeform 14"/>
          <p:cNvSpPr/>
          <p:nvPr/>
        </p:nvSpPr>
        <p:spPr>
          <a:xfrm>
            <a:off x="4677888" y="4349994"/>
            <a:ext cx="1418112" cy="379354"/>
          </a:xfrm>
          <a:custGeom>
            <a:avLst/>
            <a:gdLst>
              <a:gd name="connsiteX0" fmla="*/ 1686296 w 1686296"/>
              <a:gd name="connsiteY0" fmla="*/ 0 h 649185"/>
              <a:gd name="connsiteX1" fmla="*/ 641268 w 1686296"/>
              <a:gd name="connsiteY1" fmla="*/ 605642 h 649185"/>
              <a:gd name="connsiteX2" fmla="*/ 0 w 1686296"/>
              <a:gd name="connsiteY2" fmla="*/ 261257 h 649185"/>
              <a:gd name="connsiteX3" fmla="*/ 0 w 1686296"/>
              <a:gd name="connsiteY3" fmla="*/ 261257 h 649185"/>
              <a:gd name="connsiteX0" fmla="*/ 1786791 w 1786791"/>
              <a:gd name="connsiteY0" fmla="*/ 0 h 649185"/>
              <a:gd name="connsiteX1" fmla="*/ 741763 w 1786791"/>
              <a:gd name="connsiteY1" fmla="*/ 605642 h 649185"/>
              <a:gd name="connsiteX2" fmla="*/ 100495 w 1786791"/>
              <a:gd name="connsiteY2" fmla="*/ 261257 h 649185"/>
              <a:gd name="connsiteX3" fmla="*/ 138795 w 1786791"/>
              <a:gd name="connsiteY3" fmla="*/ 0 h 649185"/>
              <a:gd name="connsiteX0" fmla="*/ 1686296 w 1686296"/>
              <a:gd name="connsiteY0" fmla="*/ 0 h 649185"/>
              <a:gd name="connsiteX1" fmla="*/ 641268 w 1686296"/>
              <a:gd name="connsiteY1" fmla="*/ 605642 h 649185"/>
              <a:gd name="connsiteX2" fmla="*/ 0 w 1686296"/>
              <a:gd name="connsiteY2" fmla="*/ 261257 h 649185"/>
              <a:gd name="connsiteX0" fmla="*/ 1647996 w 1647996"/>
              <a:gd name="connsiteY0" fmla="*/ 0 h 605643"/>
              <a:gd name="connsiteX1" fmla="*/ 602968 w 1647996"/>
              <a:gd name="connsiteY1" fmla="*/ 605642 h 605643"/>
              <a:gd name="connsiteX2" fmla="*/ 0 w 1647996"/>
              <a:gd name="connsiteY2" fmla="*/ 0 h 605643"/>
              <a:gd name="connsiteX0" fmla="*/ 1647996 w 1735429"/>
              <a:gd name="connsiteY0" fmla="*/ 2031 h 1443111"/>
              <a:gd name="connsiteX1" fmla="*/ 1561258 w 1735429"/>
              <a:gd name="connsiteY1" fmla="*/ 1342171 h 1443111"/>
              <a:gd name="connsiteX2" fmla="*/ 602968 w 1735429"/>
              <a:gd name="connsiteY2" fmla="*/ 607673 h 1443111"/>
              <a:gd name="connsiteX3" fmla="*/ 0 w 1735429"/>
              <a:gd name="connsiteY3" fmla="*/ 2031 h 1443111"/>
              <a:gd name="connsiteX0" fmla="*/ 1561258 w 1561258"/>
              <a:gd name="connsiteY0" fmla="*/ 1340140 h 1441080"/>
              <a:gd name="connsiteX1" fmla="*/ 602968 w 1561258"/>
              <a:gd name="connsiteY1" fmla="*/ 605642 h 1441080"/>
              <a:gd name="connsiteX2" fmla="*/ 0 w 1561258"/>
              <a:gd name="connsiteY2" fmla="*/ 0 h 1441080"/>
              <a:gd name="connsiteX0" fmla="*/ 1561258 w 1720974"/>
              <a:gd name="connsiteY0" fmla="*/ 1340140 h 1340140"/>
              <a:gd name="connsiteX1" fmla="*/ 1561259 w 1720974"/>
              <a:gd name="connsiteY1" fmla="*/ 402040 h 1340140"/>
              <a:gd name="connsiteX2" fmla="*/ 602968 w 1720974"/>
              <a:gd name="connsiteY2" fmla="*/ 605642 h 1340140"/>
              <a:gd name="connsiteX3" fmla="*/ 0 w 1720974"/>
              <a:gd name="connsiteY3" fmla="*/ 0 h 1340140"/>
              <a:gd name="connsiteX0" fmla="*/ 1561258 w 1561258"/>
              <a:gd name="connsiteY0" fmla="*/ 1864601 h 1864601"/>
              <a:gd name="connsiteX1" fmla="*/ 1387786 w 1561258"/>
              <a:gd name="connsiteY1" fmla="*/ 122417 h 1864601"/>
              <a:gd name="connsiteX2" fmla="*/ 602968 w 1561258"/>
              <a:gd name="connsiteY2" fmla="*/ 1130103 h 1864601"/>
              <a:gd name="connsiteX3" fmla="*/ 0 w 1561258"/>
              <a:gd name="connsiteY3" fmla="*/ 524461 h 1864601"/>
              <a:gd name="connsiteX0" fmla="*/ 1561258 w 1634853"/>
              <a:gd name="connsiteY0" fmla="*/ 1864599 h 1864599"/>
              <a:gd name="connsiteX1" fmla="*/ 1387786 w 1634853"/>
              <a:gd name="connsiteY1" fmla="*/ 122415 h 1864599"/>
              <a:gd name="connsiteX2" fmla="*/ 602968 w 1634853"/>
              <a:gd name="connsiteY2" fmla="*/ 1130101 h 1864599"/>
              <a:gd name="connsiteX3" fmla="*/ 0 w 1634853"/>
              <a:gd name="connsiteY3" fmla="*/ 524459 h 1864599"/>
              <a:gd name="connsiteX0" fmla="*/ 1387786 w 1387786"/>
              <a:gd name="connsiteY0" fmla="*/ 122417 h 1197109"/>
              <a:gd name="connsiteX1" fmla="*/ 602968 w 1387786"/>
              <a:gd name="connsiteY1" fmla="*/ 1130103 h 1197109"/>
              <a:gd name="connsiteX2" fmla="*/ 0 w 1387786"/>
              <a:gd name="connsiteY2" fmla="*/ 524461 h 1197109"/>
              <a:gd name="connsiteX0" fmla="*/ 1387786 w 1387786"/>
              <a:gd name="connsiteY0" fmla="*/ 122415 h 1261536"/>
              <a:gd name="connsiteX1" fmla="*/ 346945 w 1387786"/>
              <a:gd name="connsiteY1" fmla="*/ 1194529 h 1261536"/>
              <a:gd name="connsiteX2" fmla="*/ 0 w 1387786"/>
              <a:gd name="connsiteY2" fmla="*/ 524459 h 1261536"/>
              <a:gd name="connsiteX0" fmla="*/ 1387786 w 1387786"/>
              <a:gd name="connsiteY0" fmla="*/ 122417 h 1194531"/>
              <a:gd name="connsiteX1" fmla="*/ 520420 w 1387786"/>
              <a:gd name="connsiteY1" fmla="*/ 1127524 h 1194531"/>
              <a:gd name="connsiteX2" fmla="*/ 0 w 1387786"/>
              <a:gd name="connsiteY2" fmla="*/ 524461 h 1194531"/>
              <a:gd name="connsiteX0" fmla="*/ 1387786 w 1387786"/>
              <a:gd name="connsiteY0" fmla="*/ 122415 h 1194531"/>
              <a:gd name="connsiteX1" fmla="*/ 693893 w 1387786"/>
              <a:gd name="connsiteY1" fmla="*/ 1127524 h 1194531"/>
              <a:gd name="connsiteX2" fmla="*/ 0 w 1387786"/>
              <a:gd name="connsiteY2" fmla="*/ 524459 h 1194531"/>
              <a:gd name="connsiteX0" fmla="*/ 1387786 w 1387786"/>
              <a:gd name="connsiteY0" fmla="*/ 122415 h 669641"/>
              <a:gd name="connsiteX1" fmla="*/ 693893 w 1387786"/>
              <a:gd name="connsiteY1" fmla="*/ 658473 h 669641"/>
              <a:gd name="connsiteX2" fmla="*/ 0 w 1387786"/>
              <a:gd name="connsiteY2" fmla="*/ 55408 h 669641"/>
              <a:gd name="connsiteX0" fmla="*/ 1561259 w 1561259"/>
              <a:gd name="connsiteY0" fmla="*/ 122417 h 680811"/>
              <a:gd name="connsiteX1" fmla="*/ 867366 w 1561259"/>
              <a:gd name="connsiteY1" fmla="*/ 658475 h 680811"/>
              <a:gd name="connsiteX2" fmla="*/ 0 w 1561259"/>
              <a:gd name="connsiteY2" fmla="*/ 256430 h 680811"/>
              <a:gd name="connsiteX0" fmla="*/ 1101668 w 1101668"/>
              <a:gd name="connsiteY0" fmla="*/ 316760 h 905612"/>
              <a:gd name="connsiteX1" fmla="*/ 407775 w 1101668"/>
              <a:gd name="connsiteY1" fmla="*/ 852818 h 905612"/>
              <a:gd name="connsiteX2" fmla="*/ 0 w 1101668"/>
              <a:gd name="connsiteY2" fmla="*/ 0 h 905612"/>
              <a:gd name="connsiteX0" fmla="*/ 1614203 w 1614203"/>
              <a:gd name="connsiteY0" fmla="*/ 122417 h 667176"/>
              <a:gd name="connsiteX1" fmla="*/ 920310 w 1614203"/>
              <a:gd name="connsiteY1" fmla="*/ 658475 h 667176"/>
              <a:gd name="connsiteX2" fmla="*/ 0 w 1614203"/>
              <a:gd name="connsiteY2" fmla="*/ 174630 h 667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203" h="667176">
                <a:moveTo>
                  <a:pt x="1614203" y="122417"/>
                </a:moveTo>
                <a:cubicBezTo>
                  <a:pt x="1454488" y="1"/>
                  <a:pt x="1189344" y="649773"/>
                  <a:pt x="920310" y="658475"/>
                </a:cubicBezTo>
                <a:cubicBezTo>
                  <a:pt x="651276" y="667177"/>
                  <a:pt x="100495" y="275570"/>
                  <a:pt x="0" y="174630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19800" y="4230469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rises on average with 0.24 °C in 10 years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300335"/>
            <a:ext cx="623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Using </a:t>
            </a:r>
            <a:r>
              <a:rPr lang="en-US" sz="2400" dirty="0" err="1" smtClean="0">
                <a:solidFill>
                  <a:schemeClr val="tx2"/>
                </a:solidFill>
              </a:rPr>
              <a:t>DScreen</a:t>
            </a:r>
            <a:r>
              <a:rPr lang="en-US" sz="2400" dirty="0" smtClean="0">
                <a:solidFill>
                  <a:schemeClr val="tx2"/>
                </a:solidFill>
              </a:rPr>
              <a:t> software: Sungai </a:t>
            </a:r>
            <a:r>
              <a:rPr lang="en-US" sz="2400" dirty="0" err="1" smtClean="0">
                <a:solidFill>
                  <a:schemeClr val="tx2"/>
                </a:solidFill>
              </a:rPr>
              <a:t>Kerian</a:t>
            </a:r>
            <a:r>
              <a:rPr lang="en-US" sz="2400" dirty="0" smtClean="0">
                <a:solidFill>
                  <a:schemeClr val="tx2"/>
                </a:solidFill>
              </a:rPr>
              <a:t>, Malaysia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1030" y="1689080"/>
            <a:ext cx="65775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Data: annual rainfall (mm) in the </a:t>
            </a:r>
            <a:r>
              <a:rPr lang="en-US" dirty="0" err="1" smtClean="0">
                <a:solidFill>
                  <a:schemeClr val="tx2"/>
                </a:solidFill>
              </a:rPr>
              <a:t>Sg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r>
              <a:rPr lang="en-US" dirty="0" err="1" smtClean="0">
                <a:solidFill>
                  <a:schemeClr val="tx2"/>
                </a:solidFill>
              </a:rPr>
              <a:t>Kerian</a:t>
            </a:r>
            <a:r>
              <a:rPr lang="en-US" dirty="0" smtClean="0">
                <a:solidFill>
                  <a:schemeClr val="tx2"/>
                </a:solidFill>
              </a:rPr>
              <a:t> catchment for 1947-2000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(DID Manual, Vol. 4, 2009)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In Windows explorer, go to the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DIDWorkshop</a:t>
            </a:r>
            <a:r>
              <a:rPr lang="en-US" dirty="0" smtClean="0">
                <a:solidFill>
                  <a:schemeClr val="tx2"/>
                </a:solidFill>
              </a:rPr>
              <a:t> folder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Double click on the file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DScreen.jar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Select </a:t>
            </a:r>
            <a:r>
              <a:rPr lang="en-US" b="1" dirty="0" smtClean="0">
                <a:solidFill>
                  <a:schemeClr val="tx2"/>
                </a:solidFill>
              </a:rPr>
              <a:t>File – Open</a:t>
            </a:r>
            <a:r>
              <a:rPr lang="en-US" dirty="0" smtClean="0">
                <a:solidFill>
                  <a:schemeClr val="tx2"/>
                </a:solidFill>
              </a:rPr>
              <a:t> from the menu bar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Choose the data file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TS_Kerian_P_ann.txt</a:t>
            </a:r>
            <a:endParaRPr 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1439882"/>
            <a:ext cx="632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Alterations in the hydrological regime occur due to:</a:t>
            </a:r>
          </a:p>
          <a:p>
            <a:pPr lvl="1"/>
            <a:endParaRPr lang="en-US" dirty="0" smtClean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Influence from changing climatic conditions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</a:rPr>
              <a:t> GHG emissions, pollution, deforestation, …</a:t>
            </a:r>
          </a:p>
          <a:p>
            <a:pPr lvl="1"/>
            <a:endParaRPr lang="en-US" dirty="0" smtClean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Influence from physical changes at the land surface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</a:rPr>
              <a:t> Land use, infrastructure, water use, … 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In order to determine the impacts on the hydrology we need data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Continuous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Good quality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Long records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12596" y="304800"/>
            <a:ext cx="2731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Hydrological Change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1524000"/>
            <a:ext cx="4762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5400000">
            <a:off x="3276600" y="1219200"/>
            <a:ext cx="1600200" cy="6858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457700" y="1866900"/>
            <a:ext cx="1219200" cy="2286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9600" y="609600"/>
            <a:ext cx="17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year of data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72059" y="1078468"/>
            <a:ext cx="173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year of data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4267200" y="4343400"/>
            <a:ext cx="1447800" cy="8382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1942" y="5345668"/>
            <a:ext cx="172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output area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304800"/>
            <a:ext cx="4753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Step 1: plot the time series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Select </a:t>
            </a:r>
            <a:r>
              <a:rPr lang="en-US" b="1" dirty="0" smtClean="0">
                <a:solidFill>
                  <a:schemeClr val="tx2"/>
                </a:solidFill>
              </a:rPr>
              <a:t>Plot – Series – Continuous</a:t>
            </a:r>
            <a:r>
              <a:rPr lang="en-US" dirty="0" smtClean="0">
                <a:solidFill>
                  <a:schemeClr val="tx2"/>
                </a:solidFill>
              </a:rPr>
              <a:t> from the menu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650" y="1676400"/>
            <a:ext cx="48387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962106" y="5257800"/>
            <a:ext cx="5276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(Plot windows stick on the screen until you close them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You can move them to a convenient place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Right-click in plot window opens a menu with options)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28948" y="304800"/>
            <a:ext cx="2649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Step 1a: Describe the data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Select </a:t>
            </a:r>
            <a:r>
              <a:rPr lang="en-US" b="1" dirty="0" smtClean="0">
                <a:solidFill>
                  <a:schemeClr val="tx2"/>
                </a:solidFill>
              </a:rPr>
              <a:t>Data – Statistics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Select </a:t>
            </a:r>
            <a:r>
              <a:rPr lang="en-US" b="1" dirty="0" smtClean="0">
                <a:solidFill>
                  <a:schemeClr val="tx2"/>
                </a:solidFill>
              </a:rPr>
              <a:t>Data – Summary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2057400"/>
            <a:ext cx="4762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304800"/>
            <a:ext cx="5615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Step 2: Check autocorrelation / test persistence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Select </a:t>
            </a:r>
            <a:r>
              <a:rPr lang="en-US" b="1" dirty="0" smtClean="0">
                <a:solidFill>
                  <a:schemeClr val="tx2"/>
                </a:solidFill>
              </a:rPr>
              <a:t>Plot – </a:t>
            </a:r>
            <a:r>
              <a:rPr lang="en-US" b="1" dirty="0" err="1" smtClean="0">
                <a:solidFill>
                  <a:schemeClr val="tx2"/>
                </a:solidFill>
              </a:rPr>
              <a:t>Correlogram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Select </a:t>
            </a:r>
            <a:r>
              <a:rPr lang="en-US" b="1" dirty="0" smtClean="0">
                <a:solidFill>
                  <a:schemeClr val="tx2"/>
                </a:solidFill>
              </a:rPr>
              <a:t>Test – Autocorrelation – Persistence </a:t>
            </a:r>
            <a:r>
              <a:rPr lang="en-US" dirty="0" smtClean="0">
                <a:solidFill>
                  <a:schemeClr val="tx2"/>
                </a:solidFill>
              </a:rPr>
              <a:t>(no pre-white)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4762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8100" y="3067050"/>
            <a:ext cx="48387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1752600" y="4648200"/>
            <a:ext cx="609600" cy="685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" y="4267200"/>
            <a:ext cx="10668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24400" y="5410200"/>
            <a:ext cx="3048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152903" y="3467101"/>
            <a:ext cx="2666997" cy="1066798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2362200" y="2590799"/>
            <a:ext cx="3505200" cy="213359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1828800" y="2438399"/>
            <a:ext cx="3962400" cy="182879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7400" y="2286000"/>
            <a:ext cx="291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Verify absence of persistence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304800"/>
            <a:ext cx="57074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Step 3: Test for trend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Since there is no persistence, pre-whitening is not required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Select </a:t>
            </a:r>
            <a:r>
              <a:rPr lang="en-US" b="1" dirty="0" smtClean="0">
                <a:solidFill>
                  <a:schemeClr val="tx2"/>
                </a:solidFill>
              </a:rPr>
              <a:t>Test – Secular trend – Mann-Kendall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1981200"/>
            <a:ext cx="4762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2362200" y="5362700"/>
            <a:ext cx="13716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657600" y="3657600"/>
            <a:ext cx="3581400" cy="1752598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86600" y="2133600"/>
            <a:ext cx="15990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a</a:t>
            </a:r>
          </a:p>
          <a:p>
            <a:r>
              <a:rPr lang="en-US" dirty="0" smtClean="0"/>
              <a:t>significant</a:t>
            </a:r>
          </a:p>
          <a:p>
            <a:r>
              <a:rPr lang="en-US" dirty="0" smtClean="0"/>
              <a:t>trend if we</a:t>
            </a:r>
          </a:p>
          <a:p>
            <a:r>
              <a:rPr lang="en-US" dirty="0" smtClean="0"/>
              <a:t>can reject the</a:t>
            </a:r>
          </a:p>
          <a:p>
            <a:r>
              <a:rPr lang="en-US" dirty="0" smtClean="0"/>
              <a:t>null hypothesis</a:t>
            </a:r>
          </a:p>
          <a:p>
            <a:endParaRPr lang="en-US" dirty="0" smtClean="0"/>
          </a:p>
          <a:p>
            <a:r>
              <a:rPr lang="en-US" dirty="0" smtClean="0"/>
              <a:t>Can we?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6019800"/>
            <a:ext cx="487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Note: we can cross-verify using the Spearman test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1524000"/>
            <a:ext cx="4762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362200" y="4395850"/>
            <a:ext cx="13716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1638300" y="4762500"/>
            <a:ext cx="990600" cy="76200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9277" y="5650468"/>
            <a:ext cx="660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Decrease in rainfall of 18 mm per 10 years, too small to be significant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61297" y="304800"/>
            <a:ext cx="4244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How much is the rainfall amount changing?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Select </a:t>
            </a:r>
            <a:r>
              <a:rPr lang="en-US" b="1" dirty="0" smtClean="0">
                <a:solidFill>
                  <a:schemeClr val="tx2"/>
                </a:solidFill>
              </a:rPr>
              <a:t>Data – Apparent trend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"/>
          <p:cNvPicPr>
            <a:picLocks noChangeAspect="1" noChangeArrowheads="1" noCrop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55126" y="304800"/>
            <a:ext cx="2240474" cy="300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3505200"/>
            <a:ext cx="78047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Whole basin at </a:t>
            </a:r>
            <a:r>
              <a:rPr lang="en-US" dirty="0" err="1" smtClean="0">
                <a:solidFill>
                  <a:schemeClr val="tx2"/>
                </a:solidFill>
              </a:rPr>
              <a:t>Lubok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Paku</a:t>
            </a:r>
            <a:r>
              <a:rPr lang="en-US" dirty="0" smtClean="0">
                <a:solidFill>
                  <a:schemeClr val="tx2"/>
                </a:solidFill>
              </a:rPr>
              <a:t> (25,600 km</a:t>
            </a:r>
            <a:r>
              <a:rPr lang="en-US" baseline="30000" dirty="0" smtClean="0">
                <a:solidFill>
                  <a:schemeClr val="tx2"/>
                </a:solidFill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):</a:t>
            </a:r>
          </a:p>
          <a:p>
            <a:pPr defTabSz="54864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TS_Pahang_T_ann.txt:	annual temperature (°C, 31 y)</a:t>
            </a:r>
          </a:p>
          <a:p>
            <a:pPr defTabSz="54864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TS_Pahang_P_ann.txt:	annual rainfall (mm, 31 y)</a:t>
            </a:r>
          </a:p>
          <a:p>
            <a:pPr defTabSz="54864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TS_Pahang_Q_ann.txt: 	annual discharge (m</a:t>
            </a:r>
            <a:r>
              <a:rPr lang="en-US" baseline="30000" dirty="0" smtClean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/s, 23 y)</a:t>
            </a:r>
          </a:p>
          <a:p>
            <a:pPr defTabSz="548640"/>
            <a:endParaRPr lang="en-US" dirty="0" smtClean="0">
              <a:solidFill>
                <a:schemeClr val="tx2"/>
              </a:solidFill>
            </a:endParaRPr>
          </a:p>
          <a:p>
            <a:pPr defTabSz="548640"/>
            <a:r>
              <a:rPr lang="en-US" dirty="0" err="1" smtClean="0">
                <a:solidFill>
                  <a:schemeClr val="tx2"/>
                </a:solidFill>
              </a:rPr>
              <a:t>Pejabat</a:t>
            </a:r>
            <a:r>
              <a:rPr lang="en-US" dirty="0" smtClean="0">
                <a:solidFill>
                  <a:schemeClr val="tx2"/>
                </a:solidFill>
              </a:rPr>
              <a:t> JPS station (</a:t>
            </a:r>
            <a:r>
              <a:rPr lang="en-US" dirty="0" err="1" smtClean="0">
                <a:solidFill>
                  <a:schemeClr val="tx2"/>
                </a:solidFill>
              </a:rPr>
              <a:t>Sg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r>
              <a:rPr lang="en-US" dirty="0" err="1" smtClean="0">
                <a:solidFill>
                  <a:schemeClr val="tx2"/>
                </a:solidFill>
              </a:rPr>
              <a:t>Kuantan</a:t>
            </a:r>
            <a:r>
              <a:rPr lang="en-US" dirty="0" smtClean="0">
                <a:solidFill>
                  <a:schemeClr val="tx2"/>
                </a:solidFill>
              </a:rPr>
              <a:t>):</a:t>
            </a:r>
          </a:p>
          <a:p>
            <a:pPr defTabSz="54864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 TS_Pejabat_P_30mi-max.txt:	annual maximum 30 min rainfall (mm, 39 y)</a:t>
            </a:r>
          </a:p>
          <a:p>
            <a:pPr defTabSz="548640"/>
            <a:endParaRPr lang="en-US" dirty="0" smtClean="0">
              <a:solidFill>
                <a:schemeClr val="tx2"/>
              </a:solidFill>
            </a:endParaRPr>
          </a:p>
          <a:p>
            <a:pPr defTabSz="548640"/>
            <a:r>
              <a:rPr lang="en-US" dirty="0" smtClean="0">
                <a:solidFill>
                  <a:schemeClr val="tx2"/>
                </a:solidFill>
              </a:rPr>
              <a:t>Source: DID data base; Wong et al., </a:t>
            </a:r>
            <a:r>
              <a:rPr lang="en-US" dirty="0" err="1" smtClean="0">
                <a:solidFill>
                  <a:schemeClr val="tx2"/>
                </a:solidFill>
              </a:rPr>
              <a:t>Hydrol</a:t>
            </a:r>
            <a:r>
              <a:rPr lang="en-US" dirty="0" smtClean="0">
                <a:solidFill>
                  <a:schemeClr val="tx2"/>
                </a:solidFill>
              </a:rPr>
              <a:t>. Proc. (2010); DID Manual </a:t>
            </a:r>
            <a:r>
              <a:rPr lang="en-US" dirty="0" err="1" smtClean="0">
                <a:solidFill>
                  <a:schemeClr val="tx2"/>
                </a:solidFill>
              </a:rPr>
              <a:t>Vol</a:t>
            </a:r>
            <a:r>
              <a:rPr lang="en-US" dirty="0" smtClean="0">
                <a:solidFill>
                  <a:schemeClr val="tx2"/>
                </a:solidFill>
              </a:rPr>
              <a:t> 4 (2009)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6173" y="300335"/>
            <a:ext cx="4157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Application to Pahang, Malaysia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14478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We carry out a trend analysis for each of the four data sets below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Summarize the outcome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304800"/>
            <a:ext cx="5021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Characteristics of water resources data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2704" y="2362200"/>
            <a:ext cx="6047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Lower bound of zero, negative values often not plausible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Presence of outliers, commonly in high values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Positive </a:t>
            </a:r>
            <a:r>
              <a:rPr lang="en-US" dirty="0" err="1" smtClean="0">
                <a:solidFill>
                  <a:schemeClr val="tx2"/>
                </a:solidFill>
              </a:rPr>
              <a:t>skewness</a:t>
            </a:r>
            <a:r>
              <a:rPr lang="en-US" dirty="0" smtClean="0">
                <a:solidFill>
                  <a:schemeClr val="tx2"/>
                </a:solidFill>
              </a:rPr>
              <a:t>, most values in the lower region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Therefore often non-normal distribution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Seasonal patterns are often present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Autocorrelation, mostly positive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Dependence on other variables, e.g. elevation, soils, land use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5638800"/>
            <a:ext cx="304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After: </a:t>
            </a:r>
            <a:r>
              <a:rPr lang="en-US" dirty="0" err="1" smtClean="0"/>
              <a:t>Helsel</a:t>
            </a:r>
            <a:r>
              <a:rPr lang="en-US" dirty="0" smtClean="0"/>
              <a:t> and Hirsch (2002)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0118" y="304800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Time series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737479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 time series represents the values of a variable at successive points in time: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At point locations, from station observations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As area-averages, e.g. average rainfall in a river basin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In hydrology and hydrometeorology, time series are discrete, i.e. values at fixed calendar time intervals: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Fractions of a day, e.g. 30 minutes, 1 hour, 3 hours, …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Fractions of a year, e.g. 1 day, 1 month, 3 months, …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Annual series, usually mean value or sum for each year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5 year moving average/10-year average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1750" y="990600"/>
            <a:ext cx="6779250" cy="468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95400" y="304800"/>
            <a:ext cx="659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Daily discharge at </a:t>
            </a:r>
            <a:r>
              <a:rPr lang="en-US" sz="2400" dirty="0" err="1" smtClean="0">
                <a:solidFill>
                  <a:schemeClr val="tx2"/>
                </a:solidFill>
              </a:rPr>
              <a:t>Lubok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Paku</a:t>
            </a:r>
            <a:r>
              <a:rPr lang="en-US" sz="2400" dirty="0" smtClean="0">
                <a:solidFill>
                  <a:schemeClr val="tx2"/>
                </a:solidFill>
              </a:rPr>
              <a:t>, Malaysia, 2001-2006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2621" y="5638800"/>
            <a:ext cx="415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STL decomposition (Cleveland et al., 1990)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04800"/>
            <a:ext cx="353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Components of time series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Periodic variation: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daily cycles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Seasonal cycles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 smtClean="0">
                <a:solidFill>
                  <a:schemeClr val="tx2"/>
                </a:solidFill>
              </a:rPr>
              <a:t>Trend: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Secular trend, systematic increase/decrease over long time periods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Cyclic trends, irregular variations, e.g. sequences of wet and dry years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solidFill>
                  <a:schemeClr val="tx2"/>
                </a:solidFill>
              </a:rPr>
              <a:t>Episodic variations due to extreme weather, usually small in number</a:t>
            </a:r>
          </a:p>
          <a:p>
            <a:pPr marL="342900" indent="-342900">
              <a:buFont typeface="+mj-lt"/>
              <a:buAutoNum type="arabicPeriod" startAt="3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solidFill>
                  <a:schemeClr val="tx2"/>
                </a:solidFill>
              </a:rPr>
              <a:t>Random fluctuations, often dominant source of variation in hydrology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04800"/>
            <a:ext cx="2847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Statistical description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9728" y="1252478"/>
            <a:ext cx="627364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Mean – measure of location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Standard deviation – measure of variation about the mean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Skewness</a:t>
            </a:r>
            <a:r>
              <a:rPr lang="en-US" dirty="0" smtClean="0">
                <a:solidFill>
                  <a:schemeClr val="tx2"/>
                </a:solidFill>
              </a:rPr>
              <a:t> – measure of symmetry about the mean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Standard error (i.e. the standard deviation of the mean):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Coefficient of variation: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See also: DID Manual </a:t>
            </a:r>
            <a:r>
              <a:rPr lang="en-US" dirty="0" err="1" smtClean="0">
                <a:solidFill>
                  <a:schemeClr val="tx2"/>
                </a:solidFill>
              </a:rPr>
              <a:t>Vol</a:t>
            </a:r>
            <a:r>
              <a:rPr lang="en-US" dirty="0" smtClean="0">
                <a:solidFill>
                  <a:schemeClr val="tx2"/>
                </a:solidFill>
              </a:rPr>
              <a:t> 4, Ch 5 (2009); </a:t>
            </a:r>
            <a:r>
              <a:rPr lang="en-US" dirty="0" err="1" smtClean="0">
                <a:solidFill>
                  <a:schemeClr val="tx2"/>
                </a:solidFill>
              </a:rPr>
              <a:t>Helsel</a:t>
            </a:r>
            <a:r>
              <a:rPr lang="en-US" dirty="0" smtClean="0">
                <a:solidFill>
                  <a:schemeClr val="tx2"/>
                </a:solidFill>
              </a:rPr>
              <a:t> and Hirsch (2002)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33850" y="3213100"/>
          <a:ext cx="87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876240" imgH="520560" progId="Equation.3">
                  <p:embed/>
                </p:oleObj>
              </mc:Choice>
              <mc:Fallback>
                <p:oleObj name="Equation" r:id="rId3" imgW="876240" imgH="520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3213100"/>
                        <a:ext cx="876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19550" y="4191000"/>
          <a:ext cx="1104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1104840" imgH="545760" progId="Equation.3">
                  <p:embed/>
                </p:oleObj>
              </mc:Choice>
              <mc:Fallback>
                <p:oleObj name="Equation" r:id="rId5" imgW="1104840" imgH="5457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4191000"/>
                        <a:ext cx="11049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59531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219200" y="304800"/>
            <a:ext cx="6700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Example: 50 y annual rainfall, </a:t>
            </a:r>
            <a:r>
              <a:rPr lang="en-US" sz="2400" dirty="0" err="1" smtClean="0">
                <a:solidFill>
                  <a:schemeClr val="tx2"/>
                </a:solidFill>
              </a:rPr>
              <a:t>Lancang</a:t>
            </a:r>
            <a:r>
              <a:rPr lang="en-US" sz="2400" dirty="0" smtClean="0">
                <a:solidFill>
                  <a:schemeClr val="tx2"/>
                </a:solidFill>
              </a:rPr>
              <a:t> station, China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030069"/>
            <a:ext cx="569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Mean       SD     Skew       SE       CV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1603    187.8   0.4344    26.56   0.1171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10800000" flipV="1">
            <a:off x="6400800" y="2667000"/>
            <a:ext cx="6096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10400" y="243840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+ 1 SD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 rot="10800000">
            <a:off x="6400801" y="4114800"/>
            <a:ext cx="6096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10400" y="4202668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− 1 SD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279753" y="3549253"/>
            <a:ext cx="394494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53200" y="30480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95% confidence interval of the mean,  </a:t>
            </a:r>
          </a:p>
          <a:p>
            <a:r>
              <a:rPr lang="en-US" dirty="0" smtClean="0"/>
              <a:t>Mean ± 1.96 SE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5800" y="5638800"/>
            <a:ext cx="771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The green line is the apparent trend – needs to be tested if statistically significant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0237"/>
            <a:ext cx="1905000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92404" y="1030069"/>
            <a:ext cx="569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 Min       Q1   Median       Q3      Max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1183     1490     1600     1723     2085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772" y="228600"/>
            <a:ext cx="7838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Tukey’s</a:t>
            </a:r>
            <a:r>
              <a:rPr lang="en-US" sz="2400" dirty="0" smtClean="0">
                <a:solidFill>
                  <a:schemeClr val="tx2"/>
                </a:solidFill>
              </a:rPr>
              <a:t> five-number summary and box plot (</a:t>
            </a:r>
            <a:r>
              <a:rPr lang="en-US" sz="2400" dirty="0" err="1" smtClean="0">
                <a:solidFill>
                  <a:schemeClr val="tx2"/>
                </a:solidFill>
              </a:rPr>
              <a:t>Lancang</a:t>
            </a:r>
            <a:r>
              <a:rPr lang="en-US" sz="2400" dirty="0" smtClean="0">
                <a:solidFill>
                  <a:schemeClr val="tx2"/>
                </a:solidFill>
              </a:rPr>
              <a:t> rainfall)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2209801" y="2158314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209801" y="3286917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2209801" y="3682314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2209801" y="4012297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2209801" y="5015255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71800" y="1981200"/>
            <a:ext cx="27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Q3 + 1.5 IQR, or maximum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4837671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Q1 − 1.5 IQR, or minimum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71800" y="3810000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quartile (Q1)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54414" y="3074083"/>
            <a:ext cx="192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Third quartile (Q3)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1800" y="3505200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Median (Q2)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15000" y="3200400"/>
            <a:ext cx="2584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 quartile range:</a:t>
            </a:r>
          </a:p>
          <a:p>
            <a:r>
              <a:rPr lang="en-US" dirty="0" smtClean="0"/>
              <a:t>IQR = Q3 − Q1</a:t>
            </a:r>
          </a:p>
          <a:p>
            <a:r>
              <a:rPr lang="en-US" dirty="0" smtClean="0"/>
              <a:t>Contains 50% of the 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43144" y="5562600"/>
            <a:ext cx="607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Box plots are useful to visualize and compare distributions. See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Helsel</a:t>
            </a:r>
            <a:r>
              <a:rPr lang="en-US" dirty="0" smtClean="0">
                <a:solidFill>
                  <a:schemeClr val="tx2"/>
                </a:solidFill>
              </a:rPr>
              <a:t> and Hirsch (2002) for further details.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1595</Words>
  <Application>Microsoft Office PowerPoint</Application>
  <PresentationFormat>On-screen Show (4:3)</PresentationFormat>
  <Paragraphs>319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Office Theme</vt:lpstr>
      <vt:lpstr>Equation</vt:lpstr>
      <vt:lpstr>Hydrological Data Screening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Kumar Baral</dc:creator>
  <cp:lastModifiedBy>Kumar Baral</cp:lastModifiedBy>
  <cp:revision>169</cp:revision>
  <dcterms:created xsi:type="dcterms:W3CDTF">2006-08-16T00:00:00Z</dcterms:created>
  <dcterms:modified xsi:type="dcterms:W3CDTF">2023-02-15T06:16:03Z</dcterms:modified>
</cp:coreProperties>
</file>