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56" r:id="rId5"/>
    <p:sldId id="262"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3B39EE6-130F-4DAF-9596-7332F7CD705E}" type="datetimeFigureOut">
              <a:rPr lang="en-GB" smtClean="0"/>
              <a:t>09/09/2015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78457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39EE6-130F-4DAF-9596-7332F7CD705E}" type="datetimeFigureOut">
              <a:rPr lang="en-GB" smtClean="0"/>
              <a:t>09/09/2015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205712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39EE6-130F-4DAF-9596-7332F7CD705E}" type="datetimeFigureOut">
              <a:rPr lang="en-GB" smtClean="0"/>
              <a:t>09/09/2015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160059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B39EE6-130F-4DAF-9596-7332F7CD705E}" type="datetimeFigureOut">
              <a:rPr lang="en-GB" smtClean="0"/>
              <a:t>09/09/2015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344158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39EE6-130F-4DAF-9596-7332F7CD705E}" type="datetimeFigureOut">
              <a:rPr lang="en-GB" smtClean="0"/>
              <a:t>09/09/2015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23633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3B39EE6-130F-4DAF-9596-7332F7CD705E}" type="datetimeFigureOut">
              <a:rPr lang="en-GB" smtClean="0"/>
              <a:t>09/09/2015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350948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3B39EE6-130F-4DAF-9596-7332F7CD705E}" type="datetimeFigureOut">
              <a:rPr lang="en-GB" smtClean="0"/>
              <a:t>09/09/2015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170212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3B39EE6-130F-4DAF-9596-7332F7CD705E}" type="datetimeFigureOut">
              <a:rPr lang="en-GB" smtClean="0"/>
              <a:t>09/09/2015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299998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39EE6-130F-4DAF-9596-7332F7CD705E}" type="datetimeFigureOut">
              <a:rPr lang="en-GB" smtClean="0"/>
              <a:t>09/09/2015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115863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39EE6-130F-4DAF-9596-7332F7CD705E}" type="datetimeFigureOut">
              <a:rPr lang="en-GB" smtClean="0"/>
              <a:t>09/09/2015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3573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39EE6-130F-4DAF-9596-7332F7CD705E}" type="datetimeFigureOut">
              <a:rPr lang="en-GB" smtClean="0"/>
              <a:t>09/09/2015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C5E764-F3BA-4973-8DC6-9D27C2ACEA0B}" type="slidenum">
              <a:rPr lang="en-GB" smtClean="0"/>
              <a:t>‹#›</a:t>
            </a:fld>
            <a:endParaRPr lang="en-GB"/>
          </a:p>
        </p:txBody>
      </p:sp>
    </p:spTree>
    <p:extLst>
      <p:ext uri="{BB962C8B-B14F-4D97-AF65-F5344CB8AC3E}">
        <p14:creationId xmlns:p14="http://schemas.microsoft.com/office/powerpoint/2010/main" val="314044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39EE6-130F-4DAF-9596-7332F7CD705E}" type="datetimeFigureOut">
              <a:rPr lang="en-GB" smtClean="0"/>
              <a:t>09/09/2015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5E764-F3BA-4973-8DC6-9D27C2ACEA0B}" type="slidenum">
              <a:rPr lang="en-GB" smtClean="0"/>
              <a:t>‹#›</a:t>
            </a:fld>
            <a:endParaRPr lang="en-GB"/>
          </a:p>
        </p:txBody>
      </p:sp>
    </p:spTree>
    <p:extLst>
      <p:ext uri="{BB962C8B-B14F-4D97-AF65-F5344CB8AC3E}">
        <p14:creationId xmlns:p14="http://schemas.microsoft.com/office/powerpoint/2010/main" val="210314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energypedia.info/wiki/File:MicroHydropowerplant01.gi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390" y="885055"/>
            <a:ext cx="8807115" cy="4585871"/>
          </a:xfrm>
          <a:prstGeom prst="rect">
            <a:avLst/>
          </a:prstGeom>
        </p:spPr>
        <p:txBody>
          <a:bodyPr wrap="square">
            <a:spAutoFit/>
          </a:bodyPr>
          <a:lstStyle/>
          <a:p>
            <a:r>
              <a:rPr lang="en-GB" sz="3600" u="sng" dirty="0" smtClean="0">
                <a:solidFill>
                  <a:srgbClr val="FF0000"/>
                </a:solidFill>
              </a:rPr>
              <a:t>Introduction:  </a:t>
            </a:r>
          </a:p>
          <a:p>
            <a:r>
              <a:rPr lang="en-GB" sz="2800" dirty="0" smtClean="0"/>
              <a:t>Hydropower is energy from water sources such as the ocean, rivers and waterfalls. “Mini- hydro” means which can apply to sites ranging from a tiny scheme to electrify a single home, to a few hundred kilowatts for selling into the National Grid. Small-scale hydropower is one of the most cost-effective and reliable energy technologies to be considered for providing clean electricity generation. The key advantages of small hydro are: </a:t>
            </a:r>
          </a:p>
          <a:p>
            <a:endParaRPr lang="en-GB" sz="3200" dirty="0"/>
          </a:p>
        </p:txBody>
      </p:sp>
    </p:spTree>
    <p:extLst>
      <p:ext uri="{BB962C8B-B14F-4D97-AF65-F5344CB8AC3E}">
        <p14:creationId xmlns:p14="http://schemas.microsoft.com/office/powerpoint/2010/main" val="320058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7063" y="800016"/>
            <a:ext cx="10022306" cy="4031873"/>
          </a:xfrm>
          <a:prstGeom prst="rect">
            <a:avLst/>
          </a:prstGeom>
        </p:spPr>
        <p:txBody>
          <a:bodyPr wrap="square">
            <a:spAutoFit/>
          </a:bodyPr>
          <a:lstStyle/>
          <a:p>
            <a:pPr marL="285750" indent="-285750">
              <a:buFont typeface="Wingdings" panose="05000000000000000000" pitchFamily="2" charset="2"/>
              <a:buChar char="v"/>
            </a:pPr>
            <a:r>
              <a:rPr lang="en-GB" sz="2800" dirty="0" smtClean="0"/>
              <a:t>High efficiency (70 - 90%), by far the best of all energy technologies. </a:t>
            </a:r>
          </a:p>
          <a:p>
            <a:pPr marL="285750" indent="-285750">
              <a:buFont typeface="Wingdings" panose="05000000000000000000" pitchFamily="2" charset="2"/>
              <a:buChar char="v"/>
            </a:pPr>
            <a:r>
              <a:rPr lang="en-GB" sz="2800" dirty="0" smtClean="0"/>
              <a:t> High capacity factor (typically &gt;50%)</a:t>
            </a:r>
          </a:p>
          <a:p>
            <a:pPr marL="285750" indent="-285750">
              <a:buFont typeface="Wingdings" panose="05000000000000000000" pitchFamily="2" charset="2"/>
              <a:buChar char="v"/>
            </a:pPr>
            <a:r>
              <a:rPr lang="en-GB" sz="2800" dirty="0" smtClean="0"/>
              <a:t>High level of predictability, varying with annual rainfall patterns </a:t>
            </a:r>
          </a:p>
          <a:p>
            <a:pPr marL="285750" indent="-285750">
              <a:buFont typeface="Wingdings" panose="05000000000000000000" pitchFamily="2" charset="2"/>
              <a:buChar char="v"/>
            </a:pPr>
            <a:r>
              <a:rPr lang="en-GB" sz="2800" dirty="0" smtClean="0"/>
              <a:t>Slow rate of change; the output power varies only gradually from day to day (not from minute to minute). </a:t>
            </a:r>
          </a:p>
          <a:p>
            <a:pPr marL="285750" indent="-285750">
              <a:buFont typeface="Wingdings" panose="05000000000000000000" pitchFamily="2" charset="2"/>
              <a:buChar char="v"/>
            </a:pPr>
            <a:r>
              <a:rPr lang="en-GB" sz="2800" dirty="0" smtClean="0"/>
              <a:t>A good correlation with demand i.e. output is maximum in winter </a:t>
            </a:r>
          </a:p>
          <a:p>
            <a:pPr marL="285750" indent="-285750">
              <a:buFont typeface="Wingdings" panose="05000000000000000000" pitchFamily="2" charset="2"/>
              <a:buChar char="v"/>
            </a:pPr>
            <a:r>
              <a:rPr lang="en-GB" sz="2800" dirty="0" smtClean="0"/>
              <a:t>It is a long-lasting and robust technology; systems can readily be engineered to last for 50 years or more</a:t>
            </a:r>
            <a:r>
              <a:rPr lang="en-GB" sz="3200" dirty="0" smtClean="0"/>
              <a:t>. </a:t>
            </a:r>
            <a:endParaRPr lang="en-GB" sz="3200" dirty="0"/>
          </a:p>
        </p:txBody>
      </p:sp>
    </p:spTree>
    <p:extLst>
      <p:ext uri="{BB962C8B-B14F-4D97-AF65-F5344CB8AC3E}">
        <p14:creationId xmlns:p14="http://schemas.microsoft.com/office/powerpoint/2010/main" val="2652194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1916" y="1174357"/>
            <a:ext cx="9444789" cy="2246769"/>
          </a:xfrm>
          <a:prstGeom prst="rect">
            <a:avLst/>
          </a:prstGeom>
        </p:spPr>
        <p:txBody>
          <a:bodyPr wrap="square">
            <a:spAutoFit/>
          </a:bodyPr>
          <a:lstStyle/>
          <a:p>
            <a:r>
              <a:rPr lang="en-GB" sz="2800" dirty="0" smtClean="0"/>
              <a:t>It is also environmentally benign. Small hydro is in most cases “run-of-river”; in other words any dam or barrage is quite small, usually just a weir, and little or no water is stored. Therefore run-of-river installations do not have the same kinds of adverse effect on the local environment as large-scale hydro. </a:t>
            </a:r>
            <a:endParaRPr lang="en-GB" sz="2800" dirty="0"/>
          </a:p>
        </p:txBody>
      </p:sp>
    </p:spTree>
    <p:extLst>
      <p:ext uri="{BB962C8B-B14F-4D97-AF65-F5344CB8AC3E}">
        <p14:creationId xmlns:p14="http://schemas.microsoft.com/office/powerpoint/2010/main" val="2383114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6453" y="1106140"/>
            <a:ext cx="9673389" cy="3293209"/>
          </a:xfrm>
          <a:prstGeom prst="rect">
            <a:avLst/>
          </a:prstGeom>
        </p:spPr>
        <p:txBody>
          <a:bodyPr wrap="square">
            <a:spAutoFit/>
          </a:bodyPr>
          <a:lstStyle/>
          <a:p>
            <a:r>
              <a:rPr lang="en-GB" sz="3200" b="0" i="0" u="sng" dirty="0" smtClean="0">
                <a:solidFill>
                  <a:srgbClr val="FF0000"/>
                </a:solidFill>
                <a:effectLst/>
                <a:latin typeface="arial" panose="020B0604020202020204" pitchFamily="34" charset="0"/>
              </a:rPr>
              <a:t>Overview</a:t>
            </a:r>
            <a:r>
              <a:rPr lang="en-GB" b="0" i="0" dirty="0" smtClean="0">
                <a:solidFill>
                  <a:srgbClr val="000000"/>
                </a:solidFill>
                <a:effectLst/>
                <a:latin typeface="arial" panose="020B0604020202020204" pitchFamily="34" charset="0"/>
              </a:rPr>
              <a:t/>
            </a:r>
            <a:br>
              <a:rPr lang="en-GB" b="0" i="0" dirty="0" smtClean="0">
                <a:solidFill>
                  <a:srgbClr val="000000"/>
                </a:solidFill>
                <a:effectLst/>
                <a:latin typeface="arial" panose="020B0604020202020204" pitchFamily="34" charset="0"/>
              </a:rPr>
            </a:br>
            <a:endParaRPr lang="en-GB" b="0" i="0" dirty="0" smtClean="0">
              <a:solidFill>
                <a:srgbClr val="000000"/>
              </a:solidFill>
              <a:effectLst/>
              <a:latin typeface="arial" panose="020B0604020202020204" pitchFamily="34" charset="0"/>
            </a:endParaRPr>
          </a:p>
          <a:p>
            <a:r>
              <a:rPr lang="en-GB" sz="2800" b="0" i="0" dirty="0" smtClean="0">
                <a:solidFill>
                  <a:srgbClr val="000000"/>
                </a:solidFill>
                <a:effectLst/>
                <a:latin typeface="arial" panose="020B0604020202020204" pitchFamily="34" charset="0"/>
              </a:rPr>
              <a:t>Small hydropower stations are usually run off schemes. Modern micro-hydro power(MHP) plants use </a:t>
            </a:r>
            <a:r>
              <a:rPr lang="en-GB" sz="2800" dirty="0">
                <a:solidFill>
                  <a:srgbClr val="000000"/>
                </a:solidFill>
                <a:latin typeface="arial" panose="020B0604020202020204" pitchFamily="34" charset="0"/>
              </a:rPr>
              <a:t>t</a:t>
            </a:r>
            <a:r>
              <a:rPr lang="en-GB" sz="2800" b="0" i="0" dirty="0" smtClean="0">
                <a:solidFill>
                  <a:srgbClr val="000000"/>
                </a:solidFill>
                <a:effectLst/>
                <a:latin typeface="arial" panose="020B0604020202020204" pitchFamily="34" charset="0"/>
              </a:rPr>
              <a:t>urbines instead of water wheels and mostly power a generator to produce electricity. Such systems are purely mechanical and therefore extremely robust</a:t>
            </a:r>
            <a:r>
              <a:rPr lang="en-GB" b="0" i="0" dirty="0" smtClean="0">
                <a:solidFill>
                  <a:srgbClr val="000000"/>
                </a:solidFill>
                <a:effectLst/>
                <a:latin typeface="arial" panose="020B0604020202020204" pitchFamily="34" charset="0"/>
              </a:rPr>
              <a:t>.</a:t>
            </a:r>
          </a:p>
          <a:p>
            <a:endParaRPr lang="en-GB"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31488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6747" y="1505090"/>
            <a:ext cx="9733547" cy="2739211"/>
          </a:xfrm>
          <a:prstGeom prst="rect">
            <a:avLst/>
          </a:prstGeom>
        </p:spPr>
        <p:txBody>
          <a:bodyPr wrap="square">
            <a:spAutoFit/>
          </a:bodyPr>
          <a:lstStyle/>
          <a:p>
            <a:r>
              <a:rPr lang="en-GB" sz="3200" dirty="0" smtClean="0">
                <a:solidFill>
                  <a:srgbClr val="FF0000"/>
                </a:solidFill>
                <a:latin typeface="arial" panose="020B0604020202020204" pitchFamily="34" charset="0"/>
              </a:rPr>
              <a:t>Technical</a:t>
            </a:r>
          </a:p>
          <a:p>
            <a:pPr marL="285750" indent="-285750">
              <a:buFont typeface="Wingdings" panose="05000000000000000000" pitchFamily="2" charset="2"/>
              <a:buChar char="ü"/>
            </a:pPr>
            <a:r>
              <a:rPr lang="en-GB" sz="2800" dirty="0" smtClean="0">
                <a:latin typeface="arial" panose="020B0604020202020204" pitchFamily="34" charset="0"/>
              </a:rPr>
              <a:t>Scheme components</a:t>
            </a:r>
          </a:p>
          <a:p>
            <a:pPr marL="285750" indent="-285750">
              <a:buFont typeface="Wingdings" panose="05000000000000000000" pitchFamily="2" charset="2"/>
              <a:buChar char="ü"/>
            </a:pPr>
            <a:r>
              <a:rPr lang="en-GB" sz="2800" b="0" i="0" dirty="0" smtClean="0">
                <a:effectLst/>
                <a:latin typeface="arial" panose="020B0604020202020204" pitchFamily="34" charset="0"/>
              </a:rPr>
              <a:t>Water into Watts</a:t>
            </a:r>
          </a:p>
          <a:p>
            <a:pPr marL="285750" indent="-285750">
              <a:buFont typeface="Wingdings" panose="05000000000000000000" pitchFamily="2" charset="2"/>
              <a:buChar char="ü"/>
            </a:pPr>
            <a:r>
              <a:rPr lang="en-GB" sz="2800" dirty="0" smtClean="0">
                <a:latin typeface="arial" panose="020B0604020202020204" pitchFamily="34" charset="0"/>
              </a:rPr>
              <a:t>Suitable conditions for Micro-hydro power</a:t>
            </a:r>
          </a:p>
          <a:p>
            <a:pPr marL="285750" indent="-285750">
              <a:buFont typeface="Wingdings" panose="05000000000000000000" pitchFamily="2" charset="2"/>
              <a:buChar char="ü"/>
            </a:pPr>
            <a:r>
              <a:rPr lang="en-GB" sz="2800" dirty="0" smtClean="0">
                <a:latin typeface="arial" panose="020B0604020202020204" pitchFamily="34" charset="0"/>
              </a:rPr>
              <a:t>Turbines</a:t>
            </a:r>
          </a:p>
          <a:p>
            <a:pPr marL="285750" indent="-285750">
              <a:buFont typeface="Wingdings" panose="05000000000000000000" pitchFamily="2" charset="2"/>
              <a:buChar char="ü"/>
            </a:pPr>
            <a:r>
              <a:rPr lang="en-GB" sz="2800" b="0" i="0" dirty="0" smtClean="0">
                <a:effectLst/>
                <a:latin typeface="arial" panose="020B0604020202020204" pitchFamily="34" charset="0"/>
              </a:rPr>
              <a:t>Load factor</a:t>
            </a:r>
            <a:r>
              <a:rPr lang="en-GB" sz="2800" b="0" i="0" dirty="0" smtClean="0">
                <a:solidFill>
                  <a:srgbClr val="315F83"/>
                </a:solidFill>
                <a:effectLst/>
                <a:latin typeface="arial" panose="020B0604020202020204" pitchFamily="34" charset="0"/>
              </a:rPr>
              <a:t> </a:t>
            </a:r>
            <a:endParaRPr lang="en-GB" sz="2800" b="0" i="0" dirty="0" smtClean="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80996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075" name="Picture 3" descr="Micro-Hydropowerplan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18" y="3440145"/>
            <a:ext cx="10872097" cy="30969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8705" y="331602"/>
            <a:ext cx="11245516" cy="3108543"/>
          </a:xfrm>
          <a:prstGeom prst="rect">
            <a:avLst/>
          </a:prstGeom>
        </p:spPr>
        <p:txBody>
          <a:bodyPr wrap="square">
            <a:spAutoFit/>
          </a:bodyPr>
          <a:lstStyle/>
          <a:p>
            <a:r>
              <a:rPr lang="en-GB" sz="2800" b="0" i="0" dirty="0" smtClean="0">
                <a:solidFill>
                  <a:srgbClr val="000000"/>
                </a:solidFill>
                <a:effectLst/>
                <a:latin typeface="arial" panose="020B0604020202020204" pitchFamily="34" charset="0"/>
              </a:rPr>
              <a:t>Figure 1 shows the main components of a run-of-the-river micro-hydro scheme. This type of scheme requires no water storage but instead diverts some of the water from the river which is channelled along the side of a valley before being 'dropped' into the turbine via a penstock. In figure 1, the turbine drives a generator that provides electricity for a workshop. The transmission line can be extended to a local village to supply domestic power for lighting and other uses.</a:t>
            </a:r>
            <a:endParaRPr lang="en-GB" sz="2800" dirty="0"/>
          </a:p>
        </p:txBody>
      </p:sp>
    </p:spTree>
    <p:extLst>
      <p:ext uri="{BB962C8B-B14F-4D97-AF65-F5344CB8AC3E}">
        <p14:creationId xmlns:p14="http://schemas.microsoft.com/office/powerpoint/2010/main" val="379572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9096" y="1252700"/>
            <a:ext cx="9095873" cy="1877437"/>
          </a:xfrm>
          <a:prstGeom prst="rect">
            <a:avLst/>
          </a:prstGeom>
        </p:spPr>
        <p:txBody>
          <a:bodyPr wrap="square">
            <a:spAutoFit/>
          </a:bodyPr>
          <a:lstStyle/>
          <a:p>
            <a:r>
              <a:rPr lang="en-GB" sz="3200" b="0" i="0" strike="noStrike" dirty="0" smtClean="0">
                <a:solidFill>
                  <a:srgbClr val="FF0000"/>
                </a:solidFill>
                <a:effectLst/>
                <a:latin typeface="arial" panose="020B0604020202020204" pitchFamily="34" charset="0"/>
              </a:rPr>
              <a:t>Other issues</a:t>
            </a:r>
          </a:p>
          <a:p>
            <a:pPr marL="285750" indent="-285750">
              <a:buFont typeface="Wingdings" panose="05000000000000000000" pitchFamily="2" charset="2"/>
              <a:buChar char="ü"/>
            </a:pPr>
            <a:r>
              <a:rPr lang="en-GB" sz="2800" dirty="0" smtClean="0">
                <a:latin typeface="arial" panose="020B0604020202020204" pitchFamily="34" charset="0"/>
              </a:rPr>
              <a:t>The economics-cost reduction</a:t>
            </a:r>
          </a:p>
          <a:p>
            <a:pPr marL="285750" indent="-285750">
              <a:buFont typeface="Wingdings" panose="05000000000000000000" pitchFamily="2" charset="2"/>
              <a:buChar char="ü"/>
            </a:pPr>
            <a:r>
              <a:rPr lang="en-GB" sz="2800" b="0" i="0" dirty="0" smtClean="0">
                <a:effectLst/>
                <a:latin typeface="arial" panose="020B0604020202020204" pitchFamily="34" charset="0"/>
              </a:rPr>
              <a:t>Ownership management</a:t>
            </a:r>
          </a:p>
          <a:p>
            <a:pPr marL="285750" indent="-285750">
              <a:buFont typeface="Wingdings" panose="05000000000000000000" pitchFamily="2" charset="2"/>
              <a:buChar char="ü"/>
            </a:pPr>
            <a:r>
              <a:rPr lang="en-GB" sz="2800" dirty="0" smtClean="0">
                <a:latin typeface="arial" panose="020B0604020202020204" pitchFamily="34" charset="0"/>
              </a:rPr>
              <a:t>Low-cost grid connection</a:t>
            </a:r>
            <a:endParaRPr lang="en-GB" sz="2800" b="0" i="0" dirty="0" smtClean="0">
              <a:effectLst/>
              <a:latin typeface="arial" panose="020B0604020202020204" pitchFamily="34" charset="0"/>
            </a:endParaRPr>
          </a:p>
        </p:txBody>
      </p:sp>
    </p:spTree>
    <p:extLst>
      <p:ext uri="{BB962C8B-B14F-4D97-AF65-F5344CB8AC3E}">
        <p14:creationId xmlns:p14="http://schemas.microsoft.com/office/powerpoint/2010/main" val="530988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7821" y="117693"/>
            <a:ext cx="6096000" cy="5909310"/>
          </a:xfrm>
          <a:prstGeom prst="rect">
            <a:avLst/>
          </a:prstGeom>
        </p:spPr>
        <p:txBody>
          <a:bodyPr>
            <a:spAutoFit/>
          </a:bodyPr>
          <a:lstStyle/>
          <a:p>
            <a:r>
              <a:rPr lang="en-GB" u="sng" dirty="0">
                <a:solidFill>
                  <a:srgbClr val="000000"/>
                </a:solidFill>
                <a:latin typeface="arial" panose="020B0604020202020204" pitchFamily="34" charset="0"/>
              </a:rPr>
              <a:t>This includes such innovations as:</a:t>
            </a:r>
            <a:r>
              <a:rPr lang="en-GB" dirty="0">
                <a:solidFill>
                  <a:srgbClr val="000000"/>
                </a:solidFill>
                <a:latin typeface="arial" panose="020B0604020202020204" pitchFamily="34" charset="0"/>
              </a:rPr>
              <a:t/>
            </a:r>
            <a:br>
              <a:rPr lang="en-GB" dirty="0">
                <a:solidFill>
                  <a:srgbClr val="000000"/>
                </a:solidFill>
                <a:latin typeface="arial" panose="020B0604020202020204" pitchFamily="34" charset="0"/>
              </a:rPr>
            </a:br>
            <a:endParaRPr lang="en-GB" dirty="0">
              <a:solidFill>
                <a:srgbClr val="000000"/>
              </a:solidFill>
              <a:latin typeface="arial" panose="020B0604020202020204" pitchFamily="34" charset="0"/>
            </a:endParaRPr>
          </a:p>
          <a:p>
            <a:pPr>
              <a:buFont typeface="Arial" panose="020B0604020202020204" pitchFamily="34" charset="0"/>
              <a:buChar char="•"/>
            </a:pPr>
            <a:r>
              <a:rPr lang="en-GB" dirty="0">
                <a:solidFill>
                  <a:srgbClr val="000000"/>
                </a:solidFill>
                <a:latin typeface="arial" panose="020B0604020202020204" pitchFamily="34" charset="0"/>
              </a:rPr>
              <a:t>using </a:t>
            </a:r>
            <a:r>
              <a:rPr lang="en-GB" dirty="0" smtClean="0">
                <a:solidFill>
                  <a:srgbClr val="000000"/>
                </a:solidFill>
                <a:latin typeface="arial" panose="020B0604020202020204" pitchFamily="34" charset="0"/>
              </a:rPr>
              <a:t>run of river schemes where </a:t>
            </a:r>
            <a:r>
              <a:rPr lang="en-GB" dirty="0">
                <a:solidFill>
                  <a:srgbClr val="000000"/>
                </a:solidFill>
                <a:latin typeface="arial" panose="020B0604020202020204" pitchFamily="34" charset="0"/>
              </a:rPr>
              <a:t>possible - this does away with the cost of an expensive dam for water </a:t>
            </a:r>
            <a:r>
              <a:rPr lang="en-GB" dirty="0" smtClean="0">
                <a:solidFill>
                  <a:srgbClr val="000000"/>
                </a:solidFill>
                <a:latin typeface="arial" panose="020B0604020202020204" pitchFamily="34" charset="0"/>
              </a:rPr>
              <a:t>storage</a:t>
            </a:r>
            <a:endParaRPr lang="en-GB" dirty="0">
              <a:solidFill>
                <a:srgbClr val="000000"/>
              </a:solidFill>
              <a:latin typeface="arial" panose="020B0604020202020204" pitchFamily="34" charset="0"/>
            </a:endParaRPr>
          </a:p>
          <a:p>
            <a:pPr>
              <a:buFont typeface="Arial" panose="020B0604020202020204" pitchFamily="34" charset="0"/>
              <a:buChar char="•"/>
            </a:pPr>
            <a:r>
              <a:rPr lang="en-GB" dirty="0">
                <a:solidFill>
                  <a:srgbClr val="000000"/>
                </a:solidFill>
                <a:latin typeface="arial" panose="020B0604020202020204" pitchFamily="34" charset="0"/>
              </a:rPr>
              <a:t>locally manufactured equipment where possible and </a:t>
            </a:r>
            <a:r>
              <a:rPr lang="en-GB" dirty="0" smtClean="0">
                <a:solidFill>
                  <a:srgbClr val="000000"/>
                </a:solidFill>
                <a:latin typeface="arial" panose="020B0604020202020204" pitchFamily="34" charset="0"/>
              </a:rPr>
              <a:t>appropriate</a:t>
            </a:r>
            <a:endParaRPr lang="en-GB" dirty="0">
              <a:solidFill>
                <a:srgbClr val="000000"/>
              </a:solidFill>
              <a:latin typeface="arial" panose="020B0604020202020204" pitchFamily="34" charset="0"/>
            </a:endParaRPr>
          </a:p>
          <a:p>
            <a:pPr>
              <a:buFont typeface="Arial" panose="020B0604020202020204" pitchFamily="34" charset="0"/>
              <a:buChar char="•"/>
            </a:pPr>
            <a:r>
              <a:rPr lang="en-GB" dirty="0" smtClean="0">
                <a:solidFill>
                  <a:srgbClr val="000000"/>
                </a:solidFill>
                <a:latin typeface="arial" panose="020B0604020202020204" pitchFamily="34" charset="0"/>
              </a:rPr>
              <a:t>using </a:t>
            </a:r>
            <a:r>
              <a:rPr lang="en-GB" dirty="0">
                <a:solidFill>
                  <a:srgbClr val="000000"/>
                </a:solidFill>
                <a:latin typeface="arial" panose="020B0604020202020204" pitchFamily="34" charset="0"/>
              </a:rPr>
              <a:t>existing infrastructure, for example, a canal which serves an irrigation </a:t>
            </a:r>
            <a:r>
              <a:rPr lang="en-GB" dirty="0" smtClean="0">
                <a:solidFill>
                  <a:srgbClr val="000000"/>
                </a:solidFill>
                <a:latin typeface="arial" panose="020B0604020202020204" pitchFamily="34" charset="0"/>
              </a:rPr>
              <a:t>scheme</a:t>
            </a:r>
            <a:endParaRPr lang="en-GB" dirty="0">
              <a:solidFill>
                <a:srgbClr val="000000"/>
              </a:solidFill>
              <a:latin typeface="arial" panose="020B0604020202020204" pitchFamily="34" charset="0"/>
            </a:endParaRPr>
          </a:p>
          <a:p>
            <a:pPr>
              <a:buFont typeface="Arial" panose="020B0604020202020204" pitchFamily="34" charset="0"/>
              <a:buChar char="•"/>
            </a:pPr>
            <a:r>
              <a:rPr lang="en-GB" dirty="0">
                <a:solidFill>
                  <a:srgbClr val="000000"/>
                </a:solidFill>
                <a:latin typeface="arial" panose="020B0604020202020204" pitchFamily="34" charset="0"/>
              </a:rPr>
              <a:t>siting of power close to village to avoid expensive high voltage distribution equipment such as </a:t>
            </a:r>
            <a:r>
              <a:rPr lang="en-GB" dirty="0" smtClean="0">
                <a:solidFill>
                  <a:srgbClr val="000000"/>
                </a:solidFill>
                <a:latin typeface="arial" panose="020B0604020202020204" pitchFamily="34" charset="0"/>
              </a:rPr>
              <a:t>transformers</a:t>
            </a:r>
            <a:endParaRPr lang="en-GB" dirty="0">
              <a:solidFill>
                <a:srgbClr val="000000"/>
              </a:solidFill>
              <a:latin typeface="arial" panose="020B0604020202020204" pitchFamily="34" charset="0"/>
            </a:endParaRPr>
          </a:p>
          <a:p>
            <a:pPr>
              <a:buFont typeface="Arial" panose="020B0604020202020204" pitchFamily="34" charset="0"/>
              <a:buChar char="•"/>
            </a:pPr>
            <a:r>
              <a:rPr lang="en-GB" dirty="0" smtClean="0">
                <a:solidFill>
                  <a:srgbClr val="000000"/>
                </a:solidFill>
                <a:latin typeface="arial" panose="020B0604020202020204" pitchFamily="34" charset="0"/>
              </a:rPr>
              <a:t>use </a:t>
            </a:r>
            <a:r>
              <a:rPr lang="en-GB" dirty="0">
                <a:solidFill>
                  <a:srgbClr val="000000"/>
                </a:solidFill>
                <a:latin typeface="arial" panose="020B0604020202020204" pitchFamily="34" charset="0"/>
              </a:rPr>
              <a:t>of local materials for the civil </a:t>
            </a:r>
            <a:r>
              <a:rPr lang="en-GB" dirty="0" smtClean="0">
                <a:solidFill>
                  <a:srgbClr val="000000"/>
                </a:solidFill>
                <a:latin typeface="arial" panose="020B0604020202020204" pitchFamily="34" charset="0"/>
              </a:rPr>
              <a:t>works</a:t>
            </a:r>
            <a:endParaRPr lang="en-GB" dirty="0">
              <a:solidFill>
                <a:srgbClr val="000000"/>
              </a:solidFill>
              <a:latin typeface="arial" panose="020B0604020202020204" pitchFamily="34" charset="0"/>
            </a:endParaRPr>
          </a:p>
          <a:p>
            <a:pPr>
              <a:buFont typeface="Arial" panose="020B0604020202020204" pitchFamily="34" charset="0"/>
              <a:buChar char="•"/>
            </a:pPr>
            <a:r>
              <a:rPr lang="en-GB" dirty="0">
                <a:solidFill>
                  <a:srgbClr val="000000"/>
                </a:solidFill>
                <a:latin typeface="arial" panose="020B0604020202020204" pitchFamily="34" charset="0"/>
              </a:rPr>
              <a:t>use of community </a:t>
            </a:r>
            <a:r>
              <a:rPr lang="en-GB" dirty="0" smtClean="0">
                <a:solidFill>
                  <a:srgbClr val="000000"/>
                </a:solidFill>
                <a:latin typeface="arial" panose="020B0604020202020204" pitchFamily="34" charset="0"/>
              </a:rPr>
              <a:t>labour</a:t>
            </a:r>
            <a:endParaRPr lang="en-GB" dirty="0">
              <a:solidFill>
                <a:srgbClr val="000000"/>
              </a:solidFill>
              <a:latin typeface="arial" panose="020B0604020202020204" pitchFamily="34" charset="0"/>
            </a:endParaRPr>
          </a:p>
          <a:p>
            <a:pPr>
              <a:buFont typeface="Arial" panose="020B0604020202020204" pitchFamily="34" charset="0"/>
              <a:buChar char="•"/>
            </a:pPr>
            <a:r>
              <a:rPr lang="en-GB" dirty="0" smtClean="0">
                <a:solidFill>
                  <a:srgbClr val="000000"/>
                </a:solidFill>
                <a:latin typeface="arial" panose="020B0604020202020204" pitchFamily="34" charset="0"/>
              </a:rPr>
              <a:t>low-cost </a:t>
            </a:r>
            <a:r>
              <a:rPr lang="en-GB" dirty="0">
                <a:solidFill>
                  <a:srgbClr val="000000"/>
                </a:solidFill>
                <a:latin typeface="arial" panose="020B0604020202020204" pitchFamily="34" charset="0"/>
              </a:rPr>
              <a:t>connections for domestic users </a:t>
            </a:r>
            <a:endParaRPr lang="en-GB" dirty="0" smtClean="0">
              <a:solidFill>
                <a:srgbClr val="000000"/>
              </a:solidFill>
              <a:latin typeface="arial" panose="020B0604020202020204" pitchFamily="34" charset="0"/>
            </a:endParaRPr>
          </a:p>
          <a:p>
            <a:pPr>
              <a:buFont typeface="Arial" panose="020B0604020202020204" pitchFamily="34" charset="0"/>
              <a:buChar char="•"/>
            </a:pPr>
            <a:r>
              <a:rPr lang="en-GB" dirty="0" smtClean="0">
                <a:solidFill>
                  <a:srgbClr val="000000"/>
                </a:solidFill>
                <a:latin typeface="arial" panose="020B0604020202020204" pitchFamily="34" charset="0"/>
              </a:rPr>
              <a:t>self-cleaning </a:t>
            </a:r>
            <a:r>
              <a:rPr lang="en-GB" dirty="0">
                <a:solidFill>
                  <a:srgbClr val="000000"/>
                </a:solidFill>
                <a:latin typeface="arial" panose="020B0604020202020204" pitchFamily="34" charset="0"/>
              </a:rPr>
              <a:t>intake screens - this is a recent innovation which is fitted to the intake weir and prevents stones and silt from entering the headrace canal; this does away with the need for overspill and </a:t>
            </a:r>
            <a:r>
              <a:rPr lang="en-GB" dirty="0" err="1">
                <a:solidFill>
                  <a:srgbClr val="000000"/>
                </a:solidFill>
                <a:latin typeface="arial" panose="020B0604020202020204" pitchFamily="34" charset="0"/>
              </a:rPr>
              <a:t>desilting</a:t>
            </a:r>
            <a:r>
              <a:rPr lang="en-GB" dirty="0">
                <a:solidFill>
                  <a:srgbClr val="000000"/>
                </a:solidFill>
                <a:latin typeface="arial" panose="020B0604020202020204" pitchFamily="34" charset="0"/>
              </a:rPr>
              <a:t> structures along the headrace canal and also means that, in many cases, the canal can be replaced by a low-pressure conduit buried beneath the ground - this technology is, at present, still in its early stages of dissemination</a:t>
            </a:r>
            <a:endParaRPr lang="en-GB"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65958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7368" y="947821"/>
            <a:ext cx="6096000" cy="2031325"/>
          </a:xfrm>
          <a:prstGeom prst="rect">
            <a:avLst/>
          </a:prstGeom>
        </p:spPr>
        <p:txBody>
          <a:bodyPr>
            <a:spAutoFit/>
          </a:bodyPr>
          <a:lstStyle/>
          <a:p>
            <a:endParaRPr lang="en-GB" dirty="0">
              <a:solidFill>
                <a:srgbClr val="000000"/>
              </a:solidFill>
              <a:latin typeface="arial" panose="020B0604020202020204" pitchFamily="34" charset="0"/>
            </a:endParaRPr>
          </a:p>
          <a:p>
            <a:pPr>
              <a:buFont typeface="Arial" panose="020B0604020202020204" pitchFamily="34" charset="0"/>
              <a:buChar char="•"/>
            </a:pPr>
            <a:r>
              <a:rPr lang="en-GB" dirty="0">
                <a:solidFill>
                  <a:srgbClr val="000000"/>
                </a:solidFill>
                <a:latin typeface="arial" panose="020B0604020202020204" pitchFamily="34" charset="0"/>
              </a:rPr>
              <a:t>Reduced service connection costs. Limiting load supply can also help reduce costs on cable, as the maximum power drawn is low and so smaller cable sizes can be used. Also, alternative cable poles can sometimes be found to help reduce costs.</a:t>
            </a:r>
            <a:br>
              <a:rPr lang="en-GB" dirty="0">
                <a:solidFill>
                  <a:srgbClr val="000000"/>
                </a:solidFill>
                <a:latin typeface="arial" panose="020B0604020202020204" pitchFamily="34" charset="0"/>
              </a:rPr>
            </a:br>
            <a:endParaRPr lang="en-GB" dirty="0">
              <a:solidFill>
                <a:srgbClr val="000000"/>
              </a:solidFill>
              <a:latin typeface="arial" panose="020B0604020202020204" pitchFamily="34" charset="0"/>
            </a:endParaRPr>
          </a:p>
        </p:txBody>
      </p:sp>
    </p:spTree>
    <p:extLst>
      <p:ext uri="{BB962C8B-B14F-4D97-AF65-F5344CB8AC3E}">
        <p14:creationId xmlns:p14="http://schemas.microsoft.com/office/powerpoint/2010/main" val="118589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391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Rinchen Yoeser</dc:creator>
  <cp:lastModifiedBy>Rinchen Yoeser</cp:lastModifiedBy>
  <cp:revision>14</cp:revision>
  <dcterms:created xsi:type="dcterms:W3CDTF">2015-09-06T11:38:02Z</dcterms:created>
  <dcterms:modified xsi:type="dcterms:W3CDTF">2015-09-09T00:05:12Z</dcterms:modified>
</cp:coreProperties>
</file>