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38"/>
  </p:notesMasterIdLst>
  <p:handoutMasterIdLst>
    <p:handoutMasterId r:id="rId39"/>
  </p:handoutMasterIdLst>
  <p:sldIdLst>
    <p:sldId id="386" r:id="rId5"/>
    <p:sldId id="407" r:id="rId6"/>
    <p:sldId id="389" r:id="rId7"/>
    <p:sldId id="390" r:id="rId8"/>
    <p:sldId id="438" r:id="rId9"/>
    <p:sldId id="439" r:id="rId10"/>
    <p:sldId id="440" r:id="rId11"/>
    <p:sldId id="441" r:id="rId12"/>
    <p:sldId id="442" r:id="rId13"/>
    <p:sldId id="443" r:id="rId14"/>
    <p:sldId id="446" r:id="rId15"/>
    <p:sldId id="444" r:id="rId16"/>
    <p:sldId id="445" r:id="rId17"/>
    <p:sldId id="448" r:id="rId18"/>
    <p:sldId id="447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8" r:id="rId28"/>
    <p:sldId id="457" r:id="rId29"/>
    <p:sldId id="459" r:id="rId30"/>
    <p:sldId id="460" r:id="rId31"/>
    <p:sldId id="461" r:id="rId32"/>
    <p:sldId id="462" r:id="rId33"/>
    <p:sldId id="463" r:id="rId34"/>
    <p:sldId id="464" r:id="rId35"/>
    <p:sldId id="465" r:id="rId36"/>
    <p:sldId id="411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E42"/>
    <a:srgbClr val="2F586E"/>
    <a:srgbClr val="8C9FB1"/>
    <a:srgbClr val="043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6" autoAdjust="0"/>
    <p:restoredTop sz="94053" autoAdjust="0"/>
  </p:normalViewPr>
  <p:slideViewPr>
    <p:cSldViewPr snapToGrid="0" showGuides="1">
      <p:cViewPr varScale="1">
        <p:scale>
          <a:sx n="121" d="100"/>
          <a:sy n="121" d="100"/>
        </p:scale>
        <p:origin x="408" y="96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09.09.2025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09.09.2025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65" name="Bildplatzhalter 60">
            <a:extLst>
              <a:ext uri="{FF2B5EF4-FFF2-40B4-BE49-F238E27FC236}">
                <a16:creationId xmlns:a16="http://schemas.microsoft.com/office/drawing/2014/main" id="{F018B551-27B5-4B00-BF39-75279999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67BB0E1-5E7F-46E5-9D87-74249FA80151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735EC3F0-D52F-43D8-9D20-FC4F70B192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D73E6E84-A759-4118-9971-2B614D3FE504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F1FCC803-A93B-423F-B835-B52876B2721B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94D29247-DB20-40F1-888F-155F9E5ABC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5E32A3F3-E989-43F3-A16F-94173C632533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4D22F83-A0F5-4FE2-9D6C-012542F7E2B8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A2BC1BF-6FE4-4475-BE69-6D37CBD51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8D7DDBE-C865-4F05-B6F5-3E2BBB15FDA7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BF365C6-4DF1-469F-A081-5BB98147233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A1C573-E95F-4CC5-A4BE-0E74960DBC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02A35681-195F-407A-BB6C-7E3B4E241132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F6DC0B3-1B79-4824-B73B-DC9B7AA77A08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439D9EA3-D6F8-4D8A-8C91-B7BCDD4883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EF8776E0-353D-4DBE-918C-2BE4D9ED22C0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EB1A981A-C15F-48BC-856D-45BFDE402164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A1B7D91-52B4-4C4E-9872-DAE627C5BD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DD5301F3-CDC0-4F62-A7F3-64DF1FAFB6C3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C5363AC9-A7FE-4ED9-A4AE-BF1F41479440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A5C058E5-1B77-4F37-8A90-6C2DB0C9F0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3F3FD432-7B0C-441D-887D-260F088129D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1D3348D-CD05-48E5-89ED-528A62DA8118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8C904B9B-CFB8-4878-BE89-64B7783A68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15810B6-1DFF-43DE-849F-E24988A1AC2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FDE3FDD-B76C-49E7-81B4-7302EAE01430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CC2966EC-F4C0-41FC-88ED-2E5F725EA0B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92230FDE-430C-429C-A396-DFCEF2CE147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3056242-C21F-4347-8E6E-305C959935E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A954A2AB-7A1B-4F20-8556-0C283B584BE2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C31D32E9-A207-4C49-AAE0-5A541EE5B5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0027A521-04C3-4807-A55B-38087BBBA70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ED5713B-0A5B-5944-BEBB-63C8BF5985F2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437E43AF-FE61-4974-AF5C-89AC3C8150FD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B5C643AC-A2D8-483C-9099-467ED404B78A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ihandform: Form 141">
              <a:extLst>
                <a:ext uri="{FF2B5EF4-FFF2-40B4-BE49-F238E27FC236}">
                  <a16:creationId xmlns:a16="http://schemas.microsoft.com/office/drawing/2014/main" id="{DC1A9518-9882-4BEE-9042-98771FD22461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ihandform: Form 142">
              <a:extLst>
                <a:ext uri="{FF2B5EF4-FFF2-40B4-BE49-F238E27FC236}">
                  <a16:creationId xmlns:a16="http://schemas.microsoft.com/office/drawing/2014/main" id="{CB6A9836-D16F-4BD4-B96F-43DCD4A1ADD1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ihandform: Form 143">
              <a:extLst>
                <a:ext uri="{FF2B5EF4-FFF2-40B4-BE49-F238E27FC236}">
                  <a16:creationId xmlns:a16="http://schemas.microsoft.com/office/drawing/2014/main" id="{ABBE1A7C-C42E-43DA-AC68-19B53213BFEA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ihandform: Form 144">
              <a:extLst>
                <a:ext uri="{FF2B5EF4-FFF2-40B4-BE49-F238E27FC236}">
                  <a16:creationId xmlns:a16="http://schemas.microsoft.com/office/drawing/2014/main" id="{36C1CDBB-E0C9-4C76-AEE4-24D676B22582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ihandform: Form 145">
              <a:extLst>
                <a:ext uri="{FF2B5EF4-FFF2-40B4-BE49-F238E27FC236}">
                  <a16:creationId xmlns:a16="http://schemas.microsoft.com/office/drawing/2014/main" id="{867D40B8-3DC0-48CD-8C10-83ACD74CC070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ihandform: Form 146">
              <a:extLst>
                <a:ext uri="{FF2B5EF4-FFF2-40B4-BE49-F238E27FC236}">
                  <a16:creationId xmlns:a16="http://schemas.microsoft.com/office/drawing/2014/main" id="{5E72B66D-AA60-4159-88C6-253B8BCA5544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ihandform: Form 147">
              <a:extLst>
                <a:ext uri="{FF2B5EF4-FFF2-40B4-BE49-F238E27FC236}">
                  <a16:creationId xmlns:a16="http://schemas.microsoft.com/office/drawing/2014/main" id="{F4BEF0C1-E2DD-43FB-8B64-132092CB0783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ihandform: Form 148">
              <a:extLst>
                <a:ext uri="{FF2B5EF4-FFF2-40B4-BE49-F238E27FC236}">
                  <a16:creationId xmlns:a16="http://schemas.microsoft.com/office/drawing/2014/main" id="{7943A356-FF21-4F42-A98E-DC40CF938137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5414F293-7400-4F17-8C14-513181D5C558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ihandform: Form 150">
              <a:extLst>
                <a:ext uri="{FF2B5EF4-FFF2-40B4-BE49-F238E27FC236}">
                  <a16:creationId xmlns:a16="http://schemas.microsoft.com/office/drawing/2014/main" id="{DF9046FE-F7DE-4669-A7FF-9C4BB6220EF1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ihandform: Form 151">
              <a:extLst>
                <a:ext uri="{FF2B5EF4-FFF2-40B4-BE49-F238E27FC236}">
                  <a16:creationId xmlns:a16="http://schemas.microsoft.com/office/drawing/2014/main" id="{17E9EBD2-1308-471A-9C37-29FF027D0A14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ihandform: Form 152">
              <a:extLst>
                <a:ext uri="{FF2B5EF4-FFF2-40B4-BE49-F238E27FC236}">
                  <a16:creationId xmlns:a16="http://schemas.microsoft.com/office/drawing/2014/main" id="{84D6E57D-0E5B-43A4-8081-53B3E5629513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ihandform: Form 153">
              <a:extLst>
                <a:ext uri="{FF2B5EF4-FFF2-40B4-BE49-F238E27FC236}">
                  <a16:creationId xmlns:a16="http://schemas.microsoft.com/office/drawing/2014/main" id="{0A41A31B-8432-4CD9-B0E9-2DA62432F17C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ihandform: Form 154">
              <a:extLst>
                <a:ext uri="{FF2B5EF4-FFF2-40B4-BE49-F238E27FC236}">
                  <a16:creationId xmlns:a16="http://schemas.microsoft.com/office/drawing/2014/main" id="{46FF8D8D-5FE8-43E4-A552-F9B3C3353B29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ihandform: Form 155">
              <a:extLst>
                <a:ext uri="{FF2B5EF4-FFF2-40B4-BE49-F238E27FC236}">
                  <a16:creationId xmlns:a16="http://schemas.microsoft.com/office/drawing/2014/main" id="{7AA2D936-8A2E-448A-A3FE-121C90D55E4E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ihandform: Form 156">
              <a:extLst>
                <a:ext uri="{FF2B5EF4-FFF2-40B4-BE49-F238E27FC236}">
                  <a16:creationId xmlns:a16="http://schemas.microsoft.com/office/drawing/2014/main" id="{7D614E3F-8E38-48A8-A892-90F1BE5DFC41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ihandform: Form 157">
              <a:extLst>
                <a:ext uri="{FF2B5EF4-FFF2-40B4-BE49-F238E27FC236}">
                  <a16:creationId xmlns:a16="http://schemas.microsoft.com/office/drawing/2014/main" id="{EB14B71E-9496-43D9-A4EC-B717F5048611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790BD971-8810-42D7-9C91-5E31E7DE2C4E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ihandform: Form 159">
              <a:extLst>
                <a:ext uri="{FF2B5EF4-FFF2-40B4-BE49-F238E27FC236}">
                  <a16:creationId xmlns:a16="http://schemas.microsoft.com/office/drawing/2014/main" id="{32DC33CF-54F4-4299-82CD-B2375462167E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28E7B4C3-0E3A-4A63-A15B-FBBF0A790C9D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61">
              <a:extLst>
                <a:ext uri="{FF2B5EF4-FFF2-40B4-BE49-F238E27FC236}">
                  <a16:creationId xmlns:a16="http://schemas.microsoft.com/office/drawing/2014/main" id="{DE83242C-3DAB-4186-A2CF-ABC5CE556834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CE94665A-1959-4E8D-8843-30D9AA88A120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6D37DE7E-42BD-43AE-AD54-7C9257288F34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EA89A64B-C979-45EC-B4F6-949EB2001B5D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D8F4E6F5-DCF7-4013-87A5-43A2566A3AD9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08B40D83-75AF-478E-9E62-44910A1F67F1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4450C88D-A2CC-4995-B198-B8121FB36D4E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170097FC-1C77-4FDF-AEC4-E77CD945C51D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D9C6AC2B-710E-4330-AC9D-A8316145CCED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A44EACAA-23D2-4B0E-A7A5-160CBF43FAA6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C1445E99-D980-4FC1-8219-60CB5C0DAA20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8F5B513C-3EB1-4F96-AE3F-FA2E5E55A045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60BC311B-E1F4-4DE2-B87A-9DAD7B90EA03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6D220A37-F8FD-4C97-B886-3789AD45A1C3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7618119C-41E9-43BA-92E1-7139F37520B7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A5F874B1-F5C4-402C-9749-2AB3C2EAFCFC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169F6428-4F5D-4675-B468-7AAA6EA2A8D9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6ECA4213-C333-492A-8271-46DBC688C852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CA31CA87-30A7-4449-9783-8DC969F2EACE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7C37FD0D-D89F-431F-9478-9D2638DB850F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9A1255C6-12A9-459B-843F-7294ADDC1C1B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BD88DE7C-655E-4731-99FA-B7E34983ECB8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F31C4EAF-8B93-4132-872E-D12B732A4099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02DF8183-C86A-43FA-8D36-ACC72C3197B3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E6503672-A51F-4F6C-A4CF-65F4050E558B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96BAB337-D064-4F11-8A5E-31DBC2E4704B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1AE128CD-EB21-4D9D-BBA0-37A4055A2285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00" name="Freihandform: Form 87">
            <a:extLst>
              <a:ext uri="{FF2B5EF4-FFF2-40B4-BE49-F238E27FC236}">
                <a16:creationId xmlns:a16="http://schemas.microsoft.com/office/drawing/2014/main" id="{FEE9A2C3-D2A4-EF45-896D-DC8FC14D6C80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6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430C106-4EB7-47B9-8F1D-0BFCFBEAEC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1CD45B2-C7E2-4C43-84ED-BFB6DC4E84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319" y="3431381"/>
            <a:ext cx="3571200" cy="2769394"/>
          </a:xfr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FE029E8-09EC-45DC-B2BB-25B2B1C145A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D3613C15-D9EF-4DBF-8B74-3D50994127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E0568E8-B36B-404B-9E38-F367F7DFCF81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EB1BCB-8EFE-43BA-AE53-9984B9F11B54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189016C-ED2A-474D-A417-5E0F497B51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856DE16-FDEC-4063-8C73-CBF95C803B59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3759D02-378A-4C73-8CA4-E4FB217B94E6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12F9041-226E-4E23-B398-1F7D9044B5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18D5641-3E9B-4072-8388-BB46336975A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70072D5-E220-4946-9EE1-80DFB58C3A38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A43D9D6-7790-4E94-8493-67757E3373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E7E0758-62D1-453D-B55E-FDC4CCE3C6E4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4310EC5-28E5-4146-A748-79C1FCA769F0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D5BC590-E7B8-48F8-AAC5-6799BCBDEB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F5B0BA6-3F36-41A3-8125-15AA496849C8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7018BC3-E9D3-4DC9-9093-D415FD96426D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8F1A063-9C9E-48DF-9813-A4EA4497C2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79F31FE-DC89-4DED-A231-3D8DCBF48D98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7DF8EA8-3E45-431B-90A0-140583E1D07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300055A-A6D6-4CE1-986A-0930765E02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B2C23E7-0482-498A-B984-44C6CF40F3B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C7A65B2-F352-4DA5-9A36-9105D478D2C2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D9AE9BE-891D-491B-98F9-78F552DDC8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259A48F-52D3-481E-86F8-360FED16B872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ADB04CE-94F5-430A-9FF1-01DE211731F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0411913-7BEC-4F33-BDE8-154F93D079C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40BADBF-D4AC-4B48-AE66-D79BD3055404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B5DA2A5-4F29-4DF6-A342-0A7B4878AAB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820BD84-9211-4C19-A40B-4121AD892514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21C7D9CA-751B-4809-9338-47DDC5D1A7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1C22B97-CFD8-4E78-BF7E-02A71F190F83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89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C7B6-65DB-4651-9D6D-787BD251B230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6A4CB3A7-ACED-41D0-8E35-318CD369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EBFE18BD-74E5-4328-B98A-9C6FC4FCA59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11157746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A51E223D-AC82-4D54-A383-0E2DF84E2E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05EC4CE8-43C6-428F-9E62-CB38E0CE644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122FFE2B-554A-4423-8513-4D2A70D2DB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79628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74B9-4BBE-42DB-8ECC-1B8A75D6203E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C7F934-D7F3-42CA-88CC-3AEB50FF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B4B72DA6-61BE-42F9-8894-08B159BC7C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0E2D86CD-8C0A-461A-82DE-DEB73A6F9A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B4E7C39B-83E8-467B-AD57-55CA08888B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06331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CE124A50-74B4-4E32-AA56-DCD775B1300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BF87D6FE-3E8F-49D4-B36A-217C95B23A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F1A965F-F63A-4B03-A142-6DC4620DA5F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34480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A888-8294-4426-A426-0D17B6B1880D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9995CF9C-9826-4946-A085-FF49199B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E2430412-20B6-4F53-A77B-A26A49135E4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48CA2DF0-5B92-4CE6-AF1A-CC648431BB9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002E2471-F223-4896-A895-CE0AF20E11D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106305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470E7482-A37A-44BE-ADE5-A0B3B10E8FC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3FD09289-F115-4464-A726-812A11720CA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2311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3F11CE6-C8CF-4ABE-B3B8-C00D74678A9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A7347480-9F70-4378-B138-B8B7C593F86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B180B26F-6FF8-4738-A10C-E14470F0B8C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16342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4D4-C9B8-4F96-8FF6-79E826889C55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11155366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51A9BBC-9F96-4260-BC40-C6D3D23D6FB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64AF0876-C672-488E-ADCD-17BBFC33638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3929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0F4A-AEAE-4C58-AA76-7EADB0FF7089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51A9BBC-9F96-4260-BC40-C6D3D23D6FB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33608DEB-69EC-4E8F-A567-9E3EA36C3624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206330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777B5741-96D1-4193-A4A5-5EE22D8566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35539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67C9-4C75-43A9-95B7-0690D6F29CA5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5086500-15A5-49F2-8B64-748C19FDA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04861" y="1631156"/>
            <a:ext cx="3571200" cy="456962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4BE64F-DBB2-4BF3-ABE7-E92BB978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0D6633D6-CA56-460E-AA1C-9A4D6A6232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18317" y="1631157"/>
            <a:ext cx="7363752" cy="4569620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7CDDF36A-B7A5-4E95-A5D6-07C5FCED28B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BCC7105-5E2C-4745-BEC8-77E521534F9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7796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462FD0-9E74-4D67-97DA-C8DBAA1AE5FF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1925060-7FCF-4CBC-B0DA-0731E3E98579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platzhalter 9">
            <a:extLst>
              <a:ext uri="{FF2B5EF4-FFF2-40B4-BE49-F238E27FC236}">
                <a16:creationId xmlns:a16="http://schemas.microsoft.com/office/drawing/2014/main" id="{A9FF3927-CA7B-4361-998A-3A60E5D23F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1" name="Freihandform: Form 60">
            <a:extLst>
              <a:ext uri="{FF2B5EF4-FFF2-40B4-BE49-F238E27FC236}">
                <a16:creationId xmlns:a16="http://schemas.microsoft.com/office/drawing/2014/main" id="{BC19384B-1D95-4C0D-B3F0-61407A015F56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3DCB95B-459E-4AC2-8E4B-6C459242A95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ECEE8D8-DF92-4CFD-A29A-DD98DFA7EC69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89218EB-083A-44EC-89C4-86451CE1FC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99474D3-E53E-4ABA-9B61-C9BB08A3276B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7879191-3BE6-4B4E-A6B9-7EE964614B4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4484379-E642-433C-B53A-1DEE6A9DD4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C54D7A6-C6ED-4572-B49C-338FB11A042A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82F9D16-DA93-44FA-B850-67D0B6AD397D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201A13C-71DC-4465-B39F-F196A5035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957CB6E-B09B-4A22-86F0-6C38F81B2E90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8DB7D0C-ACAA-4A6B-8088-624B0BC24502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8B86ED7-0F29-451E-8C7D-9B396D5E2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D76FB85-7BBB-4E8D-A853-5FCC744835E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1524020-40DB-450A-AEE5-3E1B459B16B5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39CBAAA-C79F-4BC9-9AF3-18ED0AF9E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5F01F83-E434-491F-8893-1CE5848F9B6D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9ECB07F-83AC-4A69-A930-C51459FBE5BA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B6DF347-64CA-4BE1-8952-3E80EBD008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82628F6-8442-4626-962B-E947FDA8C0C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9B4EC5D-DF7B-4D80-86D6-C95B0B60B325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7A230F03-8AA4-4AAE-999A-6E872C727A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C36145D-6FFB-4D3A-85D6-2ACFDAE5F5D2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0D1EC147-B041-40BC-BA8D-878A722616DE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4A4E226E-C413-42F0-AA69-108B05313D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4A93327E-EEC7-45A4-9C35-410D17ECB865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EC1AF1A-26A7-479B-A176-8997B58ED4D1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80D76042-D322-4CD0-B41A-CE295CEC683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97EC952-23B6-4728-82B6-3D733107C66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8CEDBB7-9662-435E-8F5A-F3EE555D990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4365663-FE3F-47D4-A8D7-729A38C4987D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92EE37E1-8647-4AEB-9AEE-FF0711435F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2B4E3D7-0BC3-4BC1-B86B-DD51E978575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963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4168-1D2E-414B-9AFB-B7BB2EA3568F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8B908A7-A1D8-4FB7-9CB4-BDC3E20D2B6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903DE59B-FC71-4F7B-BBCF-9B96B09DD62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29736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DA59-479C-41C3-99F0-9A24DD470063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25E710-D493-4189-8EF7-00ABE0AB56E5}"/>
              </a:ext>
            </a:extLst>
          </p:cNvPr>
          <p:cNvSpPr/>
          <p:nvPr userDrawn="1"/>
        </p:nvSpPr>
        <p:spPr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41E4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2F509DB-422D-41FB-A02B-822A0A204E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F862885B-685B-4384-B9F0-6266AD0BDA7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BEC83A6-EBB5-4F38-9A43-62A2E7E3616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534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C6F2-BFE9-4DA1-8335-8212BBEBDEDB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1651016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59" name="Bildplatzhalter 60">
            <a:extLst>
              <a:ext uri="{FF2B5EF4-FFF2-40B4-BE49-F238E27FC236}">
                <a16:creationId xmlns:a16="http://schemas.microsoft.com/office/drawing/2014/main" id="{92CE05A2-27DE-4191-8A63-5C7C7ACA37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C3B9D07-F821-46AB-95B1-D19222D00FD7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22380010-0050-441D-BA9C-97B5835158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C13F555F-C26E-4B21-A77C-6CA7380155F8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705760C0-8935-4141-9AEE-BB96816B3799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EBE9DAC0-7790-4611-B602-40B3CD18C73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1FBE1EE4-3D10-40E7-9F1E-627A51E59C6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25E0919-4E1B-4A97-A1C2-6AE7D2A59920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49FBB7D-3378-4F36-B80B-3E0BDCA834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6141066E-6566-420D-B6EB-886DF25CCD1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87A742EA-EC3D-47DE-9C2D-533639983C8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846719FD-F8B1-447D-8561-7A1E238E8A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ABDBC31-5895-4E49-887D-433A43B32DB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AEF4BF1C-C847-48A1-A7BF-3BEE82EF1C59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1CF60061-B6B2-4FE6-9482-278DFD418B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3D29742-39CB-41E5-B346-BADC9743E285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55A5473-7182-4B24-8843-51E2ADF3D492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204A095A-3A24-4259-92A8-4500898AC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2971EAD-9159-4D12-8726-4FBE6AFA23F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D1FF9524-93DA-476B-89EA-9E475617F2D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8DFFD401-DC7D-4F6D-82BF-DC6E357E59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36A6CE9C-ECB8-42E6-B61D-3A0F3C4D7A5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20076CAA-CFEC-4359-9762-07ED0661EE26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91EF761B-D6BF-475C-8903-456E1F0576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413A99B1-6C23-41A6-A82B-0EC01B77947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16CE4EF7-E819-4747-A9E4-8C86F991481E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3B78DE36-86EF-463F-A7E5-0CD3043C9F4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EAD15804-28A7-4690-889A-7D8A91A7D478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9023C4F7-97EF-4D2F-9223-1AFEE89D9C6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5072DFD-BA29-43BB-A0B1-01F593A0242E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A9C77A6D-E177-4B69-A5A1-6B77E4229F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01274C6-5A42-4082-BC4B-8532BFB4CC40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026F1790-1AA5-2249-AC8D-458445CB9276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>
              <a:extLst>
                <a:ext uri="{FF2B5EF4-FFF2-40B4-BE49-F238E27FC236}">
                  <a16:creationId xmlns:a16="http://schemas.microsoft.com/office/drawing/2014/main" id="{A21D6C90-CB6F-5742-B27A-61223E4D0276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140">
              <a:extLst>
                <a:ext uri="{FF2B5EF4-FFF2-40B4-BE49-F238E27FC236}">
                  <a16:creationId xmlns:a16="http://schemas.microsoft.com/office/drawing/2014/main" id="{AD0321DC-F0FE-444A-A11C-AD1929DC8A9D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141">
              <a:extLst>
                <a:ext uri="{FF2B5EF4-FFF2-40B4-BE49-F238E27FC236}">
                  <a16:creationId xmlns:a16="http://schemas.microsoft.com/office/drawing/2014/main" id="{26533122-7334-2A48-988D-C005CB3DBF35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142">
              <a:extLst>
                <a:ext uri="{FF2B5EF4-FFF2-40B4-BE49-F238E27FC236}">
                  <a16:creationId xmlns:a16="http://schemas.microsoft.com/office/drawing/2014/main" id="{AEA3C75E-A2CA-A949-9620-F3FBBC32F186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143">
              <a:extLst>
                <a:ext uri="{FF2B5EF4-FFF2-40B4-BE49-F238E27FC236}">
                  <a16:creationId xmlns:a16="http://schemas.microsoft.com/office/drawing/2014/main" id="{12CC2BD9-F08D-6843-8054-67F3295C4D11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144">
              <a:extLst>
                <a:ext uri="{FF2B5EF4-FFF2-40B4-BE49-F238E27FC236}">
                  <a16:creationId xmlns:a16="http://schemas.microsoft.com/office/drawing/2014/main" id="{0091577E-076D-F64A-95AF-2939860D6325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145">
              <a:extLst>
                <a:ext uri="{FF2B5EF4-FFF2-40B4-BE49-F238E27FC236}">
                  <a16:creationId xmlns:a16="http://schemas.microsoft.com/office/drawing/2014/main" id="{5600DA2B-A584-9F4F-80C0-8BE95E6C0A45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46">
              <a:extLst>
                <a:ext uri="{FF2B5EF4-FFF2-40B4-BE49-F238E27FC236}">
                  <a16:creationId xmlns:a16="http://schemas.microsoft.com/office/drawing/2014/main" id="{0ADFB78B-5A0B-EC48-B160-DB451C67D058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47">
              <a:extLst>
                <a:ext uri="{FF2B5EF4-FFF2-40B4-BE49-F238E27FC236}">
                  <a16:creationId xmlns:a16="http://schemas.microsoft.com/office/drawing/2014/main" id="{C6B7CD53-2D3F-8F4A-9C0F-459B22C64249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48">
              <a:extLst>
                <a:ext uri="{FF2B5EF4-FFF2-40B4-BE49-F238E27FC236}">
                  <a16:creationId xmlns:a16="http://schemas.microsoft.com/office/drawing/2014/main" id="{03CC9F64-7804-5240-88A6-B67E28D0AD06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49">
              <a:extLst>
                <a:ext uri="{FF2B5EF4-FFF2-40B4-BE49-F238E27FC236}">
                  <a16:creationId xmlns:a16="http://schemas.microsoft.com/office/drawing/2014/main" id="{E6643B5A-CFDD-5C43-A59B-93938CABC24B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50">
              <a:extLst>
                <a:ext uri="{FF2B5EF4-FFF2-40B4-BE49-F238E27FC236}">
                  <a16:creationId xmlns:a16="http://schemas.microsoft.com/office/drawing/2014/main" id="{D26AF907-03C7-FA42-B615-832617429969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51">
              <a:extLst>
                <a:ext uri="{FF2B5EF4-FFF2-40B4-BE49-F238E27FC236}">
                  <a16:creationId xmlns:a16="http://schemas.microsoft.com/office/drawing/2014/main" id="{98F9BDF6-AE59-C44A-8626-FCA4C438AE9A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52">
              <a:extLst>
                <a:ext uri="{FF2B5EF4-FFF2-40B4-BE49-F238E27FC236}">
                  <a16:creationId xmlns:a16="http://schemas.microsoft.com/office/drawing/2014/main" id="{97588694-F74D-B543-BF65-516DF62D573B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53">
              <a:extLst>
                <a:ext uri="{FF2B5EF4-FFF2-40B4-BE49-F238E27FC236}">
                  <a16:creationId xmlns:a16="http://schemas.microsoft.com/office/drawing/2014/main" id="{71F0FABB-571B-EE45-BBF5-1BD649E61A7A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54">
              <a:extLst>
                <a:ext uri="{FF2B5EF4-FFF2-40B4-BE49-F238E27FC236}">
                  <a16:creationId xmlns:a16="http://schemas.microsoft.com/office/drawing/2014/main" id="{6F35B898-AF9E-B24C-8095-1B2E00B5976C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55">
              <a:extLst>
                <a:ext uri="{FF2B5EF4-FFF2-40B4-BE49-F238E27FC236}">
                  <a16:creationId xmlns:a16="http://schemas.microsoft.com/office/drawing/2014/main" id="{F31686E7-1238-1D42-9AAE-AEFC064F817E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56">
              <a:extLst>
                <a:ext uri="{FF2B5EF4-FFF2-40B4-BE49-F238E27FC236}">
                  <a16:creationId xmlns:a16="http://schemas.microsoft.com/office/drawing/2014/main" id="{9573ACD1-98CF-3D47-8F2D-806BC94B7645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ihandform: Form 157">
              <a:extLst>
                <a:ext uri="{FF2B5EF4-FFF2-40B4-BE49-F238E27FC236}">
                  <a16:creationId xmlns:a16="http://schemas.microsoft.com/office/drawing/2014/main" id="{5833A8CA-68BA-1D42-ADB9-DD476590B3FA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ihandform: Form 158">
              <a:extLst>
                <a:ext uri="{FF2B5EF4-FFF2-40B4-BE49-F238E27FC236}">
                  <a16:creationId xmlns:a16="http://schemas.microsoft.com/office/drawing/2014/main" id="{38CDB2DE-A029-F143-A449-BDAACA6CB6BE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59">
              <a:extLst>
                <a:ext uri="{FF2B5EF4-FFF2-40B4-BE49-F238E27FC236}">
                  <a16:creationId xmlns:a16="http://schemas.microsoft.com/office/drawing/2014/main" id="{2E3EBA2D-AAD7-5F44-A166-ABBB3A44348D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0">
              <a:extLst>
                <a:ext uri="{FF2B5EF4-FFF2-40B4-BE49-F238E27FC236}">
                  <a16:creationId xmlns:a16="http://schemas.microsoft.com/office/drawing/2014/main" id="{CB811BC1-B517-F04A-82E8-C60B78A199D1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1">
              <a:extLst>
                <a:ext uri="{FF2B5EF4-FFF2-40B4-BE49-F238E27FC236}">
                  <a16:creationId xmlns:a16="http://schemas.microsoft.com/office/drawing/2014/main" id="{E2703D52-5297-3C48-B86D-DCFEA836ACA9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62">
              <a:extLst>
                <a:ext uri="{FF2B5EF4-FFF2-40B4-BE49-F238E27FC236}">
                  <a16:creationId xmlns:a16="http://schemas.microsoft.com/office/drawing/2014/main" id="{DCA81DDD-FB1B-B648-8F82-E70860C4CE4D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3">
              <a:extLst>
                <a:ext uri="{FF2B5EF4-FFF2-40B4-BE49-F238E27FC236}">
                  <a16:creationId xmlns:a16="http://schemas.microsoft.com/office/drawing/2014/main" id="{01936875-CBF0-F349-804D-4C37C944AB17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5">
              <a:extLst>
                <a:ext uri="{FF2B5EF4-FFF2-40B4-BE49-F238E27FC236}">
                  <a16:creationId xmlns:a16="http://schemas.microsoft.com/office/drawing/2014/main" id="{92C51272-86B6-4B48-A4AE-D472CA82B923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66">
              <a:extLst>
                <a:ext uri="{FF2B5EF4-FFF2-40B4-BE49-F238E27FC236}">
                  <a16:creationId xmlns:a16="http://schemas.microsoft.com/office/drawing/2014/main" id="{2C3A0B47-9D82-FE45-9457-BF81CD2FA7A6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FD97DAD5-B085-5D44-BE42-8F3B9EE9F595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D8ECE762-73AE-2C47-9441-EA7230658360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268398A3-39FF-4648-9FD9-E1F75E54D12C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DEEB7B98-F8C7-214A-AF07-80D38697E5EF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B0794D66-9071-5140-AC48-F2C47D431BC6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41947595-CA8E-5241-98C0-5EFA06643BED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F7EB5DA7-F9C3-684D-838F-266E140A7655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5E2D2D99-EF02-1D4D-9F6A-DEB889A0447B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2F91FC47-FBF2-C346-8E62-806EB9B2438F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A4630EB4-B754-944C-9CB6-CE520408D1BF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48F22E58-B093-7A4C-8FD8-28E1C21328AA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A6E2FCD4-9705-3940-BF2A-D1239696D458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D6DD86DF-00FF-D74B-981F-9FD8B5BF1914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91A50E87-376B-6D43-978E-5C6F4575592A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A011A632-65C3-334B-891C-670B5B727835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6359897B-BEE2-184D-9C5D-0F9713382934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E4B815F2-CB49-0640-ABE6-3672063D4CAB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8181309B-0D7E-C447-A3C3-424CD8B2E92D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A1C774AA-192A-1540-A66B-EEAAA42C920D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697E23D0-D2AD-3142-8A3E-37ABC6B906BF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C5FC6DC2-92D0-6D49-BDFC-FA21FE7F4933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402015ED-8B6D-DE4E-8093-A79355D84C63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94" name="Freihandform: Form 87">
            <a:extLst>
              <a:ext uri="{FF2B5EF4-FFF2-40B4-BE49-F238E27FC236}">
                <a16:creationId xmlns:a16="http://schemas.microsoft.com/office/drawing/2014/main" id="{C7277E25-4150-EF4E-B2B2-BD3F0A3E2646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80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0691-36C4-442B-801E-F5F906A331D4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5159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DBE663-8CF8-4EA4-AF83-5C771F9A06FE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A6E8BA9-5951-4163-8A80-4621C65DA816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59DAB7DF-1308-4B09-91FE-7DF38D6584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7654828-5D94-4A05-BD5F-25792A149E05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9D3F2F75-1623-4F64-97FE-EA0C4D9FABDC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042E0F0-49A6-465F-A607-A4C2EFB548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9D612980-2A2D-4E94-8238-9C67C608554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CE76F8C-9B22-4BB3-B2D6-15EC2A58C7A7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843E82-BEFA-4CF2-BA2F-3C80060D31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4762BE88-2459-479F-84FF-4DF483AA142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04E26F8-EA1A-4C6F-92E1-8F6F98ABFA1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A8A854C-301D-4327-AEA2-BCC20A887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A547124-456E-49C6-8FC8-111D0AAFEB7F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73B26B5D-1FEC-45B5-B34A-6A1B50955F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3423A679-4F5C-456E-AB6C-7A18EA3E5B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69754FAD-5E71-4087-B3E8-0FEC37E0D864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7C156EC4-BDB3-4DEA-9B78-E98FCFD2F54B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9E9C384D-D46B-429F-9A97-86F6E3560F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64B7918E-86D1-49EB-8917-1468D42A6E25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750A6733-FD78-4442-98B4-E2BED64B460F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7BB574D-D198-49E4-874D-732C0CBD5B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7A72ACB-A6A0-450F-A8F3-9CA35EFC5560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4970FA2-8D2D-462F-BD21-BDE052DC582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A7C30986-FB99-416E-BC3E-3BAEC067C1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CE018F4-A860-49B3-B4CD-A328759F15C6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C2BACBD-0A67-4A9A-B5DC-10C76F5DE4C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65F81584-9968-42FA-B3A9-1C13CEAE92A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6D353C6-61DE-4475-8AC6-6D8AF12D49FB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35008F2-D1D5-498F-9932-727B677C0AD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9E72FA59-B055-4F1F-8F32-E797C18F96F9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B89FA96C-C88D-4C6A-BE88-F3E3083BC5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CD67028C-ACEA-4E1C-BF3F-B09177D4335E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AAA9021C-F612-7A45-9064-2DAABFCA9C99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>
              <a:extLst>
                <a:ext uri="{FF2B5EF4-FFF2-40B4-BE49-F238E27FC236}">
                  <a16:creationId xmlns:a16="http://schemas.microsoft.com/office/drawing/2014/main" id="{239FEB29-764E-D84F-A6B9-E572E9BA35FA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ihandform: Form 140">
              <a:extLst>
                <a:ext uri="{FF2B5EF4-FFF2-40B4-BE49-F238E27FC236}">
                  <a16:creationId xmlns:a16="http://schemas.microsoft.com/office/drawing/2014/main" id="{30E07473-1FE4-ED4D-ABDA-C4460B82C76D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ihandform: Form 141">
              <a:extLst>
                <a:ext uri="{FF2B5EF4-FFF2-40B4-BE49-F238E27FC236}">
                  <a16:creationId xmlns:a16="http://schemas.microsoft.com/office/drawing/2014/main" id="{ACFFFEA1-E2B9-BF4B-8614-D4E5B5F85F27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142">
              <a:extLst>
                <a:ext uri="{FF2B5EF4-FFF2-40B4-BE49-F238E27FC236}">
                  <a16:creationId xmlns:a16="http://schemas.microsoft.com/office/drawing/2014/main" id="{DCFE20F4-1FAA-3B4B-AFD3-FE5FED6F8703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143">
              <a:extLst>
                <a:ext uri="{FF2B5EF4-FFF2-40B4-BE49-F238E27FC236}">
                  <a16:creationId xmlns:a16="http://schemas.microsoft.com/office/drawing/2014/main" id="{3D433F7E-E5FB-4B45-87E4-D54E97FD3DEE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144">
              <a:extLst>
                <a:ext uri="{FF2B5EF4-FFF2-40B4-BE49-F238E27FC236}">
                  <a16:creationId xmlns:a16="http://schemas.microsoft.com/office/drawing/2014/main" id="{39EB8253-0480-F945-BF50-3C39BC415AEF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145">
              <a:extLst>
                <a:ext uri="{FF2B5EF4-FFF2-40B4-BE49-F238E27FC236}">
                  <a16:creationId xmlns:a16="http://schemas.microsoft.com/office/drawing/2014/main" id="{3C3CAEA5-31EB-6B48-8A0B-FDDA4E37BB49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146">
              <a:extLst>
                <a:ext uri="{FF2B5EF4-FFF2-40B4-BE49-F238E27FC236}">
                  <a16:creationId xmlns:a16="http://schemas.microsoft.com/office/drawing/2014/main" id="{6BF62CD0-F5B5-8845-8426-81D7F83163CB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147">
              <a:extLst>
                <a:ext uri="{FF2B5EF4-FFF2-40B4-BE49-F238E27FC236}">
                  <a16:creationId xmlns:a16="http://schemas.microsoft.com/office/drawing/2014/main" id="{74F82E2E-2B50-F84C-8BD0-1F0FD1E8B441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48">
              <a:extLst>
                <a:ext uri="{FF2B5EF4-FFF2-40B4-BE49-F238E27FC236}">
                  <a16:creationId xmlns:a16="http://schemas.microsoft.com/office/drawing/2014/main" id="{764A666C-D860-AD49-B7E5-01027DAF2F9E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49">
              <a:extLst>
                <a:ext uri="{FF2B5EF4-FFF2-40B4-BE49-F238E27FC236}">
                  <a16:creationId xmlns:a16="http://schemas.microsoft.com/office/drawing/2014/main" id="{A60FAD8F-356D-9A49-8917-F8D75E39E254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50">
              <a:extLst>
                <a:ext uri="{FF2B5EF4-FFF2-40B4-BE49-F238E27FC236}">
                  <a16:creationId xmlns:a16="http://schemas.microsoft.com/office/drawing/2014/main" id="{2122BFDD-4180-3242-9DE6-1722C6BB87E1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51">
              <a:extLst>
                <a:ext uri="{FF2B5EF4-FFF2-40B4-BE49-F238E27FC236}">
                  <a16:creationId xmlns:a16="http://schemas.microsoft.com/office/drawing/2014/main" id="{A137BDFA-16B4-5E4D-90CA-25E45475E283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52">
              <a:extLst>
                <a:ext uri="{FF2B5EF4-FFF2-40B4-BE49-F238E27FC236}">
                  <a16:creationId xmlns:a16="http://schemas.microsoft.com/office/drawing/2014/main" id="{51BC45C2-1274-BB42-B2FF-655E609A4F3F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53">
              <a:extLst>
                <a:ext uri="{FF2B5EF4-FFF2-40B4-BE49-F238E27FC236}">
                  <a16:creationId xmlns:a16="http://schemas.microsoft.com/office/drawing/2014/main" id="{039CA6A1-8CFA-4A4B-9F23-2BB7B0C89625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54">
              <a:extLst>
                <a:ext uri="{FF2B5EF4-FFF2-40B4-BE49-F238E27FC236}">
                  <a16:creationId xmlns:a16="http://schemas.microsoft.com/office/drawing/2014/main" id="{ED05D2C0-4637-7549-888A-5A0ED2277201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55">
              <a:extLst>
                <a:ext uri="{FF2B5EF4-FFF2-40B4-BE49-F238E27FC236}">
                  <a16:creationId xmlns:a16="http://schemas.microsoft.com/office/drawing/2014/main" id="{E19058B0-7775-D44E-B670-ABF807D028C6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56">
              <a:extLst>
                <a:ext uri="{FF2B5EF4-FFF2-40B4-BE49-F238E27FC236}">
                  <a16:creationId xmlns:a16="http://schemas.microsoft.com/office/drawing/2014/main" id="{B494CC1A-A672-C84F-986B-05A683E0AF13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57">
              <a:extLst>
                <a:ext uri="{FF2B5EF4-FFF2-40B4-BE49-F238E27FC236}">
                  <a16:creationId xmlns:a16="http://schemas.microsoft.com/office/drawing/2014/main" id="{3FA5D363-CFB8-0746-97D7-B5D03E23E745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58">
              <a:extLst>
                <a:ext uri="{FF2B5EF4-FFF2-40B4-BE49-F238E27FC236}">
                  <a16:creationId xmlns:a16="http://schemas.microsoft.com/office/drawing/2014/main" id="{61F52BFA-2C47-174A-AD0B-49737BCE47CD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ihandform: Form 159">
              <a:extLst>
                <a:ext uri="{FF2B5EF4-FFF2-40B4-BE49-F238E27FC236}">
                  <a16:creationId xmlns:a16="http://schemas.microsoft.com/office/drawing/2014/main" id="{56D89971-3BAE-8B48-8779-9659478A6E33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60">
              <a:extLst>
                <a:ext uri="{FF2B5EF4-FFF2-40B4-BE49-F238E27FC236}">
                  <a16:creationId xmlns:a16="http://schemas.microsoft.com/office/drawing/2014/main" id="{5BFB40D3-0C94-C34E-8D0C-BA37CE64A2A6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1">
              <a:extLst>
                <a:ext uri="{FF2B5EF4-FFF2-40B4-BE49-F238E27FC236}">
                  <a16:creationId xmlns:a16="http://schemas.microsoft.com/office/drawing/2014/main" id="{5F3B670D-3F4C-EB46-B888-A17039EC5DA8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2">
              <a:extLst>
                <a:ext uri="{FF2B5EF4-FFF2-40B4-BE49-F238E27FC236}">
                  <a16:creationId xmlns:a16="http://schemas.microsoft.com/office/drawing/2014/main" id="{1AC6A114-F6C4-A44F-82C1-746D659D92E5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63">
              <a:extLst>
                <a:ext uri="{FF2B5EF4-FFF2-40B4-BE49-F238E27FC236}">
                  <a16:creationId xmlns:a16="http://schemas.microsoft.com/office/drawing/2014/main" id="{6C84A291-9A88-BC46-9243-A5BDAD73E704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ED77166F-3C93-3744-9927-37978A728989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407D65A0-6EC3-0D4A-8197-FB6484487BE4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68">
              <a:extLst>
                <a:ext uri="{FF2B5EF4-FFF2-40B4-BE49-F238E27FC236}">
                  <a16:creationId xmlns:a16="http://schemas.microsoft.com/office/drawing/2014/main" id="{F67E5B46-C275-4F48-A09F-54D35BC6A4BF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9">
              <a:extLst>
                <a:ext uri="{FF2B5EF4-FFF2-40B4-BE49-F238E27FC236}">
                  <a16:creationId xmlns:a16="http://schemas.microsoft.com/office/drawing/2014/main" id="{909E25E7-19E2-8747-9126-F1AB3D631F78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70">
              <a:extLst>
                <a:ext uri="{FF2B5EF4-FFF2-40B4-BE49-F238E27FC236}">
                  <a16:creationId xmlns:a16="http://schemas.microsoft.com/office/drawing/2014/main" id="{EAC5A913-E03E-7D4D-9078-FE9CA24554F9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1">
              <a:extLst>
                <a:ext uri="{FF2B5EF4-FFF2-40B4-BE49-F238E27FC236}">
                  <a16:creationId xmlns:a16="http://schemas.microsoft.com/office/drawing/2014/main" id="{8FABF0FD-F7EF-5349-A2E7-C349C225F8D4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2">
              <a:extLst>
                <a:ext uri="{FF2B5EF4-FFF2-40B4-BE49-F238E27FC236}">
                  <a16:creationId xmlns:a16="http://schemas.microsoft.com/office/drawing/2014/main" id="{691B08B6-CE79-0F4B-B988-B7D1CEE53D89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3">
              <a:extLst>
                <a:ext uri="{FF2B5EF4-FFF2-40B4-BE49-F238E27FC236}">
                  <a16:creationId xmlns:a16="http://schemas.microsoft.com/office/drawing/2014/main" id="{618EC208-E675-F54F-926D-39AE3A23A938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4">
              <a:extLst>
                <a:ext uri="{FF2B5EF4-FFF2-40B4-BE49-F238E27FC236}">
                  <a16:creationId xmlns:a16="http://schemas.microsoft.com/office/drawing/2014/main" id="{F3D8309A-1653-614D-A944-931615072E3B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5">
              <a:extLst>
                <a:ext uri="{FF2B5EF4-FFF2-40B4-BE49-F238E27FC236}">
                  <a16:creationId xmlns:a16="http://schemas.microsoft.com/office/drawing/2014/main" id="{717FDDCD-E871-BB4D-B232-2CEF5564DDCE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6">
              <a:extLst>
                <a:ext uri="{FF2B5EF4-FFF2-40B4-BE49-F238E27FC236}">
                  <a16:creationId xmlns:a16="http://schemas.microsoft.com/office/drawing/2014/main" id="{C8995C5D-7CC7-2E42-B769-E20C40839485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7">
              <a:extLst>
                <a:ext uri="{FF2B5EF4-FFF2-40B4-BE49-F238E27FC236}">
                  <a16:creationId xmlns:a16="http://schemas.microsoft.com/office/drawing/2014/main" id="{F0031B75-0C69-0A40-8402-DC1DE0934A97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8">
              <a:extLst>
                <a:ext uri="{FF2B5EF4-FFF2-40B4-BE49-F238E27FC236}">
                  <a16:creationId xmlns:a16="http://schemas.microsoft.com/office/drawing/2014/main" id="{A0198E80-4FED-D345-A056-52D3E6BA6E76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9">
              <a:extLst>
                <a:ext uri="{FF2B5EF4-FFF2-40B4-BE49-F238E27FC236}">
                  <a16:creationId xmlns:a16="http://schemas.microsoft.com/office/drawing/2014/main" id="{77DC6720-D7A3-F240-A035-723109FD2169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80">
              <a:extLst>
                <a:ext uri="{FF2B5EF4-FFF2-40B4-BE49-F238E27FC236}">
                  <a16:creationId xmlns:a16="http://schemas.microsoft.com/office/drawing/2014/main" id="{113741B5-0862-1B40-9D96-56B2A9E93BF4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1">
              <a:extLst>
                <a:ext uri="{FF2B5EF4-FFF2-40B4-BE49-F238E27FC236}">
                  <a16:creationId xmlns:a16="http://schemas.microsoft.com/office/drawing/2014/main" id="{DAB37A08-003F-3245-8E24-7AF93F705B58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2">
              <a:extLst>
                <a:ext uri="{FF2B5EF4-FFF2-40B4-BE49-F238E27FC236}">
                  <a16:creationId xmlns:a16="http://schemas.microsoft.com/office/drawing/2014/main" id="{FCFDE7EE-E7D1-544E-A701-3197B56FF0AD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3">
              <a:extLst>
                <a:ext uri="{FF2B5EF4-FFF2-40B4-BE49-F238E27FC236}">
                  <a16:creationId xmlns:a16="http://schemas.microsoft.com/office/drawing/2014/main" id="{23158B01-DBA4-4448-A419-B14881054104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4">
              <a:extLst>
                <a:ext uri="{FF2B5EF4-FFF2-40B4-BE49-F238E27FC236}">
                  <a16:creationId xmlns:a16="http://schemas.microsoft.com/office/drawing/2014/main" id="{F738BA72-6FA5-A340-A4D3-82C845D364B8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5">
              <a:extLst>
                <a:ext uri="{FF2B5EF4-FFF2-40B4-BE49-F238E27FC236}">
                  <a16:creationId xmlns:a16="http://schemas.microsoft.com/office/drawing/2014/main" id="{A6D2746E-5F24-D745-A2A3-D0ADEEF336B5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6">
              <a:extLst>
                <a:ext uri="{FF2B5EF4-FFF2-40B4-BE49-F238E27FC236}">
                  <a16:creationId xmlns:a16="http://schemas.microsoft.com/office/drawing/2014/main" id="{F365F04E-F6F3-EC40-8AF7-457F234C8148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7">
              <a:extLst>
                <a:ext uri="{FF2B5EF4-FFF2-40B4-BE49-F238E27FC236}">
                  <a16:creationId xmlns:a16="http://schemas.microsoft.com/office/drawing/2014/main" id="{E795987B-C466-AF4D-91C5-7C0A403A567B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8">
              <a:extLst>
                <a:ext uri="{FF2B5EF4-FFF2-40B4-BE49-F238E27FC236}">
                  <a16:creationId xmlns:a16="http://schemas.microsoft.com/office/drawing/2014/main" id="{03A27536-9171-8D4E-A050-974D975CBA72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9">
              <a:extLst>
                <a:ext uri="{FF2B5EF4-FFF2-40B4-BE49-F238E27FC236}">
                  <a16:creationId xmlns:a16="http://schemas.microsoft.com/office/drawing/2014/main" id="{D643B2AE-9BD8-2447-B0FE-BFB5EF735DB4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91" name="Freihandform: Form 87">
            <a:extLst>
              <a:ext uri="{FF2B5EF4-FFF2-40B4-BE49-F238E27FC236}">
                <a16:creationId xmlns:a16="http://schemas.microsoft.com/office/drawing/2014/main" id="{DEFECFB7-4BFC-2143-8119-7CD966471870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09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CF17-48A0-4939-9B86-4A0E590241E6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5C59997-58CB-4A34-A7D6-744D4117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25613776-0F22-42BA-AE5A-1B73727AAD1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8AE96D7-C3C8-4590-B13B-86D938A7890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432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8739-BFB7-40C2-B28E-69BB709E9C11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024A1079-17C2-45DE-A16B-14C152A08F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6329" y="1631156"/>
            <a:ext cx="5469732" cy="45696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6791738E-1095-45F8-98E2-D057FFD19CA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BAC64890-C924-4759-9B9B-7DE74E38C4A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3028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6080-B214-4A27-A13D-95A31493955D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6A777D-D5C6-4E84-A9C9-D0F4836A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D304591F-2FC9-4C29-9FE5-537955E3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318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D0C47385-EF97-44EE-867E-E9365B44CA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07242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3F53468-6A74-4DFC-93FD-A760B96196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2780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86333803-0B38-4F61-95AE-49DCFFD7FB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7A7A670F-933B-48F3-B921-A1B739D6C9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6918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F54-E288-44CA-9624-72B71A8A42AB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8D50DB04-91D7-4C23-96CE-09E0502D14C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97A335FC-7B0F-4DB2-A1F6-1DF21639819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5395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8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55A8-E7B1-419D-84AA-0C89B698BF26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6331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1C6D487A-3469-4A14-880C-0C0352BFC29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D7BA2DC0-EE95-4994-AD5A-8F6A7D106E5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4713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4F9C00A-8AFB-47C9-A7D9-7909CE906E5E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94ED806-CB19-40CC-A79A-590CC1E2001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AAF1C65-9B2D-4CC2-AC17-D265DC4D73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A82F2D7-59C8-4661-B851-DC008AA6297D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11FD6C4-2ACB-4F36-A3BA-68BAE793E096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79170BC-C4E0-4FC8-93EA-CB17C93272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CF57888-5707-459D-94AC-235CE0EBEDD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03014F4-59EC-4961-A29D-259A33C423B3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D8E14DC-3898-4BA1-91EA-46ADC917A5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1BB5C6B-8FE1-44A4-AE66-C1DB01AE301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9991022-C87B-4402-BF68-CD3ED59D5D85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39873FE-8996-424A-94FE-EEEEC0A7B6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04C5416-0A35-4C8C-8975-2F5057F69C4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F9A881D-D6E0-4814-9AA3-AAF6697A62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7ECA5DFD-01F8-49BC-9DE9-EE577F9B40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348451A-09A8-4D76-AA86-13CB9E640770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24DF2EB-9047-4DDA-A12A-4BAC4962F78F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90A038D-AD14-4251-A0A9-22A5F6713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E3D1027-C73A-4F88-AB8D-55680AB053E7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6244944-3F97-4474-9D4A-3D31BFBC3DF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97182CE3-E874-4552-B5B3-4076C99089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FE6B92B-AC01-4482-A6E7-400EF0E7F9ED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EC5B3E5-86C1-4027-A74F-789345DFA68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7B62256D-25C9-4899-8A3A-7970EB4706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9A2699B-FFE8-4320-BD7A-68D214D9A58B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1A9EBBA-C118-4592-8B41-99FA797C19C4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5C123C4-4121-4372-95DF-DC232FC6A3E1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10C304B0-38F3-48B3-A23F-BE3EEAF774D6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A609601-D94C-4D05-A7EF-EBA9D6ACA00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2CEB042-C849-4BE4-A0F0-03828777E713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A58E387D-7C2C-4001-94B6-8372A7A130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9EC0E69-66B7-4E97-B0AC-9CFA0DDEC604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14D59EEC-E0BA-43F5-BBC0-E623BF3D0A64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98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otcr/lim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 descr="Ein Bild, das Text, Geschirr enthält.&#10;&#10;Automatisch generierte Beschreibung">
            <a:extLst>
              <a:ext uri="{FF2B5EF4-FFF2-40B4-BE49-F238E27FC236}">
                <a16:creationId xmlns:a16="http://schemas.microsoft.com/office/drawing/2014/main" id="{02E97C76-A4DB-4E4D-BDE5-C46A0BB87C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>
            <a:fillRect/>
          </a:stretch>
        </p:blipFill>
        <p:spPr/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B19DF95-D0DC-403C-8DA6-0ED3DF8165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de-DE" sz="1400" dirty="0"/>
              <a:t>Seminar Interpretable Machine Learning</a:t>
            </a:r>
          </a:p>
          <a:p>
            <a:pPr algn="ctr"/>
            <a:r>
              <a:rPr lang="de-DE" sz="1400" dirty="0"/>
              <a:t>Name: As Am Mehedi Hasan</a:t>
            </a:r>
          </a:p>
          <a:p>
            <a:pPr algn="ctr"/>
            <a:r>
              <a:rPr lang="de-DE" sz="1400" dirty="0"/>
              <a:t>Id: 23071082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F67DDAB-A029-4F51-840C-C39A868C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413" y="1509138"/>
            <a:ext cx="9589165" cy="911211"/>
          </a:xfrm>
        </p:spPr>
        <p:txBody>
          <a:bodyPr/>
          <a:lstStyle/>
          <a:p>
            <a:pPr algn="ctr"/>
            <a:r>
              <a:rPr lang="en-US" sz="2800" dirty="0"/>
              <a:t>Interpretable Machine Learning for Diabetes Prediction: </a:t>
            </a:r>
            <a:br>
              <a:rPr lang="en-US" sz="2800" dirty="0"/>
            </a:br>
            <a:r>
              <a:rPr lang="en-US" sz="2800" dirty="0"/>
              <a:t>Balancing Accuracy and Transparency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55354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8FFC6-D8B5-9883-B77F-D5E1F5C58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A8D20-0F15-5A87-8CBC-7FAC4EEF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62E841-C07F-5419-6147-C2E86077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78BC8B-3803-7E7E-74FE-4C759124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6FB4462-7933-B9BF-978A-8535EADA3B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Identified </a:t>
            </a:r>
            <a:r>
              <a:rPr lang="de-DE" b="1" dirty="0"/>
              <a:t>zeros as missing values </a:t>
            </a:r>
            <a:r>
              <a:rPr lang="de-DE" dirty="0"/>
              <a:t>in: glucose, blood pressure, skin thickness, insulin, BMI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Replaced with </a:t>
            </a:r>
            <a:r>
              <a:rPr lang="de-DE" b="1" dirty="0"/>
              <a:t>NaN</a:t>
            </a:r>
            <a:r>
              <a:rPr lang="de-DE" dirty="0"/>
              <a:t>, then imputed using </a:t>
            </a:r>
            <a:r>
              <a:rPr lang="de-DE" b="1" dirty="0"/>
              <a:t>median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Standardized scaling for LogReg &amp; MLP (gradient-based models)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de-DE" dirty="0"/>
              <a:t>Stratified </a:t>
            </a:r>
            <a:r>
              <a:rPr lang="de-DE" b="1" dirty="0"/>
              <a:t>80/20 train-test split </a:t>
            </a:r>
            <a:r>
              <a:rPr lang="de-DE" dirty="0"/>
              <a:t>(preserve class balance)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08EC89C-ACF1-73D0-32D1-71A73769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en-US" dirty="0"/>
              <a:t>Preprocessing</a:t>
            </a:r>
            <a:endParaRPr lang="de-DE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6B8E7F3-00C4-D143-7EA3-125831A32408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2"/>
          <a:srcRect t="2651" b="2651"/>
          <a:stretch/>
        </p:blipFill>
        <p:spPr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7E01D46-3E53-1BB7-550C-40760F3D2C7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r>
              <a:rPr lang="en-US" dirty="0"/>
              <a:t>Data Preprocessing Steps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E57CCF-EFEA-490E-5A56-82FA68B12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051" y="2764630"/>
            <a:ext cx="4156893" cy="2646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3A3B44-517C-CED1-D762-BFDF570A16D0}"/>
              </a:ext>
            </a:extLst>
          </p:cNvPr>
          <p:cNvSpPr txBox="1"/>
          <p:nvPr/>
        </p:nvSpPr>
        <p:spPr>
          <a:xfrm>
            <a:off x="7180976" y="5494789"/>
            <a:ext cx="4052412" cy="7475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Fig: Summary Statistics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1200" dirty="0">
                <a:solidFill>
                  <a:prstClr val="black"/>
                </a:solidFill>
              </a:rPr>
              <a:t>Caption: </a:t>
            </a:r>
            <a:r>
              <a:rPr lang="en-US" sz="1200" dirty="0"/>
              <a:t>Zero values in clinical variables (</a:t>
            </a:r>
            <a:r>
              <a:rPr lang="en-US" sz="1200" dirty="0" err="1"/>
              <a:t>plas</a:t>
            </a:r>
            <a:r>
              <a:rPr lang="en-US" sz="1200" dirty="0"/>
              <a:t>, </a:t>
            </a:r>
            <a:r>
              <a:rPr lang="en-US" sz="1200" dirty="0" err="1"/>
              <a:t>pres</a:t>
            </a:r>
            <a:r>
              <a:rPr lang="en-US" sz="1200" dirty="0"/>
              <a:t>, skin, </a:t>
            </a:r>
            <a:r>
              <a:rPr lang="en-US" sz="1200" dirty="0" err="1"/>
              <a:t>insu</a:t>
            </a:r>
            <a:r>
              <a:rPr lang="en-US" sz="1200" dirty="0"/>
              <a:t>, mass) treated as missing.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11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DEA4B-A646-BDC8-B42D-B77B7D782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A43E322F-DC20-E0FD-D5C6-410696ED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FA5959-A5A4-DD9B-0F90-A6F66C32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E95-EE2D-4F19-BA8F-A725A705DEB9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7BCD71-CB07-9D82-215C-AE4EA42A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DA9574-CA35-2D2D-A0A0-3C01A7D5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4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B4637-99ED-247C-4F95-00B32864D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83F75C-712F-419E-75B4-0C00D306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A93052-0FBD-268A-52AB-70632CC4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0D3D78-8DB2-7CCC-FCB4-3FECBB66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5E1B8BF-E097-E5F6-2EC9-DA8FEF82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en-US" dirty="0"/>
              <a:t>Choice of Models</a:t>
            </a:r>
            <a:endParaRPr lang="de-DE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A8F6E5D-6215-5F37-679F-86B8B7EE5DF7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2"/>
          <a:srcRect t="2651" b="2651"/>
          <a:stretch/>
        </p:blipFill>
        <p:spPr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0FDABCF-E156-3D25-7AD1-1BFB832D97C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r>
              <a:rPr lang="de-DE" dirty="0"/>
              <a:t>Content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3CEB0F-B0D7-893C-5CA2-90A28B623CFF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7525" y="1418843"/>
            <a:ext cx="829586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Logistic Regression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LogReg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Widely used in medical research due to simplicity and interpretability</a:t>
            </a:r>
            <a:b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Coefficients directly map to 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odds ratios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familiar to clinicians</a:t>
            </a:r>
            <a:b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Baseline for transparent decision-making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Gradient Boosting (GBM)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Ensemble of decision trees, strong performance on structured/tabular data</a:t>
            </a:r>
            <a:b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Known for 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state-of-the-art accuracy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many healthcare ML tasks</a:t>
            </a:r>
            <a:b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Handles nonlinearities and interactions without manual feature engineering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Neural Network (MLP)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Captures complex nonlinear patterns</a:t>
            </a:r>
            <a:b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Provides contrast to tree-based models</a:t>
            </a:r>
            <a:b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Demonstrates challenges of explaining 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deep black-box models</a:t>
            </a:r>
            <a:endParaRPr kumimoji="0" lang="en-US" alt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011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59455-02EA-3AA3-CE3D-664D82317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238ED5-802F-CA7B-77C4-9D4EAA74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9F66B2-8E4D-477F-3B8D-A11D6895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A46E88-5017-4548-328C-623C914C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1EB3BF8-8EE6-F3E1-9F6C-4EF12D07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en-US" dirty="0"/>
              <a:t>Pipelines</a:t>
            </a:r>
            <a:endParaRPr lang="de-DE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5128060-2A07-AD90-5270-544614CD146B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2"/>
          <a:srcRect t="2651" b="2651"/>
          <a:stretch/>
        </p:blipFill>
        <p:spPr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7D9D79D-200C-ACD3-85FA-6A726689F27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r>
              <a:rPr lang="de-DE" dirty="0"/>
              <a:t>Model Pipelines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34F18B-15E4-9D19-C77E-D3AD7819DCB7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7525" y="1406341"/>
            <a:ext cx="912301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Logistic Regression pipeline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Impute missing values (median)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Scale features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StandardScaler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Logistic Regression classifier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GBM pipeline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Impute missing values (median)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Gradient Boosting classifier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n_estimators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=200,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learning_rate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=0.05,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max_depth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=3)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MLP pipeline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Impute missing values (median)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Scale features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MLP classifier (hidden layers (64,32),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max_iter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=1000,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activation)</a:t>
            </a:r>
          </a:p>
        </p:txBody>
      </p:sp>
    </p:spTree>
    <p:extLst>
      <p:ext uri="{BB962C8B-B14F-4D97-AF65-F5344CB8AC3E}">
        <p14:creationId xmlns:p14="http://schemas.microsoft.com/office/powerpoint/2010/main" val="41061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4E0B7-8034-4FA9-D75E-156A13D25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8D4A0D8D-D4F9-9262-5F4A-A248B96D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pPr algn="ctr"/>
            <a:r>
              <a:rPr lang="en-US" dirty="0"/>
              <a:t>Evaluation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618D85-782D-B088-4AD6-A3AFB67D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E95-EE2D-4F19-BA8F-A725A705DEB9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6AF2D3-9B4C-0736-E104-D1EF222F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A9003B-D4AB-5851-3225-3E5DF6CB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41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10A9-D5BF-D4B8-89EA-08A6155B2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5CA17D-5D6B-C34E-E4EF-92392A53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34E3EB-EF1C-B714-0824-16127823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AE3825-4DFE-CEC8-5319-9987D905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ACBAEC1-68AB-4DAD-CE98-68410052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en-US" dirty="0"/>
              <a:t>Performance Metrics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2753A00-18C7-44CD-25C2-030735AD218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r>
              <a:rPr lang="de-DE" dirty="0"/>
              <a:t>Evaluation Metrics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924B3C-7FD4-E6ED-A11D-B36FB1560DD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7525" y="1443515"/>
            <a:ext cx="7487947" cy="235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Metrics used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– Accuracy → overall correctness</a:t>
            </a:r>
            <a:br>
              <a:rPr lang="en-US" sz="1800" dirty="0"/>
            </a:br>
            <a:r>
              <a:rPr lang="en-US" sz="1800" dirty="0"/>
              <a:t>– Precision → reliability of positive predictions</a:t>
            </a:r>
            <a:br>
              <a:rPr lang="en-US" sz="1800" dirty="0"/>
            </a:br>
            <a:r>
              <a:rPr lang="en-US" sz="1800" dirty="0"/>
              <a:t>– Recall (Sensitivity) → ability to detect true positives</a:t>
            </a:r>
            <a:br>
              <a:rPr lang="en-US" sz="1800" dirty="0"/>
            </a:br>
            <a:r>
              <a:rPr lang="en-US" sz="1800" dirty="0"/>
              <a:t>– F1-score → balance of precision &amp; recall</a:t>
            </a:r>
            <a:br>
              <a:rPr lang="en-US" sz="1800" dirty="0"/>
            </a:br>
            <a:r>
              <a:rPr lang="en-US" sz="1800" dirty="0"/>
              <a:t>– AUC (Area Under ROC Curve) → discrimination 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Provides a balanced view of </a:t>
            </a:r>
            <a:r>
              <a:rPr lang="en-US" sz="1800" b="1" dirty="0"/>
              <a:t>classification quality</a:t>
            </a:r>
            <a:r>
              <a:rPr lang="en-US" sz="1800" dirty="0"/>
              <a:t> beyond accuracy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3B4AA8B-77B4-0F86-AF28-F065E03BA5A1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2"/>
          <a:srcRect t="2651" b="2651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69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48727-ED60-3B73-1735-31619D516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F0BCF9-85E5-ED03-B664-3BC74BBB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A14DD3-CFA8-B090-CC74-6CB84B00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4C1128-7FB5-1ADE-651C-FC94CC61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047F834-9675-C540-C035-E47FB398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en-US" dirty="0"/>
              <a:t>ROC Curves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21BA167-31C6-EF65-D35D-8274AA07D13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BA7ABAC-5FE7-4046-F3F7-26CB2341D6B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7525" y="1711865"/>
            <a:ext cx="684517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Visualize trade-off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True Positive 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False Positive Rate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Compare all three models: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Logistic Regression (AUC ≈ 0.81)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Gradient Boosting (AUC ≈ 0.83)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MLP (AUC ≈ 0.82)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Observation: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Black-box models slightly outperform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LogReg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but all models perform comparably</a:t>
            </a:r>
          </a:p>
        </p:txBody>
      </p:sp>
      <p:pic>
        <p:nvPicPr>
          <p:cNvPr id="12" name="Picture 11" descr="A graph of a positive rate&#10;&#10;AI-generated content may be incorrect.">
            <a:extLst>
              <a:ext uri="{FF2B5EF4-FFF2-40B4-BE49-F238E27FC236}">
                <a16:creationId xmlns:a16="http://schemas.microsoft.com/office/drawing/2014/main" id="{66975132-C4BE-9015-23D1-F447BD631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92" y="1510140"/>
            <a:ext cx="4009362" cy="4061320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9D9B8D3-EB00-A44B-4445-294B11CE441E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/>
          <a:srcRect t="2651" b="2651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83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A7FB9-228A-AD4A-0F08-B65AD4112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158C3B-19B2-76D3-F7A3-6F3EA9CE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407DF8-3EBE-2CDA-0DC9-D46506FF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07DAC1-29C0-B4E5-BDF7-2B4D9C57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38CC6A2-5AE4-30AE-0947-266D3DCF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en-US" dirty="0"/>
              <a:t>Confusion Matrices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936533E-7591-4BC9-34D5-1351F521D69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09FF6EA-87DA-1A59-078A-1B5D302AC56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7525" y="1406526"/>
            <a:ext cx="9423429" cy="238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Show model prediction breakdown (True Positives, False Positives, etc.)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Helps interpret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errors in clinical context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False negatives (missed diabetes cases) are most critical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Trade-off: avoiding missed diagnoses vs false alarms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 results: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LogReg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Accuracy ~71%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GBM: Accuracy ~77%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MLP: Accuracy ~75%</a:t>
            </a:r>
          </a:p>
        </p:txBody>
      </p:sp>
      <p:pic>
        <p:nvPicPr>
          <p:cNvPr id="12" name="Picture 11" descr="A chart with different colored squares&#10;&#10;AI-generated content may be incorrect.">
            <a:extLst>
              <a:ext uri="{FF2B5EF4-FFF2-40B4-BE49-F238E27FC236}">
                <a16:creationId xmlns:a16="http://schemas.microsoft.com/office/drawing/2014/main" id="{FB850385-51C0-70D5-51AC-519329AE8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969" y="3807128"/>
            <a:ext cx="2845883" cy="2571714"/>
          </a:xfrm>
          <a:prstGeom prst="rect">
            <a:avLst/>
          </a:prstGeom>
        </p:spPr>
      </p:pic>
      <p:pic>
        <p:nvPicPr>
          <p:cNvPr id="14" name="Picture 13" descr="A chart with a yellow and purple squares&#10;&#10;AI-generated content may be incorrect.">
            <a:extLst>
              <a:ext uri="{FF2B5EF4-FFF2-40B4-BE49-F238E27FC236}">
                <a16:creationId xmlns:a16="http://schemas.microsoft.com/office/drawing/2014/main" id="{62FB356D-FE6E-8D7F-80D8-EF2500A4E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" y="3790350"/>
            <a:ext cx="2845883" cy="2571714"/>
          </a:xfrm>
          <a:prstGeom prst="rect">
            <a:avLst/>
          </a:prstGeom>
        </p:spPr>
      </p:pic>
      <p:pic>
        <p:nvPicPr>
          <p:cNvPr id="17" name="Picture 16" descr="A chart with a number of colored squares&#10;&#10;AI-generated content may be incorrect.">
            <a:extLst>
              <a:ext uri="{FF2B5EF4-FFF2-40B4-BE49-F238E27FC236}">
                <a16:creationId xmlns:a16="http://schemas.microsoft.com/office/drawing/2014/main" id="{237CF999-7986-1645-EE8F-2F88E990D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414" y="3790350"/>
            <a:ext cx="2845883" cy="2571714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85A8199-965D-5FF6-92DB-9F7B11061B98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5"/>
          <a:srcRect t="2651" b="2651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66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7D90F-1CFB-B0D7-4EB7-4DCB4F3F9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890757E4-49A4-F61C-5F1F-D6BB317D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pPr algn="ctr"/>
            <a:r>
              <a:rPr lang="en-US" dirty="0"/>
              <a:t>Interpretability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1C1B3E-E55E-9A04-3519-AC4923BD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E95-EE2D-4F19-BA8F-A725A705DEB9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66E021-804A-E9E5-8604-2239D9AC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6384D6-C142-D8C0-3F8D-8D0BDFD6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196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D11ED-142D-7FF4-A131-D7925D6E4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5B36F4-1913-C4E2-CD09-76B11818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6CD762-66A3-E110-EC7B-6171F593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567B75-29E2-7CF0-B559-8D402927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D8387E9-B5DF-EBAF-F496-72143D33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en-US" dirty="0"/>
              <a:t>Local Interpretability — LIME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C9CE293-1EA9-7A85-5809-2233BCD84D7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967198B-094B-E23D-4DA8-4203DB72BA6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7525" y="1247708"/>
            <a:ext cx="822380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(Local Interpretable Model-agnostic Explanations)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Explains individual patient predictions by fitting a simple surrogate model.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Applied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GBM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(tree ensemble)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MLP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(neural network)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Both models highlight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Glucose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plas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BMI (mass)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dominant features.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Consistency across models → increases trust.</a:t>
            </a:r>
          </a:p>
        </p:txBody>
      </p:sp>
      <p:pic>
        <p:nvPicPr>
          <p:cNvPr id="12" name="Picture 11" descr="A green and red bar graph&#10;&#10;AI-generated content may be incorrect.">
            <a:extLst>
              <a:ext uri="{FF2B5EF4-FFF2-40B4-BE49-F238E27FC236}">
                <a16:creationId xmlns:a16="http://schemas.microsoft.com/office/drawing/2014/main" id="{2F769298-5690-D0DF-4D99-786CF2870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70" y="3644680"/>
            <a:ext cx="3627236" cy="2697397"/>
          </a:xfrm>
          <a:prstGeom prst="rect">
            <a:avLst/>
          </a:prstGeom>
        </p:spPr>
      </p:pic>
      <p:pic>
        <p:nvPicPr>
          <p:cNvPr id="14" name="Picture 13" descr="A green bar graph with numbers&#10;&#10;AI-generated content may be incorrect.">
            <a:extLst>
              <a:ext uri="{FF2B5EF4-FFF2-40B4-BE49-F238E27FC236}">
                <a16:creationId xmlns:a16="http://schemas.microsoft.com/office/drawing/2014/main" id="{0201344A-7C14-E946-0212-32E8022F5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670" y="3644679"/>
            <a:ext cx="3627236" cy="2697397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3DA7AD6-FF1D-9747-8B4C-9861F8C9C51E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4"/>
          <a:srcRect t="2651" b="2651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4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D53CF29E-4222-4B17-B499-A0A380EA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ABA73A-1C3A-4ED5-B46A-350B6C28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69023" y="6634666"/>
            <a:ext cx="597921" cy="123111"/>
          </a:xfrm>
        </p:spPr>
        <p:txBody>
          <a:bodyPr/>
          <a:lstStyle/>
          <a:p>
            <a:fld id="{62F5D5BF-D54C-40C1-B77A-5E0C697F45DB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4ABC37-5307-4E21-BD48-576535CD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24CAC8-57CE-4AD2-8CB1-72DC177A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647" y="6634666"/>
            <a:ext cx="115416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88EB367-3991-44D6-8ABD-20B2CCE941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A8E4978-16E1-DFD1-2A19-1B8D5DE05485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2"/>
          <a:srcRect t="585" b="585"/>
          <a:stretch>
            <a:fillRect/>
          </a:stretch>
        </p:blipFill>
        <p:spPr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1071372-1E84-44F5-9BEA-E9FE0F4A691D}"/>
              </a:ext>
            </a:extLst>
          </p:cNvPr>
          <p:cNvCxnSpPr>
            <a:cxnSpLocks/>
          </p:cNvCxnSpPr>
          <p:nvPr/>
        </p:nvCxnSpPr>
        <p:spPr>
          <a:xfrm>
            <a:off x="518317" y="3786038"/>
            <a:ext cx="11157746" cy="0"/>
          </a:xfrm>
          <a:prstGeom prst="line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D08E4E3C-4103-45FC-B01A-D1ABDCFDB7E7}"/>
              </a:ext>
            </a:extLst>
          </p:cNvPr>
          <p:cNvSpPr/>
          <p:nvPr/>
        </p:nvSpPr>
        <p:spPr>
          <a:xfrm>
            <a:off x="878317" y="3606038"/>
            <a:ext cx="360000" cy="360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b="1" dirty="0">
                <a:solidFill>
                  <a:schemeClr val="bg1"/>
                </a:solidFill>
              </a:rPr>
              <a:t>01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1714DA7-104A-4EFA-9EE4-23B15C2F8780}"/>
              </a:ext>
            </a:extLst>
          </p:cNvPr>
          <p:cNvSpPr txBox="1"/>
          <p:nvPr/>
        </p:nvSpPr>
        <p:spPr>
          <a:xfrm>
            <a:off x="1238317" y="1987930"/>
            <a:ext cx="1785540" cy="10834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Introduction &amp; Motivation</a:t>
            </a:r>
            <a:br>
              <a:rPr kumimoji="0" lang="de-DE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endParaRPr kumimoji="0" lang="de-DE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Why interpretable ML in healthcare is important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F1D99A6-D75E-4FA2-8CA7-73B87D87197A}"/>
              </a:ext>
            </a:extLst>
          </p:cNvPr>
          <p:cNvCxnSpPr>
            <a:cxnSpLocks/>
          </p:cNvCxnSpPr>
          <p:nvPr/>
        </p:nvCxnSpPr>
        <p:spPr>
          <a:xfrm>
            <a:off x="1058317" y="1987930"/>
            <a:ext cx="0" cy="1618108"/>
          </a:xfrm>
          <a:prstGeom prst="line">
            <a:avLst/>
          </a:prstGeom>
          <a:ln w="12700">
            <a:gradFill>
              <a:gsLst>
                <a:gs pos="0">
                  <a:schemeClr val="accent4"/>
                </a:gs>
                <a:gs pos="100000">
                  <a:schemeClr val="tx2"/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65D7306-FF2E-4C4B-AB0C-D8916622164B}"/>
              </a:ext>
            </a:extLst>
          </p:cNvPr>
          <p:cNvSpPr/>
          <p:nvPr/>
        </p:nvSpPr>
        <p:spPr>
          <a:xfrm>
            <a:off x="2536282" y="3606038"/>
            <a:ext cx="360000" cy="360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b="1" dirty="0">
                <a:solidFill>
                  <a:schemeClr val="bg1"/>
                </a:solidFill>
              </a:rPr>
              <a:t>02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C3C2673-1E18-4165-B750-9BC3BB7B6A5E}"/>
              </a:ext>
            </a:extLst>
          </p:cNvPr>
          <p:cNvSpPr txBox="1"/>
          <p:nvPr/>
        </p:nvSpPr>
        <p:spPr>
          <a:xfrm>
            <a:off x="2896282" y="4500708"/>
            <a:ext cx="1785540" cy="10834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Dataset &amp; Preprocessing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br>
              <a:rPr kumimoji="0" lang="de-DE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Pima dataset, cleaning, missing values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4823183-FD11-4E20-84AA-F0E51D83189F}"/>
              </a:ext>
            </a:extLst>
          </p:cNvPr>
          <p:cNvCxnSpPr>
            <a:cxnSpLocks/>
          </p:cNvCxnSpPr>
          <p:nvPr/>
        </p:nvCxnSpPr>
        <p:spPr>
          <a:xfrm>
            <a:off x="2716282" y="3966038"/>
            <a:ext cx="0" cy="1618108"/>
          </a:xfrm>
          <a:prstGeom prst="line">
            <a:avLst/>
          </a:prstGeom>
          <a:ln w="12700">
            <a:gradFill>
              <a:gsLst>
                <a:gs pos="0">
                  <a:schemeClr val="tx2"/>
                </a:gs>
                <a:gs pos="100000">
                  <a:schemeClr val="accent4"/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A3416709-79FF-4027-A796-52020EDE0049}"/>
              </a:ext>
            </a:extLst>
          </p:cNvPr>
          <p:cNvSpPr/>
          <p:nvPr/>
        </p:nvSpPr>
        <p:spPr>
          <a:xfrm>
            <a:off x="4194247" y="3606038"/>
            <a:ext cx="360000" cy="360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b="1" dirty="0">
                <a:solidFill>
                  <a:schemeClr val="bg1"/>
                </a:solidFill>
              </a:rPr>
              <a:t>03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E035C7C-36A8-494D-81AE-DC3149076513}"/>
              </a:ext>
            </a:extLst>
          </p:cNvPr>
          <p:cNvSpPr txBox="1"/>
          <p:nvPr/>
        </p:nvSpPr>
        <p:spPr>
          <a:xfrm>
            <a:off x="4554247" y="1987930"/>
            <a:ext cx="1785540" cy="10834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Models</a:t>
            </a:r>
            <a:br>
              <a:rPr kumimoji="0" lang="de-DE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endParaRPr kumimoji="0" lang="de-DE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Logistic Regression, Gradient Boosting, Neural Network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D112CF3-8383-46D0-B1ED-6988EA940D4E}"/>
              </a:ext>
            </a:extLst>
          </p:cNvPr>
          <p:cNvCxnSpPr>
            <a:cxnSpLocks/>
          </p:cNvCxnSpPr>
          <p:nvPr/>
        </p:nvCxnSpPr>
        <p:spPr>
          <a:xfrm>
            <a:off x="4374247" y="1987930"/>
            <a:ext cx="0" cy="1618108"/>
          </a:xfrm>
          <a:prstGeom prst="line">
            <a:avLst/>
          </a:prstGeom>
          <a:ln w="12700">
            <a:gradFill>
              <a:gsLst>
                <a:gs pos="0">
                  <a:schemeClr val="accent4"/>
                </a:gs>
                <a:gs pos="100000">
                  <a:schemeClr val="tx2"/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765FF3EF-880F-4E89-A54B-E1AE9D51CE7D}"/>
              </a:ext>
            </a:extLst>
          </p:cNvPr>
          <p:cNvSpPr/>
          <p:nvPr/>
        </p:nvSpPr>
        <p:spPr>
          <a:xfrm>
            <a:off x="5852212" y="3606038"/>
            <a:ext cx="360000" cy="360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b="1" dirty="0">
                <a:solidFill>
                  <a:schemeClr val="bg1"/>
                </a:solidFill>
              </a:rPr>
              <a:t>04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1B6E122-B42C-463D-AFC5-33871634B077}"/>
              </a:ext>
            </a:extLst>
          </p:cNvPr>
          <p:cNvSpPr txBox="1"/>
          <p:nvPr/>
        </p:nvSpPr>
        <p:spPr>
          <a:xfrm>
            <a:off x="6212212" y="4500708"/>
            <a:ext cx="1785540" cy="10834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Evaluation</a:t>
            </a:r>
            <a:br>
              <a:rPr kumimoji="0" lang="de-DE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endParaRPr kumimoji="0" lang="de-DE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Performance metrics + Cross-Validation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A31E17-B0A7-4EAC-A9A9-E7AED1B6B824}"/>
              </a:ext>
            </a:extLst>
          </p:cNvPr>
          <p:cNvCxnSpPr>
            <a:cxnSpLocks/>
          </p:cNvCxnSpPr>
          <p:nvPr/>
        </p:nvCxnSpPr>
        <p:spPr>
          <a:xfrm>
            <a:off x="6032212" y="3966038"/>
            <a:ext cx="0" cy="1618108"/>
          </a:xfrm>
          <a:prstGeom prst="line">
            <a:avLst/>
          </a:prstGeom>
          <a:ln w="12700">
            <a:gradFill>
              <a:gsLst>
                <a:gs pos="0">
                  <a:schemeClr val="tx2"/>
                </a:gs>
                <a:gs pos="100000">
                  <a:schemeClr val="accent4"/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B2A088BA-5ABB-4A00-B388-623604F72969}"/>
              </a:ext>
            </a:extLst>
          </p:cNvPr>
          <p:cNvSpPr/>
          <p:nvPr/>
        </p:nvSpPr>
        <p:spPr>
          <a:xfrm>
            <a:off x="7510177" y="3606038"/>
            <a:ext cx="360000" cy="360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b="1" dirty="0">
                <a:solidFill>
                  <a:schemeClr val="bg1"/>
                </a:solidFill>
              </a:rPr>
              <a:t>05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042B717-6B4F-40D7-AAB2-849F0A92CEF2}"/>
              </a:ext>
            </a:extLst>
          </p:cNvPr>
          <p:cNvSpPr txBox="1"/>
          <p:nvPr/>
        </p:nvSpPr>
        <p:spPr>
          <a:xfrm>
            <a:off x="7870177" y="1987930"/>
            <a:ext cx="1785540" cy="10834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Interpretability</a:t>
            </a: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br>
              <a:rPr kumimoji="0" lang="de-DE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LIME, SHAP, Permutation Importance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6486C98-F537-4077-85EF-54A18E90B299}"/>
              </a:ext>
            </a:extLst>
          </p:cNvPr>
          <p:cNvCxnSpPr>
            <a:cxnSpLocks/>
          </p:cNvCxnSpPr>
          <p:nvPr/>
        </p:nvCxnSpPr>
        <p:spPr>
          <a:xfrm>
            <a:off x="7690177" y="1987930"/>
            <a:ext cx="0" cy="1618108"/>
          </a:xfrm>
          <a:prstGeom prst="line">
            <a:avLst/>
          </a:prstGeom>
          <a:ln w="12700">
            <a:gradFill>
              <a:gsLst>
                <a:gs pos="0">
                  <a:schemeClr val="accent4"/>
                </a:gs>
                <a:gs pos="100000">
                  <a:schemeClr val="tx2"/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354C4822-EC9B-4A5C-9686-06CC93790E06}"/>
              </a:ext>
            </a:extLst>
          </p:cNvPr>
          <p:cNvSpPr/>
          <p:nvPr/>
        </p:nvSpPr>
        <p:spPr>
          <a:xfrm>
            <a:off x="9168143" y="3606038"/>
            <a:ext cx="360000" cy="360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b="1" dirty="0">
                <a:solidFill>
                  <a:schemeClr val="bg1"/>
                </a:solidFill>
              </a:rPr>
              <a:t>06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9BA546F-DB83-425D-A4FA-FB7931FAAEA2}"/>
              </a:ext>
            </a:extLst>
          </p:cNvPr>
          <p:cNvSpPr txBox="1"/>
          <p:nvPr/>
        </p:nvSpPr>
        <p:spPr>
          <a:xfrm>
            <a:off x="9528143" y="4500708"/>
            <a:ext cx="1785540" cy="10834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Discussion &amp; Conclusion</a:t>
            </a:r>
            <a:br>
              <a:rPr kumimoji="0" lang="de-DE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endParaRPr kumimoji="0" lang="de-DE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Trade-offs, insights, future work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5A9ACAE-4FAF-4D57-B752-BD918D8825AA}"/>
              </a:ext>
            </a:extLst>
          </p:cNvPr>
          <p:cNvCxnSpPr>
            <a:cxnSpLocks/>
          </p:cNvCxnSpPr>
          <p:nvPr/>
        </p:nvCxnSpPr>
        <p:spPr>
          <a:xfrm>
            <a:off x="9348143" y="3966038"/>
            <a:ext cx="0" cy="1618108"/>
          </a:xfrm>
          <a:prstGeom prst="line">
            <a:avLst/>
          </a:prstGeom>
          <a:ln w="12700">
            <a:gradFill>
              <a:gsLst>
                <a:gs pos="0">
                  <a:schemeClr val="tx2"/>
                </a:gs>
                <a:gs pos="100000">
                  <a:schemeClr val="accent4"/>
                </a:gs>
              </a:gsLst>
              <a:lin ang="5400000" scaled="1"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964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2B0FE-CA68-C5BF-B40D-EBE82A425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81ACC2-7644-E050-5366-3D691829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860943-D89C-F1E3-8173-3DE32741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BD66DA-0DF2-59E6-FAE9-5051B9A7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110760-CC4D-2591-B312-018B0A6E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en-US" dirty="0"/>
              <a:t>Local Interpretability — SHAP Waterfall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C080DF7-BBDA-3E7F-8063-FC188E1C81F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007520-6A4C-B9EA-C792-E6AA3374460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7525" y="1336355"/>
            <a:ext cx="881103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 Waterfall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assigns additive feature contributions for a single patient.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GBM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TreeExplainer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MLP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KernelExplainer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direction of influence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(red) → pushes towards diabetes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 (blue) → pushes towards no diabetes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High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glucose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strongly increases prediction probability.</a:t>
            </a:r>
          </a:p>
        </p:txBody>
      </p:sp>
      <p:pic>
        <p:nvPicPr>
          <p:cNvPr id="23" name="Picture 22" descr="A graph with numbers and symbols&#10;&#10;AI-generated content may be incorrect.">
            <a:extLst>
              <a:ext uri="{FF2B5EF4-FFF2-40B4-BE49-F238E27FC236}">
                <a16:creationId xmlns:a16="http://schemas.microsoft.com/office/drawing/2014/main" id="{022B17BE-8481-CBB2-B540-4EE5CD4E1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19" y="3633540"/>
            <a:ext cx="4123523" cy="2603667"/>
          </a:xfrm>
          <a:prstGeom prst="rect">
            <a:avLst/>
          </a:prstGeom>
        </p:spPr>
      </p:pic>
      <p:pic>
        <p:nvPicPr>
          <p:cNvPr id="25" name="Picture 24" descr="A graph with numbers and symbols&#10;&#10;AI-generated content may be incorrect.">
            <a:extLst>
              <a:ext uri="{FF2B5EF4-FFF2-40B4-BE49-F238E27FC236}">
                <a16:creationId xmlns:a16="http://schemas.microsoft.com/office/drawing/2014/main" id="{8B9129EC-9AEA-0593-BBCC-65B4F605F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36" y="3633540"/>
            <a:ext cx="4204180" cy="2603668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286A88D-4453-A9DD-1295-CEC3B5FD3B68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4"/>
          <a:srcRect t="2651" b="2651"/>
          <a:stretch/>
        </p:blipFill>
        <p:spPr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5995C5-10B3-E9E3-F151-14651DF05D0D}"/>
              </a:ext>
            </a:extLst>
          </p:cNvPr>
          <p:cNvSpPr txBox="1"/>
          <p:nvPr/>
        </p:nvSpPr>
        <p:spPr>
          <a:xfrm>
            <a:off x="1395249" y="6237207"/>
            <a:ext cx="2743200" cy="2185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Fig: Gradient Boosting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C97F5-ECAE-B85A-E0ED-E43489674907}"/>
              </a:ext>
            </a:extLst>
          </p:cNvPr>
          <p:cNvSpPr txBox="1"/>
          <p:nvPr/>
        </p:nvSpPr>
        <p:spPr>
          <a:xfrm>
            <a:off x="6474374" y="6198520"/>
            <a:ext cx="2743200" cy="2185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Fig: Multi-Layer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676269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F60AD-5C92-C30D-8CF3-D1A0349F6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A14C1A-5782-D5C4-D632-F175FBDD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37D159-8FED-B360-8EDF-6CCC7AD7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C9F953-DDF0-446E-4231-2E630F76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24CA5AD-024A-4BA7-0BAA-ED86A2E3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en-US" dirty="0"/>
              <a:t>Global Interpretability — SHAP (GBM &amp; MLP)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3265D4C-8A10-A685-2154-981AAAD869C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959A2B6-293D-2395-9D8B-3B3A5BFDE7C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7525" y="1390085"/>
            <a:ext cx="997450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 Bar 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mean absolute SHAP values, feature importance ranking.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 Beeswarm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distribution of SHAP values across patients.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Findings: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lang="en-US" altLang="en-US" sz="1800" dirty="0">
                <a:latin typeface="Arial" panose="020B0604020202020204" pitchFamily="34" charset="0"/>
              </a:rPr>
              <a:t>–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Glucose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consistently the most important predictor.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lang="en-US" altLang="en-US" sz="1800" dirty="0">
                <a:latin typeface="Arial" panose="020B0604020202020204" pitchFamily="34" charset="0"/>
              </a:rPr>
              <a:t>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BMI, Pedigree, 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follow closely.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GBM &amp; MLP highlight same top features → clinically meaningful.</a:t>
            </a:r>
          </a:p>
        </p:txBody>
      </p:sp>
      <p:pic>
        <p:nvPicPr>
          <p:cNvPr id="12" name="Picture 11" descr="A graph with red bars&#10;&#10;AI-generated content may be incorrect.">
            <a:extLst>
              <a:ext uri="{FF2B5EF4-FFF2-40B4-BE49-F238E27FC236}">
                <a16:creationId xmlns:a16="http://schemas.microsoft.com/office/drawing/2014/main" id="{A40BFA1D-0E6A-DE08-4795-CE6C58CE7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9" y="3559191"/>
            <a:ext cx="2397044" cy="1688592"/>
          </a:xfrm>
          <a:prstGeom prst="rect">
            <a:avLst/>
          </a:prstGeom>
        </p:spPr>
      </p:pic>
      <p:pic>
        <p:nvPicPr>
          <p:cNvPr id="14" name="Picture 13" descr="A graph of blue and pink dots&#10;&#10;AI-generated content may be incorrect.">
            <a:extLst>
              <a:ext uri="{FF2B5EF4-FFF2-40B4-BE49-F238E27FC236}">
                <a16:creationId xmlns:a16="http://schemas.microsoft.com/office/drawing/2014/main" id="{C46B2AA6-10D6-3127-C69C-B4936AF27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958" y="3446120"/>
            <a:ext cx="2856092" cy="1801663"/>
          </a:xfrm>
          <a:prstGeom prst="rect">
            <a:avLst/>
          </a:prstGeom>
        </p:spPr>
      </p:pic>
      <p:pic>
        <p:nvPicPr>
          <p:cNvPr id="16" name="Picture 15" descr="A graph of blue rectangular bars&#10;&#10;AI-generated content may be incorrect.">
            <a:extLst>
              <a:ext uri="{FF2B5EF4-FFF2-40B4-BE49-F238E27FC236}">
                <a16:creationId xmlns:a16="http://schemas.microsoft.com/office/drawing/2014/main" id="{0620DFB6-B451-E55E-AFEA-CA2619B46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731" y="3429000"/>
            <a:ext cx="2722377" cy="1801663"/>
          </a:xfrm>
          <a:prstGeom prst="rect">
            <a:avLst/>
          </a:prstGeom>
        </p:spPr>
      </p:pic>
      <p:pic>
        <p:nvPicPr>
          <p:cNvPr id="18" name="Picture 17" descr="A graph of a graph showing a value&#10;&#10;AI-generated content may be incorrect.">
            <a:extLst>
              <a:ext uri="{FF2B5EF4-FFF2-40B4-BE49-F238E27FC236}">
                <a16:creationId xmlns:a16="http://schemas.microsoft.com/office/drawing/2014/main" id="{03219A2B-1342-99F9-9F87-E0904A7578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36" y="3428999"/>
            <a:ext cx="2940488" cy="1801663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F6C7BBA-A9FA-C1D0-D273-39AE74280A2E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6"/>
          <a:srcRect t="2651" b="2651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11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BF2F5-B085-0FA7-3258-D9CAF3ECF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32AB8F-95B8-402A-B27C-FE8A3D1E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D7B41D-2AC4-0A66-7385-AA1843BA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1999F1-0027-BE7C-6C44-D13EB157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3A87822-CC9E-5C70-0C0C-1A7ED633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en-US" dirty="0"/>
              <a:t>Global Interpretability — SHAP (GBM &amp; MLP)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1B5D6D1-2FDB-7BE8-C0AB-3AC61091111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C0A3756-C196-BB6C-B190-3072485FA8C4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2"/>
          <a:srcRect t="2651" b="2651"/>
          <a:stretch/>
        </p:blipFill>
        <p:spPr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7E54C5-79E2-FCA8-5677-DDC1B3564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209" y="3152979"/>
            <a:ext cx="3956961" cy="295894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6EDCBB4C-724F-604B-4AC8-4C656BBF957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7525" y="1306138"/>
            <a:ext cx="1066022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interpretable by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Coefficients can be converted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odds ratios (OR):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lang="en-US" altLang="en-US" sz="1800" dirty="0">
                <a:latin typeface="Arial" panose="020B0604020202020204" pitchFamily="34" charset="0"/>
              </a:rPr>
              <a:t>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Glucose OR ≈ 3.2 → each unit increase triples diabetes risk.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     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BMI OR ≈ 2.0 → higher BMI doubles risk.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 is straightforward and aligns with medical knowledge.</a:t>
            </a:r>
          </a:p>
        </p:txBody>
      </p:sp>
    </p:spTree>
    <p:extLst>
      <p:ext uri="{BB962C8B-B14F-4D97-AF65-F5344CB8AC3E}">
        <p14:creationId xmlns:p14="http://schemas.microsoft.com/office/powerpoint/2010/main" val="4274933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253D7-BAA6-2903-2C54-F6D191131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A45E82-B1C3-3594-EA8D-7C894C1B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1A08D1-F8BD-D5B9-B48E-6A011783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CF3D20-037C-40E4-7071-E1243C82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3B0A166-240B-C4C0-2202-8ED4FAD0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419620" cy="664797"/>
          </a:xfrm>
        </p:spPr>
        <p:txBody>
          <a:bodyPr/>
          <a:lstStyle/>
          <a:p>
            <a:r>
              <a:rPr lang="en-US" dirty="0"/>
              <a:t>Model-Agnostic Interpretability — Permutation Importance</a:t>
            </a:r>
            <a:endParaRPr lang="de-D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394F28-A61F-D233-D0FD-A56BB624AD4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7525" y="1306038"/>
            <a:ext cx="88687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Permutation Importance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measures drop in accuracy when features are shuffled.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models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LogReg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GBM, MLP)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800" dirty="0"/>
              <a:t>Findings: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features overlap strongly with SHAP results (Glucose, BMI, Pedigree).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common baseline across models.</a:t>
            </a:r>
          </a:p>
        </p:txBody>
      </p:sp>
      <p:pic>
        <p:nvPicPr>
          <p:cNvPr id="15" name="Picture 14" descr="A graph with blue bars&#10;&#10;AI-generated content may be incorrect.">
            <a:extLst>
              <a:ext uri="{FF2B5EF4-FFF2-40B4-BE49-F238E27FC236}">
                <a16:creationId xmlns:a16="http://schemas.microsoft.com/office/drawing/2014/main" id="{D86552F3-47B7-97DE-A1EE-733AFEF71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68" y="3123422"/>
            <a:ext cx="3183035" cy="2215264"/>
          </a:xfrm>
          <a:prstGeom prst="rect">
            <a:avLst/>
          </a:prstGeom>
        </p:spPr>
      </p:pic>
      <p:pic>
        <p:nvPicPr>
          <p:cNvPr id="17" name="Picture 16" descr="A graph with blue squares&#10;&#10;AI-generated content may be incorrect.">
            <a:extLst>
              <a:ext uri="{FF2B5EF4-FFF2-40B4-BE49-F238E27FC236}">
                <a16:creationId xmlns:a16="http://schemas.microsoft.com/office/drawing/2014/main" id="{B201498F-593E-2D16-A693-C1B983EFE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72" y="3123422"/>
            <a:ext cx="3280882" cy="2283361"/>
          </a:xfrm>
          <a:prstGeom prst="rect">
            <a:avLst/>
          </a:prstGeom>
        </p:spPr>
      </p:pic>
      <p:pic>
        <p:nvPicPr>
          <p:cNvPr id="19" name="Picture 18" descr="A graph with blue squares&#10;&#10;AI-generated content may be incorrect.">
            <a:extLst>
              <a:ext uri="{FF2B5EF4-FFF2-40B4-BE49-F238E27FC236}">
                <a16:creationId xmlns:a16="http://schemas.microsoft.com/office/drawing/2014/main" id="{0AA6211E-4E8E-343E-7783-054CB5A56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085" y="3147071"/>
            <a:ext cx="3280883" cy="2283362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D986B41-A861-4102-547E-F9153121110B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5"/>
          <a:srcRect t="2651" b="2651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38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9A4AF-36F6-CF73-DA57-A60D3BA68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BEEC7F40-F713-FEE4-5819-918F95D1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pPr algn="ctr"/>
            <a:r>
              <a:rPr lang="en-US" dirty="0"/>
              <a:t>Comparison &amp; Discussion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C19B90-6118-A733-DADF-CFCDD57D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E95-EE2D-4F19-BA8F-A725A705DEB9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5AEC94-5765-CA52-39FA-9D2BF59F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8F0355-9C8A-E5BB-57B0-8534B806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187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82F0A-9452-ABD9-7F6F-977BC6555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98430C-8806-8765-B5F1-9DB2D048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7A03EF-5037-4B42-E609-68E09C1C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7D9CA5-6973-D10C-3C1E-2EF2A96F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6387B78-B116-EF13-D027-51739C36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419620" cy="332399"/>
          </a:xfrm>
        </p:spPr>
        <p:txBody>
          <a:bodyPr/>
          <a:lstStyle/>
          <a:p>
            <a:r>
              <a:rPr lang="en-US" dirty="0"/>
              <a:t>Performance vs Interpretability</a:t>
            </a:r>
            <a:endParaRPr lang="de-DE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1283085-6BED-9345-BEBC-E6D01468ABB7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2"/>
          <a:srcRect t="2651" b="2651"/>
          <a:stretch/>
        </p:blipFill>
        <p:spPr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ED1F12C-D7B9-1AC9-D6D6-5E60F0C2C84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8318" y="1343680"/>
            <a:ext cx="771995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LogReg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predictive performance (AUC ≈ 0.81).</a:t>
            </a: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interpretability: coefficients → odds ratios, easy to explain.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 (GBM)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performance (AUC ≈ 0.83).</a:t>
            </a: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Needs post-hoc methods (LIME, SHAP) for interpretability.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 Network (MLP)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 performance to GBM (AUC ≈ 0.82).</a:t>
            </a: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Interpretability more complex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KernelExplainer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slower, less precise).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25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EAAA8-5500-DA9B-D03A-B86D29D5E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9D5FCB-7D26-EA97-EA14-0FAF8835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050A24-C7EE-672D-1553-8CA13F8C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1E15C2-21D6-2A8C-82C2-AE59518C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CC9ED51-EAEC-2BDF-7E51-8DF2E8B6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419620" cy="332399"/>
          </a:xfrm>
        </p:spPr>
        <p:txBody>
          <a:bodyPr/>
          <a:lstStyle/>
          <a:p>
            <a:r>
              <a:rPr lang="en-US" dirty="0"/>
              <a:t>Local Explanations — LIME vs SHAP</a:t>
            </a:r>
            <a:endParaRPr lang="de-D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0E7118-2A71-F78A-5A4B-0FCB04C917C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7525" y="1343789"/>
            <a:ext cx="663931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Simple, intuitive explanations.</a:t>
            </a: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Sensitive to random sampling → explanations can vary.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 Waterfall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robust and consistent.</a:t>
            </a: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(positive/negative contribution).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methods highlight glucose &amp; BMI as key drivers.</a:t>
            </a: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 is more reliable, but LIME is easier to communicate.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A green and red bar graph&#10;&#10;AI-generated content may be incorrect.">
            <a:extLst>
              <a:ext uri="{FF2B5EF4-FFF2-40B4-BE49-F238E27FC236}">
                <a16:creationId xmlns:a16="http://schemas.microsoft.com/office/drawing/2014/main" id="{58421B94-A152-BD93-CBA9-690C4C925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42" y="4093276"/>
            <a:ext cx="2880366" cy="2141986"/>
          </a:xfrm>
          <a:prstGeom prst="rect">
            <a:avLst/>
          </a:prstGeom>
        </p:spPr>
      </p:pic>
      <p:pic>
        <p:nvPicPr>
          <p:cNvPr id="15" name="Picture 14" descr="A graph with numbers and symbols&#10;&#10;AI-generated content may be incorrect.">
            <a:extLst>
              <a:ext uri="{FF2B5EF4-FFF2-40B4-BE49-F238E27FC236}">
                <a16:creationId xmlns:a16="http://schemas.microsoft.com/office/drawing/2014/main" id="{09CA862B-7356-1F52-EB01-B00973957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97" y="4206111"/>
            <a:ext cx="3260094" cy="2058482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885BC1B-8FD0-A19C-5F4D-69D101E048A7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4"/>
          <a:srcRect t="2651" b="2651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33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29A33-7821-6B13-5489-926106670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93D6F0-83D5-79A6-8C20-C5649CFA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24995D-B0DF-B6F6-61E2-E2BFA130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26556F-C648-C037-6C7F-21523257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FFFA561-12E2-8D18-B0AC-1DE17E3C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419620" cy="332399"/>
          </a:xfrm>
        </p:spPr>
        <p:txBody>
          <a:bodyPr/>
          <a:lstStyle/>
          <a:p>
            <a:r>
              <a:rPr lang="en-US" dirty="0"/>
              <a:t>Global Explanations — SHAP vs Permutation</a:t>
            </a:r>
            <a:endParaRPr lang="de-DE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DF84EC6-0C3A-0E18-DD9B-3723DA5A323C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2"/>
          <a:srcRect t="2651" b="2651"/>
          <a:stretch/>
        </p:blipFill>
        <p:spPr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9226F48-AABB-74C7-165E-904227E1235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8318" y="1282750"/>
            <a:ext cx="989982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 (bar + beeswarm):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Captures both average importance &amp; variation across patients.</a:t>
            </a: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Clinically consistent ranking: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Glucose &gt; BMI &gt; Pedigree &gt; 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Permutation Importance: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Model-agnostic baseline, easy to compare across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LogReg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GBM, MLP.</a:t>
            </a: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Agrees with SHAP rankings → increases confidence.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Agreement across methods + alignment with medical knowledge =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trustworthy explanations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40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5F9EB-D0CA-DF03-E54C-5D219992F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483E8A-C7EF-3745-A0F8-26B64497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FF8F57-B8C5-AB61-8FA8-102DF320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9B1CDC-E85E-CAA4-C2B1-3D17C4BC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BA2461F-DB47-79FA-099F-46C1798F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419620" cy="332399"/>
          </a:xfrm>
        </p:spPr>
        <p:txBody>
          <a:bodyPr/>
          <a:lstStyle/>
          <a:p>
            <a:r>
              <a:rPr lang="en-US" dirty="0"/>
              <a:t>Discussion — Trade-offs</a:t>
            </a:r>
            <a:endParaRPr lang="de-DE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7CAEC05-0FD1-B8A0-A528-51FCF812AC3C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2"/>
          <a:srcRect t="2651" b="2651"/>
          <a:stretch/>
        </p:blipFill>
        <p:spPr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3299E-DF11-33AF-319E-9A575F1F3F7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7525" y="1282671"/>
            <a:ext cx="873386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vs Transparency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Black-box models (GBM, MLP) slightly outperform interpretable models.</a:t>
            </a: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 post-hoc explanations are required to justify predictions.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Consistency with Medical Knowledge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 (Glucose, BMI, Age, Pedigree) match known diabetes risk factors.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Methodological Reflections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LIME: fast but unstable.</a:t>
            </a: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SHAP: consistent but computationally heavier (esp. for MLP).</a:t>
            </a: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Permutation: simple but ignores feature correlations.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44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0BC91-A1D0-55C0-202D-1BC15ED82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5D3EAE95-1EAD-C072-7A28-76F0822E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pPr algn="ctr"/>
            <a:r>
              <a:rPr lang="en-US" dirty="0"/>
              <a:t>Conclusion &amp; Outlook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DD6817-EE9B-88E0-5D25-145A47FB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E95-EE2D-4F19-BA8F-A725A705DEB9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D91FAB-7392-4009-E2AA-B342CA36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A04563-AB98-8AE5-5476-78E65F6E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51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pPr algn="ctr"/>
            <a:r>
              <a:rPr lang="de-DE" dirty="0"/>
              <a:t>Introduction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E95-EE2D-4F19-BA8F-A725A705DEB9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872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E0057-26DB-CD54-9555-C2BC3D357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254385-B847-011B-31BD-6E477557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AA08EE-D18B-2646-769A-4E22D23C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1C7438-3CA5-D0C1-9335-0F01DC1E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C5460D1-EC04-4709-78F6-DB76E628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419620" cy="332399"/>
          </a:xfrm>
        </p:spPr>
        <p:txBody>
          <a:bodyPr/>
          <a:lstStyle/>
          <a:p>
            <a:r>
              <a:rPr lang="de-DE" dirty="0"/>
              <a:t>Conclusion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A063F78-A387-D483-E972-8B73584F191E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2"/>
          <a:srcRect t="2651" b="2651"/>
          <a:stretch/>
        </p:blipFill>
        <p:spPr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82E3609-910A-8E6E-3FD4-BD8B082BB3A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8318" y="1392826"/>
            <a:ext cx="1044718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Findings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Black-box models (GBM, MLP) slightly outperformed Logistic Regression in AUC (~0.83 vs 0.81).</a:t>
            </a: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remains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clinically viable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due to transparency.</a:t>
            </a: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(LIME, SHAP) and global (SHAP, Permutation, coefficients) explanations all confirmed: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Glucose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the strongest predictors.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Pedigree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moderate contributions.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Takeaway: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Interpretability methods recovered insights consistent with medical knowledge → increases trust in ML models for healthcare.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823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4CE0D-13C0-AB33-2114-F57CC6B1D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DA4801-7B63-0A16-B97D-08B446F3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0165F8-CCE8-EB16-0C6F-972FB4DA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81196A-03F2-D723-6DE0-5A2588BE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0D8B036-25F1-EDDB-07A8-DF321916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419620" cy="332399"/>
          </a:xfrm>
        </p:spPr>
        <p:txBody>
          <a:bodyPr/>
          <a:lstStyle/>
          <a:p>
            <a:r>
              <a:rPr lang="de-DE" dirty="0"/>
              <a:t>Future Work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A1FAEB-F099-12A6-26C2-C54A6A4D67BC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2"/>
          <a:srcRect t="2651" b="2651"/>
          <a:stretch/>
        </p:blipFill>
        <p:spPr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830912-4A45-D900-F456-7A529997507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7525" y="1392615"/>
            <a:ext cx="710521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Calibration of predictions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probability estimates for clinical decision-making.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imbalance handling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resampling or cost-sensitive learning.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Fairness and bias analysis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Investigate subgroup performance (e.g., gender, age groups).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interpretability methods on larger, more diverse datasets.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explainability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Deep SHAP, Integrated Gradients for neural networks.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446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FFFF0-9D29-0905-1384-BFBE84010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337E90-3C4F-16FA-EA71-76921633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D4230F-D2DE-7094-7C7C-9F83E5F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 dirty="0"/>
              <a:t>Technische Fakultät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8356E9-8166-460B-563A-1B5DAC16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C0AE753-8C7B-EEAD-BDE4-82676325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7419620" cy="332399"/>
          </a:xfrm>
        </p:spPr>
        <p:txBody>
          <a:bodyPr/>
          <a:lstStyle/>
          <a:p>
            <a:r>
              <a:rPr lang="de-DE" dirty="0"/>
              <a:t>References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F90E055-CE06-88B1-A034-4AFD1F1D2E52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2"/>
          <a:srcRect t="2651" b="2651"/>
          <a:stretch/>
        </p:blipFill>
        <p:spPr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4BB99EDD-5A07-45CD-4F61-AF7944752A1E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18318" y="1293836"/>
            <a:ext cx="1074862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Pima Indians Diabetes Dataset — UCI / OpenML #37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https://www.openml.org/d/37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Interpretability Methods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Ribeiro, M. T., Singh, S., &amp;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Guestrin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C. (2016).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“Why Should I Trust You?”: Explaining the Predictions of Any Classifier.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KDD ’16.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https://arxiv.org/abs/1602.04938</a:t>
            </a: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Lundberg, S. M., &amp; Lee, S.-I. (2017).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Unified Approach to Interpreting Model Predictions.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NeurIPS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’17.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https://arxiv.org/abs/1705.07874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Justifications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Hosmer, D. W.,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Lemeshow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S., &amp; Sturdivant, R. X. (2013).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Logistic Regression (3rd ed.).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Wiley.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https://onlinelibrary.wiley.com/doi/book/10.1002/9781118548387</a:t>
            </a: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Chen, T., &amp;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Guestrin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C. (2016).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Scalable Tree Boosting System.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KDD ’16.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https://dl.acm.org/doi/10.1145/2939672.2939785</a:t>
            </a: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Miotto, R., Wang, F., Wang, S., Jiang, X., &amp; Dudley, J. T. (2018).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for healthcare: review, opportunities and challenges.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Briefings in Bioinformatics, 19(6).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https://doi.org/10.1093/bib/bbx044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/ Tools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Pedregosa, F. et al. (2011).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Scikit-learn: Machine Learning in Python.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JMLR, 12, 2825–2830.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https://jmlr.csail.mit.edu/papers/v12/pedregosa11a.html</a:t>
            </a: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 Documentation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https://shap.readthedocs.io</a:t>
            </a:r>
          </a:p>
          <a:p>
            <a:pPr marL="4657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LIME Documentation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https://github.com/marcotcr/lime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741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 descr="Ein Bild, das Text, Geschirr enthält.&#10;&#10;Automatisch generierte Beschreibung">
            <a:extLst>
              <a:ext uri="{FF2B5EF4-FFF2-40B4-BE49-F238E27FC236}">
                <a16:creationId xmlns:a16="http://schemas.microsoft.com/office/drawing/2014/main" id="{0CAA2015-960B-4CA5-874D-BB71B5ED44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69FA69-69C9-49D8-B1A2-83690EE4CC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F721586-3090-4DCB-A125-5B6AC19992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  <a:p>
            <a:r>
              <a:rPr lang="de-DE" dirty="0"/>
              <a:t>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414925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7EB3AC-6569-4142-84A6-00A3DA6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952479-7EB1-4953-9314-0FDC5957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267688-A6BF-4668-9F1C-C7B77AC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B28E489-36E7-42B6-94D2-8D55BD2E1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Machine learning is increasingly used in </a:t>
            </a:r>
            <a:r>
              <a:rPr lang="en-US" b="1" dirty="0"/>
              <a:t>clinical decision support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 high-stakes domains, </a:t>
            </a:r>
            <a:r>
              <a:rPr lang="en-US" b="1" dirty="0"/>
              <a:t>accuracy alone is insufficient</a:t>
            </a:r>
            <a:r>
              <a:rPr lang="en-US" dirty="0"/>
              <a:t> — decisions must be explainable.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Black-box models may achieve strong predictive power but risk </a:t>
            </a:r>
            <a:r>
              <a:rPr lang="en-US" b="1" dirty="0"/>
              <a:t>loss of trust and accountability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Interpretability enables clinicians to </a:t>
            </a:r>
            <a:r>
              <a:rPr lang="en-US" b="1" dirty="0"/>
              <a:t>understand, validate, and trust</a:t>
            </a:r>
            <a:r>
              <a:rPr lang="en-US" dirty="0"/>
              <a:t> predictions.</a:t>
            </a:r>
          </a:p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55AB91D-DE2D-4AFF-9067-9AF58F56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6B899438-0A93-767E-673B-EB1F9F753D01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2"/>
          <a:srcRect t="2651" b="2651"/>
          <a:stretch/>
        </p:blipFill>
        <p:spPr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9CC25D-26F1-4CE3-A0BD-A2014771D9F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r>
              <a:rPr lang="en-US" dirty="0"/>
              <a:t>Why Interpretability Matters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453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02AB2-CE02-AF79-448B-E630F6339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009FC7-23C7-E038-BD8B-EB0DC5A0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1C6B18-E10A-C07D-BC16-F7E9C44F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8DE6A6-B599-7D08-12E3-2D1D5423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8E9BDF9-8253-64D5-7EAD-189B6389DC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Evaluate the </a:t>
            </a:r>
            <a:r>
              <a:rPr lang="en-US" b="1" dirty="0"/>
              <a:t>trade-off between performance and transparency</a:t>
            </a:r>
            <a:r>
              <a:rPr lang="en-US" dirty="0"/>
              <a:t> in diabetes prediction.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Compare: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Logistic Regression → interpretable by design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Gradient Boosting &amp; Neural Network → black-box models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Apply </a:t>
            </a:r>
            <a:r>
              <a:rPr lang="en-US" b="1" dirty="0"/>
              <a:t>local</a:t>
            </a:r>
            <a:r>
              <a:rPr lang="en-US" dirty="0"/>
              <a:t> (LIME, SHAP waterfall) and </a:t>
            </a:r>
            <a:r>
              <a:rPr lang="en-US" b="1" dirty="0"/>
              <a:t>global</a:t>
            </a:r>
            <a:r>
              <a:rPr lang="en-US" dirty="0"/>
              <a:t> (SHAP bar, beeswarm, permutation importance) explanation methods.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Assess whether results are </a:t>
            </a:r>
            <a:r>
              <a:rPr lang="en-US" b="1" dirty="0"/>
              <a:t>consistent with medical knowledge</a:t>
            </a:r>
            <a:r>
              <a:rPr lang="en-US" dirty="0"/>
              <a:t> (e.g., glucose, BMI, age).</a:t>
            </a:r>
          </a:p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5D5BA3E-6E07-61E5-5184-961307F0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en-US" dirty="0"/>
              <a:t>Research Objective</a:t>
            </a:r>
            <a:endParaRPr lang="de-DE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7BDA2DF-463E-98C9-726C-DF27077335A1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2"/>
          <a:srcRect t="2651" b="2651"/>
          <a:stretch/>
        </p:blipFill>
        <p:spPr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CB897A2-C05F-B070-CD84-BE0629F606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r>
              <a:rPr lang="en-US" dirty="0"/>
              <a:t>Aim of the Study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929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C2A6C-40F0-A375-B00B-6185EE22B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1E2505-BCED-82E9-1134-E69E249C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DEF1BB-0CE7-C94E-3262-80E84716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A0092D-666B-815E-282D-6A6FCD59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6AB2D39-C44E-4F67-0C45-288483CD98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H1: </a:t>
            </a:r>
            <a:r>
              <a:rPr lang="en-US" dirty="0"/>
              <a:t>Black-box models achieve slightly higher predictive performance than Logistic Regression.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H2: </a:t>
            </a:r>
            <a:r>
              <a:rPr lang="en-US" dirty="0"/>
              <a:t>Post-hoc explanations recover feature importance consistent with interpretable models and clinical evidence.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H3: </a:t>
            </a:r>
            <a:r>
              <a:rPr lang="en-US" dirty="0"/>
              <a:t>Combining interpretable and black-box approaches enhances the trustworthiness of machine learning in healthcare.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06B5E0F-FE3C-82B7-62FC-F1091704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en-US" dirty="0"/>
              <a:t>Hypotheses</a:t>
            </a:r>
            <a:endParaRPr lang="de-DE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2EFAEE1-D595-4FA2-00D5-67336FFB3F1B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2"/>
          <a:srcRect t="2651" b="2651"/>
          <a:stretch/>
        </p:blipFill>
        <p:spPr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9D3BED1-D225-0519-89FB-EA8F8894A8F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r>
              <a:rPr lang="de-D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191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DA31D-5DC7-09BE-9D38-5993399A5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11480D7C-1F7D-6C36-C90F-0E4B462EB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pPr algn="ctr"/>
            <a:r>
              <a:rPr lang="en-US" dirty="0"/>
              <a:t>Dataset &amp; Preprocessing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4BF1F7-8F4B-8EF1-E197-165A1C50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E95-EE2D-4F19-BA8F-A725A705DEB9}" type="datetime4">
              <a:rPr lang="de-DE" smtClean="0"/>
              <a:t>9. September 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C84BCF-93FD-9B94-3472-8CE0D377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C374DC-102A-AD2E-FA6B-6BAC352D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25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1A71E-2555-B755-C000-B3EB3CCF1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74C494-1498-2725-912B-A905E3AB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499CC872-C2E8-4C73-9CC7-648F3E3EC96E}" type="datetime4">
              <a:rPr lang="de-DE" smtClean="0"/>
              <a:pPr>
                <a:spcAft>
                  <a:spcPts val="600"/>
                </a:spcAft>
              </a:pPr>
              <a:t>9. September 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41B5F0-253A-ACAD-1706-FF526737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Technische Fakultät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A813D0-465F-9CDA-D5E0-510BBE63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D949F9DF-37BD-4CD6-BF49-65BA579E1D7A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53AED2C-18EE-71AD-702F-1C91F49170B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8318" y="1631156"/>
            <a:ext cx="5469732" cy="4569619"/>
          </a:xfrm>
        </p:spPr>
        <p:txBody>
          <a:bodyPr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Source: OpenML #37 (UCI Repository)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768 patients, 8 input features, 1 binary target (Diabetes: 0/1)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Class distribution:– 500 not affected (65%)– 268 affected (35%)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Widely used benchmark dataset for medical ML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FA982BF-4D12-020A-80D0-7266F06EC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Dataset Overview</a:t>
            </a:r>
            <a:endParaRPr lang="de-DE" dirty="0"/>
          </a:p>
        </p:txBody>
      </p:sp>
      <p:pic>
        <p:nvPicPr>
          <p:cNvPr id="33" name="Content Placeholder 32" descr="A graph of a diabetes class distribution&#10;&#10;AI-generated content may be incorrect.">
            <a:extLst>
              <a:ext uri="{FF2B5EF4-FFF2-40B4-BE49-F238E27FC236}">
                <a16:creationId xmlns:a16="http://schemas.microsoft.com/office/drawing/2014/main" id="{F96B9F05-4C33-880F-63EE-12111231C266}"/>
              </a:ext>
            </a:extLst>
          </p:cNvPr>
          <p:cNvPicPr>
            <a:picLocks noGrp="1" noChangeAspect="1"/>
          </p:cNvPicPr>
          <p:nvPr>
            <p:ph sz="quarter" idx="3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8" y="1879318"/>
            <a:ext cx="5470525" cy="4072502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06B5EA3-3311-28E3-E627-C4264895C4B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Pima Indians Diabetes Dataset</a:t>
            </a:r>
            <a:endParaRPr lang="de-DE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2B1B607-E8FD-7CB0-F7E0-11D36E58E537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/>
          <a:srcRect t="2651" b="2651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5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B6EFA-D126-1621-EEA5-D4AA5A788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B0C38E-5E95-4910-A15F-A137FB76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17351" y="6634666"/>
            <a:ext cx="849593" cy="123111"/>
          </a:xfrm>
        </p:spPr>
        <p:txBody>
          <a:bodyPr/>
          <a:lstStyle/>
          <a:p>
            <a:fld id="{499CC872-C2E8-4C73-9CC7-648F3E3EC96E}" type="datetime4">
              <a:rPr lang="de-DE" smtClean="0"/>
              <a:pPr/>
              <a:t>9. September 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95FA94-BECA-9F92-AC49-A228D38C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319" y="6634666"/>
            <a:ext cx="5469732" cy="123111"/>
          </a:xfrm>
        </p:spPr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CB7CBF-A6A9-53E8-A410-9D4E6B8D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E4B7DF9-6CA0-528E-4F22-7624BB2779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877B81-FD5B-716A-4AD7-595C101B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 dirty="0"/>
              <a:t>Features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3A5C283-ADE0-1583-AA3F-2E6A7633CDF9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2"/>
          <a:srcRect t="2651" b="2651"/>
          <a:stretch/>
        </p:blipFill>
        <p:spPr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10CA92C-A6C4-258D-4C2E-C5B253FFFB0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7525" y="687388"/>
            <a:ext cx="6845300" cy="249237"/>
          </a:xfrm>
        </p:spPr>
        <p:txBody>
          <a:bodyPr/>
          <a:lstStyle/>
          <a:p>
            <a:r>
              <a:rPr lang="en-US" dirty="0"/>
              <a:t>Pima Indians Diabetes Dataset</a:t>
            </a:r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F02964E-F497-9B94-85E1-6DC00E05B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04764"/>
              </p:ext>
            </p:extLst>
          </p:nvPr>
        </p:nvGraphicFramePr>
        <p:xfrm>
          <a:off x="515938" y="1625600"/>
          <a:ext cx="8128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389067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14068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 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15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Pregnancies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29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Plasma Glucose concentration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193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Blood Pressure (diastolic, mm Hg)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89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Skinfold Thickness (mm)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03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Insulin (2-hour serum, µU/ml)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60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 (Body Mass 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0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Diabetes Pedigree Function (family risk)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3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(years)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75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455359"/>
      </p:ext>
    </p:extLst>
  </p:cSld>
  <p:clrMapOvr>
    <a:masterClrMapping/>
  </p:clrMapOvr>
</p:sld>
</file>

<file path=ppt/theme/theme1.xml><?xml version="1.0" encoding="utf-8"?>
<a:theme xmlns:a="http://schemas.openxmlformats.org/drawing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FBE955-EBBF-441B-94AE-DC551CE1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1A7FE3-81F7-4596-A188-3EE8D4188E1F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fb85ab14-7e8c-4c52-9b70-946b4c29b102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484bbf3a-33cc-4cbe-8ce2-0ccc6fd6532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2049</Words>
  <Application>Microsoft Office PowerPoint</Application>
  <PresentationFormat>Widescreen</PresentationFormat>
  <Paragraphs>309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Symbol</vt:lpstr>
      <vt:lpstr>Wingdings</vt:lpstr>
      <vt:lpstr>FAU - Technische Fakultät</vt:lpstr>
      <vt:lpstr>Interpretable Machine Learning for Diabetes Prediction:  Balancing Accuracy and Transparency</vt:lpstr>
      <vt:lpstr>Agenda</vt:lpstr>
      <vt:lpstr>Introduction</vt:lpstr>
      <vt:lpstr>Motivation</vt:lpstr>
      <vt:lpstr>Research Objective</vt:lpstr>
      <vt:lpstr>Hypotheses</vt:lpstr>
      <vt:lpstr>Dataset &amp; Preprocessing</vt:lpstr>
      <vt:lpstr>Dataset Overview</vt:lpstr>
      <vt:lpstr>Features</vt:lpstr>
      <vt:lpstr>Preprocessing</vt:lpstr>
      <vt:lpstr>Models</vt:lpstr>
      <vt:lpstr>Choice of Models</vt:lpstr>
      <vt:lpstr>Pipelines</vt:lpstr>
      <vt:lpstr>Evaluation</vt:lpstr>
      <vt:lpstr>Performance Metrics</vt:lpstr>
      <vt:lpstr>ROC Curves</vt:lpstr>
      <vt:lpstr>Confusion Matrices</vt:lpstr>
      <vt:lpstr>Interpretability</vt:lpstr>
      <vt:lpstr>Local Interpretability — LIME</vt:lpstr>
      <vt:lpstr>Local Interpretability — SHAP Waterfall</vt:lpstr>
      <vt:lpstr>Global Interpretability — SHAP (GBM &amp; MLP)</vt:lpstr>
      <vt:lpstr>Global Interpretability — SHAP (GBM &amp; MLP)</vt:lpstr>
      <vt:lpstr>Model-Agnostic Interpretability — Permutation Importance</vt:lpstr>
      <vt:lpstr>Comparison &amp; Discussion</vt:lpstr>
      <vt:lpstr>Performance vs Interpretability</vt:lpstr>
      <vt:lpstr>Local Explanations — LIME vs SHAP</vt:lpstr>
      <vt:lpstr>Global Explanations — SHAP vs Permutation</vt:lpstr>
      <vt:lpstr>Discussion — Trade-offs</vt:lpstr>
      <vt:lpstr>Conclusion &amp; Outlook</vt:lpstr>
      <vt:lpstr>Conclusion</vt:lpstr>
      <vt:lpstr>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Hasan, As Am Mehedi</cp:lastModifiedBy>
  <cp:revision>137</cp:revision>
  <dcterms:created xsi:type="dcterms:W3CDTF">2021-11-18T07:49:57Z</dcterms:created>
  <dcterms:modified xsi:type="dcterms:W3CDTF">2025-09-09T19:46:45Z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