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5" r:id="rId7"/>
    <p:sldId id="272" r:id="rId8"/>
    <p:sldId id="264" r:id="rId9"/>
    <p:sldId id="268" r:id="rId10"/>
    <p:sldId id="275" r:id="rId11"/>
    <p:sldId id="260" r:id="rId12"/>
    <p:sldId id="270" r:id="rId13"/>
    <p:sldId id="271" r:id="rId14"/>
    <p:sldId id="267" r:id="rId15"/>
    <p:sldId id="269" r:id="rId16"/>
    <p:sldId id="273" r:id="rId17"/>
    <p:sldId id="274" r:id="rId18"/>
    <p:sldId id="276" r:id="rId19"/>
    <p:sldId id="277" r:id="rId20"/>
    <p:sldId id="278" r:id="rId21"/>
    <p:sldId id="258" r:id="rId2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8" autoAdjust="0"/>
    <p:restoredTop sz="94660"/>
  </p:normalViewPr>
  <p:slideViewPr>
    <p:cSldViewPr snapToGrid="0">
      <p:cViewPr>
        <p:scale>
          <a:sx n="100" d="100"/>
          <a:sy n="100" d="100"/>
        </p:scale>
        <p:origin x="31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3851" y="4348064"/>
            <a:ext cx="5411758" cy="1334278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03852" y="5682342"/>
            <a:ext cx="5411758" cy="522092"/>
          </a:xfrm>
        </p:spPr>
        <p:txBody>
          <a:bodyPr>
            <a:normAutofit/>
          </a:bodyPr>
          <a:lstStyle>
            <a:lvl1pPr marL="0" indent="0" algn="l">
              <a:buNone/>
              <a:defRPr sz="1800" i="1" u="none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478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03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5188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38538" y="365125"/>
            <a:ext cx="7060941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93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0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96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383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52950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93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812989"/>
            <a:ext cx="10515600" cy="126725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129027"/>
            <a:ext cx="5157787" cy="7876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952939"/>
            <a:ext cx="5157787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129027"/>
            <a:ext cx="5183188" cy="80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952939"/>
            <a:ext cx="5183188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278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39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FCD54-9834-4BE8-9B5B-EEF02B5391B3}" type="datetimeFigureOut">
              <a:rPr lang="es-CO" smtClean="0"/>
              <a:t>2/05/2024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EAACC5-580A-406C-9362-EA1B95EDA8C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47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7989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7463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7850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2455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397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latin typeface="Arial, Helvetica, sans-serif"/>
              </a:rPr>
              <a:t>Calidad de Software y Gestión de Deuda Técnica 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03852" y="5682342"/>
            <a:ext cx="5411758" cy="900428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 Escuela Colombiana de Ingeniería Julio Garavito  2024-1</a:t>
            </a:r>
          </a:p>
          <a:p>
            <a:r>
              <a:rPr lang="es-ES" i="0" dirty="0">
                <a:latin typeface="Times New Roman" panose="02020603050405020304" pitchFamily="18" charset="0"/>
              </a:rPr>
              <a:t>Iván Camilo Rincón Saavedra</a:t>
            </a:r>
            <a:endParaRPr lang="es-ES" sz="1800" b="0" i="0" u="none" strike="noStrike" baseline="0" dirty="0">
              <a:latin typeface="Times New Roman" panose="02020603050405020304" pitchFamily="18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8273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itle 67">
            <a:extLst>
              <a:ext uri="{FF2B5EF4-FFF2-40B4-BE49-F238E27FC236}">
                <a16:creationId xmlns:a16="http://schemas.microsoft.com/office/drawing/2014/main" id="{A46FAA3F-3DA5-4782-3644-332DA8B4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Deuda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tecnica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identificada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arquitectura</a:t>
            </a:r>
            <a:br>
              <a:rPr lang="en-US" sz="4800" dirty="0"/>
            </a:br>
            <a:r>
              <a:rPr lang="en-US" sz="4800" dirty="0"/>
              <a:t>ARCAN</a:t>
            </a:r>
            <a:endParaRPr lang="en-US" sz="4600" dirty="0"/>
          </a:p>
        </p:txBody>
      </p:sp>
      <p:sp>
        <p:nvSpPr>
          <p:cNvPr id="10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6A465A9-CDF1-CBA1-8A90-98FA2B34C6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020850"/>
            <a:ext cx="5614416" cy="2849316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46B201D-23DE-1D97-EC1E-8B1CC4DF55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3027867"/>
            <a:ext cx="5614416" cy="283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966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several cubes&#10;&#10;Description automatically generated">
            <a:extLst>
              <a:ext uri="{FF2B5EF4-FFF2-40B4-BE49-F238E27FC236}">
                <a16:creationId xmlns:a16="http://schemas.microsoft.com/office/drawing/2014/main" id="{31AC46AD-0283-3D49-F169-9CB168ED77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7"/>
          <a:stretch/>
        </p:blipFill>
        <p:spPr>
          <a:xfrm>
            <a:off x="1403027" y="3726955"/>
            <a:ext cx="4096087" cy="2543217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A diagram of a server&#10;&#10;Description automatically generated">
            <a:extLst>
              <a:ext uri="{FF2B5EF4-FFF2-40B4-BE49-F238E27FC236}">
                <a16:creationId xmlns:a16="http://schemas.microsoft.com/office/drawing/2014/main" id="{3F84435F-A3C3-1038-B190-6979569BD8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149" y="643467"/>
            <a:ext cx="4521274" cy="2543217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 descr="A black and white line art of a computer with a gear&#10;&#10;Description automatically generated">
            <a:extLst>
              <a:ext uri="{FF2B5EF4-FFF2-40B4-BE49-F238E27FC236}">
                <a16:creationId xmlns:a16="http://schemas.microsoft.com/office/drawing/2014/main" id="{F14DA0DC-AEAF-5D4E-147B-DC1322880B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039" y="3671316"/>
            <a:ext cx="2387493" cy="2553469"/>
          </a:xfrm>
          <a:prstGeom prst="rect">
            <a:avLst/>
          </a:prstGeom>
        </p:spPr>
      </p:pic>
      <p:grpSp>
        <p:nvGrpSpPr>
          <p:cNvPr id="65" name="Group 2"/>
          <p:cNvGrpSpPr/>
          <p:nvPr/>
        </p:nvGrpSpPr>
        <p:grpSpPr>
          <a:xfrm>
            <a:off x="855993" y="587828"/>
            <a:ext cx="4891859" cy="2125389"/>
            <a:chOff x="8576469" y="3068662"/>
            <a:chExt cx="3291681" cy="1399315"/>
          </a:xfrm>
        </p:grpSpPr>
        <p:sp>
          <p:nvSpPr>
            <p:cNvPr id="66" name="Rectangle 11">
              <a:extLst>
                <a:ext uri="{FF2B5EF4-FFF2-40B4-BE49-F238E27FC236}">
                  <a16:creationId xmlns:a16="http://schemas.microsoft.com/office/drawing/2014/main" id="{7F9D6590-9980-4201-A1BF-3BC549B7F90C}"/>
                </a:ext>
              </a:extLst>
            </p:cNvPr>
            <p:cNvSpPr/>
            <p:nvPr/>
          </p:nvSpPr>
          <p:spPr>
            <a:xfrm>
              <a:off x="8576469" y="3068662"/>
              <a:ext cx="2993832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defTabSz="996696">
                <a:spcAft>
                  <a:spcPts val="600"/>
                </a:spcAft>
              </a:pPr>
              <a:r>
                <a:rPr lang="en-US" sz="2616" b="1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Problemas</a:t>
              </a:r>
              <a:r>
                <a:rPr lang="en-US" sz="2616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con </a:t>
              </a:r>
              <a:r>
                <a:rPr lang="en-US" sz="2616" b="1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esta</a:t>
              </a:r>
              <a:r>
                <a:rPr lang="en-US" sz="2616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2616" b="1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arquitectura</a:t>
              </a:r>
              <a:r>
                <a:rPr lang="en-US" sz="2616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</a:t>
              </a:r>
              <a:endParaRPr lang="en-US" sz="2400" b="1"/>
            </a:p>
          </p:txBody>
        </p:sp>
        <p:sp>
          <p:nvSpPr>
            <p:cNvPr id="67" name="TextBox 12">
              <a:extLst>
                <a:ext uri="{FF2B5EF4-FFF2-40B4-BE49-F238E27FC236}">
                  <a16:creationId xmlns:a16="http://schemas.microsoft.com/office/drawing/2014/main" id="{0E6BF9DB-98C5-4304-85C5-3303AB979694}"/>
                </a:ext>
              </a:extLst>
            </p:cNvPr>
            <p:cNvSpPr txBox="1"/>
            <p:nvPr/>
          </p:nvSpPr>
          <p:spPr>
            <a:xfrm>
              <a:off x="8576469" y="3640301"/>
              <a:ext cx="3291681" cy="8276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defTabSz="996696">
                <a:lnSpc>
                  <a:spcPts val="1635"/>
                </a:lnSpc>
                <a:spcAft>
                  <a:spcPts val="600"/>
                </a:spcAft>
              </a:pPr>
              <a:r>
                <a:rPr lang="es-ES" sz="1526" dirty="0"/>
                <a:t>P</a:t>
              </a:r>
              <a:r>
                <a:rPr lang="es-ES" sz="152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roblema con este tipo de arquitectura</a:t>
              </a:r>
              <a:r>
                <a:rPr lang="es-ES" sz="1526" dirty="0"/>
                <a:t>:</a:t>
              </a:r>
              <a:endParaRPr lang="es-ES" sz="1526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marL="342900" indent="-342900" algn="just" defTabSz="996696">
                <a:lnSpc>
                  <a:spcPts val="1635"/>
                </a:lnSpc>
                <a:spcAft>
                  <a:spcPts val="600"/>
                </a:spcAft>
                <a:buFont typeface="+mj-lt"/>
                <a:buAutoNum type="arabicPeriod"/>
              </a:pPr>
              <a:r>
                <a:rPr lang="es-ES" sz="152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La escalabilidad y rendimiento.</a:t>
              </a:r>
            </a:p>
            <a:p>
              <a:pPr marL="342900" indent="-342900" algn="just" defTabSz="996696">
                <a:lnSpc>
                  <a:spcPts val="1635"/>
                </a:lnSpc>
                <a:spcAft>
                  <a:spcPts val="600"/>
                </a:spcAft>
                <a:buFont typeface="+mj-lt"/>
                <a:buAutoNum type="arabicPeriod"/>
              </a:pPr>
              <a:r>
                <a:rPr lang="es-ES" sz="152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Problemas con la mantenibilidad y/o configuración del sistema</a:t>
              </a:r>
            </a:p>
            <a:p>
              <a:pPr marL="342900" indent="-342900" algn="just" defTabSz="996696">
                <a:lnSpc>
                  <a:spcPts val="1635"/>
                </a:lnSpc>
                <a:spcAft>
                  <a:spcPts val="600"/>
                </a:spcAft>
                <a:buFont typeface="+mj-lt"/>
                <a:buAutoNum type="arabicPeriod"/>
              </a:pPr>
              <a:r>
                <a:rPr lang="en-US" sz="152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Es </a:t>
              </a:r>
              <a:r>
                <a:rPr lang="en-US" sz="1526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muy</a:t>
              </a:r>
              <a:r>
                <a:rPr lang="en-US" sz="152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1526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costoso</a:t>
              </a:r>
              <a:r>
                <a:rPr lang="en-US" sz="152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1526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mantener</a:t>
              </a:r>
              <a:r>
                <a:rPr lang="en-US" sz="152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1526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tolerancia</a:t>
              </a:r>
              <a:r>
                <a:rPr lang="en-US" sz="152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a </a:t>
              </a:r>
              <a:r>
                <a:rPr lang="en-US" sz="1526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fallos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0198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A6543-A04C-AD5A-46E8-F6211084D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Componentes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refactor</a:t>
            </a: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4B1CEA23-B440-D325-F255-4487EEF1F10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99968583"/>
                  </p:ext>
                </p:extLst>
              </p:nvPr>
            </p:nvGraphicFramePr>
            <p:xfrm>
              <a:off x="5792506" y="2263838"/>
              <a:ext cx="4849849" cy="2728040"/>
            </p:xfrm>
            <a:graphic>
              <a:graphicData uri="http://schemas.microsoft.com/office/powerpoint/2016/slidezoom">
                <pslz:sldZm>
                  <pslz:sldZmObj sldId="271" cId="1812470834">
                    <pslz:zmPr id="{30A4ACD7-B5C3-47CA-93DB-CCE4EEC12CFF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849849" cy="272804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B1CEA23-B440-D325-F255-4487EEF1F1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792506" y="2263838"/>
                <a:ext cx="4849849" cy="272804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3682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6280C21C-D0C3-2C7B-BDDF-A661FF0C72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8" b="1817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70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itle 67">
            <a:extLst>
              <a:ext uri="{FF2B5EF4-FFF2-40B4-BE49-F238E27FC236}">
                <a16:creationId xmlns:a16="http://schemas.microsoft.com/office/drawing/2014/main" id="{A46FAA3F-3DA5-4782-3644-332DA8B4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600" dirty="0" err="1"/>
              <a:t>Herramientas</a:t>
            </a:r>
            <a:r>
              <a:rPr lang="en-US" sz="5600" dirty="0"/>
              <a:t> </a:t>
            </a:r>
            <a:r>
              <a:rPr lang="en-US" sz="5600" dirty="0" err="1"/>
              <a:t>utilizadas</a:t>
            </a:r>
            <a:r>
              <a:rPr lang="en-US" sz="5600" dirty="0"/>
              <a:t> – </a:t>
            </a:r>
            <a:r>
              <a:rPr lang="en-US" sz="5600" dirty="0" err="1"/>
              <a:t>SonnarLint</a:t>
            </a:r>
            <a:br>
              <a:rPr lang="en-US" sz="5600" dirty="0"/>
            </a:br>
            <a:r>
              <a:rPr lang="en-US" sz="5600" dirty="0" err="1"/>
              <a:t>Analizador</a:t>
            </a:r>
            <a:r>
              <a:rPr lang="en-US" sz="5600" dirty="0"/>
              <a:t> de </a:t>
            </a:r>
            <a:r>
              <a:rPr lang="en-US" sz="5600" dirty="0" err="1"/>
              <a:t>codigo</a:t>
            </a:r>
            <a:r>
              <a:rPr lang="en-US" sz="5600" dirty="0"/>
              <a:t> </a:t>
            </a:r>
            <a:r>
              <a:rPr lang="en-US" sz="5600" dirty="0" err="1"/>
              <a:t>estatico</a:t>
            </a:r>
            <a:endParaRPr lang="en-US" sz="5600" dirty="0"/>
          </a:p>
        </p:txBody>
      </p:sp>
      <p:sp>
        <p:nvSpPr>
          <p:cNvPr id="7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1FBCDDB-77C5-09BE-DCBA-54A2A4C812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95" y="2642616"/>
            <a:ext cx="5526106" cy="3605784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21F9C4D-8E54-B7F5-C900-8FF3251523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908562"/>
            <a:ext cx="5614416" cy="307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43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itle 67">
            <a:extLst>
              <a:ext uri="{FF2B5EF4-FFF2-40B4-BE49-F238E27FC236}">
                <a16:creationId xmlns:a16="http://schemas.microsoft.com/office/drawing/2014/main" id="{A46FAA3F-3DA5-4782-3644-332DA8B4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Herramientas utilizadas – Jacoco</a:t>
            </a:r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Content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D395CFB6-BD3F-36DA-5F04-4890383AF0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375559"/>
            <a:ext cx="5140661" cy="1927747"/>
          </a:xfrm>
          <a:prstGeom prst="rect">
            <a:avLst/>
          </a:prstGeom>
        </p:spPr>
      </p:pic>
      <p:pic>
        <p:nvPicPr>
          <p:cNvPr id="4" name="Picture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BD45B958-E668-7096-E429-7002BE6A4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142" y="2938604"/>
            <a:ext cx="5140656" cy="28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36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itle 67">
            <a:extLst>
              <a:ext uri="{FF2B5EF4-FFF2-40B4-BE49-F238E27FC236}">
                <a16:creationId xmlns:a16="http://schemas.microsoft.com/office/drawing/2014/main" id="{A46FAA3F-3DA5-4782-3644-332DA8B4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/>
              <a:t>Herramientas utilizadas – GitHub Copilot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364C8BB-5C8A-6A12-861B-3208EDF37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66" y="2642616"/>
            <a:ext cx="5590363" cy="3605784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9B9430D-ABDF-51E7-F799-8BC7279766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3154192"/>
            <a:ext cx="5614416" cy="258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82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4" name="Freeform: Shape 93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1" name="Freeform: Shape 90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Title 67">
            <a:extLst>
              <a:ext uri="{FF2B5EF4-FFF2-40B4-BE49-F238E27FC236}">
                <a16:creationId xmlns:a16="http://schemas.microsoft.com/office/drawing/2014/main" id="{A46FAA3F-3DA5-4782-3644-332DA8B4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Herramientas utilizadas – GitHub Workflows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 descr="A diagram of a process&#10;&#10;Description automatically generated">
            <a:extLst>
              <a:ext uri="{FF2B5EF4-FFF2-40B4-BE49-F238E27FC236}">
                <a16:creationId xmlns:a16="http://schemas.microsoft.com/office/drawing/2014/main" id="{5ABE4FCE-C938-BFAE-C282-FD8170DFC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71" y="1356663"/>
            <a:ext cx="4708831" cy="128124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A69C12C-400A-73FF-7FA5-D400E4A4C7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71" y="4398052"/>
            <a:ext cx="4708833" cy="10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8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itle 67">
            <a:extLst>
              <a:ext uri="{FF2B5EF4-FFF2-40B4-BE49-F238E27FC236}">
                <a16:creationId xmlns:a16="http://schemas.microsoft.com/office/drawing/2014/main" id="{A46FAA3F-3DA5-4782-3644-332DA8B4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Herramientas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utilizadas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ARCAN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despues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refactor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1AD7271-347A-B7F6-588E-AC358A3563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111" y="2028937"/>
            <a:ext cx="7608425" cy="360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06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itle 67">
            <a:extLst>
              <a:ext uri="{FF2B5EF4-FFF2-40B4-BE49-F238E27FC236}">
                <a16:creationId xmlns:a16="http://schemas.microsoft.com/office/drawing/2014/main" id="{A46FAA3F-3DA5-4782-3644-332DA8B4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Motivo de uso de herramientos</a:t>
            </a:r>
          </a:p>
        </p:txBody>
      </p:sp>
      <p:sp>
        <p:nvSpPr>
          <p:cNvPr id="10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37CB4E97-D52F-DED6-90BB-AD8F12B71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00" y="2633472"/>
            <a:ext cx="5235551" cy="3586353"/>
          </a:xfrm>
          <a:prstGeom prst="rect">
            <a:avLst/>
          </a:prstGeom>
        </p:spPr>
      </p:pic>
      <p:pic>
        <p:nvPicPr>
          <p:cNvPr id="6" name="Picture 5" descr="A yellow and black diagram of a money bag and a truck&#10;&#10;Description automatically generated">
            <a:extLst>
              <a:ext uri="{FF2B5EF4-FFF2-40B4-BE49-F238E27FC236}">
                <a16:creationId xmlns:a16="http://schemas.microsoft.com/office/drawing/2014/main" id="{9F1303A4-0923-E347-7741-AEB2D3AB90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5" y="5223034"/>
            <a:ext cx="1217390" cy="1217390"/>
          </a:xfrm>
          <a:prstGeom prst="rect">
            <a:avLst/>
          </a:prstGeom>
        </p:spPr>
      </p:pic>
      <p:pic>
        <p:nvPicPr>
          <p:cNvPr id="7" name="Picture 6" descr="A yellow and black diagram of a money bag and a truck&#10;&#10;Description automatically generated">
            <a:extLst>
              <a:ext uri="{FF2B5EF4-FFF2-40B4-BE49-F238E27FC236}">
                <a16:creationId xmlns:a16="http://schemas.microsoft.com/office/drawing/2014/main" id="{B2E578D4-67CA-35B4-B6B8-4A86FA5D8E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90" y="5223034"/>
            <a:ext cx="1217390" cy="1217390"/>
          </a:xfrm>
          <a:prstGeom prst="rect">
            <a:avLst/>
          </a:prstGeom>
        </p:spPr>
      </p:pic>
      <p:pic>
        <p:nvPicPr>
          <p:cNvPr id="8" name="Picture 7" descr="A yellow and black diagram of a money bag and a truck&#10;&#10;Description automatically generated">
            <a:extLst>
              <a:ext uri="{FF2B5EF4-FFF2-40B4-BE49-F238E27FC236}">
                <a16:creationId xmlns:a16="http://schemas.microsoft.com/office/drawing/2014/main" id="{BEDAFA74-AD82-31FE-8624-DFEE08BB3C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05" y="5223034"/>
            <a:ext cx="1217390" cy="121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000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 b="1" dirty="0" err="1"/>
              <a:t>SoftTienda</a:t>
            </a:r>
            <a:endParaRPr lang="es-CO" sz="3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F031E5-4B7B-2B0C-8A66-5D54B474F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5265852" cy="37881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2000" dirty="0"/>
              <a:t>Es una aplicación web con arquitectura monolítica, la cual le permite gestión integral de ventas en un negocio.</a:t>
            </a:r>
            <a:br>
              <a:rPr lang="es-ES" sz="2000" dirty="0"/>
            </a:br>
            <a:endParaRPr lang="es-ES" sz="2000" dirty="0"/>
          </a:p>
          <a:p>
            <a:pPr algn="just"/>
            <a:r>
              <a:rPr lang="es-ES" sz="2000" b="1" dirty="0"/>
              <a:t>Funcionalidades:</a:t>
            </a:r>
          </a:p>
          <a:p>
            <a:pPr lvl="1" algn="just"/>
            <a:r>
              <a:rPr lang="es-ES" sz="1600" dirty="0"/>
              <a:t>Registro y seguimiento de clientes, usuarios y proveedores.</a:t>
            </a:r>
          </a:p>
          <a:p>
            <a:pPr lvl="1" algn="just"/>
            <a:r>
              <a:rPr lang="es-ES" sz="1600" dirty="0"/>
              <a:t>Control detallado de ventas con generación de facturas.</a:t>
            </a:r>
          </a:p>
          <a:p>
            <a:pPr lvl="1" algn="just"/>
            <a:r>
              <a:rPr lang="es-ES" sz="1600" dirty="0"/>
              <a:t>Generación de reportes para una mejor visualización del rendimiento de ventas.</a:t>
            </a:r>
          </a:p>
          <a:p>
            <a:pPr lvl="1" algn="just"/>
            <a:r>
              <a:rPr lang="es-ES" sz="1600" dirty="0"/>
              <a:t>Servicio de autenticación para poder ingresar al aplicativo.</a:t>
            </a:r>
          </a:p>
          <a:p>
            <a:pPr algn="just"/>
            <a:r>
              <a:rPr lang="es-ES" sz="2000" b="1" dirty="0"/>
              <a:t>Tecnologías Utilizadas:</a:t>
            </a:r>
          </a:p>
          <a:p>
            <a:pPr lvl="1"/>
            <a:r>
              <a:rPr lang="en-US" sz="1600" dirty="0" err="1"/>
              <a:t>SpringBoot</a:t>
            </a:r>
            <a:r>
              <a:rPr lang="en-US" sz="1600" dirty="0"/>
              <a:t> 2.x</a:t>
            </a:r>
          </a:p>
          <a:p>
            <a:pPr lvl="1"/>
            <a:r>
              <a:rPr lang="en-US" sz="1600" dirty="0" err="1"/>
              <a:t>Jquery</a:t>
            </a:r>
            <a:endParaRPr lang="en-US" sz="1600" dirty="0"/>
          </a:p>
          <a:p>
            <a:pPr lvl="1"/>
            <a:r>
              <a:rPr lang="en-US" sz="1600" dirty="0"/>
              <a:t>JS</a:t>
            </a:r>
          </a:p>
          <a:p>
            <a:pPr algn="just"/>
            <a:endParaRPr lang="es-ES" sz="20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05392C4-4161-0C71-1B47-20880691D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906" y="517600"/>
            <a:ext cx="5103627" cy="27432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8F8425B-E525-B004-0AB9-583D3B1FA0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82" y="3429000"/>
            <a:ext cx="51274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704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67">
            <a:extLst>
              <a:ext uri="{FF2B5EF4-FFF2-40B4-BE49-F238E27FC236}">
                <a16:creationId xmlns:a16="http://schemas.microsoft.com/office/drawing/2014/main" id="{A46FAA3F-3DA5-4782-3644-332DA8B4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err="1"/>
              <a:t>C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onclusiones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042206-11EE-4F69-E4B3-605F6B1C6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Herramientas como las IA son útiles para desarrollar distintas tareas, sin embargo, se debe estar siempre alerta, ya que no siempre dan respuesta coherente y ahí es donde nosotros entramos como desarrolladores a corregir y tomar de base lo que nos proporcionó la herramienta.</a:t>
            </a:r>
          </a:p>
          <a:p>
            <a:r>
              <a:rPr lang="es-ES" dirty="0"/>
              <a:t>Este tipo de herramientas nos permiten realizar una detección temprana de problemas, relacionados con la calidad del código. Logrando que estos problemas no lleguen a avanzar mucho en el desarrollo de software y solo queden en la etapa de desarrollo</a:t>
            </a:r>
          </a:p>
          <a:p>
            <a:r>
              <a:rPr lang="es-ES" dirty="0"/>
              <a:t>Este tipo de herramientas fomentan la mejora de prácticas de programación.</a:t>
            </a:r>
          </a:p>
          <a:p>
            <a:r>
              <a:rPr lang="es-ES" dirty="0"/>
              <a:t>Este tipo de herramientas nos dan visibilidad de problemas que pueden estar ocurriendo y así tomar planes de acción o reportes.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69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77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9F2114D2-EB54-C4F0-483A-D263AE63BE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480701"/>
            <a:ext cx="3517119" cy="189045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screenshot of a computer&#10;&#10;Description automatically generated">
            <a:extLst>
              <a:ext uri="{FF2B5EF4-FFF2-40B4-BE49-F238E27FC236}">
                <a16:creationId xmlns:a16="http://schemas.microsoft.com/office/drawing/2014/main" id="{5D58CE07-DF0C-DE93-467C-15E099CB88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2488530"/>
            <a:ext cx="3537345" cy="1874793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 screenshot of a computer&#10;&#10;Description automatically generated">
            <a:extLst>
              <a:ext uri="{FF2B5EF4-FFF2-40B4-BE49-F238E27FC236}">
                <a16:creationId xmlns:a16="http://schemas.microsoft.com/office/drawing/2014/main" id="{381EAF9F-3D71-3E44-F07F-E703D9EA24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36" y="2480703"/>
            <a:ext cx="3517120" cy="189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08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A6543-A04C-AD5A-46E8-F6211084D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Componentes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inicial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0" name="Slide Zoom 39">
                <a:extLst>
                  <a:ext uri="{FF2B5EF4-FFF2-40B4-BE49-F238E27FC236}">
                    <a16:creationId xmlns:a16="http://schemas.microsoft.com/office/drawing/2014/main" id="{7C4A3CBF-8B07-6BA1-32BC-3B331A64F1C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05928751"/>
                  </p:ext>
                </p:extLst>
              </p:nvPr>
            </p:nvGraphicFramePr>
            <p:xfrm>
              <a:off x="4960593" y="1467568"/>
              <a:ext cx="5891842" cy="3314161"/>
            </p:xfrm>
            <a:graphic>
              <a:graphicData uri="http://schemas.microsoft.com/office/powerpoint/2016/slidezoom">
                <pslz:sldZm>
                  <pslz:sldZmObj sldId="263" cId="2126703352">
                    <pslz:zmPr id="{DDB6C63F-D42E-4EF3-92AF-32A7DE4015AB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891842" cy="3314161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0" name="Slide Zoom 3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C4A3CBF-8B07-6BA1-32BC-3B331A64F1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60593" y="1467568"/>
                <a:ext cx="5891842" cy="33141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4701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E55CE64C-7B0F-923C-AAB8-19E32C883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43" y="210296"/>
            <a:ext cx="9763455" cy="58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03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itle 67">
            <a:extLst>
              <a:ext uri="{FF2B5EF4-FFF2-40B4-BE49-F238E27FC236}">
                <a16:creationId xmlns:a16="http://schemas.microsoft.com/office/drawing/2014/main" id="{A46FAA3F-3DA5-4782-3644-332DA8B4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Deuda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tecnica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identificada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9" name="Content Placeholder 68">
            <a:extLst>
              <a:ext uri="{FF2B5EF4-FFF2-40B4-BE49-F238E27FC236}">
                <a16:creationId xmlns:a16="http://schemas.microsoft.com/office/drawing/2014/main" id="{88D27A8D-BF2E-4E0C-77B4-ED31143BB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881" y="1573191"/>
            <a:ext cx="10909643" cy="1022710"/>
          </a:xfr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indent="0" algn="ctr">
              <a:buNone/>
            </a:pPr>
            <a:endParaRPr lang="es-E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endParaRPr lang="es-ES" sz="1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r>
              <a:rPr lang="es-ES" sz="3400" dirty="0"/>
              <a:t>No existía implementación alguna de pruebas que validaran si el comportamiento era el esperado, para identificar esto se utilizó </a:t>
            </a:r>
            <a:r>
              <a:rPr lang="es-ES" sz="3400" b="1" dirty="0" err="1"/>
              <a:t>JaCoCo</a:t>
            </a:r>
            <a:r>
              <a:rPr lang="es-ES" sz="3400" dirty="0"/>
              <a:t> como herramienta para validación de cobertura del Proyecto.</a:t>
            </a:r>
          </a:p>
          <a:p>
            <a:pPr marL="0" indent="0" algn="ctr">
              <a:buNone/>
            </a:pPr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7EC3E0C3-F71A-EF23-86C9-E791DEB58F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95" y="2854071"/>
            <a:ext cx="9563611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90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itle 67">
            <a:extLst>
              <a:ext uri="{FF2B5EF4-FFF2-40B4-BE49-F238E27FC236}">
                <a16:creationId xmlns:a16="http://schemas.microsoft.com/office/drawing/2014/main" id="{A46FAA3F-3DA5-4782-3644-332DA8B4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Deuda tecnica identificada</a:t>
            </a:r>
          </a:p>
        </p:txBody>
      </p:sp>
      <p:sp>
        <p:nvSpPr>
          <p:cNvPr id="86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ontent Placeholder 68">
            <a:extLst>
              <a:ext uri="{FF2B5EF4-FFF2-40B4-BE49-F238E27FC236}">
                <a16:creationId xmlns:a16="http://schemas.microsoft.com/office/drawing/2014/main" id="{88D27A8D-BF2E-4E0C-77B4-ED31143BB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endParaRPr lang="en-US" sz="2200"/>
          </a:p>
          <a:p>
            <a:pPr marL="0"/>
            <a:r>
              <a:rPr lang="en-US" sz="2200"/>
              <a:t>Deuda tecnica a nivel documentación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DC8420-2FA7-787B-7E1C-4A12F7C78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376" y="3899788"/>
            <a:ext cx="6165721" cy="246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31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itle 67">
            <a:extLst>
              <a:ext uri="{FF2B5EF4-FFF2-40B4-BE49-F238E27FC236}">
                <a16:creationId xmlns:a16="http://schemas.microsoft.com/office/drawing/2014/main" id="{A46FAA3F-3DA5-4782-3644-332DA8B4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Deuda tecnica identificada</a:t>
            </a:r>
          </a:p>
        </p:txBody>
      </p:sp>
      <p:sp>
        <p:nvSpPr>
          <p:cNvPr id="7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ontent Placeholder 68">
            <a:extLst>
              <a:ext uri="{FF2B5EF4-FFF2-40B4-BE49-F238E27FC236}">
                <a16:creationId xmlns:a16="http://schemas.microsoft.com/office/drawing/2014/main" id="{88D27A8D-BF2E-4E0C-77B4-ED31143BB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Malas prácticas de configuración del aplicativo ya que credenciales para conexión de base de datos se encontraba directamente  quemada.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05F91549-C806-CD89-BEC2-EC7D36F9D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412267"/>
            <a:ext cx="5458968" cy="203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94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itle 67">
            <a:extLst>
              <a:ext uri="{FF2B5EF4-FFF2-40B4-BE49-F238E27FC236}">
                <a16:creationId xmlns:a16="http://schemas.microsoft.com/office/drawing/2014/main" id="{A46FAA3F-3DA5-4782-3644-332DA8B4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Deuda tecnica identificada</a:t>
            </a:r>
          </a:p>
        </p:txBody>
      </p:sp>
      <p:sp>
        <p:nvSpPr>
          <p:cNvPr id="69" name="Content Placeholder 68">
            <a:extLst>
              <a:ext uri="{FF2B5EF4-FFF2-40B4-BE49-F238E27FC236}">
                <a16:creationId xmlns:a16="http://schemas.microsoft.com/office/drawing/2014/main" id="{88D27A8D-BF2E-4E0C-77B4-ED31143BB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881" y="2419141"/>
            <a:ext cx="10909643" cy="552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Trazabilidad de errores con prints.</a:t>
            </a:r>
          </a:p>
        </p:txBody>
      </p:sp>
      <p:sp>
        <p:nvSpPr>
          <p:cNvPr id="76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78EE15-89DF-A7DF-F784-22F01E1D9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708414"/>
            <a:ext cx="11548872" cy="193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16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372</Words>
  <Application>Microsoft Office PowerPoint</Application>
  <PresentationFormat>Widescreen</PresentationFormat>
  <Paragraphs>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Arial, Helvetica, sans-serif</vt:lpstr>
      <vt:lpstr>Calibri</vt:lpstr>
      <vt:lpstr>Calibri Light</vt:lpstr>
      <vt:lpstr>Times New Roman</vt:lpstr>
      <vt:lpstr>Tema de Office</vt:lpstr>
      <vt:lpstr>Calidad de Software y Gestión de Deuda Técnica </vt:lpstr>
      <vt:lpstr>SoftTienda</vt:lpstr>
      <vt:lpstr>PowerPoint Presentation</vt:lpstr>
      <vt:lpstr>Diagrama Componentes inicial</vt:lpstr>
      <vt:lpstr>PowerPoint Presentation</vt:lpstr>
      <vt:lpstr>Deuda tecnica identificada</vt:lpstr>
      <vt:lpstr>Deuda tecnica identificada</vt:lpstr>
      <vt:lpstr>Deuda tecnica identificada</vt:lpstr>
      <vt:lpstr>Deuda tecnica identificada</vt:lpstr>
      <vt:lpstr>Deuda tecnica identificada- arquitectura ARCAN</vt:lpstr>
      <vt:lpstr>PowerPoint Presentation</vt:lpstr>
      <vt:lpstr>Diagrama Componentes refactor</vt:lpstr>
      <vt:lpstr>PowerPoint Presentation</vt:lpstr>
      <vt:lpstr>Herramientas utilizadas – SonnarLint Analizador de codigo estatico</vt:lpstr>
      <vt:lpstr>Herramientas utilizadas – Jacoco</vt:lpstr>
      <vt:lpstr>Herramientas utilizadas – GitHub Copilot</vt:lpstr>
      <vt:lpstr>Herramientas utilizadas – GitHub Workflows</vt:lpstr>
      <vt:lpstr>Herramientas utilizadas – ARCAN despues de refactor </vt:lpstr>
      <vt:lpstr>Motivo de uso de herramientos</vt:lpstr>
      <vt:lpstr>Conclusiones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FELIPE AGUILAR SOTELO</dc:creator>
  <cp:lastModifiedBy>IVAN CAMILO RINCON SAAVEDRA</cp:lastModifiedBy>
  <cp:revision>16</cp:revision>
  <dcterms:created xsi:type="dcterms:W3CDTF">2018-11-30T16:08:44Z</dcterms:created>
  <dcterms:modified xsi:type="dcterms:W3CDTF">2024-05-03T01:49:55Z</dcterms:modified>
</cp:coreProperties>
</file>