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1" r:id="rId20"/>
    <p:sldId id="273" r:id="rId21"/>
    <p:sldId id="274" r:id="rId22"/>
    <p:sldId id="275" r:id="rId23"/>
    <p:sldId id="276" r:id="rId24"/>
    <p:sldId id="277" r:id="rId25"/>
    <p:sldId id="278" r:id="rId26"/>
    <p:sldId id="280" r:id="rId27"/>
    <p:sldId id="295" r:id="rId28"/>
    <p:sldId id="282" r:id="rId29"/>
    <p:sldId id="281" r:id="rId30"/>
    <p:sldId id="283" r:id="rId31"/>
    <p:sldId id="285" r:id="rId32"/>
    <p:sldId id="284" r:id="rId33"/>
    <p:sldId id="286" r:id="rId34"/>
    <p:sldId id="287" r:id="rId35"/>
    <p:sldId id="296" r:id="rId36"/>
    <p:sldId id="288" r:id="rId37"/>
    <p:sldId id="289" r:id="rId38"/>
    <p:sldId id="279" r:id="rId39"/>
    <p:sldId id="292" r:id="rId40"/>
    <p:sldId id="294" r:id="rId41"/>
    <p:sldId id="29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74" autoAdjust="0"/>
    <p:restoredTop sz="94095" autoAdjust="0"/>
  </p:normalViewPr>
  <p:slideViewPr>
    <p:cSldViewPr snapToGrid="0">
      <p:cViewPr varScale="1">
        <p:scale>
          <a:sx n="70" d="100"/>
          <a:sy n="7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Cloud Providers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AWS</c:v>
                </c:pt>
                <c:pt idx="1">
                  <c:v>MicroSoft Azure</c:v>
                </c:pt>
                <c:pt idx="2">
                  <c:v>GCP</c:v>
                </c:pt>
                <c:pt idx="3">
                  <c:v>Rest ALL</c:v>
                </c:pt>
              </c:strCache>
            </c:strRef>
          </c:cat>
          <c:val>
            <c:numRef>
              <c:f>Sheet1!$B$2:$B$5</c:f>
              <c:numCache>
                <c:formatCode>0%</c:formatCode>
                <c:ptCount val="4"/>
                <c:pt idx="0">
                  <c:v>0.35</c:v>
                </c:pt>
                <c:pt idx="1">
                  <c:v>0.16</c:v>
                </c:pt>
                <c:pt idx="2">
                  <c:v>6.5000000000000002E-2</c:v>
                </c:pt>
                <c:pt idx="3">
                  <c:v>0.42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4FBD7-10A2-44D2-97E4-7D20373EBBFF}"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AFFEC-B9F9-4EA5-9043-E620221E5CA2}" type="slidenum">
              <a:rPr lang="en-US" smtClean="0"/>
              <a:t>‹#›</a:t>
            </a:fld>
            <a:endParaRPr lang="en-US"/>
          </a:p>
        </p:txBody>
      </p:sp>
    </p:spTree>
    <p:extLst>
      <p:ext uri="{BB962C8B-B14F-4D97-AF65-F5344CB8AC3E}">
        <p14:creationId xmlns:p14="http://schemas.microsoft.com/office/powerpoint/2010/main" val="280408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2AFFEC-B9F9-4EA5-9043-E620221E5CA2}" type="slidenum">
              <a:rPr lang="en-US" smtClean="0"/>
              <a:t>37</a:t>
            </a:fld>
            <a:endParaRPr lang="en-US"/>
          </a:p>
        </p:txBody>
      </p:sp>
    </p:spTree>
    <p:extLst>
      <p:ext uri="{BB962C8B-B14F-4D97-AF65-F5344CB8AC3E}">
        <p14:creationId xmlns:p14="http://schemas.microsoft.com/office/powerpoint/2010/main" val="135371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2AFFEC-B9F9-4EA5-9043-E620221E5CA2}" type="slidenum">
              <a:rPr lang="en-US" smtClean="0"/>
              <a:t>38</a:t>
            </a:fld>
            <a:endParaRPr lang="en-US"/>
          </a:p>
        </p:txBody>
      </p:sp>
    </p:spTree>
    <p:extLst>
      <p:ext uri="{BB962C8B-B14F-4D97-AF65-F5344CB8AC3E}">
        <p14:creationId xmlns:p14="http://schemas.microsoft.com/office/powerpoint/2010/main" val="334663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2AFFEC-B9F9-4EA5-9043-E620221E5CA2}" type="slidenum">
              <a:rPr lang="en-US" smtClean="0"/>
              <a:t>39</a:t>
            </a:fld>
            <a:endParaRPr lang="en-US"/>
          </a:p>
        </p:txBody>
      </p:sp>
    </p:spTree>
    <p:extLst>
      <p:ext uri="{BB962C8B-B14F-4D97-AF65-F5344CB8AC3E}">
        <p14:creationId xmlns:p14="http://schemas.microsoft.com/office/powerpoint/2010/main" val="59213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2AFFEC-B9F9-4EA5-9043-E620221E5CA2}" type="slidenum">
              <a:rPr lang="en-US" smtClean="0"/>
              <a:t>40</a:t>
            </a:fld>
            <a:endParaRPr lang="en-US"/>
          </a:p>
        </p:txBody>
      </p:sp>
    </p:spTree>
    <p:extLst>
      <p:ext uri="{BB962C8B-B14F-4D97-AF65-F5344CB8AC3E}">
        <p14:creationId xmlns:p14="http://schemas.microsoft.com/office/powerpoint/2010/main" val="203679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0905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50141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298079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53664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181211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1692811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2998678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003089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7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3726507310"/>
      </p:ext>
    </p:extLst>
  </p:cSld>
  <p:clrMapOvr>
    <a:masterClrMapping/>
  </p:clrMapOvr>
  <p:extLst mod="1">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7759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0384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70134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2367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118216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2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527680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4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1139296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7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2161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rgbClr val="FFFFFF"/>
              </a:solidFill>
            </a:endParaRP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Tree>
    <p:extLst>
      <p:ext uri="{BB962C8B-B14F-4D97-AF65-F5344CB8AC3E}">
        <p14:creationId xmlns:p14="http://schemas.microsoft.com/office/powerpoint/2010/main" val="185606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33244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422246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68503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400231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40528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51063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111FC4-84B9-418A-B744-76C859B08637}" type="slidenum">
              <a:rPr lang="en-US" smtClean="0">
                <a:solidFill>
                  <a:srgbClr val="5FCBEF"/>
                </a:solidFill>
              </a:rPr>
              <a:pPr/>
              <a:t>‹#›</a:t>
            </a:fld>
            <a:endParaRPr lang="en-US">
              <a:solidFill>
                <a:srgbClr val="5FCBEF"/>
              </a:solidFill>
            </a:endParaRPr>
          </a:p>
        </p:txBody>
      </p:sp>
      <p:sp>
        <p:nvSpPr>
          <p:cNvPr id="5" name="Date Placeholder 4"/>
          <p:cNvSpPr>
            <a:spLocks noGrp="1"/>
          </p:cNvSpPr>
          <p:nvPr>
            <p:ph type="dt" sz="half" idx="10"/>
          </p:nvPr>
        </p:nvSpPr>
        <p:spPr/>
        <p:txBody>
          <a:body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Tree>
    <p:extLst>
      <p:ext uri="{BB962C8B-B14F-4D97-AF65-F5344CB8AC3E}">
        <p14:creationId xmlns:p14="http://schemas.microsoft.com/office/powerpoint/2010/main" val="171946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ags" Target="../tags/tag2.xml"/><Relationship Id="rId5" Type="http://schemas.openxmlformats.org/officeDocument/2006/relationships/slideLayout" Target="../slideLayouts/slideLayout22.xml"/><Relationship Id="rId10" Type="http://schemas.openxmlformats.org/officeDocument/2006/relationships/vmlDrawing" Target="../drawings/vmlDrawing2.vml"/><Relationship Id="rId4" Type="http://schemas.openxmlformats.org/officeDocument/2006/relationships/slideLayout" Target="../slideLayouts/slideLayout2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99255B-7DF6-4A62-A3FB-12468D4D70F6}" type="datetimeFigureOut">
              <a:rPr lang="en-US" smtClean="0">
                <a:solidFill>
                  <a:prstClr val="black">
                    <a:tint val="75000"/>
                  </a:prstClr>
                </a:solidFill>
              </a:rPr>
              <a:pPr/>
              <a:t>12/4/2020</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111FC4-84B9-418A-B744-76C859B08637}" type="slidenum">
              <a:rPr lang="en-US" smtClean="0">
                <a:solidFill>
                  <a:srgbClr val="5FCBEF"/>
                </a:solidFill>
              </a:rPr>
              <a:pPr/>
              <a:t>‹#›</a:t>
            </a:fld>
            <a:endParaRPr lang="en-US">
              <a:solidFill>
                <a:srgbClr val="5FCBEF"/>
              </a:solidFill>
            </a:endParaRPr>
          </a:p>
        </p:txBody>
      </p:sp>
    </p:spTree>
    <p:extLst>
      <p:ext uri="{BB962C8B-B14F-4D97-AF65-F5344CB8AC3E}">
        <p14:creationId xmlns:p14="http://schemas.microsoft.com/office/powerpoint/2010/main" val="365740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98" name="think-cell Slide" r:id="rId12" imgW="270" imgH="270" progId="TCLayout.ActiveDocument.1">
                  <p:embed/>
                </p:oleObj>
              </mc:Choice>
              <mc:Fallback>
                <p:oleObj name="think-cell Slide" r:id="rId12" imgW="270" imgH="27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a:solidFill>
                  <a:srgbClr val="FFFFFF">
                    <a:lumMod val="65000"/>
                  </a:srgbClr>
                </a:solidFill>
                <a:cs typeface="Arial" panose="020B0604020202020204" pitchFamily="34" charset="0"/>
              </a:rPr>
              <a:pPr algn="r"/>
              <a:t>‹#›</a:t>
            </a:fld>
            <a:endParaRPr lang="en-US" sz="8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US" dirty="0">
                <a:solidFill>
                  <a:srgbClr val="FFFFFF">
                    <a:lumMod val="65000"/>
                  </a:srgbClr>
                </a:solidFill>
              </a:rPr>
              <a:t>© Capgemini 2018. All rights reserved  </a:t>
            </a:r>
            <a:r>
              <a:rPr lang="en-US" dirty="0">
                <a:solidFill>
                  <a:srgbClr val="12ABDB"/>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solidFill>
                  <a:srgbClr val="FFFFFF"/>
                </a:solidFill>
              </a:endParaRPr>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solidFill>
                  <a:srgbClr val="FFFFFF"/>
                </a:solidFill>
              </a:endParaRPr>
            </a:p>
          </p:txBody>
        </p:sp>
      </p:grpSp>
    </p:spTree>
    <p:extLst>
      <p:ext uri="{BB962C8B-B14F-4D97-AF65-F5344CB8AC3E}">
        <p14:creationId xmlns:p14="http://schemas.microsoft.com/office/powerpoint/2010/main" val="38241062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169.254.169.254/latest/user-data%3ebootstrap.txt" TargetMode="External"/><Relationship Id="rId2" Type="http://schemas.openxmlformats.org/officeDocument/2006/relationships/hyperlink" Target="http://169.254.169.254/latest/user-data" TargetMode="External"/><Relationship Id="rId1" Type="http://schemas.openxmlformats.org/officeDocument/2006/relationships/slideLayout" Target="../slideLayouts/slideLayout18.xml"/><Relationship Id="rId6" Type="http://schemas.openxmlformats.org/officeDocument/2006/relationships/hyperlink" Target="http://169.254.169.254/latest/meta-data/public-ipv4" TargetMode="External"/><Relationship Id="rId5" Type="http://schemas.openxmlformats.org/officeDocument/2006/relationships/hyperlink" Target="http://169.254.169.254/latest/meta-data/local-ipv4" TargetMode="External"/><Relationship Id="rId4" Type="http://schemas.openxmlformats.org/officeDocument/2006/relationships/hyperlink" Target="http://169.254.169.254/latest/meta-da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AWS</a:t>
            </a:r>
            <a:endParaRPr lang="en-GB" dirty="0"/>
          </a:p>
        </p:txBody>
      </p:sp>
      <p:sp>
        <p:nvSpPr>
          <p:cNvPr id="5" name="Subtitle 4"/>
          <p:cNvSpPr>
            <a:spLocks noGrp="1"/>
          </p:cNvSpPr>
          <p:nvPr>
            <p:ph type="subTitle" idx="1"/>
          </p:nvPr>
        </p:nvSpPr>
        <p:spPr/>
        <p:txBody>
          <a:bodyPr/>
          <a:lstStyle/>
          <a:p>
            <a:endParaRPr lang="en-US" dirty="0"/>
          </a:p>
          <a:p>
            <a:endParaRPr lang="en-GB" dirty="0"/>
          </a:p>
        </p:txBody>
      </p:sp>
    </p:spTree>
    <p:extLst>
      <p:ext uri="{BB962C8B-B14F-4D97-AF65-F5344CB8AC3E}">
        <p14:creationId xmlns:p14="http://schemas.microsoft.com/office/powerpoint/2010/main" val="2314169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a:t>IAM(Identity Access Management)</a:t>
            </a:r>
            <a:endParaRPr lang="en-US" sz="3200" dirty="0"/>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a:solidFill>
                  <a:schemeClr val="accent1">
                    <a:lumMod val="75000"/>
                  </a:schemeClr>
                </a:solidFill>
              </a:rPr>
              <a:t>Key terms for IAM</a:t>
            </a:r>
          </a:p>
          <a:p>
            <a:pPr marL="342900" lvl="0" indent="-342900">
              <a:buFont typeface="Wingdings" panose="05000000000000000000" pitchFamily="2" charset="2"/>
              <a:buChar char="Ø"/>
            </a:pPr>
            <a:r>
              <a:rPr lang="en-US" dirty="0" smtClean="0">
                <a:solidFill>
                  <a:schemeClr val="accent1">
                    <a:lumMod val="75000"/>
                  </a:schemeClr>
                </a:solidFill>
              </a:rPr>
              <a:t>Users </a:t>
            </a:r>
            <a:r>
              <a:rPr lang="en-US" dirty="0" smtClean="0">
                <a:solidFill>
                  <a:schemeClr val="accent1">
                    <a:lumMod val="75000"/>
                  </a:schemeClr>
                </a:solidFill>
                <a:sym typeface="Wingdings" panose="05000000000000000000" pitchFamily="2" charset="2"/>
              </a:rPr>
              <a:t> </a:t>
            </a:r>
            <a:r>
              <a:rPr lang="en-US" dirty="0" smtClean="0">
                <a:solidFill>
                  <a:schemeClr val="accent1">
                    <a:lumMod val="75000"/>
                  </a:schemeClr>
                </a:solidFill>
              </a:rPr>
              <a:t>End </a:t>
            </a:r>
            <a:r>
              <a:rPr lang="en-US" dirty="0">
                <a:solidFill>
                  <a:schemeClr val="accent1">
                    <a:lumMod val="75000"/>
                  </a:schemeClr>
                </a:solidFill>
              </a:rPr>
              <a:t>users such as </a:t>
            </a:r>
            <a:r>
              <a:rPr lang="en-US" dirty="0" smtClean="0">
                <a:solidFill>
                  <a:schemeClr val="accent1">
                    <a:lumMod val="75000"/>
                  </a:schemeClr>
                </a:solidFill>
              </a:rPr>
              <a:t>people, employee </a:t>
            </a:r>
            <a:r>
              <a:rPr lang="en-US" dirty="0">
                <a:solidFill>
                  <a:schemeClr val="accent1">
                    <a:lumMod val="75000"/>
                  </a:schemeClr>
                </a:solidFill>
              </a:rPr>
              <a:t>of organization</a:t>
            </a:r>
          </a:p>
          <a:p>
            <a:pPr marL="342900" lvl="0" indent="-342900">
              <a:buFont typeface="Wingdings" panose="05000000000000000000" pitchFamily="2" charset="2"/>
              <a:buChar char="Ø"/>
            </a:pPr>
            <a:r>
              <a:rPr lang="en-US" dirty="0">
                <a:solidFill>
                  <a:schemeClr val="accent1">
                    <a:lumMod val="75000"/>
                  </a:schemeClr>
                </a:solidFill>
              </a:rPr>
              <a:t>Groups</a:t>
            </a:r>
            <a:r>
              <a:rPr lang="en-US" dirty="0">
                <a:solidFill>
                  <a:schemeClr val="accent1">
                    <a:lumMod val="75000"/>
                  </a:schemeClr>
                </a:solidFill>
                <a:sym typeface="Wingdings" panose="05000000000000000000" pitchFamily="2" charset="2"/>
              </a:rPr>
              <a:t></a:t>
            </a:r>
            <a:r>
              <a:rPr lang="en-US" dirty="0">
                <a:solidFill>
                  <a:schemeClr val="accent1">
                    <a:lumMod val="75000"/>
                  </a:schemeClr>
                </a:solidFill>
              </a:rPr>
              <a:t> A collection of users, each user in the group will inherit the permission of the </a:t>
            </a:r>
            <a:r>
              <a:rPr lang="en-US" dirty="0" smtClean="0">
                <a:solidFill>
                  <a:schemeClr val="accent1">
                    <a:lumMod val="75000"/>
                  </a:schemeClr>
                </a:solidFill>
              </a:rPr>
              <a:t>group</a:t>
            </a:r>
            <a:endParaRPr lang="en-US" dirty="0">
              <a:solidFill>
                <a:schemeClr val="accent1">
                  <a:lumMod val="75000"/>
                </a:schemeClr>
              </a:solidFill>
            </a:endParaRPr>
          </a:p>
          <a:p>
            <a:pPr marL="342900" lvl="0" indent="-342900">
              <a:buFont typeface="Wingdings" panose="05000000000000000000" pitchFamily="2" charset="2"/>
              <a:buChar char="Ø"/>
            </a:pPr>
            <a:r>
              <a:rPr lang="en-US" dirty="0">
                <a:solidFill>
                  <a:schemeClr val="accent1">
                    <a:lumMod val="75000"/>
                  </a:schemeClr>
                </a:solidFill>
              </a:rPr>
              <a:t>Policies</a:t>
            </a:r>
            <a:r>
              <a:rPr lang="en-US" dirty="0">
                <a:solidFill>
                  <a:schemeClr val="accent1">
                    <a:lumMod val="75000"/>
                  </a:schemeClr>
                </a:solidFill>
                <a:sym typeface="Wingdings" panose="05000000000000000000" pitchFamily="2" charset="2"/>
              </a:rPr>
              <a:t></a:t>
            </a:r>
            <a:r>
              <a:rPr lang="en-US" dirty="0">
                <a:solidFill>
                  <a:schemeClr val="accent1">
                    <a:lumMod val="75000"/>
                  </a:schemeClr>
                </a:solidFill>
              </a:rPr>
              <a:t> made up of documents, called policy documents. They are in JSON Format. They give permission as to what a user/Group/Role is able to do.</a:t>
            </a:r>
          </a:p>
          <a:p>
            <a:pPr marL="342900" lvl="0" indent="-342900">
              <a:buFont typeface="Wingdings" panose="05000000000000000000" pitchFamily="2" charset="2"/>
              <a:buChar char="Ø"/>
            </a:pPr>
            <a:r>
              <a:rPr lang="en-US" dirty="0">
                <a:solidFill>
                  <a:schemeClr val="accent1">
                    <a:lumMod val="75000"/>
                  </a:schemeClr>
                </a:solidFill>
              </a:rPr>
              <a:t>Roles</a:t>
            </a:r>
            <a:r>
              <a:rPr lang="en-US" dirty="0">
                <a:solidFill>
                  <a:schemeClr val="accent1">
                    <a:lumMod val="75000"/>
                  </a:schemeClr>
                </a:solidFill>
                <a:sym typeface="Wingdings" panose="05000000000000000000" pitchFamily="2" charset="2"/>
              </a:rPr>
              <a:t></a:t>
            </a:r>
            <a:r>
              <a:rPr lang="en-US" dirty="0">
                <a:solidFill>
                  <a:schemeClr val="accent1">
                    <a:lumMod val="75000"/>
                  </a:schemeClr>
                </a:solidFill>
              </a:rPr>
              <a:t> You create roles and then assign them to AWS Resources.</a:t>
            </a:r>
          </a:p>
          <a:p>
            <a:endParaRPr lang="en-GB" dirty="0"/>
          </a:p>
        </p:txBody>
      </p:sp>
    </p:spTree>
    <p:extLst>
      <p:ext uri="{BB962C8B-B14F-4D97-AF65-F5344CB8AC3E}">
        <p14:creationId xmlns:p14="http://schemas.microsoft.com/office/powerpoint/2010/main" val="3733573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a:t>IAM(Identity Access Management)</a:t>
            </a:r>
            <a:endParaRPr lang="en-US" sz="3200" dirty="0"/>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smtClean="0">
                <a:solidFill>
                  <a:schemeClr val="accent1">
                    <a:lumMod val="75000"/>
                  </a:schemeClr>
                </a:solidFill>
              </a:rPr>
              <a:t>LAB.</a:t>
            </a: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2926225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a:t>IAM(Identity Access Management</a:t>
            </a:r>
            <a:r>
              <a:rPr lang="en-US" sz="3200" b="1" u="sng" dirty="0" smtClean="0"/>
              <a:t>) Summary</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fontScale="92500" lnSpcReduction="20000"/>
          </a:bodyPr>
          <a:lstStyle/>
          <a:p>
            <a:endParaRPr lang="en-US" dirty="0">
              <a:solidFill>
                <a:schemeClr val="accent1">
                  <a:lumMod val="75000"/>
                </a:schemeClr>
              </a:solidFill>
            </a:endParaRPr>
          </a:p>
          <a:p>
            <a:pPr marL="342900" lvl="0" indent="-342900">
              <a:buFont typeface="Wingdings" panose="05000000000000000000" pitchFamily="2" charset="2"/>
              <a:buChar char="Ø"/>
            </a:pPr>
            <a:r>
              <a:rPr lang="en-US" sz="2200" b="1" dirty="0" smtClean="0">
                <a:solidFill>
                  <a:schemeClr val="accent1">
                    <a:lumMod val="75000"/>
                  </a:schemeClr>
                </a:solidFill>
              </a:rPr>
              <a:t>IAM </a:t>
            </a:r>
            <a:r>
              <a:rPr lang="en-US" sz="2200" b="1" dirty="0">
                <a:solidFill>
                  <a:schemeClr val="accent1">
                    <a:lumMod val="75000"/>
                  </a:schemeClr>
                </a:solidFill>
              </a:rPr>
              <a:t>is universal, it does not apply to any </a:t>
            </a:r>
            <a:r>
              <a:rPr lang="en-US" sz="2200" b="1" dirty="0" smtClean="0">
                <a:solidFill>
                  <a:schemeClr val="accent1">
                    <a:lumMod val="75000"/>
                  </a:schemeClr>
                </a:solidFill>
              </a:rPr>
              <a:t>region</a:t>
            </a:r>
          </a:p>
          <a:p>
            <a:pPr marL="342900" indent="-342900">
              <a:buFont typeface="Wingdings" panose="05000000000000000000" pitchFamily="2" charset="2"/>
              <a:buChar char="Ø"/>
            </a:pPr>
            <a:r>
              <a:rPr lang="en-US" sz="2200" b="1" dirty="0">
                <a:solidFill>
                  <a:schemeClr val="accent1">
                    <a:lumMod val="75000"/>
                  </a:schemeClr>
                </a:solidFill>
              </a:rPr>
              <a:t>The root account is simply the account created when we first setup our AWS account. It has complete admin access</a:t>
            </a:r>
            <a:endParaRPr lang="en-US" sz="2200" dirty="0">
              <a:solidFill>
                <a:schemeClr val="accent1">
                  <a:lumMod val="75000"/>
                </a:schemeClr>
              </a:solidFill>
            </a:endParaRPr>
          </a:p>
          <a:p>
            <a:pPr marL="342900" indent="-342900">
              <a:buFont typeface="Wingdings" panose="05000000000000000000" pitchFamily="2" charset="2"/>
              <a:buChar char="Ø"/>
            </a:pPr>
            <a:r>
              <a:rPr lang="en-US" sz="2200" b="1" dirty="0">
                <a:solidFill>
                  <a:schemeClr val="accent1">
                    <a:lumMod val="75000"/>
                  </a:schemeClr>
                </a:solidFill>
              </a:rPr>
              <a:t>New users have no permissions when first </a:t>
            </a:r>
            <a:r>
              <a:rPr lang="en-US" sz="2200" b="1" dirty="0" smtClean="0">
                <a:solidFill>
                  <a:schemeClr val="accent1">
                    <a:lumMod val="75000"/>
                  </a:schemeClr>
                </a:solidFill>
              </a:rPr>
              <a:t>created. </a:t>
            </a:r>
            <a:r>
              <a:rPr lang="en-US" sz="2200" b="1" dirty="0" err="1" smtClean="0">
                <a:solidFill>
                  <a:schemeClr val="accent1">
                    <a:lumMod val="75000"/>
                  </a:schemeClr>
                </a:solidFill>
              </a:rPr>
              <a:t>Prog</a:t>
            </a:r>
            <a:r>
              <a:rPr lang="en-US" sz="2200" b="1" dirty="0" smtClean="0">
                <a:solidFill>
                  <a:schemeClr val="accent1">
                    <a:lumMod val="75000"/>
                  </a:schemeClr>
                </a:solidFill>
              </a:rPr>
              <a:t>/ AWS console</a:t>
            </a:r>
          </a:p>
          <a:p>
            <a:pPr marL="342900" lvl="0" indent="-342900">
              <a:buFont typeface="Wingdings" panose="05000000000000000000" pitchFamily="2" charset="2"/>
              <a:buChar char="Ø"/>
            </a:pPr>
            <a:r>
              <a:rPr lang="en-US" sz="2200" b="1" dirty="0">
                <a:solidFill>
                  <a:schemeClr val="accent1">
                    <a:lumMod val="75000"/>
                  </a:schemeClr>
                </a:solidFill>
              </a:rPr>
              <a:t>New users are assigned </a:t>
            </a:r>
            <a:r>
              <a:rPr lang="en-US" sz="2200" b="1" dirty="0" err="1">
                <a:solidFill>
                  <a:schemeClr val="accent1">
                    <a:lumMod val="75000"/>
                  </a:schemeClr>
                </a:solidFill>
              </a:rPr>
              <a:t>AccessKeyId</a:t>
            </a:r>
            <a:r>
              <a:rPr lang="en-US" sz="2200" b="1" dirty="0">
                <a:solidFill>
                  <a:schemeClr val="accent1">
                    <a:lumMod val="75000"/>
                  </a:schemeClr>
                </a:solidFill>
              </a:rPr>
              <a:t> and Secret access Key when first created.</a:t>
            </a:r>
            <a:endParaRPr lang="en-US" sz="2200" dirty="0">
              <a:solidFill>
                <a:schemeClr val="accent1">
                  <a:lumMod val="75000"/>
                </a:schemeClr>
              </a:solidFill>
            </a:endParaRPr>
          </a:p>
          <a:p>
            <a:pPr marL="342900" lvl="0" indent="-342900">
              <a:buFont typeface="Wingdings" panose="05000000000000000000" pitchFamily="2" charset="2"/>
              <a:buChar char="Ø"/>
            </a:pPr>
            <a:r>
              <a:rPr lang="en-US" sz="2200" b="1" dirty="0">
                <a:solidFill>
                  <a:schemeClr val="accent1">
                    <a:lumMod val="75000"/>
                  </a:schemeClr>
                </a:solidFill>
              </a:rPr>
              <a:t>These are not same as passwords. You cannot use access key id and secret key id to login to the console. You can use this to access AWS via API’s and Command Line.</a:t>
            </a:r>
            <a:endParaRPr lang="en-US" sz="2200" dirty="0">
              <a:solidFill>
                <a:schemeClr val="accent1">
                  <a:lumMod val="75000"/>
                </a:schemeClr>
              </a:solidFill>
            </a:endParaRPr>
          </a:p>
          <a:p>
            <a:pPr marL="342900" lvl="0" indent="-342900">
              <a:buFont typeface="Wingdings" panose="05000000000000000000" pitchFamily="2" charset="2"/>
              <a:buChar char="Ø"/>
            </a:pPr>
            <a:r>
              <a:rPr lang="en-US" sz="2200" b="1" dirty="0">
                <a:solidFill>
                  <a:schemeClr val="accent1">
                    <a:lumMod val="75000"/>
                  </a:schemeClr>
                </a:solidFill>
              </a:rPr>
              <a:t>You get to view them only once, if you lose them you have to regenerate them, so save that CSV file safely</a:t>
            </a:r>
            <a:endParaRPr lang="en-US" sz="2200" dirty="0">
              <a:solidFill>
                <a:schemeClr val="accent1">
                  <a:lumMod val="75000"/>
                </a:schemeClr>
              </a:solidFill>
            </a:endParaRPr>
          </a:p>
          <a:p>
            <a:pPr marL="342900" lvl="0" indent="-342900">
              <a:buFont typeface="Wingdings" panose="05000000000000000000" pitchFamily="2" charset="2"/>
              <a:buChar char="Ø"/>
            </a:pPr>
            <a:r>
              <a:rPr lang="en-US" sz="2200" b="1" dirty="0">
                <a:solidFill>
                  <a:schemeClr val="accent1">
                    <a:lumMod val="75000"/>
                  </a:schemeClr>
                </a:solidFill>
              </a:rPr>
              <a:t>Always set MFA in your root account</a:t>
            </a:r>
            <a:endParaRPr lang="en-US" sz="2200" dirty="0">
              <a:solidFill>
                <a:schemeClr val="accent1">
                  <a:lumMod val="75000"/>
                </a:schemeClr>
              </a:solidFill>
            </a:endParaRPr>
          </a:p>
          <a:p>
            <a:pPr marL="342900" lvl="0" indent="-342900">
              <a:buFont typeface="Wingdings" panose="05000000000000000000" pitchFamily="2" charset="2"/>
              <a:buChar char="Ø"/>
            </a:pPr>
            <a:r>
              <a:rPr lang="en-US" sz="2200" b="1" dirty="0">
                <a:solidFill>
                  <a:schemeClr val="accent1">
                    <a:lumMod val="75000"/>
                  </a:schemeClr>
                </a:solidFill>
              </a:rPr>
              <a:t>You can create and customize your own password rotation policy</a:t>
            </a:r>
            <a:r>
              <a:rPr lang="en-US" sz="2200" b="1" dirty="0" smtClean="0">
                <a:solidFill>
                  <a:schemeClr val="accent1">
                    <a:lumMod val="75000"/>
                  </a:schemeClr>
                </a:solidFill>
              </a:rPr>
              <a:t>.</a:t>
            </a:r>
            <a:endParaRPr lang="en-US" sz="2200" dirty="0">
              <a:solidFill>
                <a:schemeClr val="accent1">
                  <a:lumMod val="75000"/>
                </a:schemeClr>
              </a:solidFill>
            </a:endParaRPr>
          </a:p>
          <a:p>
            <a:pPr marL="342900" lvl="0" indent="-342900">
              <a:buFont typeface="Wingdings" panose="05000000000000000000" pitchFamily="2" charset="2"/>
              <a:buChar char="Ø"/>
            </a:pPr>
            <a:endParaRPr lang="en-US" dirty="0">
              <a:solidFill>
                <a:schemeClr val="accent1">
                  <a:lumMod val="75000"/>
                </a:schemeClr>
              </a:solidFill>
            </a:endParaRPr>
          </a:p>
          <a:p>
            <a:r>
              <a:rPr lang="en-US" b="1" dirty="0">
                <a:solidFill>
                  <a:schemeClr val="accent1">
                    <a:lumMod val="75000"/>
                  </a:schemeClr>
                </a:solidFill>
              </a:rPr>
              <a:t> </a:t>
            </a: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4261899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a:t>IAM(Identity Access Management)</a:t>
            </a:r>
            <a:endParaRPr lang="en-US" sz="3200" dirty="0"/>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smtClean="0">
                <a:solidFill>
                  <a:schemeClr val="accent1">
                    <a:lumMod val="75000"/>
                  </a:schemeClr>
                </a:solidFill>
              </a:rPr>
              <a:t>LAB.</a:t>
            </a: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3870274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EC2 (Elastic Compute Cloud)</a:t>
            </a:r>
            <a:endParaRPr lang="en-US" sz="3200" dirty="0"/>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a:solidFill>
                  <a:srgbClr val="002060"/>
                </a:solidFill>
              </a:rPr>
              <a:t>Web service, which provides resizable compute capacity in the cloud. </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EC2 </a:t>
            </a:r>
            <a:r>
              <a:rPr lang="en-US" dirty="0">
                <a:solidFill>
                  <a:srgbClr val="002060"/>
                </a:solidFill>
              </a:rPr>
              <a:t>reduces the time required to obtain and boot new server instances to </a:t>
            </a:r>
            <a:r>
              <a:rPr lang="en-US" dirty="0" smtClean="0">
                <a:solidFill>
                  <a:srgbClr val="002060"/>
                </a:solidFill>
              </a:rPr>
              <a:t>minutes.</a:t>
            </a:r>
          </a:p>
          <a:p>
            <a:pPr marL="342900" indent="-342900">
              <a:buFont typeface="Wingdings" panose="05000000000000000000" pitchFamily="2" charset="2"/>
              <a:buChar char="Ø"/>
            </a:pPr>
            <a:r>
              <a:rPr lang="en-US" dirty="0" smtClean="0">
                <a:solidFill>
                  <a:srgbClr val="002060"/>
                </a:solidFill>
              </a:rPr>
              <a:t>Allows you </a:t>
            </a:r>
            <a:r>
              <a:rPr lang="en-US" dirty="0">
                <a:solidFill>
                  <a:srgbClr val="002060"/>
                </a:solidFill>
              </a:rPr>
              <a:t>to quickly scale </a:t>
            </a:r>
            <a:r>
              <a:rPr lang="en-US" dirty="0" smtClean="0">
                <a:solidFill>
                  <a:srgbClr val="002060"/>
                </a:solidFill>
              </a:rPr>
              <a:t>capacity</a:t>
            </a:r>
            <a:r>
              <a:rPr lang="en-US" dirty="0">
                <a:solidFill>
                  <a:srgbClr val="002060"/>
                </a:solidFill>
              </a:rPr>
              <a:t>, both up and down, as your computing requirement changes</a:t>
            </a:r>
            <a:r>
              <a:rPr lang="en-US" dirty="0" smtClean="0">
                <a:solidFill>
                  <a:srgbClr val="002060"/>
                </a:solidFill>
              </a:rPr>
              <a:t>.</a:t>
            </a:r>
          </a:p>
          <a:p>
            <a:pPr marL="34290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r>
              <a:rPr lang="en-US" dirty="0" smtClean="0">
                <a:solidFill>
                  <a:srgbClr val="002060"/>
                </a:solidFill>
              </a:rPr>
              <a:t>AMI&gt;&gt;instance type&gt;&gt;</a:t>
            </a:r>
            <a:r>
              <a:rPr lang="en-US" dirty="0" err="1" smtClean="0">
                <a:solidFill>
                  <a:srgbClr val="002060"/>
                </a:solidFill>
              </a:rPr>
              <a:t>config</a:t>
            </a:r>
            <a:r>
              <a:rPr lang="en-US" dirty="0" smtClean="0">
                <a:solidFill>
                  <a:srgbClr val="002060"/>
                </a:solidFill>
              </a:rPr>
              <a:t>&gt;&gt;storage(EBS)&gt;&gt;Security group(firewall)&gt;&gt;Key Value</a:t>
            </a:r>
            <a:endParaRPr lang="en-US" dirty="0">
              <a:solidFill>
                <a:srgbClr val="002060"/>
              </a:solidFill>
            </a:endParaRPr>
          </a:p>
          <a:p>
            <a:pPr marL="342900" indent="-342900">
              <a:buFont typeface="Wingdings" panose="05000000000000000000" pitchFamily="2" charset="2"/>
              <a:buChar char="Ø"/>
            </a:pP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846334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EC2 (Pricing Models)</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fontScale="92500" lnSpcReduction="10000"/>
          </a:bodyPr>
          <a:lstStyle/>
          <a:p>
            <a:endParaRPr lang="en-US" dirty="0">
              <a:solidFill>
                <a:schemeClr val="accent1">
                  <a:lumMod val="75000"/>
                </a:schemeClr>
              </a:solidFill>
            </a:endParaRPr>
          </a:p>
          <a:p>
            <a:r>
              <a:rPr lang="en-US" dirty="0">
                <a:solidFill>
                  <a:srgbClr val="002060"/>
                </a:solidFill>
              </a:rPr>
              <a:t>EC2 Pricing Models</a:t>
            </a:r>
            <a:r>
              <a:rPr lang="en-US" dirty="0">
                <a:solidFill>
                  <a:srgbClr val="002060"/>
                </a:solidFill>
                <a:sym typeface="Wingdings" panose="05000000000000000000" pitchFamily="2" charset="2"/>
              </a:rPr>
              <a:t></a:t>
            </a:r>
            <a:endParaRPr lang="en-US" dirty="0">
              <a:solidFill>
                <a:srgbClr val="002060"/>
              </a:solidFill>
            </a:endParaRPr>
          </a:p>
          <a:p>
            <a:pPr lvl="0"/>
            <a:r>
              <a:rPr lang="en-US" dirty="0">
                <a:solidFill>
                  <a:srgbClr val="002060"/>
                </a:solidFill>
              </a:rPr>
              <a:t> </a:t>
            </a:r>
            <a:r>
              <a:rPr lang="en-US" dirty="0" smtClean="0">
                <a:solidFill>
                  <a:srgbClr val="002060"/>
                </a:solidFill>
              </a:rPr>
              <a:t>1. On </a:t>
            </a:r>
            <a:r>
              <a:rPr lang="en-US" dirty="0">
                <a:solidFill>
                  <a:srgbClr val="002060"/>
                </a:solidFill>
              </a:rPr>
              <a:t>Demand (allow you to pay a fixed rate by the hour) with no commitments. It is useful for </a:t>
            </a:r>
          </a:p>
          <a:p>
            <a:r>
              <a:rPr lang="en-US" dirty="0" smtClean="0">
                <a:solidFill>
                  <a:srgbClr val="002060"/>
                </a:solidFill>
                <a:sym typeface="Wingdings" panose="05000000000000000000" pitchFamily="2" charset="2"/>
              </a:rPr>
              <a:t>	</a:t>
            </a:r>
            <a:r>
              <a:rPr lang="en-US" dirty="0" smtClean="0">
                <a:solidFill>
                  <a:srgbClr val="002060"/>
                </a:solidFill>
              </a:rPr>
              <a:t> </a:t>
            </a:r>
            <a:r>
              <a:rPr lang="en-US" dirty="0">
                <a:solidFill>
                  <a:srgbClr val="002060"/>
                </a:solidFill>
              </a:rPr>
              <a:t>users that want the low cost and flexibility of Amazon EC2 without any up-front payment or long </a:t>
            </a:r>
            <a:r>
              <a:rPr lang="en-US" dirty="0" smtClean="0">
                <a:solidFill>
                  <a:srgbClr val="002060"/>
                </a:solidFill>
              </a:rPr>
              <a:t>term </a:t>
            </a:r>
            <a:r>
              <a:rPr lang="en-US" dirty="0">
                <a:solidFill>
                  <a:srgbClr val="002060"/>
                </a:solidFill>
              </a:rPr>
              <a:t>commitment.</a:t>
            </a:r>
          </a:p>
          <a:p>
            <a:r>
              <a:rPr lang="en-US" dirty="0" smtClean="0">
                <a:solidFill>
                  <a:srgbClr val="002060"/>
                </a:solidFill>
                <a:sym typeface="Wingdings" panose="05000000000000000000" pitchFamily="2" charset="2"/>
              </a:rPr>
              <a:t>	</a:t>
            </a:r>
            <a:r>
              <a:rPr lang="en-US" dirty="0">
                <a:solidFill>
                  <a:srgbClr val="002060"/>
                </a:solidFill>
              </a:rPr>
              <a:t>Applications with short term, spiky or unpredictable workloads </a:t>
            </a:r>
          </a:p>
          <a:p>
            <a:r>
              <a:rPr lang="en-US" dirty="0">
                <a:solidFill>
                  <a:srgbClr val="002060"/>
                </a:solidFill>
              </a:rPr>
              <a:t>	</a:t>
            </a:r>
            <a:r>
              <a:rPr lang="en-US" dirty="0">
                <a:solidFill>
                  <a:srgbClr val="002060"/>
                </a:solidFill>
                <a:sym typeface="Wingdings" panose="05000000000000000000" pitchFamily="2" charset="2"/>
              </a:rPr>
              <a:t></a:t>
            </a:r>
            <a:r>
              <a:rPr lang="en-US" dirty="0">
                <a:solidFill>
                  <a:srgbClr val="002060"/>
                </a:solidFill>
              </a:rPr>
              <a:t>Applications being developed or tested on Amazon EC2 for the first time.</a:t>
            </a:r>
          </a:p>
          <a:p>
            <a:pPr lvl="0"/>
            <a:r>
              <a:rPr lang="en-US" dirty="0" smtClean="0">
                <a:solidFill>
                  <a:srgbClr val="002060"/>
                </a:solidFill>
              </a:rPr>
              <a:t>2. Reserved- </a:t>
            </a:r>
            <a:r>
              <a:rPr lang="en-US" dirty="0">
                <a:solidFill>
                  <a:srgbClr val="002060"/>
                </a:solidFill>
              </a:rPr>
              <a:t>provides you with a capacity reservation and offer a significant discount on the hourly charge for </a:t>
            </a:r>
            <a:r>
              <a:rPr lang="en-US" dirty="0" smtClean="0">
                <a:solidFill>
                  <a:srgbClr val="002060"/>
                </a:solidFill>
              </a:rPr>
              <a:t>an </a:t>
            </a:r>
            <a:r>
              <a:rPr lang="en-US" dirty="0">
                <a:solidFill>
                  <a:srgbClr val="002060"/>
                </a:solidFill>
              </a:rPr>
              <a:t>instance. Contract term can be 1yr/ 3yr term</a:t>
            </a:r>
          </a:p>
          <a:p>
            <a:r>
              <a:rPr lang="en-US" dirty="0" smtClean="0">
                <a:solidFill>
                  <a:srgbClr val="002060"/>
                </a:solidFill>
                <a:sym typeface="Wingdings" panose="05000000000000000000" pitchFamily="2" charset="2"/>
              </a:rPr>
              <a:t>	</a:t>
            </a:r>
            <a:r>
              <a:rPr lang="en-US" dirty="0">
                <a:solidFill>
                  <a:srgbClr val="002060"/>
                </a:solidFill>
              </a:rPr>
              <a:t>Applications with steady state or predictable usage</a:t>
            </a:r>
          </a:p>
          <a:p>
            <a:r>
              <a:rPr lang="en-US" dirty="0" smtClean="0">
                <a:solidFill>
                  <a:srgbClr val="002060"/>
                </a:solidFill>
                <a:sym typeface="Wingdings" panose="05000000000000000000" pitchFamily="2" charset="2"/>
              </a:rPr>
              <a:t>	</a:t>
            </a:r>
            <a:r>
              <a:rPr lang="en-US" dirty="0">
                <a:solidFill>
                  <a:srgbClr val="002060"/>
                </a:solidFill>
              </a:rPr>
              <a:t>Applications that require reserved capacity</a:t>
            </a:r>
          </a:p>
          <a:p>
            <a:r>
              <a:rPr lang="en-US" dirty="0" smtClean="0">
                <a:solidFill>
                  <a:srgbClr val="002060"/>
                </a:solidFill>
                <a:sym typeface="Wingdings" panose="05000000000000000000" pitchFamily="2" charset="2"/>
              </a:rPr>
              <a:t>	</a:t>
            </a:r>
            <a:r>
              <a:rPr lang="en-US" dirty="0">
                <a:solidFill>
                  <a:srgbClr val="002060"/>
                </a:solidFill>
              </a:rPr>
              <a:t>users able to make upfront payment to reduce their total computing cost even further. </a:t>
            </a:r>
          </a:p>
          <a:p>
            <a:pPr marL="342900" indent="-342900">
              <a:buFont typeface="Wingdings" panose="05000000000000000000" pitchFamily="2" charset="2"/>
              <a:buChar char="Ø"/>
            </a:pPr>
            <a:endParaRPr lang="en-US" dirty="0">
              <a:solidFill>
                <a:srgbClr val="002060"/>
              </a:solidFill>
            </a:endParaRPr>
          </a:p>
          <a:p>
            <a:endParaRPr lang="en-GB" dirty="0"/>
          </a:p>
        </p:txBody>
      </p:sp>
    </p:spTree>
    <p:extLst>
      <p:ext uri="{BB962C8B-B14F-4D97-AF65-F5344CB8AC3E}">
        <p14:creationId xmlns:p14="http://schemas.microsoft.com/office/powerpoint/2010/main" val="2746540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EC2 (Pricing Models)</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fontScale="92500" lnSpcReduction="20000"/>
          </a:bodyPr>
          <a:lstStyle/>
          <a:p>
            <a:endParaRPr lang="en-US" dirty="0">
              <a:solidFill>
                <a:schemeClr val="accent1">
                  <a:lumMod val="75000"/>
                </a:schemeClr>
              </a:solidFill>
            </a:endParaRPr>
          </a:p>
          <a:p>
            <a:r>
              <a:rPr lang="en-US" dirty="0">
                <a:solidFill>
                  <a:srgbClr val="002060"/>
                </a:solidFill>
              </a:rPr>
              <a:t>EC2 Pricing Models</a:t>
            </a:r>
            <a:r>
              <a:rPr lang="en-US" dirty="0">
                <a:solidFill>
                  <a:srgbClr val="002060"/>
                </a:solidFill>
                <a:sym typeface="Wingdings" panose="05000000000000000000" pitchFamily="2" charset="2"/>
              </a:rPr>
              <a:t></a:t>
            </a:r>
            <a:endParaRPr lang="en-US" dirty="0">
              <a:solidFill>
                <a:srgbClr val="002060"/>
              </a:solidFill>
            </a:endParaRPr>
          </a:p>
          <a:p>
            <a:pPr lvl="0"/>
            <a:r>
              <a:rPr lang="en-US" dirty="0" smtClean="0">
                <a:solidFill>
                  <a:srgbClr val="002060"/>
                </a:solidFill>
              </a:rPr>
              <a:t>3. Spot- </a:t>
            </a:r>
            <a:r>
              <a:rPr lang="en-US" dirty="0">
                <a:solidFill>
                  <a:srgbClr val="002060"/>
                </a:solidFill>
              </a:rPr>
              <a:t>Enables you to bid whatever price you want for the instance capacity, providing </a:t>
            </a:r>
            <a:r>
              <a:rPr lang="en-US" dirty="0" smtClean="0">
                <a:solidFill>
                  <a:srgbClr val="002060"/>
                </a:solidFill>
              </a:rPr>
              <a:t>	for </a:t>
            </a:r>
            <a:r>
              <a:rPr lang="en-US" dirty="0">
                <a:solidFill>
                  <a:srgbClr val="002060"/>
                </a:solidFill>
              </a:rPr>
              <a:t>even greater saving </a:t>
            </a:r>
            <a:r>
              <a:rPr lang="en-US" dirty="0" smtClean="0">
                <a:solidFill>
                  <a:srgbClr val="002060"/>
                </a:solidFill>
              </a:rPr>
              <a:t>	if </a:t>
            </a:r>
            <a:r>
              <a:rPr lang="en-US" dirty="0">
                <a:solidFill>
                  <a:srgbClr val="002060"/>
                </a:solidFill>
              </a:rPr>
              <a:t>your applications have flexible start and end times.</a:t>
            </a:r>
          </a:p>
          <a:p>
            <a:r>
              <a:rPr lang="en-US" dirty="0" smtClean="0">
                <a:solidFill>
                  <a:srgbClr val="002060"/>
                </a:solidFill>
                <a:sym typeface="Wingdings" panose="05000000000000000000" pitchFamily="2" charset="2"/>
              </a:rPr>
              <a:t>	</a:t>
            </a:r>
            <a:r>
              <a:rPr lang="en-US" dirty="0">
                <a:solidFill>
                  <a:srgbClr val="002060"/>
                </a:solidFill>
              </a:rPr>
              <a:t>applications that have flexible start and end times</a:t>
            </a:r>
          </a:p>
          <a:p>
            <a:r>
              <a:rPr lang="en-US" dirty="0" smtClean="0">
                <a:solidFill>
                  <a:srgbClr val="002060"/>
                </a:solidFill>
                <a:sym typeface="Wingdings" panose="05000000000000000000" pitchFamily="2" charset="2"/>
              </a:rPr>
              <a:t>	</a:t>
            </a:r>
            <a:r>
              <a:rPr lang="en-US" dirty="0">
                <a:solidFill>
                  <a:srgbClr val="002060"/>
                </a:solidFill>
              </a:rPr>
              <a:t>applications that are only feasible at very low compute prices</a:t>
            </a:r>
          </a:p>
          <a:p>
            <a:r>
              <a:rPr lang="en-US" dirty="0" smtClean="0">
                <a:solidFill>
                  <a:srgbClr val="002060"/>
                </a:solidFill>
                <a:sym typeface="Wingdings" panose="05000000000000000000" pitchFamily="2" charset="2"/>
              </a:rPr>
              <a:t>	</a:t>
            </a:r>
            <a:r>
              <a:rPr lang="en-US" dirty="0">
                <a:solidFill>
                  <a:srgbClr val="002060"/>
                </a:solidFill>
              </a:rPr>
              <a:t>users with urgent computing needs for large amounts of additional capacity</a:t>
            </a:r>
            <a:r>
              <a:rPr lang="en-US" dirty="0" smtClean="0">
                <a:solidFill>
                  <a:srgbClr val="002060"/>
                </a:solidFill>
              </a:rPr>
              <a:t>.</a:t>
            </a:r>
          </a:p>
          <a:p>
            <a:endParaRPr lang="en-US" dirty="0">
              <a:solidFill>
                <a:srgbClr val="002060"/>
              </a:solidFill>
            </a:endParaRPr>
          </a:p>
          <a:p>
            <a:pPr lvl="0"/>
            <a:r>
              <a:rPr lang="en-US" dirty="0" smtClean="0">
                <a:solidFill>
                  <a:srgbClr val="002060"/>
                </a:solidFill>
              </a:rPr>
              <a:t>4.</a:t>
            </a:r>
            <a:r>
              <a:rPr lang="en-US" dirty="0"/>
              <a:t> </a:t>
            </a:r>
            <a:r>
              <a:rPr lang="en-US" dirty="0">
                <a:solidFill>
                  <a:srgbClr val="002060"/>
                </a:solidFill>
              </a:rPr>
              <a:t>Dedicated Hosts- physical EC2 server dedicated for your use. Dedicated hosts can help </a:t>
            </a:r>
            <a:r>
              <a:rPr lang="en-US" dirty="0" smtClean="0">
                <a:solidFill>
                  <a:srgbClr val="002060"/>
                </a:solidFill>
              </a:rPr>
              <a:t>	you </a:t>
            </a:r>
            <a:r>
              <a:rPr lang="en-US" dirty="0">
                <a:solidFill>
                  <a:srgbClr val="002060"/>
                </a:solidFill>
              </a:rPr>
              <a:t>reduce cost by allowing you to use your existing server-bound software license.</a:t>
            </a:r>
          </a:p>
          <a:p>
            <a:r>
              <a:rPr lang="en-US" dirty="0" smtClean="0">
                <a:solidFill>
                  <a:srgbClr val="002060"/>
                </a:solidFill>
                <a:sym typeface="Wingdings" panose="05000000000000000000" pitchFamily="2" charset="2"/>
              </a:rPr>
              <a:t>	</a:t>
            </a:r>
            <a:r>
              <a:rPr lang="en-US" dirty="0">
                <a:solidFill>
                  <a:srgbClr val="002060"/>
                </a:solidFill>
              </a:rPr>
              <a:t>Useful for regulatory requirement that may not support multi-tenant </a:t>
            </a:r>
            <a:r>
              <a:rPr lang="en-US" dirty="0" smtClean="0">
                <a:solidFill>
                  <a:srgbClr val="002060"/>
                </a:solidFill>
              </a:rPr>
              <a:t>	virtualization</a:t>
            </a:r>
            <a:endParaRPr lang="en-US" dirty="0">
              <a:solidFill>
                <a:srgbClr val="002060"/>
              </a:solidFill>
            </a:endParaRPr>
          </a:p>
          <a:p>
            <a:r>
              <a:rPr lang="en-US" dirty="0" smtClean="0">
                <a:solidFill>
                  <a:srgbClr val="002060"/>
                </a:solidFill>
                <a:sym typeface="Wingdings" panose="05000000000000000000" pitchFamily="2" charset="2"/>
              </a:rPr>
              <a:t>	</a:t>
            </a:r>
            <a:r>
              <a:rPr lang="en-US" dirty="0">
                <a:solidFill>
                  <a:srgbClr val="002060"/>
                </a:solidFill>
              </a:rPr>
              <a:t>Great for licensing which does not support multi-tenant or cloud deployments</a:t>
            </a:r>
          </a:p>
          <a:p>
            <a:r>
              <a:rPr lang="en-US" dirty="0" smtClean="0">
                <a:solidFill>
                  <a:srgbClr val="002060"/>
                </a:solidFill>
                <a:sym typeface="Wingdings" panose="05000000000000000000" pitchFamily="2" charset="2"/>
              </a:rPr>
              <a:t>	</a:t>
            </a:r>
            <a:r>
              <a:rPr lang="en-US" dirty="0">
                <a:solidFill>
                  <a:srgbClr val="002060"/>
                </a:solidFill>
              </a:rPr>
              <a:t>Can be purchased On-Demand (hourly</a:t>
            </a:r>
            <a:r>
              <a:rPr lang="en-US" dirty="0" smtClean="0">
                <a:solidFill>
                  <a:srgbClr val="002060"/>
                </a:solidFill>
              </a:rPr>
              <a:t>)</a:t>
            </a:r>
          </a:p>
          <a:p>
            <a:r>
              <a:rPr lang="en-US" dirty="0" smtClean="0">
                <a:solidFill>
                  <a:srgbClr val="002060"/>
                </a:solidFill>
              </a:rPr>
              <a:t>5. Reserved Scheduled Instances</a:t>
            </a:r>
            <a:endParaRPr lang="en-US" dirty="0">
              <a:solidFill>
                <a:srgbClr val="002060"/>
              </a:solidFill>
            </a:endParaRPr>
          </a:p>
          <a:p>
            <a:endParaRPr lang="en-US" dirty="0">
              <a:solidFill>
                <a:srgbClr val="002060"/>
              </a:solidFill>
            </a:endParaRPr>
          </a:p>
          <a:p>
            <a:pPr marL="342900" indent="-342900">
              <a:buFont typeface="Wingdings" panose="05000000000000000000" pitchFamily="2" charset="2"/>
              <a:buChar char="Ø"/>
            </a:pPr>
            <a:endParaRPr lang="en-US" dirty="0">
              <a:solidFill>
                <a:srgbClr val="002060"/>
              </a:solidFill>
            </a:endParaRPr>
          </a:p>
          <a:p>
            <a:endParaRPr lang="en-GB" dirty="0"/>
          </a:p>
        </p:txBody>
      </p:sp>
    </p:spTree>
    <p:extLst>
      <p:ext uri="{BB962C8B-B14F-4D97-AF65-F5344CB8AC3E}">
        <p14:creationId xmlns:p14="http://schemas.microsoft.com/office/powerpoint/2010/main" val="2614550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EC-2</a:t>
            </a:r>
            <a:endParaRPr lang="en-US" sz="3200" dirty="0"/>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smtClean="0">
                <a:solidFill>
                  <a:schemeClr val="accent1">
                    <a:lumMod val="75000"/>
                  </a:schemeClr>
                </a:solidFill>
              </a:rPr>
              <a:t>LAB.</a:t>
            </a:r>
          </a:p>
          <a:p>
            <a:pPr marL="342900" indent="-342900">
              <a:buFont typeface="Wingdings" panose="05000000000000000000" pitchFamily="2" charset="2"/>
              <a:buChar char="Ø"/>
            </a:pPr>
            <a:r>
              <a:rPr lang="en-US" dirty="0">
                <a:solidFill>
                  <a:srgbClr val="002060"/>
                </a:solidFill>
              </a:rPr>
              <a:t>Check description of instance</a:t>
            </a:r>
          </a:p>
          <a:p>
            <a:pPr marL="342900" indent="-342900">
              <a:buFont typeface="Wingdings" panose="05000000000000000000" pitchFamily="2" charset="2"/>
              <a:buChar char="Ø"/>
            </a:pPr>
            <a:r>
              <a:rPr lang="en-US" dirty="0" smtClean="0">
                <a:solidFill>
                  <a:srgbClr val="002060"/>
                </a:solidFill>
              </a:rPr>
              <a:t>Then </a:t>
            </a:r>
            <a:r>
              <a:rPr lang="en-US" dirty="0">
                <a:solidFill>
                  <a:srgbClr val="002060"/>
                </a:solidFill>
              </a:rPr>
              <a:t>check status of instance</a:t>
            </a:r>
          </a:p>
          <a:p>
            <a:pPr marL="342900" indent="-342900">
              <a:buFont typeface="Wingdings" panose="05000000000000000000" pitchFamily="2" charset="2"/>
              <a:buChar char="Ø"/>
            </a:pP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342469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EC-2 Quiz</a:t>
            </a:r>
            <a:endParaRPr lang="en-US" sz="3200" dirty="0"/>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a:t>A provisioned EC2 resource is called an </a:t>
            </a:r>
            <a:r>
              <a:rPr lang="en-US" b="1" dirty="0" smtClean="0"/>
              <a:t>_____</a:t>
            </a:r>
          </a:p>
          <a:p>
            <a:pPr marL="342900" indent="-342900">
              <a:buFont typeface="Wingdings" panose="05000000000000000000" pitchFamily="2" charset="2"/>
              <a:buChar char="Ø"/>
            </a:pPr>
            <a:r>
              <a:rPr lang="en-US" dirty="0"/>
              <a:t>You can create new instances based on </a:t>
            </a:r>
            <a:r>
              <a:rPr lang="en-US" dirty="0" smtClean="0"/>
              <a:t>________</a:t>
            </a:r>
          </a:p>
          <a:p>
            <a:pPr marL="342900" indent="-342900">
              <a:buFont typeface="Wingdings" panose="05000000000000000000" pitchFamily="2" charset="2"/>
              <a:buChar char="Ø"/>
            </a:pPr>
            <a:r>
              <a:rPr lang="en-US" dirty="0"/>
              <a:t>AMIs are preconfigured templates that </a:t>
            </a:r>
            <a:r>
              <a:rPr lang="en-US" dirty="0" smtClean="0"/>
              <a:t>include_______________</a:t>
            </a:r>
          </a:p>
          <a:p>
            <a:pPr marL="457200" indent="-457200">
              <a:buFont typeface="Wingdings" panose="05000000000000000000" pitchFamily="2" charset="2"/>
              <a:buChar char="Ø"/>
            </a:pPr>
            <a:r>
              <a:rPr lang="en-US" dirty="0"/>
              <a:t>C</a:t>
            </a:r>
            <a:r>
              <a:rPr lang="en-US" dirty="0" smtClean="0"/>
              <a:t>ombinations </a:t>
            </a:r>
            <a:r>
              <a:rPr lang="en-US" dirty="0"/>
              <a:t>of CPU, memory, storage, </a:t>
            </a:r>
            <a:r>
              <a:rPr lang="en-US" dirty="0" smtClean="0"/>
              <a:t>and networking </a:t>
            </a:r>
            <a:r>
              <a:rPr lang="en-US" dirty="0"/>
              <a:t>capacity for provisioning </a:t>
            </a:r>
            <a:r>
              <a:rPr lang="en-US" dirty="0" smtClean="0"/>
              <a:t>instances is called  _____________</a:t>
            </a:r>
          </a:p>
          <a:p>
            <a:pPr marL="457200" indent="-457200">
              <a:buFont typeface="Wingdings" panose="05000000000000000000" pitchFamily="2" charset="2"/>
              <a:buChar char="Ø"/>
            </a:pPr>
            <a:r>
              <a:rPr lang="en-US" dirty="0"/>
              <a:t>Data on an instance store vanishes when the </a:t>
            </a:r>
            <a:r>
              <a:rPr lang="en-US" dirty="0" smtClean="0"/>
              <a:t>instances are ______________</a:t>
            </a:r>
          </a:p>
          <a:p>
            <a:pPr marL="342900" indent="-342900">
              <a:buFont typeface="Wingdings" panose="05000000000000000000" pitchFamily="2" charset="2"/>
              <a:buChar char="Ø"/>
            </a:pPr>
            <a:r>
              <a:rPr lang="en-US" dirty="0"/>
              <a:t>Amazon also provides persistent storage volumes on EC2, </a:t>
            </a:r>
            <a:r>
              <a:rPr lang="en-US" dirty="0" smtClean="0"/>
              <a:t>which is called ______ Volume</a:t>
            </a:r>
          </a:p>
          <a:p>
            <a:pPr marL="342900" indent="-342900">
              <a:buFont typeface="Wingdings" panose="05000000000000000000" pitchFamily="2" charset="2"/>
              <a:buChar char="Ø"/>
            </a:pPr>
            <a:r>
              <a:rPr lang="en-US" dirty="0"/>
              <a:t>firewall to your </a:t>
            </a:r>
            <a:r>
              <a:rPr lang="en-US" dirty="0" smtClean="0"/>
              <a:t>instances is done through ________________</a:t>
            </a:r>
          </a:p>
          <a:p>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3075351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Security groups</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smtClean="0">
                <a:solidFill>
                  <a:schemeClr val="accent1">
                    <a:lumMod val="75000"/>
                  </a:schemeClr>
                </a:solidFill>
              </a:rPr>
              <a:t>LAB.</a:t>
            </a:r>
          </a:p>
          <a:p>
            <a:pPr marL="342900" indent="-342900">
              <a:buFont typeface="Wingdings" panose="05000000000000000000" pitchFamily="2" charset="2"/>
              <a:buChar char="Ø"/>
            </a:pPr>
            <a:r>
              <a:rPr lang="en-US" dirty="0" smtClean="0">
                <a:solidFill>
                  <a:schemeClr val="accent1">
                    <a:lumMod val="75000"/>
                  </a:schemeClr>
                </a:solidFill>
              </a:rPr>
              <a:t>Change security rule and check its effect</a:t>
            </a:r>
          </a:p>
          <a:p>
            <a:pPr marL="342900" indent="-342900">
              <a:buFont typeface="Wingdings" panose="05000000000000000000" pitchFamily="2" charset="2"/>
              <a:buChar char="Ø"/>
            </a:pPr>
            <a:r>
              <a:rPr lang="en-US" dirty="0" smtClean="0">
                <a:solidFill>
                  <a:schemeClr val="accent1">
                    <a:lumMod val="75000"/>
                  </a:schemeClr>
                </a:solidFill>
              </a:rPr>
              <a:t>Check one security group can be assigned to how many instances</a:t>
            </a:r>
          </a:p>
          <a:p>
            <a:pPr marL="342900" indent="-342900">
              <a:buFont typeface="Wingdings" panose="05000000000000000000" pitchFamily="2" charset="2"/>
              <a:buChar char="Ø"/>
            </a:pPr>
            <a:r>
              <a:rPr lang="en-US" dirty="0" smtClean="0">
                <a:solidFill>
                  <a:schemeClr val="accent1">
                    <a:lumMod val="75000"/>
                  </a:schemeClr>
                </a:solidFill>
              </a:rPr>
              <a:t>Check outbound security rules</a:t>
            </a:r>
          </a:p>
          <a:p>
            <a:endParaRPr lang="en-US" dirty="0"/>
          </a:p>
          <a:p>
            <a:pPr marL="342900" indent="-342900">
              <a:buFont typeface="Wingdings" panose="05000000000000000000" pitchFamily="2" charset="2"/>
              <a:buChar char="Ø"/>
            </a:pP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43149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27348" y="1251284"/>
            <a:ext cx="11700000" cy="5030269"/>
          </a:xfrm>
        </p:spPr>
        <p:txBody>
          <a:bodyPr/>
          <a:lstStyle/>
          <a:p>
            <a:pPr marL="342900" indent="-342900">
              <a:buFont typeface="Wingdings" panose="05000000000000000000" pitchFamily="2" charset="2"/>
              <a:buChar char="Ø"/>
            </a:pPr>
            <a:r>
              <a:rPr lang="en-US" sz="2400" b="1" dirty="0" smtClean="0">
                <a:solidFill>
                  <a:schemeClr val="accent1">
                    <a:lumMod val="75000"/>
                  </a:schemeClr>
                </a:solidFill>
              </a:rPr>
              <a:t>Cloud Computing</a:t>
            </a:r>
          </a:p>
          <a:p>
            <a:endParaRPr lang="en-US" sz="2400" b="1" dirty="0" smtClean="0">
              <a:solidFill>
                <a:schemeClr val="accent1">
                  <a:lumMod val="75000"/>
                </a:schemeClr>
              </a:solidFill>
            </a:endParaRPr>
          </a:p>
          <a:p>
            <a:pPr marL="342900" indent="-342900">
              <a:buFont typeface="Wingdings" panose="05000000000000000000" pitchFamily="2" charset="2"/>
              <a:buChar char="Ø"/>
            </a:pPr>
            <a:r>
              <a:rPr lang="en-US" sz="2400" b="1" dirty="0" smtClean="0">
                <a:solidFill>
                  <a:schemeClr val="accent1">
                    <a:lumMod val="75000"/>
                  </a:schemeClr>
                </a:solidFill>
              </a:rPr>
              <a:t>Cloud Models</a:t>
            </a:r>
          </a:p>
          <a:p>
            <a:endParaRPr lang="en-US" sz="2400" b="1" dirty="0" smtClean="0">
              <a:solidFill>
                <a:schemeClr val="accent1">
                  <a:lumMod val="75000"/>
                </a:schemeClr>
              </a:solidFill>
            </a:endParaRPr>
          </a:p>
          <a:p>
            <a:pPr marL="342900" indent="-342900">
              <a:buFont typeface="Wingdings" panose="05000000000000000000" pitchFamily="2" charset="2"/>
              <a:buChar char="Ø"/>
            </a:pPr>
            <a:r>
              <a:rPr lang="en-US" sz="2400" b="1" dirty="0" smtClean="0">
                <a:solidFill>
                  <a:schemeClr val="accent1">
                    <a:lumMod val="75000"/>
                  </a:schemeClr>
                </a:solidFill>
              </a:rPr>
              <a:t>What AWS is?</a:t>
            </a:r>
          </a:p>
          <a:p>
            <a:endParaRPr lang="en-US" sz="2400" b="1" dirty="0" smtClean="0">
              <a:solidFill>
                <a:schemeClr val="accent1">
                  <a:lumMod val="75000"/>
                </a:schemeClr>
              </a:solidFill>
            </a:endParaRPr>
          </a:p>
          <a:p>
            <a:pPr marL="609600" lvl="1" indent="-342900">
              <a:buFont typeface="Wingdings" panose="05000000000000000000" pitchFamily="2" charset="2"/>
              <a:buChar char="Ø"/>
            </a:pPr>
            <a:r>
              <a:rPr lang="en-US" sz="2200" b="1" dirty="0" smtClean="0">
                <a:solidFill>
                  <a:schemeClr val="accent1">
                    <a:lumMod val="75000"/>
                  </a:schemeClr>
                </a:solidFill>
              </a:rPr>
              <a:t>Services of AWS</a:t>
            </a:r>
          </a:p>
          <a:p>
            <a:pPr lvl="2" indent="0">
              <a:buNone/>
            </a:pPr>
            <a:endParaRPr lang="en-US" sz="2000" b="1" dirty="0" smtClean="0">
              <a:solidFill>
                <a:schemeClr val="accent1">
                  <a:lumMod val="75000"/>
                </a:schemeClr>
              </a:solidFill>
            </a:endParaRPr>
          </a:p>
          <a:p>
            <a:endParaRPr lang="en-US" dirty="0" smtClean="0"/>
          </a:p>
          <a:p>
            <a:endParaRPr lang="en-US" dirty="0" smtClean="0"/>
          </a:p>
          <a:p>
            <a:pPr marL="342900" indent="-342900">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b="1" dirty="0" smtClean="0">
                <a:solidFill>
                  <a:schemeClr val="accent1">
                    <a:lumMod val="75000"/>
                  </a:schemeClr>
                </a:solidFill>
              </a:rPr>
              <a:t>Agenda</a:t>
            </a:r>
            <a:endParaRPr lang="en-US" b="1" dirty="0">
              <a:solidFill>
                <a:schemeClr val="accent1">
                  <a:lumMod val="75000"/>
                </a:schemeClr>
              </a:solidFill>
            </a:endParaRPr>
          </a:p>
        </p:txBody>
      </p:sp>
    </p:spTree>
    <p:extLst>
      <p:ext uri="{BB962C8B-B14F-4D97-AF65-F5344CB8AC3E}">
        <p14:creationId xmlns:p14="http://schemas.microsoft.com/office/powerpoint/2010/main" val="77260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Security groups- Summary</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b="1" dirty="0" smtClean="0">
                <a:solidFill>
                  <a:srgbClr val="002060"/>
                </a:solidFill>
              </a:rPr>
              <a:t>All </a:t>
            </a:r>
            <a:r>
              <a:rPr lang="en-US" b="1" dirty="0">
                <a:solidFill>
                  <a:srgbClr val="002060"/>
                </a:solidFill>
              </a:rPr>
              <a:t>inbound traffic is blocked by default</a:t>
            </a:r>
            <a:endParaRPr lang="en-US" dirty="0">
              <a:solidFill>
                <a:srgbClr val="002060"/>
              </a:solidFill>
            </a:endParaRPr>
          </a:p>
          <a:p>
            <a:pPr marL="342900" indent="-342900">
              <a:buFont typeface="Wingdings" panose="05000000000000000000" pitchFamily="2" charset="2"/>
              <a:buChar char="Ø"/>
            </a:pPr>
            <a:r>
              <a:rPr lang="en-US" b="1" dirty="0">
                <a:solidFill>
                  <a:srgbClr val="002060"/>
                </a:solidFill>
              </a:rPr>
              <a:t>All outbound traffic is allowed.</a:t>
            </a:r>
            <a:endParaRPr lang="en-US" dirty="0">
              <a:solidFill>
                <a:srgbClr val="002060"/>
              </a:solidFill>
            </a:endParaRPr>
          </a:p>
          <a:p>
            <a:pPr marL="342900" indent="-342900">
              <a:buFont typeface="Wingdings" panose="05000000000000000000" pitchFamily="2" charset="2"/>
              <a:buChar char="Ø"/>
            </a:pPr>
            <a:r>
              <a:rPr lang="en-US" b="1" dirty="0">
                <a:solidFill>
                  <a:srgbClr val="002060"/>
                </a:solidFill>
              </a:rPr>
              <a:t>Changes to security </a:t>
            </a:r>
            <a:r>
              <a:rPr lang="en-US" b="1" dirty="0" smtClean="0">
                <a:solidFill>
                  <a:srgbClr val="002060"/>
                </a:solidFill>
              </a:rPr>
              <a:t>group</a:t>
            </a:r>
            <a:r>
              <a:rPr lang="en-US" b="1" dirty="0">
                <a:solidFill>
                  <a:srgbClr val="002060"/>
                </a:solidFill>
              </a:rPr>
              <a:t>. Take effect immediately</a:t>
            </a:r>
            <a:endParaRPr lang="en-US" dirty="0">
              <a:solidFill>
                <a:srgbClr val="002060"/>
              </a:solidFill>
            </a:endParaRPr>
          </a:p>
          <a:p>
            <a:pPr marL="342900" indent="-342900">
              <a:buFont typeface="Wingdings" panose="05000000000000000000" pitchFamily="2" charset="2"/>
              <a:buChar char="Ø"/>
            </a:pPr>
            <a:r>
              <a:rPr lang="en-US" b="1" dirty="0">
                <a:solidFill>
                  <a:srgbClr val="002060"/>
                </a:solidFill>
              </a:rPr>
              <a:t>You can have any number of EC2 instance within a security group</a:t>
            </a:r>
            <a:endParaRPr lang="en-US" dirty="0">
              <a:solidFill>
                <a:srgbClr val="002060"/>
              </a:solidFill>
            </a:endParaRPr>
          </a:p>
          <a:p>
            <a:pPr marL="342900" indent="-342900">
              <a:buFont typeface="Wingdings" panose="05000000000000000000" pitchFamily="2" charset="2"/>
              <a:buChar char="Ø"/>
            </a:pPr>
            <a:r>
              <a:rPr lang="en-US" b="1" dirty="0">
                <a:solidFill>
                  <a:srgbClr val="002060"/>
                </a:solidFill>
              </a:rPr>
              <a:t>You can have multiple security groups attached to EC2 instances</a:t>
            </a:r>
            <a:endParaRPr lang="en-US" dirty="0">
              <a:solidFill>
                <a:srgbClr val="002060"/>
              </a:solidFill>
            </a:endParaRPr>
          </a:p>
          <a:p>
            <a:pPr marL="342900" indent="-342900">
              <a:buFont typeface="Wingdings" panose="05000000000000000000" pitchFamily="2" charset="2"/>
              <a:buChar char="Ø"/>
            </a:pPr>
            <a:r>
              <a:rPr lang="en-US" b="1" dirty="0">
                <a:solidFill>
                  <a:srgbClr val="002060"/>
                </a:solidFill>
              </a:rPr>
              <a:t>Security groups are </a:t>
            </a:r>
            <a:r>
              <a:rPr lang="en-US" b="1" dirty="0" err="1">
                <a:solidFill>
                  <a:srgbClr val="002060"/>
                </a:solidFill>
              </a:rPr>
              <a:t>stateful</a:t>
            </a:r>
            <a:r>
              <a:rPr lang="en-US" b="1" dirty="0">
                <a:solidFill>
                  <a:srgbClr val="002060"/>
                </a:solidFill>
              </a:rPr>
              <a:t> (which means if you create an inbound rule allowing traffic in, that traffic is automatically allowed back again.)</a:t>
            </a:r>
            <a:endParaRPr lang="en-US" dirty="0">
              <a:solidFill>
                <a:srgbClr val="002060"/>
              </a:solidFill>
            </a:endParaRPr>
          </a:p>
          <a:p>
            <a:pPr marL="342900" indent="-342900">
              <a:buFont typeface="Wingdings" panose="05000000000000000000" pitchFamily="2" charset="2"/>
              <a:buChar char="Ø"/>
            </a:pPr>
            <a:r>
              <a:rPr lang="en-US" b="1" dirty="0">
                <a:solidFill>
                  <a:srgbClr val="002060"/>
                </a:solidFill>
              </a:rPr>
              <a:t>You cannot block specific IP addresses using Security Groups, instead use </a:t>
            </a:r>
            <a:r>
              <a:rPr lang="en-US" b="1" i="1" dirty="0">
                <a:solidFill>
                  <a:srgbClr val="002060"/>
                </a:solidFill>
              </a:rPr>
              <a:t>Network Access Control Lists.</a:t>
            </a:r>
            <a:endParaRPr lang="en-US" i="1" dirty="0">
              <a:solidFill>
                <a:srgbClr val="002060"/>
              </a:solidFill>
            </a:endParaRPr>
          </a:p>
          <a:p>
            <a:pPr marL="342900" indent="-342900">
              <a:buFont typeface="Wingdings" panose="05000000000000000000" pitchFamily="2" charset="2"/>
              <a:buChar char="Ø"/>
            </a:pPr>
            <a:r>
              <a:rPr lang="en-US" b="1" dirty="0">
                <a:solidFill>
                  <a:srgbClr val="002060"/>
                </a:solidFill>
              </a:rPr>
              <a:t>You can specify allow rules, but not deny rules</a:t>
            </a:r>
            <a:endParaRPr lang="en-US" dirty="0">
              <a:solidFill>
                <a:srgbClr val="002060"/>
              </a:solidFill>
            </a:endParaRPr>
          </a:p>
          <a:p>
            <a:pPr marL="34290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1639917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smtClean="0"/>
              <a:t>EC-2 </a:t>
            </a:r>
            <a:r>
              <a:rPr lang="en-US" sz="3200" b="1" u="sng" dirty="0" err="1" smtClean="0"/>
              <a:t>MetaData</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fontScale="70000" lnSpcReduction="20000"/>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dirty="0">
                <a:solidFill>
                  <a:srgbClr val="002060"/>
                </a:solidFill>
              </a:rPr>
              <a:t>Go to </a:t>
            </a:r>
            <a:r>
              <a:rPr lang="en-US" dirty="0" err="1">
                <a:solidFill>
                  <a:srgbClr val="002060"/>
                </a:solidFill>
              </a:rPr>
              <a:t>ssh</a:t>
            </a:r>
            <a:endParaRPr lang="en-US" dirty="0">
              <a:solidFill>
                <a:srgbClr val="002060"/>
              </a:solidFill>
            </a:endParaRPr>
          </a:p>
          <a:p>
            <a:pPr marL="342900" indent="-342900">
              <a:buFont typeface="Wingdings" panose="05000000000000000000" pitchFamily="2" charset="2"/>
              <a:buChar char="Ø"/>
            </a:pPr>
            <a:r>
              <a:rPr lang="en-US" dirty="0" err="1">
                <a:solidFill>
                  <a:srgbClr val="002060"/>
                </a:solidFill>
              </a:rPr>
              <a:t>Sudo</a:t>
            </a:r>
            <a:r>
              <a:rPr lang="en-US" dirty="0">
                <a:solidFill>
                  <a:srgbClr val="002060"/>
                </a:solidFill>
              </a:rPr>
              <a:t> </a:t>
            </a:r>
            <a:r>
              <a:rPr lang="en-US" dirty="0" err="1">
                <a:solidFill>
                  <a:srgbClr val="002060"/>
                </a:solidFill>
              </a:rPr>
              <a:t>su</a:t>
            </a:r>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Clear</a:t>
            </a:r>
          </a:p>
          <a:p>
            <a:pPr marL="342900" indent="-342900">
              <a:buFont typeface="Wingdings" panose="05000000000000000000" pitchFamily="2" charset="2"/>
              <a:buChar char="Ø"/>
            </a:pPr>
            <a:r>
              <a:rPr lang="en-US" dirty="0">
                <a:solidFill>
                  <a:srgbClr val="002060"/>
                </a:solidFill>
              </a:rPr>
              <a:t>curl </a:t>
            </a:r>
            <a:r>
              <a:rPr lang="en-US" u="sng" dirty="0">
                <a:solidFill>
                  <a:srgbClr val="002060"/>
                </a:solidFill>
                <a:hlinkClick r:id="rId2"/>
              </a:rPr>
              <a:t>http://169.254.169.254/latest/user-data</a:t>
            </a:r>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you will get full data you have fired previously</a:t>
            </a:r>
          </a:p>
          <a:p>
            <a:pPr marL="342900" indent="-342900">
              <a:buFont typeface="Wingdings" panose="05000000000000000000" pitchFamily="2" charset="2"/>
              <a:buChar char="Ø"/>
            </a:pPr>
            <a:r>
              <a:rPr lang="en-US" dirty="0">
                <a:solidFill>
                  <a:srgbClr val="002060"/>
                </a:solidFill>
              </a:rPr>
              <a:t> </a:t>
            </a:r>
          </a:p>
          <a:p>
            <a:pPr marL="342900" indent="-342900">
              <a:buFont typeface="Wingdings" panose="05000000000000000000" pitchFamily="2" charset="2"/>
              <a:buChar char="Ø"/>
            </a:pPr>
            <a:r>
              <a:rPr lang="en-US" dirty="0">
                <a:solidFill>
                  <a:srgbClr val="002060"/>
                </a:solidFill>
              </a:rPr>
              <a:t>curl </a:t>
            </a:r>
            <a:r>
              <a:rPr lang="en-US" u="sng" dirty="0">
                <a:solidFill>
                  <a:srgbClr val="002060"/>
                </a:solidFill>
                <a:hlinkClick r:id="rId3"/>
              </a:rPr>
              <a:t>http://169.254.169.254/latest/user-data&gt;bootstrap.txt</a:t>
            </a:r>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(to shift the data to bootstrap.txt)</a:t>
            </a:r>
          </a:p>
          <a:p>
            <a:pPr marL="342900" indent="-342900">
              <a:buFont typeface="Wingdings" panose="05000000000000000000" pitchFamily="2" charset="2"/>
              <a:buChar char="Ø"/>
            </a:pPr>
            <a:r>
              <a:rPr lang="en-US" dirty="0">
                <a:solidFill>
                  <a:srgbClr val="002060"/>
                </a:solidFill>
              </a:rPr>
              <a:t> </a:t>
            </a:r>
          </a:p>
          <a:p>
            <a:pPr marL="342900" indent="-342900">
              <a:buFont typeface="Wingdings" panose="05000000000000000000" pitchFamily="2" charset="2"/>
              <a:buChar char="Ø"/>
            </a:pPr>
            <a:r>
              <a:rPr lang="en-US" dirty="0">
                <a:solidFill>
                  <a:srgbClr val="002060"/>
                </a:solidFill>
              </a:rPr>
              <a:t>Cat bootstrap.txt --</a:t>
            </a:r>
            <a:r>
              <a:rPr lang="en-US" dirty="0">
                <a:solidFill>
                  <a:srgbClr val="002060"/>
                </a:solidFill>
                <a:sym typeface="Wingdings" panose="05000000000000000000" pitchFamily="2" charset="2"/>
              </a:rPr>
              <a:t></a:t>
            </a:r>
            <a:r>
              <a:rPr lang="en-US" dirty="0">
                <a:solidFill>
                  <a:srgbClr val="002060"/>
                </a:solidFill>
              </a:rPr>
              <a:t> to see the data in the txt file</a:t>
            </a:r>
          </a:p>
          <a:p>
            <a:pPr marL="342900" indent="-342900">
              <a:buFont typeface="Wingdings" panose="05000000000000000000" pitchFamily="2" charset="2"/>
              <a:buChar char="Ø"/>
            </a:pPr>
            <a:r>
              <a:rPr lang="en-US" dirty="0">
                <a:solidFill>
                  <a:srgbClr val="002060"/>
                </a:solidFill>
              </a:rPr>
              <a:t>For meta data</a:t>
            </a:r>
          </a:p>
          <a:p>
            <a:pPr marL="342900" indent="-342900">
              <a:buFont typeface="Wingdings" panose="05000000000000000000" pitchFamily="2" charset="2"/>
              <a:buChar char="Ø"/>
            </a:pPr>
            <a:r>
              <a:rPr lang="en-US" dirty="0">
                <a:solidFill>
                  <a:srgbClr val="002060"/>
                </a:solidFill>
              </a:rPr>
              <a:t>curl </a:t>
            </a:r>
            <a:r>
              <a:rPr lang="en-US" u="sng" dirty="0">
                <a:solidFill>
                  <a:srgbClr val="002060"/>
                </a:solidFill>
                <a:hlinkClick r:id="rId4"/>
              </a:rPr>
              <a:t>http://169.254.169.254/latest/meta-data/</a:t>
            </a:r>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 </a:t>
            </a:r>
          </a:p>
          <a:p>
            <a:pPr marL="342900" indent="-342900">
              <a:buFont typeface="Wingdings" panose="05000000000000000000" pitchFamily="2" charset="2"/>
              <a:buChar char="Ø"/>
            </a:pPr>
            <a:r>
              <a:rPr lang="en-US" b="1" dirty="0">
                <a:solidFill>
                  <a:srgbClr val="002060"/>
                </a:solidFill>
              </a:rPr>
              <a:t>to see data </a:t>
            </a:r>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curl </a:t>
            </a:r>
            <a:r>
              <a:rPr lang="en-US" u="sng" dirty="0">
                <a:solidFill>
                  <a:srgbClr val="002060"/>
                </a:solidFill>
                <a:hlinkClick r:id="rId5"/>
              </a:rPr>
              <a:t>http://169.254.169.254/latest/meta-data/local-ipv4</a:t>
            </a:r>
            <a:endParaRPr lang="en-US" dirty="0">
              <a:solidFill>
                <a:srgbClr val="002060"/>
              </a:solidFill>
            </a:endParaRPr>
          </a:p>
          <a:p>
            <a:pPr marL="342900" indent="-342900">
              <a:buFont typeface="Wingdings" panose="05000000000000000000" pitchFamily="2" charset="2"/>
              <a:buChar char="Ø"/>
            </a:pPr>
            <a:r>
              <a:rPr lang="en-US" dirty="0">
                <a:solidFill>
                  <a:srgbClr val="002060"/>
                </a:solidFill>
              </a:rPr>
              <a:t>curl </a:t>
            </a:r>
            <a:r>
              <a:rPr lang="en-US" u="sng" dirty="0">
                <a:solidFill>
                  <a:srgbClr val="002060"/>
                </a:solidFill>
                <a:hlinkClick r:id="rId6"/>
              </a:rPr>
              <a:t>http://169.254.169.254/latest/meta-data/public-ipv4</a:t>
            </a:r>
            <a:endParaRPr lang="en-US" dirty="0">
              <a:solidFill>
                <a:srgbClr val="002060"/>
              </a:solidFill>
            </a:endParaRPr>
          </a:p>
          <a:p>
            <a:pPr marL="342900" indent="-342900">
              <a:buFont typeface="Wingdings" panose="05000000000000000000" pitchFamily="2" charset="2"/>
              <a:buChar char="Ø"/>
            </a:pPr>
            <a:endParaRPr lang="en-US" dirty="0">
              <a:solidFill>
                <a:schemeClr val="accent1">
                  <a:lumMod val="75000"/>
                </a:schemeClr>
              </a:solidFill>
            </a:endParaRPr>
          </a:p>
          <a:p>
            <a:endParaRPr lang="en-GB" dirty="0"/>
          </a:p>
        </p:txBody>
      </p:sp>
    </p:spTree>
    <p:extLst>
      <p:ext uri="{BB962C8B-B14F-4D97-AF65-F5344CB8AC3E}">
        <p14:creationId xmlns:p14="http://schemas.microsoft.com/office/powerpoint/2010/main" val="1986101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indent="-342900">
              <a:buFont typeface="Wingdings" panose="05000000000000000000" pitchFamily="2" charset="2"/>
              <a:buChar char="Ø"/>
            </a:pPr>
            <a:r>
              <a:rPr lang="en-US" dirty="0">
                <a:solidFill>
                  <a:srgbClr val="002060"/>
                </a:solidFill>
              </a:rPr>
              <a:t>Distributes </a:t>
            </a:r>
            <a:r>
              <a:rPr lang="en-US" dirty="0" smtClean="0">
                <a:solidFill>
                  <a:srgbClr val="002060"/>
                </a:solidFill>
              </a:rPr>
              <a:t>traffics</a:t>
            </a:r>
          </a:p>
          <a:p>
            <a:pPr marL="342900" indent="-342900">
              <a:buFont typeface="Wingdings" panose="05000000000000000000" pitchFamily="2" charset="2"/>
              <a:buChar char="Ø"/>
            </a:pPr>
            <a:r>
              <a:rPr lang="en-US" dirty="0">
                <a:solidFill>
                  <a:srgbClr val="002060"/>
                </a:solidFill>
              </a:rPr>
              <a:t>Checks the health of instance</a:t>
            </a:r>
          </a:p>
          <a:p>
            <a:pPr marL="342900" indent="-342900">
              <a:buFont typeface="Wingdings" panose="05000000000000000000" pitchFamily="2" charset="2"/>
              <a:buChar char="Ø"/>
            </a:pPr>
            <a:r>
              <a:rPr lang="en-US" dirty="0">
                <a:solidFill>
                  <a:srgbClr val="002060"/>
                </a:solidFill>
              </a:rPr>
              <a:t>High availability of application</a:t>
            </a:r>
          </a:p>
          <a:p>
            <a:pPr marL="342900" indent="-342900">
              <a:buFont typeface="Wingdings" panose="05000000000000000000" pitchFamily="2" charset="2"/>
              <a:buChar char="Ø"/>
            </a:pPr>
            <a:r>
              <a:rPr lang="en-US" dirty="0">
                <a:solidFill>
                  <a:srgbClr val="002060"/>
                </a:solidFill>
              </a:rPr>
              <a:t>Fault </a:t>
            </a:r>
            <a:r>
              <a:rPr lang="en-US" dirty="0" smtClean="0">
                <a:solidFill>
                  <a:srgbClr val="002060"/>
                </a:solidFill>
              </a:rPr>
              <a:t>tolerance</a:t>
            </a:r>
          </a:p>
          <a:p>
            <a:pPr marL="342900" indent="-342900">
              <a:buFont typeface="Wingdings" panose="05000000000000000000" pitchFamily="2" charset="2"/>
              <a:buChar char="Ø"/>
            </a:pPr>
            <a:r>
              <a:rPr lang="en-US" dirty="0">
                <a:solidFill>
                  <a:srgbClr val="002060"/>
                </a:solidFill>
              </a:rPr>
              <a:t>Elasticity</a:t>
            </a:r>
          </a:p>
          <a:p>
            <a:pPr marL="342900" indent="-342900">
              <a:buFont typeface="Wingdings" panose="05000000000000000000" pitchFamily="2" charset="2"/>
              <a:buChar char="Ø"/>
            </a:pPr>
            <a:r>
              <a:rPr lang="en-US" dirty="0">
                <a:solidFill>
                  <a:srgbClr val="002060"/>
                </a:solidFill>
              </a:rPr>
              <a:t>Security, robust </a:t>
            </a:r>
            <a:r>
              <a:rPr lang="en-US" dirty="0" smtClean="0">
                <a:solidFill>
                  <a:srgbClr val="002060"/>
                </a:solidFill>
              </a:rPr>
              <a:t>networking</a:t>
            </a:r>
          </a:p>
          <a:p>
            <a:pPr marL="342900" indent="-342900">
              <a:buFont typeface="Wingdings" panose="05000000000000000000" pitchFamily="2" charset="2"/>
              <a:buChar char="Ø"/>
            </a:pPr>
            <a:r>
              <a:rPr lang="en-US" dirty="0" smtClean="0">
                <a:solidFill>
                  <a:srgbClr val="002060"/>
                </a:solidFill>
              </a:rPr>
              <a:t>Enforces stickiness with cookies</a:t>
            </a: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Load balancer</a:t>
            </a:r>
            <a:endParaRPr lang="en-US" sz="3200" dirty="0"/>
          </a:p>
        </p:txBody>
      </p:sp>
    </p:spTree>
    <p:extLst>
      <p:ext uri="{BB962C8B-B14F-4D97-AF65-F5344CB8AC3E}">
        <p14:creationId xmlns:p14="http://schemas.microsoft.com/office/powerpoint/2010/main" val="4084858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indent="-342900">
              <a:buFont typeface="Wingdings" panose="05000000000000000000" pitchFamily="2" charset="2"/>
              <a:buChar char="Ø"/>
            </a:pPr>
            <a:r>
              <a:rPr lang="en-US" dirty="0" smtClean="0">
                <a:solidFill>
                  <a:srgbClr val="002060"/>
                </a:solidFill>
              </a:rPr>
              <a:t>Classic- for highly available applications</a:t>
            </a:r>
          </a:p>
          <a:p>
            <a:endParaRPr lang="en-US" dirty="0" smtClean="0">
              <a:solidFill>
                <a:srgbClr val="002060"/>
              </a:solidFill>
            </a:endParaRPr>
          </a:p>
          <a:p>
            <a:pPr marL="342900" lvl="0" indent="-342900">
              <a:buFont typeface="Wingdings" panose="05000000000000000000" pitchFamily="2" charset="2"/>
              <a:buChar char="Ø"/>
            </a:pPr>
            <a:r>
              <a:rPr lang="en-US" dirty="0" smtClean="0">
                <a:solidFill>
                  <a:srgbClr val="002060"/>
                </a:solidFill>
              </a:rPr>
              <a:t>Application-</a:t>
            </a:r>
            <a:r>
              <a:rPr lang="en-US" dirty="0">
                <a:solidFill>
                  <a:srgbClr val="002060"/>
                </a:solidFill>
              </a:rPr>
              <a:t>provides application level routing options, it routes the traffic based on application content, spread on multiple EC2 instances, services, </a:t>
            </a:r>
            <a:r>
              <a:rPr lang="en-US" dirty="0" smtClean="0">
                <a:solidFill>
                  <a:srgbClr val="002060"/>
                </a:solidFill>
              </a:rPr>
              <a:t>micro services</a:t>
            </a:r>
          </a:p>
          <a:p>
            <a:pPr lvl="0"/>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Network-</a:t>
            </a:r>
            <a:r>
              <a:rPr lang="en-US" dirty="0">
                <a:solidFill>
                  <a:srgbClr val="002060"/>
                </a:solidFill>
              </a:rPr>
              <a:t>it handles TCP , have high capacity to handle millions of requests/second</a:t>
            </a: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Types : Load balancer</a:t>
            </a:r>
            <a:endParaRPr lang="en-US" sz="3200" dirty="0"/>
          </a:p>
        </p:txBody>
      </p:sp>
    </p:spTree>
    <p:extLst>
      <p:ext uri="{BB962C8B-B14F-4D97-AF65-F5344CB8AC3E}">
        <p14:creationId xmlns:p14="http://schemas.microsoft.com/office/powerpoint/2010/main" val="852964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indent="-342900">
              <a:buFont typeface="Wingdings" panose="05000000000000000000" pitchFamily="2" charset="2"/>
              <a:buChar char="Ø"/>
            </a:pPr>
            <a:r>
              <a:rPr lang="en-US" dirty="0" smtClean="0">
                <a:solidFill>
                  <a:srgbClr val="002060"/>
                </a:solidFill>
              </a:rPr>
              <a:t>Lab.</a:t>
            </a: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Load balancer + </a:t>
            </a:r>
            <a:r>
              <a:rPr lang="en-US" sz="3200" b="1" u="sng" dirty="0" err="1" smtClean="0"/>
              <a:t>AutoScaling</a:t>
            </a:r>
            <a:r>
              <a:rPr lang="en-US" sz="3200" b="1" u="sng" dirty="0" smtClean="0"/>
              <a:t> groups</a:t>
            </a:r>
            <a:endParaRPr lang="en-US" sz="3200" dirty="0"/>
          </a:p>
        </p:txBody>
      </p:sp>
    </p:spTree>
    <p:extLst>
      <p:ext uri="{BB962C8B-B14F-4D97-AF65-F5344CB8AC3E}">
        <p14:creationId xmlns:p14="http://schemas.microsoft.com/office/powerpoint/2010/main" val="1108160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4711" y="1254939"/>
            <a:ext cx="11700000" cy="4635633"/>
          </a:xfrm>
        </p:spPr>
        <p:txBody>
          <a:bodyPr/>
          <a:lstStyle/>
          <a:p>
            <a:pPr marL="342900" indent="-342900">
              <a:buFont typeface="Wingdings" panose="05000000000000000000" pitchFamily="2" charset="2"/>
              <a:buChar char="Ø"/>
            </a:pPr>
            <a:r>
              <a:rPr lang="en-US" dirty="0" smtClean="0">
                <a:solidFill>
                  <a:srgbClr val="002060"/>
                </a:solidFill>
              </a:rPr>
              <a:t>Lab.</a:t>
            </a:r>
          </a:p>
          <a:p>
            <a:pPr marL="342900" indent="-342900">
              <a:buFont typeface="Wingdings" panose="05000000000000000000" pitchFamily="2" charset="2"/>
              <a:buChar char="Ø"/>
            </a:pPr>
            <a:r>
              <a:rPr lang="en-US" dirty="0" smtClean="0">
                <a:solidFill>
                  <a:srgbClr val="002060"/>
                </a:solidFill>
              </a:rPr>
              <a:t>VPC</a:t>
            </a:r>
          </a:p>
          <a:p>
            <a:pPr marL="342900" indent="-342900">
              <a:buFont typeface="Wingdings" panose="05000000000000000000" pitchFamily="2" charset="2"/>
              <a:buChar char="Ø"/>
            </a:pPr>
            <a:r>
              <a:rPr lang="en-US" dirty="0" smtClean="0">
                <a:solidFill>
                  <a:srgbClr val="002060"/>
                </a:solidFill>
              </a:rPr>
              <a:t>Subnets</a:t>
            </a:r>
          </a:p>
          <a:p>
            <a:pPr marL="342900" indent="-342900">
              <a:buFont typeface="Wingdings" panose="05000000000000000000" pitchFamily="2" charset="2"/>
              <a:buChar char="Ø"/>
            </a:pPr>
            <a:r>
              <a:rPr lang="en-US" dirty="0" err="1" smtClean="0">
                <a:solidFill>
                  <a:srgbClr val="002060"/>
                </a:solidFill>
              </a:rPr>
              <a:t>RouteTable</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Internet gateway</a:t>
            </a:r>
          </a:p>
          <a:p>
            <a:pPr marL="342900" indent="-342900">
              <a:buFont typeface="Wingdings" panose="05000000000000000000" pitchFamily="2" charset="2"/>
              <a:buChar char="Ø"/>
            </a:pPr>
            <a:r>
              <a:rPr lang="en-US" dirty="0" smtClean="0">
                <a:solidFill>
                  <a:srgbClr val="002060"/>
                </a:solidFill>
              </a:rPr>
              <a:t>EC2 instances</a:t>
            </a:r>
          </a:p>
          <a:p>
            <a:pPr marL="342900" indent="-342900">
              <a:buFont typeface="Wingdings" panose="05000000000000000000" pitchFamily="2" charset="2"/>
              <a:buChar char="Ø"/>
            </a:pPr>
            <a:r>
              <a:rPr lang="en-US" dirty="0" err="1" smtClean="0">
                <a:solidFill>
                  <a:srgbClr val="002060"/>
                </a:solidFill>
              </a:rPr>
              <a:t>NatGateway</a:t>
            </a:r>
            <a:r>
              <a:rPr lang="en-US" dirty="0" smtClean="0">
                <a:solidFill>
                  <a:srgbClr val="002060"/>
                </a:solidFill>
              </a:rPr>
              <a:t>				CIDR-classless inter domain routing</a:t>
            </a:r>
          </a:p>
          <a:p>
            <a:pPr marL="342900" indent="-342900">
              <a:buFont typeface="Wingdings" panose="05000000000000000000" pitchFamily="2" charset="2"/>
              <a:buChar char="Ø"/>
            </a:pPr>
            <a:r>
              <a:rPr lang="en-US" dirty="0" smtClean="0">
                <a:solidFill>
                  <a:srgbClr val="002060"/>
                </a:solidFill>
              </a:rPr>
              <a:t>NACL</a:t>
            </a:r>
          </a:p>
          <a:p>
            <a:pPr marL="342900" indent="-342900">
              <a:buFont typeface="Wingdings" panose="05000000000000000000" pitchFamily="2" charset="2"/>
              <a:buChar char="Ø"/>
            </a:pP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VPC</a:t>
            </a:r>
            <a:endParaRPr lang="en-US" sz="3200" dirty="0"/>
          </a:p>
        </p:txBody>
      </p:sp>
    </p:spTree>
    <p:extLst>
      <p:ext uri="{BB962C8B-B14F-4D97-AF65-F5344CB8AC3E}">
        <p14:creationId xmlns:p14="http://schemas.microsoft.com/office/powerpoint/2010/main" val="1260499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54711" y="1254939"/>
            <a:ext cx="11700000" cy="4635633"/>
          </a:xfrm>
        </p:spPr>
        <p:txBody>
          <a:bodyPr/>
          <a:lstStyle/>
          <a:p>
            <a:pPr marL="342900" indent="-342900">
              <a:buFont typeface="Wingdings" panose="05000000000000000000" pitchFamily="2" charset="2"/>
              <a:buChar char="Ø"/>
            </a:pPr>
            <a:r>
              <a:rPr lang="en-US" dirty="0" smtClean="0">
                <a:solidFill>
                  <a:srgbClr val="002060"/>
                </a:solidFill>
              </a:rPr>
              <a:t>Lab.</a:t>
            </a:r>
          </a:p>
          <a:p>
            <a:pPr marL="342900" indent="-342900">
              <a:buFont typeface="Wingdings" panose="05000000000000000000" pitchFamily="2" charset="2"/>
              <a:buChar char="Ø"/>
            </a:pPr>
            <a:r>
              <a:rPr lang="en-US" dirty="0" smtClean="0">
                <a:solidFill>
                  <a:srgbClr val="002060"/>
                </a:solidFill>
              </a:rPr>
              <a:t>VPC</a:t>
            </a:r>
          </a:p>
          <a:p>
            <a:pPr marL="342900" indent="-342900">
              <a:buFont typeface="Wingdings" panose="05000000000000000000" pitchFamily="2" charset="2"/>
              <a:buChar char="Ø"/>
            </a:pPr>
            <a:r>
              <a:rPr lang="en-US" dirty="0" smtClean="0">
                <a:solidFill>
                  <a:srgbClr val="002060"/>
                </a:solidFill>
              </a:rPr>
              <a:t>Subnets</a:t>
            </a:r>
          </a:p>
          <a:p>
            <a:pPr marL="342900" indent="-342900">
              <a:buFont typeface="Wingdings" panose="05000000000000000000" pitchFamily="2" charset="2"/>
              <a:buChar char="Ø"/>
            </a:pPr>
            <a:r>
              <a:rPr lang="en-US" dirty="0" err="1" smtClean="0">
                <a:solidFill>
                  <a:srgbClr val="002060"/>
                </a:solidFill>
              </a:rPr>
              <a:t>RouteTable</a:t>
            </a:r>
            <a:endParaRPr lang="en-US" dirty="0" smtClean="0">
              <a:solidFill>
                <a:srgbClr val="002060"/>
              </a:solidFill>
            </a:endParaRPr>
          </a:p>
          <a:p>
            <a:pPr marL="342900" indent="-342900">
              <a:buFont typeface="Wingdings" panose="05000000000000000000" pitchFamily="2" charset="2"/>
              <a:buChar char="Ø"/>
            </a:pPr>
            <a:r>
              <a:rPr lang="en-US" dirty="0" smtClean="0">
                <a:solidFill>
                  <a:srgbClr val="002060"/>
                </a:solidFill>
              </a:rPr>
              <a:t>Internet gateway</a:t>
            </a:r>
          </a:p>
          <a:p>
            <a:pPr marL="342900" indent="-342900">
              <a:buFont typeface="Wingdings" panose="05000000000000000000" pitchFamily="2" charset="2"/>
              <a:buChar char="Ø"/>
            </a:pPr>
            <a:r>
              <a:rPr lang="en-US" dirty="0" smtClean="0">
                <a:solidFill>
                  <a:srgbClr val="002060"/>
                </a:solidFill>
              </a:rPr>
              <a:t>EC2 instances</a:t>
            </a:r>
          </a:p>
          <a:p>
            <a:pPr marL="342900" indent="-342900">
              <a:buFont typeface="Wingdings" panose="05000000000000000000" pitchFamily="2" charset="2"/>
              <a:buChar char="Ø"/>
            </a:pPr>
            <a:r>
              <a:rPr lang="en-US" dirty="0" err="1" smtClean="0">
                <a:solidFill>
                  <a:srgbClr val="002060"/>
                </a:solidFill>
              </a:rPr>
              <a:t>NatGateway</a:t>
            </a:r>
            <a:r>
              <a:rPr lang="en-US" dirty="0" smtClean="0">
                <a:solidFill>
                  <a:srgbClr val="002060"/>
                </a:solidFill>
              </a:rPr>
              <a:t>				CIDR-classless inter domain routing</a:t>
            </a:r>
          </a:p>
          <a:p>
            <a:pPr marL="342900" indent="-342900">
              <a:buFont typeface="Wingdings" panose="05000000000000000000" pitchFamily="2" charset="2"/>
              <a:buChar char="Ø"/>
            </a:pPr>
            <a:r>
              <a:rPr lang="en-US" dirty="0" smtClean="0">
                <a:solidFill>
                  <a:srgbClr val="002060"/>
                </a:solidFill>
              </a:rPr>
              <a:t>NACL</a:t>
            </a:r>
          </a:p>
          <a:p>
            <a:pPr marL="342900" indent="-342900">
              <a:buFont typeface="Wingdings" panose="05000000000000000000" pitchFamily="2" charset="2"/>
              <a:buChar char="Ø"/>
            </a:pP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VPC</a:t>
            </a:r>
            <a:endParaRPr lang="en-US" sz="3200" dirty="0"/>
          </a:p>
        </p:txBody>
      </p:sp>
      <p:pic>
        <p:nvPicPr>
          <p:cNvPr id="2" name="Picture 1"/>
          <p:cNvPicPr>
            <a:picLocks noChangeAspect="1"/>
          </p:cNvPicPr>
          <p:nvPr/>
        </p:nvPicPr>
        <p:blipFill>
          <a:blip r:embed="rId2"/>
          <a:stretch>
            <a:fillRect/>
          </a:stretch>
        </p:blipFill>
        <p:spPr>
          <a:xfrm>
            <a:off x="-1664140" y="295275"/>
            <a:ext cx="15049500" cy="6562725"/>
          </a:xfrm>
          <a:prstGeom prst="rect">
            <a:avLst/>
          </a:prstGeom>
        </p:spPr>
      </p:pic>
    </p:spTree>
    <p:extLst>
      <p:ext uri="{BB962C8B-B14F-4D97-AF65-F5344CB8AC3E}">
        <p14:creationId xmlns:p14="http://schemas.microsoft.com/office/powerpoint/2010/main" val="147456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indent="-342900">
              <a:buFont typeface="Wingdings" panose="05000000000000000000" pitchFamily="2" charset="2"/>
              <a:buChar char="Ø"/>
            </a:pPr>
            <a:r>
              <a:rPr lang="en-US" i="1" dirty="0">
                <a:solidFill>
                  <a:srgbClr val="002060"/>
                </a:solidFill>
              </a:rPr>
              <a:t>Security group is the firewall of EC2 Instances whereas Network ACL is the firewall of the Subnet</a:t>
            </a:r>
            <a:r>
              <a:rPr lang="en-US" i="1" dirty="0" smtClean="0">
                <a:solidFill>
                  <a:srgbClr val="002060"/>
                </a:solidFill>
              </a:rPr>
              <a:t>.</a:t>
            </a:r>
          </a:p>
          <a:p>
            <a:pPr marL="342900" indent="-342900">
              <a:buFont typeface="Wingdings" panose="05000000000000000000" pitchFamily="2" charset="2"/>
              <a:buChar char="Ø"/>
            </a:pPr>
            <a:r>
              <a:rPr lang="en-US" dirty="0">
                <a:solidFill>
                  <a:srgbClr val="002060"/>
                </a:solidFill>
              </a:rPr>
              <a:t>A</a:t>
            </a:r>
            <a:r>
              <a:rPr lang="en-US" dirty="0" smtClean="0">
                <a:solidFill>
                  <a:srgbClr val="002060"/>
                </a:solidFill>
              </a:rPr>
              <a:t>ny </a:t>
            </a:r>
            <a:r>
              <a:rPr lang="en-US" dirty="0">
                <a:solidFill>
                  <a:srgbClr val="002060"/>
                </a:solidFill>
              </a:rPr>
              <a:t>instance in the subnet with an associated NACL will follow rules of </a:t>
            </a:r>
            <a:r>
              <a:rPr lang="en-US" dirty="0" smtClean="0">
                <a:solidFill>
                  <a:srgbClr val="002060"/>
                </a:solidFill>
              </a:rPr>
              <a:t>NACL</a:t>
            </a:r>
          </a:p>
          <a:p>
            <a:pPr marL="342900" indent="-342900">
              <a:buFont typeface="Wingdings" panose="05000000000000000000" pitchFamily="2" charset="2"/>
              <a:buChar char="Ø"/>
            </a:pPr>
            <a:r>
              <a:rPr lang="en-US" dirty="0" smtClean="0">
                <a:solidFill>
                  <a:srgbClr val="002060"/>
                </a:solidFill>
              </a:rPr>
              <a:t>By default all traffic is denied, inbound as well as out bound</a:t>
            </a:r>
          </a:p>
          <a:p>
            <a:pPr marL="342900" indent="-342900">
              <a:buFont typeface="Wingdings" panose="05000000000000000000" pitchFamily="2" charset="2"/>
              <a:buChar char="Ø"/>
            </a:pPr>
            <a:r>
              <a:rPr lang="en-US" dirty="0">
                <a:solidFill>
                  <a:srgbClr val="002060"/>
                </a:solidFill>
              </a:rPr>
              <a:t>Network ACLs are stateless: This means any changes applied to an incoming rule will not be applied to the outgoing rule. e.g. If you allow an incoming port 80, you would also need to apply the rule for outgoing </a:t>
            </a:r>
            <a:r>
              <a:rPr lang="en-US" dirty="0" smtClean="0">
                <a:solidFill>
                  <a:srgbClr val="002060"/>
                </a:solidFill>
              </a:rPr>
              <a:t>traffic </a:t>
            </a:r>
            <a:r>
              <a:rPr lang="en-US" dirty="0" err="1" smtClean="0">
                <a:solidFill>
                  <a:srgbClr val="002060"/>
                </a:solidFill>
              </a:rPr>
              <a:t>seperately</a:t>
            </a:r>
            <a:r>
              <a:rPr lang="en-US" dirty="0" smtClean="0">
                <a:solidFill>
                  <a:srgbClr val="002060"/>
                </a:solidFill>
              </a:rPr>
              <a:t>.</a:t>
            </a:r>
          </a:p>
          <a:p>
            <a:pPr marL="342900" indent="-342900">
              <a:buFont typeface="Wingdings" panose="05000000000000000000" pitchFamily="2" charset="2"/>
              <a:buChar char="Ø"/>
            </a:pPr>
            <a:r>
              <a:rPr lang="en-US" dirty="0">
                <a:solidFill>
                  <a:srgbClr val="002060"/>
                </a:solidFill>
              </a:rPr>
              <a:t>All rules in a security group are applied whereas rules are applied in their order (the rule with the lower number gets processed first) in Network ACL</a:t>
            </a:r>
            <a:r>
              <a:rPr lang="en-US" dirty="0" smtClean="0">
                <a:solidFill>
                  <a:srgbClr val="002060"/>
                </a:solidFill>
              </a:rPr>
              <a:t>.</a:t>
            </a:r>
          </a:p>
          <a:p>
            <a:pPr marL="342900" indent="-342900">
              <a:buFont typeface="Wingdings" panose="05000000000000000000" pitchFamily="2" charset="2"/>
              <a:buChar char="Ø"/>
            </a:pPr>
            <a:r>
              <a:rPr lang="en-US" dirty="0">
                <a:solidFill>
                  <a:srgbClr val="002060"/>
                </a:solidFill>
              </a:rPr>
              <a:t>Subnet can have only one NACL, whereas Instance can have multiple Security groups</a:t>
            </a:r>
            <a:r>
              <a:rPr lang="en-US" dirty="0"/>
              <a:t>.</a:t>
            </a:r>
            <a:endParaRPr lang="en-US" dirty="0">
              <a:solidFill>
                <a:srgbClr val="002060"/>
              </a:solidFill>
            </a:endParaRPr>
          </a:p>
          <a:p>
            <a:pPr lvl="0"/>
            <a:endParaRPr lang="en-US" dirty="0">
              <a:solidFill>
                <a:srgbClr val="002060"/>
              </a:solidFill>
            </a:endParaRPr>
          </a:p>
          <a:p>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NACL</a:t>
            </a:r>
            <a:endParaRPr lang="en-US" sz="3200" dirty="0"/>
          </a:p>
        </p:txBody>
      </p:sp>
    </p:spTree>
    <p:extLst>
      <p:ext uri="{BB962C8B-B14F-4D97-AF65-F5344CB8AC3E}">
        <p14:creationId xmlns:p14="http://schemas.microsoft.com/office/powerpoint/2010/main" val="549898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lvl="0" indent="-342900">
              <a:buFont typeface="Wingdings" panose="05000000000000000000" pitchFamily="2" charset="2"/>
              <a:buChar char="Ø"/>
            </a:pPr>
            <a:r>
              <a:rPr lang="en-US" dirty="0">
                <a:solidFill>
                  <a:srgbClr val="002060"/>
                </a:solidFill>
              </a:rPr>
              <a:t>Block Storage</a:t>
            </a:r>
            <a:r>
              <a:rPr lang="en-US" dirty="0">
                <a:solidFill>
                  <a:srgbClr val="002060"/>
                </a:solidFill>
                <a:sym typeface="Wingdings" panose="05000000000000000000" pitchFamily="2" charset="2"/>
              </a:rPr>
              <a:t></a:t>
            </a:r>
            <a:r>
              <a:rPr lang="en-US" dirty="0">
                <a:solidFill>
                  <a:srgbClr val="002060"/>
                </a:solidFill>
              </a:rPr>
              <a:t>(EBS) to install OS, DBS, platforms, runtime, hosting apps, web servers and so on</a:t>
            </a:r>
          </a:p>
          <a:p>
            <a:pPr marL="342900" lvl="0" indent="-342900">
              <a:buFont typeface="Wingdings" panose="05000000000000000000" pitchFamily="2" charset="2"/>
              <a:buChar char="Ø"/>
            </a:pPr>
            <a:r>
              <a:rPr lang="en-US" dirty="0">
                <a:solidFill>
                  <a:srgbClr val="002060"/>
                </a:solidFill>
              </a:rPr>
              <a:t>Object Storage</a:t>
            </a:r>
            <a:r>
              <a:rPr lang="en-US" dirty="0">
                <a:solidFill>
                  <a:srgbClr val="002060"/>
                </a:solidFill>
                <a:sym typeface="Wingdings" panose="05000000000000000000" pitchFamily="2" charset="2"/>
              </a:rPr>
              <a:t></a:t>
            </a:r>
            <a:r>
              <a:rPr lang="en-US" dirty="0">
                <a:solidFill>
                  <a:srgbClr val="002060"/>
                </a:solidFill>
              </a:rPr>
              <a:t> static files, Objects, S3 , Glacier</a:t>
            </a:r>
          </a:p>
          <a:p>
            <a:pPr marL="342900" lvl="0" indent="-342900">
              <a:buFont typeface="Wingdings" panose="05000000000000000000" pitchFamily="2" charset="2"/>
              <a:buChar char="Ø"/>
            </a:pPr>
            <a:r>
              <a:rPr lang="en-US" dirty="0">
                <a:solidFill>
                  <a:srgbClr val="002060"/>
                </a:solidFill>
              </a:rPr>
              <a:t>File Storage</a:t>
            </a:r>
            <a:r>
              <a:rPr lang="en-US" dirty="0">
                <a:solidFill>
                  <a:srgbClr val="002060"/>
                </a:solidFill>
                <a:sym typeface="Wingdings" panose="05000000000000000000" pitchFamily="2" charset="2"/>
              </a:rPr>
              <a:t></a:t>
            </a:r>
            <a:r>
              <a:rPr lang="en-US" dirty="0">
                <a:solidFill>
                  <a:srgbClr val="002060"/>
                </a:solidFill>
              </a:rPr>
              <a:t> (EFS)when we need a directory structure</a:t>
            </a:r>
          </a:p>
          <a:p>
            <a:pPr marL="342900" indent="-342900">
              <a:buFont typeface="Wingdings" panose="05000000000000000000" pitchFamily="2" charset="2"/>
              <a:buChar char="Ø"/>
            </a:pP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AWS </a:t>
            </a:r>
            <a:r>
              <a:rPr lang="en-US" sz="3200" b="1" u="sng" dirty="0" err="1" smtClean="0"/>
              <a:t>StorageService</a:t>
            </a:r>
            <a:endParaRPr lang="en-US" sz="3200" dirty="0"/>
          </a:p>
        </p:txBody>
      </p:sp>
    </p:spTree>
    <p:extLst>
      <p:ext uri="{BB962C8B-B14F-4D97-AF65-F5344CB8AC3E}">
        <p14:creationId xmlns:p14="http://schemas.microsoft.com/office/powerpoint/2010/main" val="4228793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lvl="0" indent="-342900">
              <a:buFont typeface="Wingdings" panose="05000000000000000000" pitchFamily="2" charset="2"/>
              <a:buChar char="Ø"/>
            </a:pPr>
            <a:r>
              <a:rPr lang="en-US" dirty="0" smtClean="0">
                <a:solidFill>
                  <a:srgbClr val="002060"/>
                </a:solidFill>
              </a:rPr>
              <a:t>General </a:t>
            </a:r>
            <a:r>
              <a:rPr lang="en-US" dirty="0">
                <a:solidFill>
                  <a:srgbClr val="002060"/>
                </a:solidFill>
              </a:rPr>
              <a:t>purpose SSD</a:t>
            </a:r>
            <a:r>
              <a:rPr lang="en-US" dirty="0">
                <a:solidFill>
                  <a:srgbClr val="002060"/>
                </a:solidFill>
                <a:sym typeface="Wingdings" panose="05000000000000000000" pitchFamily="2" charset="2"/>
              </a:rPr>
              <a:t></a:t>
            </a:r>
            <a:r>
              <a:rPr lang="en-US" dirty="0">
                <a:solidFill>
                  <a:srgbClr val="002060"/>
                </a:solidFill>
              </a:rPr>
              <a:t> support 3000 </a:t>
            </a:r>
            <a:r>
              <a:rPr lang="en-US" dirty="0" err="1">
                <a:solidFill>
                  <a:srgbClr val="002060"/>
                </a:solidFill>
              </a:rPr>
              <a:t>iops</a:t>
            </a:r>
            <a:r>
              <a:rPr lang="en-US" dirty="0">
                <a:solidFill>
                  <a:srgbClr val="002060"/>
                </a:solidFill>
              </a:rPr>
              <a:t>, ideal for all workload types, </a:t>
            </a:r>
            <a:r>
              <a:rPr lang="en-US" dirty="0" smtClean="0">
                <a:solidFill>
                  <a:srgbClr val="002060"/>
                </a:solidFill>
              </a:rPr>
              <a:t>specially </a:t>
            </a:r>
            <a:r>
              <a:rPr lang="en-US" dirty="0">
                <a:solidFill>
                  <a:srgbClr val="002060"/>
                </a:solidFill>
              </a:rPr>
              <a:t>for root Volume, used for development/ testing </a:t>
            </a:r>
            <a:r>
              <a:rPr lang="en-US" dirty="0" smtClean="0">
                <a:solidFill>
                  <a:srgbClr val="002060"/>
                </a:solidFill>
              </a:rPr>
              <a:t>workloads</a:t>
            </a:r>
            <a:endParaRPr lang="en-US" dirty="0">
              <a:solidFill>
                <a:srgbClr val="002060"/>
              </a:solidFill>
            </a:endParaRPr>
          </a:p>
          <a:p>
            <a:pPr marL="342900" lvl="0" indent="-342900">
              <a:buFont typeface="Wingdings" panose="05000000000000000000" pitchFamily="2" charset="2"/>
              <a:buChar char="Ø"/>
            </a:pPr>
            <a:r>
              <a:rPr lang="en-US" dirty="0">
                <a:solidFill>
                  <a:srgbClr val="002060"/>
                </a:solidFill>
              </a:rPr>
              <a:t>Provisioned IOPS </a:t>
            </a:r>
            <a:r>
              <a:rPr lang="en-US" dirty="0" smtClean="0">
                <a:solidFill>
                  <a:srgbClr val="002060"/>
                </a:solidFill>
              </a:rPr>
              <a:t>Solid State Drive</a:t>
            </a:r>
            <a:r>
              <a:rPr lang="en-US" dirty="0" smtClean="0">
                <a:solidFill>
                  <a:srgbClr val="002060"/>
                </a:solidFill>
                <a:sym typeface="Wingdings" panose="05000000000000000000" pitchFamily="2" charset="2"/>
              </a:rPr>
              <a:t> </a:t>
            </a:r>
            <a:r>
              <a:rPr lang="en-US" dirty="0" smtClean="0">
                <a:solidFill>
                  <a:srgbClr val="002060"/>
                </a:solidFill>
              </a:rPr>
              <a:t>used </a:t>
            </a:r>
            <a:r>
              <a:rPr lang="en-US" dirty="0">
                <a:solidFill>
                  <a:srgbClr val="002060"/>
                </a:solidFill>
              </a:rPr>
              <a:t>for large DB workloads, SQL/Oracle critical ; used for IO intensive applications; which needs consistent </a:t>
            </a:r>
            <a:r>
              <a:rPr lang="en-US" dirty="0" smtClean="0">
                <a:solidFill>
                  <a:srgbClr val="002060"/>
                </a:solidFill>
              </a:rPr>
              <a:t>throughput. Max </a:t>
            </a:r>
            <a:r>
              <a:rPr lang="en-US" dirty="0">
                <a:solidFill>
                  <a:srgbClr val="002060"/>
                </a:solidFill>
              </a:rPr>
              <a:t>64000iops</a:t>
            </a:r>
          </a:p>
          <a:p>
            <a:pPr marL="342900" lvl="0" indent="-342900">
              <a:buFont typeface="Wingdings" panose="05000000000000000000" pitchFamily="2" charset="2"/>
              <a:buChar char="Ø"/>
            </a:pPr>
            <a:r>
              <a:rPr lang="en-US" dirty="0">
                <a:solidFill>
                  <a:srgbClr val="002060"/>
                </a:solidFill>
              </a:rPr>
              <a:t>Throughput optimized </a:t>
            </a:r>
            <a:r>
              <a:rPr lang="en-US" dirty="0" smtClean="0">
                <a:solidFill>
                  <a:srgbClr val="002060"/>
                </a:solidFill>
              </a:rPr>
              <a:t>Hard Disk Drive</a:t>
            </a:r>
            <a:r>
              <a:rPr lang="en-US" dirty="0" smtClean="0">
                <a:solidFill>
                  <a:srgbClr val="002060"/>
                </a:solidFill>
                <a:sym typeface="Wingdings" panose="05000000000000000000" pitchFamily="2" charset="2"/>
              </a:rPr>
              <a:t></a:t>
            </a:r>
            <a:r>
              <a:rPr lang="en-US" dirty="0" smtClean="0">
                <a:solidFill>
                  <a:srgbClr val="002060"/>
                </a:solidFill>
              </a:rPr>
              <a:t> </a:t>
            </a:r>
            <a:r>
              <a:rPr lang="en-US" dirty="0">
                <a:solidFill>
                  <a:srgbClr val="002060"/>
                </a:solidFill>
              </a:rPr>
              <a:t>data ware housing, for throughput optimize, </a:t>
            </a:r>
            <a:r>
              <a:rPr lang="en-US" dirty="0" smtClean="0">
                <a:solidFill>
                  <a:srgbClr val="002060"/>
                </a:solidFill>
              </a:rPr>
              <a:t>16tB</a:t>
            </a:r>
            <a:endParaRPr lang="en-US" dirty="0">
              <a:solidFill>
                <a:srgbClr val="002060"/>
              </a:solidFill>
            </a:endParaRPr>
          </a:p>
          <a:p>
            <a:pPr marL="342900" lvl="0" indent="-342900">
              <a:buFont typeface="Wingdings" panose="05000000000000000000" pitchFamily="2" charset="2"/>
              <a:buChar char="Ø"/>
            </a:pPr>
            <a:r>
              <a:rPr lang="en-US" dirty="0">
                <a:solidFill>
                  <a:srgbClr val="002060"/>
                </a:solidFill>
              </a:rPr>
              <a:t>Cold HDD</a:t>
            </a:r>
            <a:r>
              <a:rPr lang="en-US" dirty="0">
                <a:solidFill>
                  <a:srgbClr val="002060"/>
                </a:solidFill>
                <a:sym typeface="Wingdings" panose="05000000000000000000" pitchFamily="2" charset="2"/>
              </a:rPr>
              <a:t></a:t>
            </a:r>
            <a:r>
              <a:rPr lang="en-US" dirty="0">
                <a:solidFill>
                  <a:srgbClr val="002060"/>
                </a:solidFill>
              </a:rPr>
              <a:t> cost effective storage, when we need to access infrequently.</a:t>
            </a:r>
          </a:p>
          <a:p>
            <a:pPr marL="342900" lvl="0" indent="-342900">
              <a:buFont typeface="Wingdings" panose="05000000000000000000" pitchFamily="2" charset="2"/>
              <a:buChar char="Ø"/>
            </a:pPr>
            <a:r>
              <a:rPr lang="en-US" dirty="0">
                <a:solidFill>
                  <a:srgbClr val="002060"/>
                </a:solidFill>
              </a:rPr>
              <a:t>Magnetic</a:t>
            </a:r>
            <a:r>
              <a:rPr lang="en-US" dirty="0">
                <a:solidFill>
                  <a:srgbClr val="002060"/>
                </a:solidFill>
                <a:sym typeface="Wingdings" panose="05000000000000000000" pitchFamily="2" charset="2"/>
              </a:rPr>
              <a:t></a:t>
            </a:r>
            <a:r>
              <a:rPr lang="en-US" dirty="0">
                <a:solidFill>
                  <a:srgbClr val="002060"/>
                </a:solidFill>
              </a:rPr>
              <a:t> low </a:t>
            </a:r>
            <a:r>
              <a:rPr lang="en-US" dirty="0" smtClean="0">
                <a:solidFill>
                  <a:srgbClr val="002060"/>
                </a:solidFill>
              </a:rPr>
              <a:t>cost</a:t>
            </a:r>
          </a:p>
          <a:p>
            <a:r>
              <a:rPr lang="en-US" dirty="0">
                <a:solidFill>
                  <a:srgbClr val="002060"/>
                </a:solidFill>
              </a:rPr>
              <a:t>SSD-backed volumes optimized for transactional workloads involving frequent read/write operations with small I/O size, where the dominant performance attribute is IOPS</a:t>
            </a:r>
          </a:p>
          <a:p>
            <a:r>
              <a:rPr lang="en-US" dirty="0">
                <a:solidFill>
                  <a:srgbClr val="002060"/>
                </a:solidFill>
              </a:rPr>
              <a:t>HDD-backed volumes optimized for large streaming workloads where throughput (measured in </a:t>
            </a:r>
            <a:r>
              <a:rPr lang="en-US" dirty="0" err="1">
                <a:solidFill>
                  <a:srgbClr val="002060"/>
                </a:solidFill>
              </a:rPr>
              <a:t>MiB</a:t>
            </a:r>
            <a:r>
              <a:rPr lang="en-US" dirty="0">
                <a:solidFill>
                  <a:srgbClr val="002060"/>
                </a:solidFill>
              </a:rPr>
              <a:t>/s) is a better performance measure than IOPS</a:t>
            </a:r>
          </a:p>
          <a:p>
            <a:pPr lvl="0"/>
            <a:endParaRPr lang="en-US" dirty="0">
              <a:solidFill>
                <a:srgbClr val="002060"/>
              </a:solidFill>
            </a:endParaRPr>
          </a:p>
          <a:p>
            <a:pPr marL="342900" indent="-342900">
              <a:buFont typeface="Wingdings" panose="05000000000000000000" pitchFamily="2" charset="2"/>
              <a:buChar char="Ø"/>
            </a:pP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EBS Volume type</a:t>
            </a:r>
            <a:endParaRPr lang="en-US" sz="3200" dirty="0"/>
          </a:p>
        </p:txBody>
      </p:sp>
    </p:spTree>
    <p:extLst>
      <p:ext uri="{BB962C8B-B14F-4D97-AF65-F5344CB8AC3E}">
        <p14:creationId xmlns:p14="http://schemas.microsoft.com/office/powerpoint/2010/main" val="3876267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What is Cloud Computing</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227348" y="1468739"/>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GB" dirty="0" smtClean="0">
                <a:solidFill>
                  <a:schemeClr val="accent1">
                    <a:lumMod val="75000"/>
                  </a:schemeClr>
                </a:solidFill>
              </a:rPr>
              <a:t>Use of Remote Computer to do some task.</a:t>
            </a:r>
          </a:p>
          <a:p>
            <a:pPr marL="342900" indent="-342900">
              <a:buFont typeface="Wingdings" panose="05000000000000000000" pitchFamily="2" charset="2"/>
              <a:buChar char="Ø"/>
            </a:pPr>
            <a:r>
              <a:rPr lang="en-GB" dirty="0" smtClean="0">
                <a:solidFill>
                  <a:schemeClr val="accent1">
                    <a:lumMod val="75000"/>
                  </a:schemeClr>
                </a:solidFill>
              </a:rPr>
              <a:t>No need to buy any server, we can rent a Server. Need to pay as per the use</a:t>
            </a:r>
          </a:p>
          <a:p>
            <a:pPr marL="342900" indent="-342900">
              <a:buFont typeface="Wingdings" panose="05000000000000000000" pitchFamily="2" charset="2"/>
              <a:buChar char="Ø"/>
            </a:pPr>
            <a:r>
              <a:rPr lang="en-GB" dirty="0" smtClean="0">
                <a:solidFill>
                  <a:schemeClr val="accent1">
                    <a:lumMod val="75000"/>
                  </a:schemeClr>
                </a:solidFill>
              </a:rPr>
              <a:t>No Need to configure IP and Domain, Cloud provider will do it</a:t>
            </a:r>
          </a:p>
          <a:p>
            <a:pPr marL="342900" indent="-342900">
              <a:buFont typeface="Wingdings" panose="05000000000000000000" pitchFamily="2" charset="2"/>
              <a:buChar char="Ø"/>
            </a:pPr>
            <a:r>
              <a:rPr lang="en-GB" dirty="0" smtClean="0">
                <a:solidFill>
                  <a:schemeClr val="accent1">
                    <a:lumMod val="75000"/>
                  </a:schemeClr>
                </a:solidFill>
              </a:rPr>
              <a:t>No need to hire a Team, who will be looking after the servers, configuration and all</a:t>
            </a:r>
          </a:p>
          <a:p>
            <a:pPr marL="342900" indent="-342900">
              <a:buFont typeface="Wingdings" panose="05000000000000000000" pitchFamily="2" charset="2"/>
              <a:buChar char="Ø"/>
            </a:pPr>
            <a:r>
              <a:rPr lang="en-GB" dirty="0" smtClean="0">
                <a:solidFill>
                  <a:schemeClr val="accent1">
                    <a:lumMod val="75000"/>
                  </a:schemeClr>
                </a:solidFill>
              </a:rPr>
              <a:t>Hardware and Software up gradations will be managed by Cloud provider</a:t>
            </a:r>
          </a:p>
          <a:p>
            <a:pPr marL="342900" indent="-342900">
              <a:buFont typeface="Wingdings" panose="05000000000000000000" pitchFamily="2" charset="2"/>
              <a:buChar char="Ø"/>
            </a:pPr>
            <a:r>
              <a:rPr lang="en-GB" dirty="0" smtClean="0">
                <a:solidFill>
                  <a:schemeClr val="accent1">
                    <a:lumMod val="75000"/>
                  </a:schemeClr>
                </a:solidFill>
              </a:rPr>
              <a:t>Security will be provided by them</a:t>
            </a:r>
          </a:p>
          <a:p>
            <a:pPr marL="342900" indent="-342900">
              <a:buFont typeface="Wingdings" panose="05000000000000000000" pitchFamily="2" charset="2"/>
              <a:buChar char="Ø"/>
            </a:pPr>
            <a:r>
              <a:rPr lang="en-GB" dirty="0" smtClean="0">
                <a:solidFill>
                  <a:schemeClr val="accent1">
                    <a:lumMod val="75000"/>
                  </a:schemeClr>
                </a:solidFill>
              </a:rPr>
              <a:t>We can focus on App Development</a:t>
            </a:r>
          </a:p>
          <a:p>
            <a:pPr marL="342900" indent="-342900">
              <a:buFont typeface="Wingdings" panose="05000000000000000000" pitchFamily="2" charset="2"/>
              <a:buChar char="Ø"/>
            </a:pPr>
            <a:r>
              <a:rPr lang="en-GB" dirty="0" smtClean="0">
                <a:solidFill>
                  <a:schemeClr val="accent1">
                    <a:lumMod val="75000"/>
                  </a:schemeClr>
                </a:solidFill>
              </a:rPr>
              <a:t>Even if traffic increases or a Server is down, it will be managed by the cloud provider</a:t>
            </a:r>
          </a:p>
          <a:p>
            <a:pPr marL="342900" indent="-342900">
              <a:buFont typeface="Wingdings" panose="05000000000000000000" pitchFamily="2" charset="2"/>
              <a:buChar char="Ø"/>
            </a:pPr>
            <a:r>
              <a:rPr lang="en-GB" dirty="0" smtClean="0">
                <a:solidFill>
                  <a:schemeClr val="accent1">
                    <a:lumMod val="75000"/>
                  </a:schemeClr>
                </a:solidFill>
              </a:rPr>
              <a:t>Low investment</a:t>
            </a:r>
          </a:p>
          <a:p>
            <a:pPr marL="342900" indent="-342900">
              <a:buFont typeface="Wingdings" panose="05000000000000000000" pitchFamily="2" charset="2"/>
              <a:buChar char="Ø"/>
            </a:pPr>
            <a:endParaRPr lang="en-GB" dirty="0"/>
          </a:p>
        </p:txBody>
      </p:sp>
    </p:spTree>
    <p:extLst>
      <p:ext uri="{BB962C8B-B14F-4D97-AF65-F5344CB8AC3E}">
        <p14:creationId xmlns:p14="http://schemas.microsoft.com/office/powerpoint/2010/main" val="3824260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lvl="0" indent="-342900">
              <a:buFont typeface="Wingdings" panose="05000000000000000000" pitchFamily="2" charset="2"/>
              <a:buChar char="Ø"/>
            </a:pPr>
            <a:r>
              <a:rPr lang="en-US" dirty="0" smtClean="0">
                <a:solidFill>
                  <a:srgbClr val="002060"/>
                </a:solidFill>
              </a:rPr>
              <a:t>Lab(Create a windows instance)</a:t>
            </a:r>
          </a:p>
          <a:p>
            <a:pPr marL="342900" lvl="0" indent="-342900">
              <a:buFont typeface="Wingdings" panose="05000000000000000000" pitchFamily="2" charset="2"/>
              <a:buChar char="Ø"/>
            </a:pPr>
            <a:r>
              <a:rPr lang="en-US" dirty="0" smtClean="0">
                <a:solidFill>
                  <a:srgbClr val="002060"/>
                </a:solidFill>
              </a:rPr>
              <a:t>Study features of different EBS Volumes</a:t>
            </a:r>
          </a:p>
          <a:p>
            <a:pPr marL="342900" lvl="0" indent="-342900">
              <a:buFont typeface="Wingdings" panose="05000000000000000000" pitchFamily="2" charset="2"/>
              <a:buChar char="Ø"/>
            </a:pPr>
            <a:r>
              <a:rPr lang="en-US" dirty="0" smtClean="0">
                <a:solidFill>
                  <a:srgbClr val="002060"/>
                </a:solidFill>
              </a:rPr>
              <a:t>Create an EBS volume and attach it with your instance</a:t>
            </a:r>
          </a:p>
          <a:p>
            <a:pPr marL="342900" lvl="0" indent="-342900">
              <a:buFont typeface="Wingdings" panose="05000000000000000000" pitchFamily="2" charset="2"/>
              <a:buChar char="Ø"/>
            </a:pPr>
            <a:r>
              <a:rPr lang="en-US" dirty="0" smtClean="0">
                <a:solidFill>
                  <a:srgbClr val="002060"/>
                </a:solidFill>
              </a:rPr>
              <a:t>Terminate instance observe the changes</a:t>
            </a:r>
          </a:p>
          <a:p>
            <a:pPr marL="342900" lvl="0" indent="-342900">
              <a:buFont typeface="Wingdings" panose="05000000000000000000" pitchFamily="2" charset="2"/>
              <a:buChar char="Ø"/>
            </a:pPr>
            <a:r>
              <a:rPr lang="en-US" dirty="0" smtClean="0">
                <a:solidFill>
                  <a:srgbClr val="002060"/>
                </a:solidFill>
              </a:rPr>
              <a:t>Check if the same Volume could be attached with other instance or not</a:t>
            </a:r>
            <a:endParaRPr lang="en-US" dirty="0">
              <a:solidFill>
                <a:srgbClr val="002060"/>
              </a:solidFill>
            </a:endParaRPr>
          </a:p>
          <a:p>
            <a:pPr marL="342900" indent="-342900">
              <a:buFont typeface="Wingdings" panose="05000000000000000000" pitchFamily="2" charset="2"/>
              <a:buChar char="Ø"/>
            </a:pP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EBS Volume type</a:t>
            </a:r>
            <a:endParaRPr lang="en-US" sz="3200" dirty="0"/>
          </a:p>
        </p:txBody>
      </p:sp>
    </p:spTree>
    <p:extLst>
      <p:ext uri="{BB962C8B-B14F-4D97-AF65-F5344CB8AC3E}">
        <p14:creationId xmlns:p14="http://schemas.microsoft.com/office/powerpoint/2010/main" val="1265813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lstStyle/>
          <a:p>
            <a:pPr marL="342900" indent="-342900">
              <a:buFont typeface="Wingdings" panose="05000000000000000000" pitchFamily="2" charset="2"/>
              <a:buChar char="Ø"/>
            </a:pPr>
            <a:r>
              <a:rPr lang="en-US" dirty="0" smtClean="0">
                <a:solidFill>
                  <a:srgbClr val="002060"/>
                </a:solidFill>
              </a:rPr>
              <a:t>Several </a:t>
            </a:r>
            <a:r>
              <a:rPr lang="en-US" dirty="0">
                <a:solidFill>
                  <a:srgbClr val="002060"/>
                </a:solidFill>
              </a:rPr>
              <a:t>EC2 instances can use single file system</a:t>
            </a:r>
          </a:p>
          <a:p>
            <a:pPr marL="342900" indent="-342900">
              <a:buFont typeface="Wingdings" panose="05000000000000000000" pitchFamily="2" charset="2"/>
              <a:buChar char="Ø"/>
            </a:pPr>
            <a:r>
              <a:rPr lang="en-US" dirty="0" smtClean="0">
                <a:solidFill>
                  <a:srgbClr val="002060"/>
                </a:solidFill>
              </a:rPr>
              <a:t>Only </a:t>
            </a:r>
            <a:r>
              <a:rPr lang="en-US" dirty="0">
                <a:solidFill>
                  <a:srgbClr val="002060"/>
                </a:solidFill>
              </a:rPr>
              <a:t>used to store files and </a:t>
            </a:r>
            <a:r>
              <a:rPr lang="en-US" dirty="0" smtClean="0">
                <a:solidFill>
                  <a:srgbClr val="002060"/>
                </a:solidFill>
              </a:rPr>
              <a:t>folders</a:t>
            </a:r>
          </a:p>
          <a:p>
            <a:pPr marL="342900" indent="-342900">
              <a:buFont typeface="Wingdings" panose="05000000000000000000" pitchFamily="2" charset="2"/>
              <a:buChar char="Ø"/>
            </a:pPr>
            <a:r>
              <a:rPr lang="en-US" dirty="0">
                <a:solidFill>
                  <a:srgbClr val="002060"/>
                </a:solidFill>
              </a:rPr>
              <a:t>provides a simple, scalable, fully managed elastic NFS file system for use with AWS Cloud services and on-premises </a:t>
            </a:r>
            <a:r>
              <a:rPr lang="en-US" dirty="0" smtClean="0">
                <a:solidFill>
                  <a:srgbClr val="002060"/>
                </a:solidFill>
              </a:rPr>
              <a:t>resources</a:t>
            </a:r>
          </a:p>
          <a:p>
            <a:pPr marL="342900" indent="-342900">
              <a:buFont typeface="Wingdings" panose="05000000000000000000" pitchFamily="2" charset="2"/>
              <a:buChar char="Ø"/>
            </a:pPr>
            <a:r>
              <a:rPr lang="en-US" dirty="0" smtClean="0">
                <a:solidFill>
                  <a:srgbClr val="002060"/>
                </a:solidFill>
              </a:rPr>
              <a:t>It’s a fully managed service</a:t>
            </a:r>
          </a:p>
          <a:p>
            <a:pPr marL="342900" indent="-342900">
              <a:buFont typeface="Wingdings" panose="05000000000000000000" pitchFamily="2" charset="2"/>
              <a:buChar char="Ø"/>
            </a:pPr>
            <a:r>
              <a:rPr lang="en-US" dirty="0" smtClean="0">
                <a:solidFill>
                  <a:srgbClr val="002060"/>
                </a:solidFill>
              </a:rPr>
              <a:t>Different types are</a:t>
            </a:r>
          </a:p>
          <a:p>
            <a:r>
              <a:rPr lang="en-US" dirty="0" smtClean="0"/>
              <a:t>	</a:t>
            </a:r>
            <a:r>
              <a:rPr lang="en-US" dirty="0" smtClean="0">
                <a:solidFill>
                  <a:srgbClr val="002060"/>
                </a:solidFill>
              </a:rPr>
              <a:t>Standard storage</a:t>
            </a:r>
          </a:p>
          <a:p>
            <a:r>
              <a:rPr lang="en-US" dirty="0" smtClean="0">
                <a:solidFill>
                  <a:srgbClr val="002060"/>
                </a:solidFill>
              </a:rPr>
              <a:t>	Infrequent </a:t>
            </a:r>
            <a:r>
              <a:rPr lang="en-US" dirty="0">
                <a:solidFill>
                  <a:srgbClr val="002060"/>
                </a:solidFill>
              </a:rPr>
              <a:t>Access </a:t>
            </a:r>
            <a:r>
              <a:rPr lang="en-US" dirty="0" smtClean="0">
                <a:solidFill>
                  <a:srgbClr val="002060"/>
                </a:solidFill>
              </a:rPr>
              <a:t>storage</a:t>
            </a:r>
          </a:p>
          <a:p>
            <a:r>
              <a:rPr lang="en-US" dirty="0" smtClean="0">
                <a:solidFill>
                  <a:srgbClr val="002060"/>
                </a:solidFill>
              </a:rPr>
              <a:t>	Infrequent Access request </a:t>
            </a:r>
          </a:p>
          <a:p>
            <a:r>
              <a:rPr lang="en-US" dirty="0" smtClean="0">
                <a:solidFill>
                  <a:srgbClr val="002060"/>
                </a:solidFill>
              </a:rPr>
              <a:t>	Provisioned Throughput</a:t>
            </a:r>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AWS EFS</a:t>
            </a:r>
            <a:endParaRPr lang="en-US" sz="3200" dirty="0"/>
          </a:p>
        </p:txBody>
      </p:sp>
    </p:spTree>
    <p:extLst>
      <p:ext uri="{BB962C8B-B14F-4D97-AF65-F5344CB8AC3E}">
        <p14:creationId xmlns:p14="http://schemas.microsoft.com/office/powerpoint/2010/main" val="6049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normAutofit/>
          </a:bodyPr>
          <a:lstStyle/>
          <a:p>
            <a:pPr marL="342900" lvl="0" indent="-342900">
              <a:buFont typeface="Wingdings" panose="05000000000000000000" pitchFamily="2" charset="2"/>
              <a:buChar char="Ø"/>
            </a:pPr>
            <a:r>
              <a:rPr lang="en-US" dirty="0" smtClean="0">
                <a:solidFill>
                  <a:srgbClr val="002060"/>
                </a:solidFill>
              </a:rPr>
              <a:t>Contains buckets</a:t>
            </a:r>
          </a:p>
          <a:p>
            <a:pPr marL="342900" lvl="0" indent="-342900">
              <a:buFont typeface="Wingdings" panose="05000000000000000000" pitchFamily="2" charset="2"/>
              <a:buChar char="Ø"/>
            </a:pPr>
            <a:r>
              <a:rPr lang="en-US" dirty="0" smtClean="0">
                <a:solidFill>
                  <a:srgbClr val="002060"/>
                </a:solidFill>
              </a:rPr>
              <a:t>Enable Versioning</a:t>
            </a:r>
          </a:p>
          <a:p>
            <a:pPr marL="342900" lvl="0" indent="-342900">
              <a:buFont typeface="Wingdings" panose="05000000000000000000" pitchFamily="2" charset="2"/>
              <a:buChar char="Ø"/>
            </a:pPr>
            <a:r>
              <a:rPr lang="en-US" dirty="0" smtClean="0">
                <a:solidFill>
                  <a:srgbClr val="002060"/>
                </a:solidFill>
              </a:rPr>
              <a:t>Cross region replication can be done</a:t>
            </a:r>
          </a:p>
          <a:p>
            <a:pPr marL="342900" lvl="0" indent="-342900">
              <a:buFont typeface="Wingdings" panose="05000000000000000000" pitchFamily="2" charset="2"/>
              <a:buChar char="Ø"/>
            </a:pPr>
            <a:r>
              <a:rPr lang="en-US" dirty="0" smtClean="0">
                <a:solidFill>
                  <a:srgbClr val="002060"/>
                </a:solidFill>
              </a:rPr>
              <a:t>Store and retrieve any amount of Data</a:t>
            </a:r>
          </a:p>
          <a:p>
            <a:pPr marL="342900" lvl="0" indent="-342900">
              <a:buFont typeface="Wingdings" panose="05000000000000000000" pitchFamily="2" charset="2"/>
              <a:buChar char="Ø"/>
            </a:pPr>
            <a:r>
              <a:rPr lang="en-US" dirty="0" smtClean="0">
                <a:solidFill>
                  <a:srgbClr val="002060"/>
                </a:solidFill>
              </a:rPr>
              <a:t>Enables Life cycle Management</a:t>
            </a:r>
          </a:p>
          <a:p>
            <a:pPr marL="342900" lvl="0" indent="-342900">
              <a:buFont typeface="Wingdings" panose="05000000000000000000" pitchFamily="2" charset="2"/>
              <a:buChar char="Ø"/>
            </a:pPr>
            <a:r>
              <a:rPr lang="en-US" dirty="0" smtClean="0">
                <a:solidFill>
                  <a:srgbClr val="002060"/>
                </a:solidFill>
              </a:rPr>
              <a:t>Enables static web Hosting</a:t>
            </a:r>
          </a:p>
          <a:p>
            <a:pPr marL="342900" lvl="0" indent="-342900">
              <a:buFont typeface="Wingdings" panose="05000000000000000000" pitchFamily="2" charset="2"/>
              <a:buChar char="Ø"/>
            </a:pPr>
            <a:r>
              <a:rPr lang="en-US" dirty="0" smtClean="0">
                <a:solidFill>
                  <a:srgbClr val="002060"/>
                </a:solidFill>
              </a:rPr>
              <a:t>Encryption of file is allowed</a:t>
            </a:r>
          </a:p>
          <a:p>
            <a:pPr marL="342900" lvl="0" indent="-342900">
              <a:buFont typeface="Wingdings" panose="05000000000000000000" pitchFamily="2" charset="2"/>
              <a:buChar char="Ø"/>
            </a:pPr>
            <a:r>
              <a:rPr lang="en-US" dirty="0" smtClean="0">
                <a:solidFill>
                  <a:srgbClr val="002060"/>
                </a:solidFill>
              </a:rPr>
              <a:t>Different types are</a:t>
            </a:r>
          </a:p>
          <a:p>
            <a:r>
              <a:rPr lang="en-US" dirty="0" smtClean="0"/>
              <a:t>		Standard , Intelligent </a:t>
            </a:r>
            <a:r>
              <a:rPr lang="en-US" dirty="0" err="1" smtClean="0"/>
              <a:t>tiering</a:t>
            </a:r>
            <a:r>
              <a:rPr lang="en-US" dirty="0" smtClean="0"/>
              <a:t> , standard IA , one </a:t>
            </a:r>
            <a:r>
              <a:rPr lang="en-US" dirty="0"/>
              <a:t>zone </a:t>
            </a:r>
            <a:r>
              <a:rPr lang="en-US" dirty="0" smtClean="0"/>
              <a:t>IA , Glacier, Glacier </a:t>
            </a:r>
            <a:r>
              <a:rPr lang="en-US" dirty="0"/>
              <a:t>Deep archive</a:t>
            </a:r>
          </a:p>
          <a:p>
            <a:r>
              <a:rPr lang="en-US" dirty="0"/>
              <a:t>Cost wise in descending Order</a:t>
            </a:r>
          </a:p>
          <a:p>
            <a:r>
              <a:rPr lang="en-US" dirty="0"/>
              <a:t>S3 standard&gt;IA&gt;Intelligent </a:t>
            </a:r>
            <a:r>
              <a:rPr lang="en-US" dirty="0" err="1"/>
              <a:t>Tiering</a:t>
            </a:r>
            <a:r>
              <a:rPr lang="en-US" dirty="0"/>
              <a:t>&gt;one zone&gt;Glacier&gt;Glacier Deep archive</a:t>
            </a:r>
          </a:p>
          <a:p>
            <a:pPr lvl="0"/>
            <a:endParaRPr lang="en-US" dirty="0" smtClean="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S3 (Simple </a:t>
            </a:r>
            <a:r>
              <a:rPr lang="en-US" sz="3200" b="1" u="sng" dirty="0"/>
              <a:t>S</a:t>
            </a:r>
            <a:r>
              <a:rPr lang="en-US" sz="3200" b="1" u="sng" dirty="0" smtClean="0"/>
              <a:t>torage Service)</a:t>
            </a:r>
            <a:endParaRPr lang="en-US" sz="3200" dirty="0"/>
          </a:p>
        </p:txBody>
      </p:sp>
    </p:spTree>
    <p:extLst>
      <p:ext uri="{BB962C8B-B14F-4D97-AF65-F5344CB8AC3E}">
        <p14:creationId xmlns:p14="http://schemas.microsoft.com/office/powerpoint/2010/main" val="1803174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normAutofit/>
          </a:bodyPr>
          <a:lstStyle/>
          <a:p>
            <a:pPr marL="342900" lvl="0" indent="-342900">
              <a:buFont typeface="Wingdings" panose="05000000000000000000" pitchFamily="2" charset="2"/>
              <a:buChar char="Ø"/>
            </a:pPr>
            <a:r>
              <a:rPr lang="en-US" dirty="0" smtClean="0">
                <a:solidFill>
                  <a:srgbClr val="002060"/>
                </a:solidFill>
              </a:rPr>
              <a:t>Lab</a:t>
            </a:r>
          </a:p>
          <a:p>
            <a:pPr marL="342900" lvl="0" indent="-342900">
              <a:buFont typeface="Wingdings" panose="05000000000000000000" pitchFamily="2" charset="2"/>
              <a:buChar char="Ø"/>
            </a:pPr>
            <a:r>
              <a:rPr lang="en-US" dirty="0" smtClean="0">
                <a:solidFill>
                  <a:srgbClr val="002060"/>
                </a:solidFill>
              </a:rPr>
              <a:t>Create an S3 bucket, add files to it</a:t>
            </a:r>
          </a:p>
          <a:p>
            <a:pPr marL="342900" lvl="0" indent="-342900">
              <a:buFont typeface="Wingdings" panose="05000000000000000000" pitchFamily="2" charset="2"/>
              <a:buChar char="Ø"/>
            </a:pPr>
            <a:r>
              <a:rPr lang="en-US" dirty="0" smtClean="0">
                <a:solidFill>
                  <a:srgbClr val="002060"/>
                </a:solidFill>
              </a:rPr>
              <a:t>Access the file</a:t>
            </a:r>
          </a:p>
          <a:p>
            <a:pPr marL="342900" lvl="0" indent="-342900">
              <a:buFont typeface="Wingdings" panose="05000000000000000000" pitchFamily="2" charset="2"/>
              <a:buChar char="Ø"/>
            </a:pPr>
            <a:r>
              <a:rPr lang="en-US" dirty="0" smtClean="0">
                <a:solidFill>
                  <a:srgbClr val="002060"/>
                </a:solidFill>
              </a:rPr>
              <a:t>Add versioning</a:t>
            </a:r>
          </a:p>
          <a:p>
            <a:pPr marL="342900" lvl="0" indent="-342900">
              <a:buFont typeface="Wingdings" panose="05000000000000000000" pitchFamily="2" charset="2"/>
              <a:buChar char="Ø"/>
            </a:pPr>
            <a:r>
              <a:rPr lang="en-US" dirty="0" smtClean="0">
                <a:solidFill>
                  <a:srgbClr val="002060"/>
                </a:solidFill>
              </a:rPr>
              <a:t>Static </a:t>
            </a:r>
            <a:r>
              <a:rPr lang="en-US" dirty="0" err="1" smtClean="0">
                <a:solidFill>
                  <a:srgbClr val="002060"/>
                </a:solidFill>
              </a:rPr>
              <a:t>WebHosting</a:t>
            </a:r>
            <a:endParaRPr lang="en-US" dirty="0" smtClean="0">
              <a:solidFill>
                <a:srgbClr val="002060"/>
              </a:solidFill>
            </a:endParaRPr>
          </a:p>
          <a:p>
            <a:pPr marL="342900" lvl="0" indent="-342900">
              <a:buFont typeface="Wingdings" panose="05000000000000000000" pitchFamily="2" charset="2"/>
              <a:buChar char="Ø"/>
            </a:pPr>
            <a:endParaRPr lang="en-US" dirty="0"/>
          </a:p>
          <a:p>
            <a:pPr lvl="0"/>
            <a:endParaRPr lang="en-US" dirty="0" smtClean="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S3 (Simple </a:t>
            </a:r>
            <a:r>
              <a:rPr lang="en-US" sz="3200" b="1" u="sng" dirty="0"/>
              <a:t>S</a:t>
            </a:r>
            <a:r>
              <a:rPr lang="en-US" sz="3200" b="1" u="sng" dirty="0" smtClean="0"/>
              <a:t>torage Service)</a:t>
            </a:r>
            <a:endParaRPr lang="en-US" sz="3200" dirty="0"/>
          </a:p>
        </p:txBody>
      </p:sp>
    </p:spTree>
    <p:extLst>
      <p:ext uri="{BB962C8B-B14F-4D97-AF65-F5344CB8AC3E}">
        <p14:creationId xmlns:p14="http://schemas.microsoft.com/office/powerpoint/2010/main" val="1328774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normAutofit/>
          </a:bodyPr>
          <a:lstStyle/>
          <a:p>
            <a:pPr marL="342900" lvl="0" indent="-342900">
              <a:buFont typeface="Wingdings" panose="05000000000000000000" pitchFamily="2" charset="2"/>
              <a:buChar char="Ø"/>
            </a:pPr>
            <a:r>
              <a:rPr lang="en-US" dirty="0" smtClean="0">
                <a:solidFill>
                  <a:srgbClr val="002060"/>
                </a:solidFill>
              </a:rPr>
              <a:t>Lab</a:t>
            </a:r>
          </a:p>
          <a:p>
            <a:pPr marL="342900" lvl="0" indent="-342900">
              <a:buFont typeface="Wingdings" panose="05000000000000000000" pitchFamily="2" charset="2"/>
              <a:buChar char="Ø"/>
            </a:pPr>
            <a:r>
              <a:rPr lang="en-US" dirty="0" smtClean="0">
                <a:solidFill>
                  <a:srgbClr val="002060"/>
                </a:solidFill>
              </a:rPr>
              <a:t>Create an </a:t>
            </a:r>
            <a:r>
              <a:rPr lang="en-US" dirty="0" smtClean="0">
                <a:solidFill>
                  <a:srgbClr val="002060"/>
                </a:solidFill>
              </a:rPr>
              <a:t>Ec2 instance</a:t>
            </a:r>
            <a:endParaRPr lang="en-US" dirty="0" smtClean="0">
              <a:solidFill>
                <a:srgbClr val="002060"/>
              </a:solidFill>
            </a:endParaRPr>
          </a:p>
          <a:p>
            <a:pPr marL="342900" lvl="0" indent="-342900">
              <a:buFont typeface="Wingdings" panose="05000000000000000000" pitchFamily="2" charset="2"/>
              <a:buChar char="Ø"/>
            </a:pPr>
            <a:r>
              <a:rPr lang="en-US" dirty="0" smtClean="0">
                <a:solidFill>
                  <a:srgbClr val="002060"/>
                </a:solidFill>
              </a:rPr>
              <a:t>Attach security </a:t>
            </a:r>
            <a:r>
              <a:rPr lang="en-US" dirty="0" err="1" smtClean="0">
                <a:solidFill>
                  <a:srgbClr val="002060"/>
                </a:solidFill>
              </a:rPr>
              <a:t>acess</a:t>
            </a:r>
            <a:endParaRPr lang="en-US" dirty="0" smtClean="0">
              <a:solidFill>
                <a:srgbClr val="002060"/>
              </a:solidFill>
            </a:endParaRPr>
          </a:p>
          <a:p>
            <a:pPr marL="342900" lvl="0" indent="-342900">
              <a:buFont typeface="Wingdings" panose="05000000000000000000" pitchFamily="2" charset="2"/>
              <a:buChar char="Ø"/>
            </a:pPr>
            <a:r>
              <a:rPr lang="en-US" dirty="0" smtClean="0">
                <a:solidFill>
                  <a:srgbClr val="002060"/>
                </a:solidFill>
              </a:rPr>
              <a:t>List the bucket, create a new bucket, access objects of the </a:t>
            </a:r>
            <a:r>
              <a:rPr lang="en-US" dirty="0" err="1" smtClean="0">
                <a:solidFill>
                  <a:srgbClr val="002060"/>
                </a:solidFill>
              </a:rPr>
              <a:t>bucket,remove</a:t>
            </a:r>
            <a:r>
              <a:rPr lang="en-US" dirty="0" smtClean="0">
                <a:solidFill>
                  <a:srgbClr val="002060"/>
                </a:solidFill>
              </a:rPr>
              <a:t> all objects from the bucket</a:t>
            </a:r>
            <a:endParaRPr lang="en-US" dirty="0" smtClean="0">
              <a:solidFill>
                <a:srgbClr val="002060"/>
              </a:solidFill>
            </a:endParaRPr>
          </a:p>
          <a:p>
            <a:pPr marL="342900" lvl="0" indent="-342900">
              <a:buFont typeface="Wingdings" panose="05000000000000000000" pitchFamily="2" charset="2"/>
              <a:buChar char="Ø"/>
            </a:pPr>
            <a:r>
              <a:rPr lang="en-US" dirty="0" smtClean="0">
                <a:solidFill>
                  <a:srgbClr val="002060"/>
                </a:solidFill>
              </a:rPr>
              <a:t>Create an IAM policy and attach it to EC2 instance and </a:t>
            </a:r>
            <a:r>
              <a:rPr lang="en-US" dirty="0" err="1" smtClean="0">
                <a:solidFill>
                  <a:srgbClr val="002060"/>
                </a:solidFill>
              </a:rPr>
              <a:t>acess</a:t>
            </a:r>
            <a:r>
              <a:rPr lang="en-US" dirty="0" smtClean="0">
                <a:solidFill>
                  <a:srgbClr val="002060"/>
                </a:solidFill>
              </a:rPr>
              <a:t> S3 buckets</a:t>
            </a:r>
            <a:endParaRPr lang="en-US" dirty="0" smtClean="0">
              <a:solidFill>
                <a:srgbClr val="002060"/>
              </a:solidFill>
            </a:endParaRPr>
          </a:p>
          <a:p>
            <a:pPr marL="342900" lvl="0" indent="-342900">
              <a:buFont typeface="Wingdings" panose="05000000000000000000" pitchFamily="2" charset="2"/>
              <a:buChar char="Ø"/>
            </a:pPr>
            <a:endParaRPr lang="en-US" dirty="0"/>
          </a:p>
          <a:p>
            <a:pPr lvl="0"/>
            <a:endParaRPr lang="en-US" dirty="0" smtClean="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err="1" smtClean="0"/>
              <a:t>Acess</a:t>
            </a:r>
            <a:r>
              <a:rPr lang="en-US" sz="3200" b="1" u="sng" dirty="0" smtClean="0"/>
              <a:t> S3 through CLI</a:t>
            </a:r>
            <a:endParaRPr lang="en-US" sz="3200" dirty="0"/>
          </a:p>
        </p:txBody>
      </p:sp>
    </p:spTree>
    <p:extLst>
      <p:ext uri="{BB962C8B-B14F-4D97-AF65-F5344CB8AC3E}">
        <p14:creationId xmlns:p14="http://schemas.microsoft.com/office/powerpoint/2010/main" val="1735595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635633"/>
          </a:xfrm>
        </p:spPr>
        <p:txBody>
          <a:bodyPr>
            <a:normAutofit/>
          </a:bodyPr>
          <a:lstStyle/>
          <a:p>
            <a:pPr marL="342900" lvl="0" indent="-342900">
              <a:buFont typeface="Wingdings" panose="05000000000000000000" pitchFamily="2" charset="2"/>
              <a:buChar char="Ø"/>
            </a:pPr>
            <a:r>
              <a:rPr lang="en-US" dirty="0" smtClean="0"/>
              <a:t>It’s a content delivery network</a:t>
            </a:r>
          </a:p>
          <a:p>
            <a:pPr marL="342900" lvl="0" indent="-342900">
              <a:buFont typeface="Wingdings" panose="05000000000000000000" pitchFamily="2" charset="2"/>
              <a:buChar char="Ø"/>
            </a:pPr>
            <a:r>
              <a:rPr lang="en-US" dirty="0"/>
              <a:t>Content delivery networks provide a globally-distributed network of proxy servers which cache content, such as web videos or other bulky media, more locally to consumers, thus improving access speed for downloading the content</a:t>
            </a:r>
            <a:r>
              <a:rPr lang="en-US" dirty="0" smtClean="0"/>
              <a:t>.</a:t>
            </a:r>
          </a:p>
          <a:p>
            <a:pPr marL="342900" indent="-342900">
              <a:buFont typeface="Wingdings" panose="05000000000000000000" pitchFamily="2" charset="2"/>
              <a:buChar char="Ø"/>
            </a:pPr>
            <a:r>
              <a:rPr lang="en-US" dirty="0"/>
              <a:t>Improves read performance, as </a:t>
            </a:r>
            <a:r>
              <a:rPr lang="en-US" dirty="0" smtClean="0"/>
              <a:t>content </a:t>
            </a:r>
            <a:r>
              <a:rPr lang="en-US" dirty="0"/>
              <a:t>is cached at the edge</a:t>
            </a:r>
            <a:r>
              <a:rPr lang="en-US" dirty="0" smtClean="0"/>
              <a:t>.</a:t>
            </a:r>
          </a:p>
          <a:p>
            <a:pPr marL="342900" lvl="0" indent="-342900">
              <a:buFont typeface="Wingdings" panose="05000000000000000000" pitchFamily="2" charset="2"/>
              <a:buChar char="Ø"/>
            </a:pPr>
            <a:r>
              <a:rPr lang="en-US" dirty="0"/>
              <a:t>There are total 216 edge </a:t>
            </a:r>
            <a:r>
              <a:rPr lang="en-US" dirty="0" smtClean="0"/>
              <a:t>locations</a:t>
            </a:r>
            <a:endParaRPr lang="en-US" dirty="0" smtClean="0"/>
          </a:p>
          <a:p>
            <a:pPr marL="342900" lvl="0" indent="-342900">
              <a:buFont typeface="Wingdings" panose="05000000000000000000" pitchFamily="2" charset="2"/>
              <a:buChar char="Ø"/>
            </a:pPr>
            <a:r>
              <a:rPr lang="en-US" dirty="0" smtClean="0"/>
              <a:t>Origin Access Policy</a:t>
            </a:r>
          </a:p>
          <a:p>
            <a:pPr marL="342900" lvl="0" indent="-342900">
              <a:buFont typeface="Wingdings" panose="05000000000000000000" pitchFamily="2" charset="2"/>
              <a:buChar char="Ø"/>
            </a:pPr>
            <a:endParaRPr lang="en-US" dirty="0"/>
          </a:p>
          <a:p>
            <a:pPr lvl="0"/>
            <a:endParaRPr lang="en-US" dirty="0" smtClean="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457200" indent="-457200">
              <a:buAutoNum type="arabicPeriod"/>
            </a:pPr>
            <a:r>
              <a:rPr lang="en-GB" smtClean="0">
                <a:solidFill>
                  <a:srgbClr val="002060"/>
                </a:solidFill>
              </a:rPr>
              <a:t>Netflix</a:t>
            </a:r>
          </a:p>
          <a:p>
            <a:pPr marL="457200" indent="-457200">
              <a:buAutoNum type="arabicPeriod"/>
            </a:pPr>
            <a:r>
              <a:rPr lang="en-GB" smtClean="0">
                <a:solidFill>
                  <a:srgbClr val="002060"/>
                </a:solidFill>
              </a:rPr>
              <a:t>Amazon </a:t>
            </a:r>
            <a:r>
              <a:rPr lang="en-GB" dirty="0" smtClean="0">
                <a:solidFill>
                  <a:srgbClr val="002060"/>
                </a:solidFill>
              </a:rPr>
              <a:t>Prime</a:t>
            </a: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Cloud Front</a:t>
            </a:r>
            <a:endParaRPr lang="en-US" sz="3200" dirty="0"/>
          </a:p>
        </p:txBody>
      </p:sp>
    </p:spTree>
    <p:extLst>
      <p:ext uri="{BB962C8B-B14F-4D97-AF65-F5344CB8AC3E}">
        <p14:creationId xmlns:p14="http://schemas.microsoft.com/office/powerpoint/2010/main" val="4186027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81" y="146543"/>
            <a:ext cx="11125236" cy="1104900"/>
          </a:xfrm>
        </p:spPr>
        <p:txBody>
          <a:bodyPr/>
          <a:lstStyle/>
          <a:p>
            <a:pPr lvl="0"/>
            <a:r>
              <a:rPr lang="en-US" sz="3200" b="1" u="sng" dirty="0" smtClean="0"/>
              <a:t>Cloud Front</a:t>
            </a:r>
            <a:endParaRPr lang="en-US" sz="3200" dirty="0"/>
          </a:p>
        </p:txBody>
      </p:sp>
      <p:sp>
        <p:nvSpPr>
          <p:cNvPr id="5" name="Text Placeholder 4"/>
          <p:cNvSpPr>
            <a:spLocks noGrp="1"/>
          </p:cNvSpPr>
          <p:nvPr>
            <p:ph type="body" sz="quarter" idx="4294967295"/>
          </p:nvPr>
        </p:nvSpPr>
        <p:spPr>
          <a:xfrm>
            <a:off x="0" y="1646238"/>
            <a:ext cx="11699875" cy="4635500"/>
          </a:xfrm>
        </p:spPr>
        <p:txBody>
          <a:bodyPr>
            <a:normAutofit/>
          </a:bodyPr>
          <a:lstStyle/>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pic>
        <p:nvPicPr>
          <p:cNvPr id="7170" name="Picture 2" descr=" &#10;    How CloudFront works &#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533" y="1665489"/>
            <a:ext cx="9500133"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7729086" y="240632"/>
            <a:ext cx="1328287" cy="616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337533" y="288758"/>
            <a:ext cx="356133" cy="317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77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908789"/>
          </a:xfrm>
        </p:spPr>
        <p:txBody>
          <a:bodyPr>
            <a:normAutofit fontScale="92500" lnSpcReduction="10000"/>
          </a:bodyPr>
          <a:lstStyle/>
          <a:p>
            <a:pPr marL="342900" indent="-342900">
              <a:buFont typeface="Wingdings" panose="05000000000000000000" pitchFamily="2" charset="2"/>
              <a:buChar char="Ø"/>
            </a:pPr>
            <a:r>
              <a:rPr lang="en-US" b="1" dirty="0" smtClean="0">
                <a:solidFill>
                  <a:srgbClr val="002060"/>
                </a:solidFill>
              </a:rPr>
              <a:t>What is Amazon VPC</a:t>
            </a:r>
          </a:p>
          <a:p>
            <a:pPr marL="342900" indent="-342900">
              <a:buFont typeface="Wingdings" panose="05000000000000000000" pitchFamily="2" charset="2"/>
              <a:buChar char="Ø"/>
            </a:pPr>
            <a:r>
              <a:rPr lang="en-US" b="1" dirty="0">
                <a:solidFill>
                  <a:srgbClr val="002060"/>
                </a:solidFill>
              </a:rPr>
              <a:t>An AWS VPC is a component of which group of AWS services</a:t>
            </a:r>
            <a:r>
              <a:rPr lang="en-US" b="1" dirty="0" smtClean="0">
                <a:solidFill>
                  <a:srgbClr val="002060"/>
                </a:solidFill>
              </a:rPr>
              <a:t>?</a:t>
            </a:r>
          </a:p>
          <a:p>
            <a:pPr marL="342900" indent="-342900">
              <a:buFont typeface="Wingdings" panose="05000000000000000000" pitchFamily="2" charset="2"/>
              <a:buChar char="Ø"/>
            </a:pPr>
            <a:r>
              <a:rPr lang="en-US" b="1" dirty="0">
                <a:solidFill>
                  <a:srgbClr val="002060"/>
                </a:solidFill>
              </a:rPr>
              <a:t>What does an AWS Region consist of</a:t>
            </a:r>
            <a:r>
              <a:rPr lang="en-US" b="1" dirty="0" smtClean="0">
                <a:solidFill>
                  <a:srgbClr val="002060"/>
                </a:solidFill>
              </a:rPr>
              <a:t>?</a:t>
            </a:r>
          </a:p>
          <a:p>
            <a:pPr marL="342900" indent="-342900">
              <a:buFont typeface="Wingdings" panose="05000000000000000000" pitchFamily="2" charset="2"/>
              <a:buChar char="Ø"/>
            </a:pPr>
            <a:r>
              <a:rPr lang="en-US" b="1" dirty="0" smtClean="0">
                <a:solidFill>
                  <a:srgbClr val="002060"/>
                </a:solidFill>
              </a:rPr>
              <a:t>What is Availability Zones? </a:t>
            </a:r>
          </a:p>
          <a:p>
            <a:pPr marL="342900" indent="-342900">
              <a:buFont typeface="Wingdings" panose="05000000000000000000" pitchFamily="2" charset="2"/>
              <a:buChar char="Ø"/>
            </a:pPr>
            <a:r>
              <a:rPr lang="en-US" b="1" dirty="0">
                <a:solidFill>
                  <a:srgbClr val="002060"/>
                </a:solidFill>
              </a:rPr>
              <a:t>Which of the following is correct</a:t>
            </a:r>
            <a:r>
              <a:rPr lang="en-US" b="1" dirty="0" smtClean="0">
                <a:solidFill>
                  <a:srgbClr val="002060"/>
                </a:solidFill>
              </a:rPr>
              <a:t>?</a:t>
            </a:r>
          </a:p>
          <a:p>
            <a:r>
              <a:rPr lang="en-US" b="1" dirty="0">
                <a:solidFill>
                  <a:srgbClr val="002060"/>
                </a:solidFill>
              </a:rPr>
              <a:t>	</a:t>
            </a:r>
            <a:r>
              <a:rPr lang="en-US" b="1" dirty="0" smtClean="0">
                <a:solidFill>
                  <a:srgbClr val="002060"/>
                </a:solidFill>
              </a:rPr>
              <a:t>#EL&gt;#AZ&gt;#Region             </a:t>
            </a:r>
          </a:p>
          <a:p>
            <a:r>
              <a:rPr lang="en-US" b="1" dirty="0">
                <a:solidFill>
                  <a:srgbClr val="002060"/>
                </a:solidFill>
              </a:rPr>
              <a:t>	</a:t>
            </a:r>
            <a:r>
              <a:rPr lang="en-US" b="1" dirty="0" smtClean="0">
                <a:solidFill>
                  <a:srgbClr val="002060"/>
                </a:solidFill>
              </a:rPr>
              <a:t>#AZ&gt;#EL&gt;#Region</a:t>
            </a:r>
          </a:p>
          <a:p>
            <a:r>
              <a:rPr lang="en-US" b="1" dirty="0">
                <a:solidFill>
                  <a:srgbClr val="002060"/>
                </a:solidFill>
              </a:rPr>
              <a:t>	</a:t>
            </a:r>
            <a:r>
              <a:rPr lang="en-US" b="1" dirty="0" smtClean="0">
                <a:solidFill>
                  <a:srgbClr val="002060"/>
                </a:solidFill>
              </a:rPr>
              <a:t>#Region&gt;#</a:t>
            </a:r>
            <a:r>
              <a:rPr lang="en-US" b="1" dirty="0">
                <a:solidFill>
                  <a:srgbClr val="002060"/>
                </a:solidFill>
              </a:rPr>
              <a:t>AZ</a:t>
            </a:r>
            <a:r>
              <a:rPr lang="en-US" b="1" dirty="0" smtClean="0">
                <a:solidFill>
                  <a:srgbClr val="002060"/>
                </a:solidFill>
              </a:rPr>
              <a:t>&gt;#EL</a:t>
            </a:r>
          </a:p>
          <a:p>
            <a:pPr marL="342900" indent="-342900">
              <a:buFont typeface="Wingdings" panose="05000000000000000000" pitchFamily="2" charset="2"/>
              <a:buChar char="Ø"/>
            </a:pPr>
            <a:r>
              <a:rPr lang="en-US" b="1" dirty="0">
                <a:solidFill>
                  <a:srgbClr val="002060"/>
                </a:solidFill>
              </a:rPr>
              <a:t>When creating a new security group, all inbound traffic is allowed by default</a:t>
            </a:r>
            <a:r>
              <a:rPr lang="en-US" b="1" dirty="0" smtClean="0">
                <a:solidFill>
                  <a:srgbClr val="002060"/>
                </a:solidFill>
              </a:rPr>
              <a:t>. True or False?</a:t>
            </a:r>
          </a:p>
          <a:p>
            <a:pPr marL="342900" indent="-342900">
              <a:buFont typeface="Wingdings" panose="05000000000000000000" pitchFamily="2" charset="2"/>
              <a:buChar char="Ø"/>
            </a:pPr>
            <a:r>
              <a:rPr lang="en-US" b="1" dirty="0">
                <a:solidFill>
                  <a:srgbClr val="002060"/>
                </a:solidFill>
              </a:rPr>
              <a:t>Amazon's EBS volumes </a:t>
            </a:r>
            <a:r>
              <a:rPr lang="en-US" b="1" dirty="0" smtClean="0">
                <a:solidFill>
                  <a:srgbClr val="002060"/>
                </a:solidFill>
              </a:rPr>
              <a:t>are ______ type of storage</a:t>
            </a:r>
          </a:p>
          <a:p>
            <a:pPr marL="342900" indent="-342900">
              <a:buFont typeface="Wingdings" panose="05000000000000000000" pitchFamily="2" charset="2"/>
              <a:buChar char="Ø"/>
            </a:pPr>
            <a:r>
              <a:rPr lang="en-US" b="1" dirty="0">
                <a:solidFill>
                  <a:srgbClr val="002060"/>
                </a:solidFill>
              </a:rPr>
              <a:t>If an Amazon EBS volume is an additional partition (not the root volume), can I detach it without stopping the instance</a:t>
            </a:r>
            <a:r>
              <a:rPr lang="en-US" b="1" dirty="0" smtClean="0">
                <a:solidFill>
                  <a:srgbClr val="002060"/>
                </a:solidFill>
              </a:rPr>
              <a:t>?</a:t>
            </a:r>
          </a:p>
          <a:p>
            <a:pPr marL="342900" indent="-342900">
              <a:buFont typeface="Wingdings" panose="05000000000000000000" pitchFamily="2" charset="2"/>
              <a:buChar char="Ø"/>
            </a:pPr>
            <a:r>
              <a:rPr lang="en-US" b="1" dirty="0">
                <a:solidFill>
                  <a:srgbClr val="002060"/>
                </a:solidFill>
              </a:rPr>
              <a:t>EBS Snapshots are backed up to S3 in what manner?</a:t>
            </a:r>
          </a:p>
          <a:p>
            <a:endParaRPr lang="en-US" b="1" dirty="0">
              <a:solidFill>
                <a:srgbClr val="002060"/>
              </a:solidFill>
            </a:endParaRPr>
          </a:p>
          <a:p>
            <a:endParaRPr lang="en-US" b="1" dirty="0" smtClean="0">
              <a:solidFill>
                <a:srgbClr val="002060"/>
              </a:solidFill>
            </a:endParaRPr>
          </a:p>
          <a:p>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Quiz</a:t>
            </a:r>
            <a:endParaRPr lang="en-US" sz="3200" dirty="0"/>
          </a:p>
        </p:txBody>
      </p:sp>
    </p:spTree>
    <p:extLst>
      <p:ext uri="{BB962C8B-B14F-4D97-AF65-F5344CB8AC3E}">
        <p14:creationId xmlns:p14="http://schemas.microsoft.com/office/powerpoint/2010/main" val="1863382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908789"/>
          </a:xfrm>
        </p:spPr>
        <p:txBody>
          <a:bodyPr>
            <a:normAutofit/>
          </a:bodyPr>
          <a:lstStyle/>
          <a:p>
            <a:pPr marL="342900" indent="-342900">
              <a:buFont typeface="Wingdings" panose="05000000000000000000" pitchFamily="2" charset="2"/>
              <a:buChar char="Ø"/>
            </a:pPr>
            <a:r>
              <a:rPr lang="en-US" b="1" dirty="0" smtClean="0">
                <a:solidFill>
                  <a:srgbClr val="0070C0"/>
                </a:solidFill>
              </a:rPr>
              <a:t>Types of LB</a:t>
            </a:r>
          </a:p>
          <a:p>
            <a:pPr marL="342900" indent="-342900">
              <a:buFont typeface="Wingdings" panose="05000000000000000000" pitchFamily="2" charset="2"/>
              <a:buChar char="Ø"/>
            </a:pPr>
            <a:r>
              <a:rPr lang="en-US" b="1" dirty="0" smtClean="0">
                <a:solidFill>
                  <a:srgbClr val="0070C0"/>
                </a:solidFill>
              </a:rPr>
              <a:t>When we stop an EC2 instance its ____________ address changes (private/public)</a:t>
            </a:r>
          </a:p>
          <a:p>
            <a:pPr marL="342900" indent="-342900">
              <a:buFont typeface="Wingdings" panose="05000000000000000000" pitchFamily="2" charset="2"/>
              <a:buChar char="Ø"/>
            </a:pPr>
            <a:r>
              <a:rPr lang="en-US" b="1" dirty="0">
                <a:solidFill>
                  <a:srgbClr val="0070C0"/>
                </a:solidFill>
              </a:rPr>
              <a:t>You are running a website with a load balancer and 10 EC2 instances. Your users are complaining about the fact that your website always asks them to re-authenticate when they switch pages. You are puzzled, because it's working just fine on your machine and in the </a:t>
            </a:r>
            <a:r>
              <a:rPr lang="en-US" b="1" dirty="0" err="1">
                <a:solidFill>
                  <a:srgbClr val="0070C0"/>
                </a:solidFill>
              </a:rPr>
              <a:t>dev</a:t>
            </a:r>
            <a:r>
              <a:rPr lang="en-US" b="1" dirty="0">
                <a:solidFill>
                  <a:srgbClr val="0070C0"/>
                </a:solidFill>
              </a:rPr>
              <a:t> environment with 1 server. What could be the reason</a:t>
            </a:r>
            <a:r>
              <a:rPr lang="en-US" b="1" dirty="0" smtClean="0">
                <a:solidFill>
                  <a:srgbClr val="0070C0"/>
                </a:solidFill>
              </a:rPr>
              <a:t>?</a:t>
            </a:r>
          </a:p>
          <a:p>
            <a:pPr marL="342900" indent="-342900">
              <a:buFont typeface="Wingdings" panose="05000000000000000000" pitchFamily="2" charset="2"/>
              <a:buChar char="Ø"/>
            </a:pPr>
            <a:r>
              <a:rPr lang="en-US" b="1" dirty="0">
                <a:solidFill>
                  <a:srgbClr val="0070C0"/>
                </a:solidFill>
              </a:rPr>
              <a:t>You quickly created an ELB and it turns out your users are complaining about the fact that sometimes, the servers just don't work. You </a:t>
            </a:r>
            <a:r>
              <a:rPr lang="en-US" b="1" dirty="0" err="1">
                <a:solidFill>
                  <a:srgbClr val="0070C0"/>
                </a:solidFill>
              </a:rPr>
              <a:t>realise</a:t>
            </a:r>
            <a:r>
              <a:rPr lang="en-US" b="1" dirty="0">
                <a:solidFill>
                  <a:srgbClr val="0070C0"/>
                </a:solidFill>
              </a:rPr>
              <a:t> that indeed, your servers do crash from time to time. How to protect your users from seeing these crashes</a:t>
            </a:r>
            <a:r>
              <a:rPr lang="en-US" b="1" dirty="0" smtClean="0">
                <a:solidFill>
                  <a:srgbClr val="0070C0"/>
                </a:solidFill>
              </a:rPr>
              <a:t>?</a:t>
            </a:r>
          </a:p>
          <a:p>
            <a:pPr marL="342900" indent="-342900">
              <a:buFont typeface="Wingdings" panose="05000000000000000000" pitchFamily="2" charset="2"/>
              <a:buChar char="Ø"/>
            </a:pPr>
            <a:r>
              <a:rPr lang="en-US" b="1" dirty="0">
                <a:solidFill>
                  <a:srgbClr val="0070C0"/>
                </a:solidFill>
              </a:rPr>
              <a:t>You are designing a high performance application that will require millions of connections to be handled, as well as low latency. The best Load Balancer for this </a:t>
            </a:r>
            <a:r>
              <a:rPr lang="en-US" b="1" dirty="0" smtClean="0">
                <a:solidFill>
                  <a:srgbClr val="0070C0"/>
                </a:solidFill>
              </a:rPr>
              <a:t>is ______________________</a:t>
            </a:r>
          </a:p>
          <a:p>
            <a:endParaRPr lang="en-US" b="1" dirty="0">
              <a:solidFill>
                <a:srgbClr val="002060"/>
              </a:solidFill>
            </a:endParaRPr>
          </a:p>
          <a:p>
            <a:endParaRPr lang="en-US" b="1" dirty="0" smtClean="0">
              <a:solidFill>
                <a:srgbClr val="002060"/>
              </a:solidFill>
            </a:endParaRPr>
          </a:p>
          <a:p>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Quiz</a:t>
            </a:r>
            <a:endParaRPr lang="en-US" sz="3200" dirty="0"/>
          </a:p>
        </p:txBody>
      </p:sp>
    </p:spTree>
    <p:extLst>
      <p:ext uri="{BB962C8B-B14F-4D97-AF65-F5344CB8AC3E}">
        <p14:creationId xmlns:p14="http://schemas.microsoft.com/office/powerpoint/2010/main" val="2437534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645920"/>
            <a:ext cx="11700000" cy="4908789"/>
          </a:xfrm>
        </p:spPr>
        <p:txBody>
          <a:bodyPr>
            <a:normAutofit/>
          </a:bodyPr>
          <a:lstStyle/>
          <a:p>
            <a:pPr marL="342900" indent="-342900">
              <a:buFont typeface="Wingdings" panose="05000000000000000000" pitchFamily="2" charset="2"/>
              <a:buChar char="Ø"/>
            </a:pPr>
            <a:r>
              <a:rPr lang="en-US" b="1" dirty="0">
                <a:solidFill>
                  <a:srgbClr val="0070C0"/>
                </a:solidFill>
              </a:rPr>
              <a:t>You are running at desired capacity of 3 and the maximum capacity of 3. You have alarms set at 60% CPU to scale out your application. Your application is now running at 80% capacity. What </a:t>
            </a:r>
            <a:r>
              <a:rPr lang="en-US" b="1" dirty="0" smtClean="0">
                <a:solidFill>
                  <a:srgbClr val="0070C0"/>
                </a:solidFill>
              </a:rPr>
              <a:t>will happen?</a:t>
            </a:r>
          </a:p>
          <a:p>
            <a:pPr marL="342900" indent="-342900">
              <a:buFont typeface="Wingdings" panose="05000000000000000000" pitchFamily="2" charset="2"/>
              <a:buChar char="Ø"/>
            </a:pPr>
            <a:r>
              <a:rPr lang="en-US" b="1" dirty="0">
                <a:solidFill>
                  <a:srgbClr val="0070C0"/>
                </a:solidFill>
              </a:rPr>
              <a:t>You're trying to upload a 25 GB file on S3 and it's not </a:t>
            </a:r>
            <a:r>
              <a:rPr lang="en-US" b="1" dirty="0" smtClean="0">
                <a:solidFill>
                  <a:srgbClr val="0070C0"/>
                </a:solidFill>
              </a:rPr>
              <a:t>working, why and how can you achieve it?</a:t>
            </a:r>
          </a:p>
          <a:p>
            <a:pPr marL="342900" indent="-342900">
              <a:buFont typeface="Wingdings" panose="05000000000000000000" pitchFamily="2" charset="2"/>
              <a:buChar char="Ø"/>
            </a:pPr>
            <a:r>
              <a:rPr lang="en-US" b="1" dirty="0">
                <a:solidFill>
                  <a:srgbClr val="0070C0"/>
                </a:solidFill>
              </a:rPr>
              <a:t>I tried creating an S3 bucket named "</a:t>
            </a:r>
            <a:r>
              <a:rPr lang="en-US" b="1" dirty="0" err="1">
                <a:solidFill>
                  <a:srgbClr val="0070C0"/>
                </a:solidFill>
              </a:rPr>
              <a:t>dev</a:t>
            </a:r>
            <a:r>
              <a:rPr lang="en-US" b="1" dirty="0">
                <a:solidFill>
                  <a:srgbClr val="0070C0"/>
                </a:solidFill>
              </a:rPr>
              <a:t>" but it didn't work. This is a new AWS Account and I have no buckets at all. What is the cause</a:t>
            </a:r>
            <a:r>
              <a:rPr lang="en-US" b="1" dirty="0" smtClean="0">
                <a:solidFill>
                  <a:srgbClr val="0070C0"/>
                </a:solidFill>
              </a:rPr>
              <a:t>?</a:t>
            </a:r>
          </a:p>
          <a:p>
            <a:pPr marL="342900" indent="-342900">
              <a:buFont typeface="Wingdings" panose="05000000000000000000" pitchFamily="2" charset="2"/>
              <a:buChar char="Ø"/>
            </a:pPr>
            <a:r>
              <a:rPr lang="en-US" b="1" dirty="0">
                <a:solidFill>
                  <a:srgbClr val="0070C0"/>
                </a:solidFill>
              </a:rPr>
              <a:t>You've added files in your bucket and then enabled versioning. The files you've already added will have which version?</a:t>
            </a:r>
          </a:p>
          <a:p>
            <a:endParaRPr lang="en-US" b="1" dirty="0" smtClean="0">
              <a:solidFill>
                <a:srgbClr val="002060"/>
              </a:solidFill>
            </a:endParaRPr>
          </a:p>
          <a:p>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smtClean="0"/>
              <a:t>Quiz</a:t>
            </a:r>
            <a:endParaRPr lang="en-US" sz="3200" dirty="0"/>
          </a:p>
        </p:txBody>
      </p:sp>
    </p:spTree>
    <p:extLst>
      <p:ext uri="{BB962C8B-B14F-4D97-AF65-F5344CB8AC3E}">
        <p14:creationId xmlns:p14="http://schemas.microsoft.com/office/powerpoint/2010/main" val="1056712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Cloud Products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GB" dirty="0" err="1" smtClean="0">
                <a:solidFill>
                  <a:schemeClr val="accent1">
                    <a:lumMod val="75000"/>
                  </a:schemeClr>
                </a:solidFill>
              </a:rPr>
              <a:t>NetFlix</a:t>
            </a:r>
            <a:r>
              <a:rPr lang="en-GB" dirty="0" smtClean="0">
                <a:solidFill>
                  <a:schemeClr val="accent1">
                    <a:lumMod val="75000"/>
                  </a:schemeClr>
                </a:solidFill>
              </a:rPr>
              <a:t>    AWS</a:t>
            </a:r>
          </a:p>
          <a:p>
            <a:pPr marL="342900" indent="-342900">
              <a:buFont typeface="Wingdings" panose="05000000000000000000" pitchFamily="2" charset="2"/>
              <a:buChar char="Ø"/>
            </a:pPr>
            <a:r>
              <a:rPr lang="en-GB" dirty="0" smtClean="0">
                <a:solidFill>
                  <a:schemeClr val="accent1">
                    <a:lumMod val="75000"/>
                  </a:schemeClr>
                </a:solidFill>
              </a:rPr>
              <a:t>Amazon e-commerce site</a:t>
            </a:r>
          </a:p>
          <a:p>
            <a:pPr marL="342900" indent="-342900">
              <a:buFont typeface="Wingdings" panose="05000000000000000000" pitchFamily="2" charset="2"/>
              <a:buChar char="Ø"/>
            </a:pPr>
            <a:r>
              <a:rPr lang="en-GB" dirty="0" smtClean="0">
                <a:solidFill>
                  <a:schemeClr val="accent1">
                    <a:lumMod val="75000"/>
                  </a:schemeClr>
                </a:solidFill>
              </a:rPr>
              <a:t>Amazon prime   AWS</a:t>
            </a:r>
          </a:p>
          <a:p>
            <a:pPr marL="342900" indent="-342900">
              <a:buFont typeface="Wingdings" panose="05000000000000000000" pitchFamily="2" charset="2"/>
              <a:buChar char="Ø"/>
            </a:pPr>
            <a:r>
              <a:rPr lang="en-GB" dirty="0" smtClean="0">
                <a:solidFill>
                  <a:schemeClr val="accent1">
                    <a:lumMod val="75000"/>
                  </a:schemeClr>
                </a:solidFill>
              </a:rPr>
              <a:t>Google drive   GCP</a:t>
            </a:r>
          </a:p>
          <a:p>
            <a:pPr marL="342900" indent="-342900">
              <a:buFont typeface="Wingdings" panose="05000000000000000000" pitchFamily="2" charset="2"/>
              <a:buChar char="Ø"/>
            </a:pPr>
            <a:r>
              <a:rPr lang="en-GB" dirty="0" err="1" smtClean="0">
                <a:solidFill>
                  <a:schemeClr val="accent1">
                    <a:lumMod val="75000"/>
                  </a:schemeClr>
                </a:solidFill>
              </a:rPr>
              <a:t>Airbnb</a:t>
            </a:r>
            <a:r>
              <a:rPr lang="en-GB" dirty="0" smtClean="0">
                <a:solidFill>
                  <a:schemeClr val="accent1">
                    <a:lumMod val="75000"/>
                  </a:schemeClr>
                </a:solidFill>
              </a:rPr>
              <a:t>   </a:t>
            </a:r>
          </a:p>
          <a:p>
            <a:endParaRPr lang="en-GB" dirty="0"/>
          </a:p>
        </p:txBody>
      </p:sp>
    </p:spTree>
    <p:extLst>
      <p:ext uri="{BB962C8B-B14F-4D97-AF65-F5344CB8AC3E}">
        <p14:creationId xmlns:p14="http://schemas.microsoft.com/office/powerpoint/2010/main" val="1266543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1212784"/>
            <a:ext cx="11700000" cy="5068770"/>
          </a:xfrm>
        </p:spPr>
        <p:txBody>
          <a:bodyPr>
            <a:normAutofit/>
          </a:bodyPr>
          <a:lstStyle/>
          <a:p>
            <a:pPr marL="342900" indent="-342900">
              <a:buFont typeface="Wingdings" panose="05000000000000000000" pitchFamily="2" charset="2"/>
              <a:buChar char="Ø"/>
            </a:pPr>
            <a:r>
              <a:rPr lang="en-US" b="1" dirty="0" smtClean="0">
                <a:solidFill>
                  <a:srgbClr val="002060"/>
                </a:solidFill>
              </a:rPr>
              <a:t>Create 4 EC2 instances with a LB, using auto scaling group and check if its working</a:t>
            </a:r>
          </a:p>
          <a:p>
            <a:endParaRPr lang="en-US" b="1" dirty="0">
              <a:solidFill>
                <a:srgbClr val="002060"/>
              </a:solidFill>
            </a:endParaRPr>
          </a:p>
          <a:p>
            <a:endParaRPr lang="en-US" b="1" dirty="0" smtClean="0">
              <a:solidFill>
                <a:srgbClr val="002060"/>
              </a:solidFill>
            </a:endParaRPr>
          </a:p>
          <a:p>
            <a:endParaRPr lang="en-US" dirty="0">
              <a:solidFill>
                <a:srgbClr val="002060"/>
              </a:solidFill>
            </a:endParaRPr>
          </a:p>
          <a:p>
            <a:pPr marL="342900" lvl="0" indent="-342900">
              <a:buFont typeface="Wingdings" panose="05000000000000000000" pitchFamily="2" charset="2"/>
              <a:buChar char="Ø"/>
            </a:pPr>
            <a:endParaRPr lang="en-US" dirty="0">
              <a:solidFill>
                <a:srgbClr val="002060"/>
              </a:solidFill>
            </a:endParaRPr>
          </a:p>
          <a:p>
            <a:pPr marL="342900" indent="-342900">
              <a:buFont typeface="Wingdings" panose="05000000000000000000" pitchFamily="2" charset="2"/>
              <a:buChar char="Ø"/>
            </a:pPr>
            <a:endParaRPr lang="en-GB" dirty="0">
              <a:solidFill>
                <a:srgbClr val="002060"/>
              </a:solidFill>
            </a:endParaRPr>
          </a:p>
        </p:txBody>
      </p:sp>
      <p:sp>
        <p:nvSpPr>
          <p:cNvPr id="4" name="Title 3"/>
          <p:cNvSpPr>
            <a:spLocks noGrp="1"/>
          </p:cNvSpPr>
          <p:nvPr>
            <p:ph type="title"/>
          </p:nvPr>
        </p:nvSpPr>
        <p:spPr/>
        <p:txBody>
          <a:bodyPr/>
          <a:lstStyle/>
          <a:p>
            <a:pPr lvl="0"/>
            <a:r>
              <a:rPr lang="en-US" sz="3200" b="1" u="sng" dirty="0" err="1" smtClean="0"/>
              <a:t>Excercise</a:t>
            </a:r>
            <a:endParaRPr lang="en-US" sz="3200" dirty="0"/>
          </a:p>
        </p:txBody>
      </p:sp>
    </p:spTree>
    <p:extLst>
      <p:ext uri="{BB962C8B-B14F-4D97-AF65-F5344CB8AC3E}">
        <p14:creationId xmlns:p14="http://schemas.microsoft.com/office/powerpoint/2010/main" val="266531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867301"/>
            <a:ext cx="5400000" cy="4414252"/>
          </a:xfrm>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r>
              <a:rPr lang="en-GB" dirty="0" smtClean="0">
                <a:solidFill>
                  <a:schemeClr val="accent1">
                    <a:lumMod val="75000"/>
                  </a:schemeClr>
                </a:solidFill>
              </a:rPr>
              <a:t>Public Cloud- Servers offered by cloud provider over public internet. Servers will be shared by multiple Organization.</a:t>
            </a:r>
          </a:p>
          <a:p>
            <a:endParaRPr lang="en-GB" dirty="0" smtClean="0">
              <a:solidFill>
                <a:schemeClr val="accent1">
                  <a:lumMod val="75000"/>
                </a:schemeClr>
              </a:solidFill>
            </a:endParaRPr>
          </a:p>
          <a:p>
            <a:pPr marL="342900" indent="-342900">
              <a:buFont typeface="Wingdings" panose="05000000000000000000" pitchFamily="2" charset="2"/>
              <a:buChar char="Ø"/>
            </a:pPr>
            <a:r>
              <a:rPr lang="en-GB" dirty="0" smtClean="0">
                <a:solidFill>
                  <a:schemeClr val="accent1">
                    <a:lumMod val="75000"/>
                  </a:schemeClr>
                </a:solidFill>
              </a:rPr>
              <a:t>Private Cloud-Separate Servers for an organization. Or We can buy our own stack of Server and we are going to put our data on those Servers</a:t>
            </a:r>
          </a:p>
          <a:p>
            <a:endParaRPr lang="en-GB" dirty="0" smtClean="0">
              <a:solidFill>
                <a:schemeClr val="accent1">
                  <a:lumMod val="75000"/>
                </a:schemeClr>
              </a:solidFill>
            </a:endParaRPr>
          </a:p>
          <a:p>
            <a:pPr marL="342900" indent="-342900">
              <a:buFont typeface="Wingdings" panose="05000000000000000000" pitchFamily="2" charset="2"/>
              <a:buChar char="Ø"/>
            </a:pPr>
            <a:r>
              <a:rPr lang="en-GB" dirty="0" smtClean="0">
                <a:solidFill>
                  <a:schemeClr val="accent1">
                    <a:lumMod val="75000"/>
                  </a:schemeClr>
                </a:solidFill>
              </a:rPr>
              <a:t>Hybrid- </a:t>
            </a:r>
            <a:r>
              <a:rPr lang="en-GB" dirty="0" err="1" smtClean="0">
                <a:solidFill>
                  <a:schemeClr val="accent1">
                    <a:lumMod val="75000"/>
                  </a:schemeClr>
                </a:solidFill>
              </a:rPr>
              <a:t>Pubic+Private</a:t>
            </a:r>
            <a:r>
              <a:rPr lang="en-GB" dirty="0" smtClean="0">
                <a:solidFill>
                  <a:schemeClr val="accent1">
                    <a:lumMod val="75000"/>
                  </a:schemeClr>
                </a:solidFill>
              </a:rPr>
              <a:t>/ public </a:t>
            </a:r>
            <a:r>
              <a:rPr lang="en-GB" dirty="0" err="1" smtClean="0">
                <a:solidFill>
                  <a:schemeClr val="accent1">
                    <a:lumMod val="75000"/>
                  </a:schemeClr>
                </a:solidFill>
              </a:rPr>
              <a:t>cloud+OnPremise</a:t>
            </a:r>
            <a:endParaRPr lang="en-GB" dirty="0" smtClean="0">
              <a:solidFill>
                <a:schemeClr val="accent1">
                  <a:lumMod val="75000"/>
                </a:schemeClr>
              </a:solidFill>
            </a:endParaRPr>
          </a:p>
          <a:p>
            <a:r>
              <a:rPr lang="en-GB" dirty="0" smtClean="0">
                <a:solidFill>
                  <a:schemeClr val="accent1">
                    <a:lumMod val="75000"/>
                  </a:schemeClr>
                </a:solidFill>
              </a:rPr>
              <a:t>      ex: Marketing-&gt;public cloud</a:t>
            </a:r>
          </a:p>
          <a:p>
            <a:r>
              <a:rPr lang="en-GB" dirty="0" smtClean="0">
                <a:solidFill>
                  <a:schemeClr val="accent1">
                    <a:lumMod val="75000"/>
                  </a:schemeClr>
                </a:solidFill>
              </a:rPr>
              <a:t>            Login and Details-&gt; Private cloud </a:t>
            </a:r>
            <a:endParaRPr lang="en-GB" dirty="0">
              <a:solidFill>
                <a:schemeClr val="accent1">
                  <a:lumMod val="75000"/>
                </a:schemeClr>
              </a:solidFill>
            </a:endParaRPr>
          </a:p>
        </p:txBody>
      </p:sp>
      <p:sp>
        <p:nvSpPr>
          <p:cNvPr id="6" name="Text Placeholder 5"/>
          <p:cNvSpPr>
            <a:spLocks noGrp="1"/>
          </p:cNvSpPr>
          <p:nvPr>
            <p:ph type="body" sz="quarter" idx="12"/>
          </p:nvPr>
        </p:nvSpPr>
        <p:spPr/>
        <p:txBody>
          <a:bodyPr/>
          <a:lstStyle/>
          <a:p>
            <a:r>
              <a:rPr lang="en-US" dirty="0" smtClean="0">
                <a:solidFill>
                  <a:schemeClr val="accent1">
                    <a:lumMod val="75000"/>
                  </a:schemeClr>
                </a:solidFill>
              </a:rPr>
              <a:t>Deployment Model</a:t>
            </a:r>
            <a:endParaRPr lang="en-GB" dirty="0" smtClean="0">
              <a:solidFill>
                <a:schemeClr val="accent1">
                  <a:lumMod val="75000"/>
                </a:schemeClr>
              </a:solidFill>
            </a:endParaRPr>
          </a:p>
          <a:p>
            <a:endParaRPr lang="en-GB" dirty="0"/>
          </a:p>
        </p:txBody>
      </p:sp>
      <p:sp>
        <p:nvSpPr>
          <p:cNvPr id="2" name="Text Placeholder 1"/>
          <p:cNvSpPr>
            <a:spLocks noGrp="1"/>
          </p:cNvSpPr>
          <p:nvPr>
            <p:ph type="body" sz="quarter" idx="13"/>
          </p:nvPr>
        </p:nvSpPr>
        <p:spPr/>
        <p:txBody>
          <a:bodyPr/>
          <a:lstStyle/>
          <a:p>
            <a:r>
              <a:rPr lang="en-US" dirty="0" smtClean="0">
                <a:solidFill>
                  <a:schemeClr val="accent1">
                    <a:lumMod val="75000"/>
                  </a:schemeClr>
                </a:solidFill>
              </a:rPr>
              <a:t>Service Model</a:t>
            </a:r>
            <a:endParaRPr lang="en-US" dirty="0">
              <a:solidFill>
                <a:schemeClr val="accent1">
                  <a:lumMod val="75000"/>
                </a:schemeClr>
              </a:solidFill>
            </a:endParaRPr>
          </a:p>
        </p:txBody>
      </p:sp>
      <p:sp>
        <p:nvSpPr>
          <p:cNvPr id="4" name="Title 3"/>
          <p:cNvSpPr>
            <a:spLocks noGrp="1"/>
          </p:cNvSpPr>
          <p:nvPr>
            <p:ph type="title"/>
          </p:nvPr>
        </p:nvSpPr>
        <p:spPr/>
        <p:txBody>
          <a:bodyPr/>
          <a:lstStyle/>
          <a:p>
            <a:r>
              <a:rPr lang="en-GB" sz="3200" dirty="0" smtClean="0">
                <a:solidFill>
                  <a:schemeClr val="accent2">
                    <a:lumMod val="75000"/>
                  </a:schemeClr>
                </a:solidFill>
              </a:rPr>
              <a:t>Cloud Computing Model</a:t>
            </a:r>
            <a:endParaRPr lang="en-GB" sz="3200" dirty="0">
              <a:solidFill>
                <a:schemeClr val="accent2">
                  <a:lumMod val="75000"/>
                </a:schemeClr>
              </a:solidFill>
            </a:endParaRPr>
          </a:p>
        </p:txBody>
      </p:sp>
      <p:sp>
        <p:nvSpPr>
          <p:cNvPr id="3" name="Text Placeholder 2"/>
          <p:cNvSpPr>
            <a:spLocks noGrp="1"/>
          </p:cNvSpPr>
          <p:nvPr>
            <p:ph type="body" sz="quarter" idx="14"/>
          </p:nvPr>
        </p:nvSpPr>
        <p:spPr/>
        <p:txBody>
          <a:bodyPr/>
          <a:lstStyle/>
          <a:p>
            <a:pPr marL="285750" indent="-285750">
              <a:buFont typeface="Wingdings" panose="05000000000000000000" pitchFamily="2" charset="2"/>
              <a:buChar char="Ø"/>
            </a:pPr>
            <a:r>
              <a:rPr lang="en-US" dirty="0" smtClean="0">
                <a:solidFill>
                  <a:schemeClr val="accent1">
                    <a:lumMod val="75000"/>
                  </a:schemeClr>
                </a:solidFill>
              </a:rPr>
              <a:t>Infrastructure as Service-provides complete access to the server.</a:t>
            </a:r>
          </a:p>
          <a:p>
            <a:r>
              <a:rPr lang="en-US" dirty="0">
                <a:solidFill>
                  <a:schemeClr val="accent1">
                    <a:lumMod val="75000"/>
                  </a:schemeClr>
                </a:solidFill>
              </a:rPr>
              <a:t>	</a:t>
            </a:r>
            <a:r>
              <a:rPr lang="en-US" dirty="0" smtClean="0">
                <a:solidFill>
                  <a:schemeClr val="accent1">
                    <a:lumMod val="75000"/>
                  </a:schemeClr>
                </a:solidFill>
              </a:rPr>
              <a:t>ex: EC2</a:t>
            </a:r>
          </a:p>
          <a:p>
            <a:pPr marL="285750" indent="-285750">
              <a:buFont typeface="Wingdings" panose="05000000000000000000" pitchFamily="2" charset="2"/>
              <a:buChar char="Ø"/>
            </a:pPr>
            <a:endParaRPr lang="en-US" dirty="0" smtClean="0">
              <a:solidFill>
                <a:schemeClr val="accent1">
                  <a:lumMod val="75000"/>
                </a:schemeClr>
              </a:solidFill>
            </a:endParaRPr>
          </a:p>
          <a:p>
            <a:pPr marL="285750" indent="-285750">
              <a:buFont typeface="Wingdings" panose="05000000000000000000" pitchFamily="2" charset="2"/>
              <a:buChar char="Ø"/>
            </a:pPr>
            <a:r>
              <a:rPr lang="en-US" dirty="0" smtClean="0">
                <a:solidFill>
                  <a:schemeClr val="accent1">
                    <a:lumMod val="75000"/>
                  </a:schemeClr>
                </a:solidFill>
              </a:rPr>
              <a:t>Platform as Service- No access to OS, we will get a Dashboard, I can upload some file/data, cloud provider will do rest of the process.</a:t>
            </a:r>
          </a:p>
          <a:p>
            <a:r>
              <a:rPr lang="en-US" dirty="0">
                <a:solidFill>
                  <a:schemeClr val="accent1">
                    <a:lumMod val="75000"/>
                  </a:schemeClr>
                </a:solidFill>
              </a:rPr>
              <a:t>	</a:t>
            </a:r>
            <a:r>
              <a:rPr lang="en-US" dirty="0" smtClean="0">
                <a:solidFill>
                  <a:schemeClr val="accent1">
                    <a:lumMod val="75000"/>
                  </a:schemeClr>
                </a:solidFill>
              </a:rPr>
              <a:t>ex: Beanstalk</a:t>
            </a:r>
          </a:p>
          <a:p>
            <a:endParaRPr lang="en-US" dirty="0" smtClean="0">
              <a:solidFill>
                <a:schemeClr val="accent1">
                  <a:lumMod val="75000"/>
                </a:schemeClr>
              </a:solidFill>
            </a:endParaRPr>
          </a:p>
          <a:p>
            <a:pPr marL="285750" indent="-285750">
              <a:buFont typeface="Wingdings" panose="05000000000000000000" pitchFamily="2" charset="2"/>
              <a:buChar char="Ø"/>
            </a:pPr>
            <a:r>
              <a:rPr lang="en-US" dirty="0" smtClean="0">
                <a:solidFill>
                  <a:schemeClr val="accent1">
                    <a:lumMod val="75000"/>
                  </a:schemeClr>
                </a:solidFill>
              </a:rPr>
              <a:t>Software as Service- Entire software will be provided, which is already hosted on cloud.</a:t>
            </a:r>
          </a:p>
          <a:p>
            <a:r>
              <a:rPr lang="en-US" dirty="0">
                <a:solidFill>
                  <a:schemeClr val="accent1">
                    <a:lumMod val="75000"/>
                  </a:schemeClr>
                </a:solidFill>
              </a:rPr>
              <a:t> </a:t>
            </a:r>
            <a:r>
              <a:rPr lang="en-US" dirty="0" smtClean="0">
                <a:solidFill>
                  <a:schemeClr val="accent1">
                    <a:lumMod val="75000"/>
                  </a:schemeClr>
                </a:solidFill>
              </a:rPr>
              <a:t>            ex: Google Docs</a:t>
            </a:r>
          </a:p>
          <a:p>
            <a:pPr marL="285750" indent="-285750">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4292097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Cloud Providers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0" y="1176950"/>
            <a:ext cx="11541125" cy="4961913"/>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GB" dirty="0" smtClean="0">
                <a:solidFill>
                  <a:schemeClr val="accent1">
                    <a:lumMod val="75000"/>
                  </a:schemeClr>
                </a:solidFill>
              </a:rPr>
              <a:t>AWS  (35)</a:t>
            </a:r>
          </a:p>
          <a:p>
            <a:pPr marL="342900" indent="-342900">
              <a:buFont typeface="Wingdings" panose="05000000000000000000" pitchFamily="2" charset="2"/>
              <a:buChar char="Ø"/>
            </a:pPr>
            <a:r>
              <a:rPr lang="en-GB" dirty="0" smtClean="0">
                <a:solidFill>
                  <a:schemeClr val="accent1">
                    <a:lumMod val="75000"/>
                  </a:schemeClr>
                </a:solidFill>
              </a:rPr>
              <a:t>Microsoft Azure(16)</a:t>
            </a:r>
          </a:p>
          <a:p>
            <a:pPr marL="342900" indent="-342900">
              <a:buFont typeface="Wingdings" panose="05000000000000000000" pitchFamily="2" charset="2"/>
              <a:buChar char="Ø"/>
            </a:pPr>
            <a:r>
              <a:rPr lang="en-GB" dirty="0" smtClean="0">
                <a:solidFill>
                  <a:schemeClr val="accent1">
                    <a:lumMod val="75000"/>
                  </a:schemeClr>
                </a:solidFill>
              </a:rPr>
              <a:t>Google Cloud(6.5)</a:t>
            </a:r>
          </a:p>
          <a:p>
            <a:pPr marL="342900" indent="-342900">
              <a:buFont typeface="Wingdings" panose="05000000000000000000" pitchFamily="2" charset="2"/>
              <a:buChar char="Ø"/>
            </a:pPr>
            <a:r>
              <a:rPr lang="en-GB" dirty="0" smtClean="0">
                <a:solidFill>
                  <a:schemeClr val="accent1">
                    <a:lumMod val="75000"/>
                  </a:schemeClr>
                </a:solidFill>
              </a:rPr>
              <a:t>Digital Ocean</a:t>
            </a:r>
          </a:p>
          <a:p>
            <a:pPr marL="342900" indent="-342900">
              <a:buFont typeface="Wingdings" panose="05000000000000000000" pitchFamily="2" charset="2"/>
              <a:buChar char="Ø"/>
            </a:pPr>
            <a:r>
              <a:rPr lang="en-GB" dirty="0" smtClean="0">
                <a:solidFill>
                  <a:schemeClr val="accent1">
                    <a:lumMod val="75000"/>
                  </a:schemeClr>
                </a:solidFill>
              </a:rPr>
              <a:t>IBM Cloud</a:t>
            </a:r>
          </a:p>
          <a:p>
            <a:endParaRPr lang="en-GB" dirty="0"/>
          </a:p>
        </p:txBody>
      </p:sp>
      <p:graphicFrame>
        <p:nvGraphicFramePr>
          <p:cNvPr id="8" name="Chart 7"/>
          <p:cNvGraphicFramePr/>
          <p:nvPr>
            <p:extLst>
              <p:ext uri="{D42A27DB-BD31-4B8C-83A1-F6EECF244321}">
                <p14:modId xmlns:p14="http://schemas.microsoft.com/office/powerpoint/2010/main" val="2859941633"/>
              </p:ext>
            </p:extLst>
          </p:nvPr>
        </p:nvGraphicFramePr>
        <p:xfrm>
          <a:off x="3128210" y="720196"/>
          <a:ext cx="7719462"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978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Introduction to AWS</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GB" dirty="0" smtClean="0">
                <a:solidFill>
                  <a:schemeClr val="accent1">
                    <a:lumMod val="75000"/>
                  </a:schemeClr>
                </a:solidFill>
              </a:rPr>
              <a:t>Global Infrastructure- Regions, AZ(Data </a:t>
            </a:r>
            <a:r>
              <a:rPr lang="en-GB" dirty="0" err="1" smtClean="0">
                <a:solidFill>
                  <a:schemeClr val="accent1">
                    <a:lumMod val="75000"/>
                  </a:schemeClr>
                </a:solidFill>
              </a:rPr>
              <a:t>Centers</a:t>
            </a:r>
            <a:r>
              <a:rPr lang="en-GB" dirty="0" smtClean="0">
                <a:solidFill>
                  <a:schemeClr val="accent1">
                    <a:lumMod val="75000"/>
                  </a:schemeClr>
                </a:solidFill>
              </a:rPr>
              <a:t>), Edge Locations</a:t>
            </a:r>
          </a:p>
          <a:p>
            <a:pPr marL="342900" indent="-342900">
              <a:buFont typeface="Wingdings" panose="05000000000000000000" pitchFamily="2" charset="2"/>
              <a:buChar char="Ø"/>
            </a:pPr>
            <a:r>
              <a:rPr lang="en-GB" dirty="0" smtClean="0">
                <a:solidFill>
                  <a:schemeClr val="accent1">
                    <a:lumMod val="75000"/>
                  </a:schemeClr>
                </a:solidFill>
              </a:rPr>
              <a:t>Compute- EC2, Elastic Beanstalk, Lambda, </a:t>
            </a:r>
            <a:r>
              <a:rPr lang="en-GB" dirty="0" err="1" smtClean="0">
                <a:solidFill>
                  <a:schemeClr val="accent1">
                    <a:lumMod val="75000"/>
                  </a:schemeClr>
                </a:solidFill>
              </a:rPr>
              <a:t>AutoScaling</a:t>
            </a:r>
            <a:r>
              <a:rPr lang="en-GB" dirty="0" smtClean="0">
                <a:solidFill>
                  <a:schemeClr val="accent1">
                    <a:lumMod val="75000"/>
                  </a:schemeClr>
                </a:solidFill>
              </a:rPr>
              <a:t>, </a:t>
            </a:r>
            <a:r>
              <a:rPr lang="en-GB" dirty="0" err="1" smtClean="0">
                <a:solidFill>
                  <a:schemeClr val="accent1">
                    <a:lumMod val="75000"/>
                  </a:schemeClr>
                </a:solidFill>
              </a:rPr>
              <a:t>LoadBalancers</a:t>
            </a:r>
            <a:endParaRPr lang="en-GB" dirty="0" smtClean="0">
              <a:solidFill>
                <a:schemeClr val="accent1">
                  <a:lumMod val="75000"/>
                </a:schemeClr>
              </a:solidFill>
            </a:endParaRPr>
          </a:p>
          <a:p>
            <a:pPr marL="342900" indent="-342900">
              <a:buFont typeface="Wingdings" panose="05000000000000000000" pitchFamily="2" charset="2"/>
              <a:buChar char="Ø"/>
            </a:pPr>
            <a:r>
              <a:rPr lang="en-GB" dirty="0" smtClean="0">
                <a:solidFill>
                  <a:schemeClr val="accent1">
                    <a:lumMod val="75000"/>
                  </a:schemeClr>
                </a:solidFill>
              </a:rPr>
              <a:t>Storage-S3, EFS, EBS, Glaciers</a:t>
            </a:r>
          </a:p>
          <a:p>
            <a:pPr marL="342900" indent="-342900">
              <a:buFont typeface="Wingdings" panose="05000000000000000000" pitchFamily="2" charset="2"/>
              <a:buChar char="Ø"/>
            </a:pPr>
            <a:r>
              <a:rPr lang="en-GB" dirty="0" smtClean="0">
                <a:solidFill>
                  <a:schemeClr val="accent1">
                    <a:lumMod val="75000"/>
                  </a:schemeClr>
                </a:solidFill>
              </a:rPr>
              <a:t>Database- RDBMS, </a:t>
            </a:r>
          </a:p>
          <a:p>
            <a:pPr marL="342900" indent="-342900">
              <a:buFont typeface="Wingdings" panose="05000000000000000000" pitchFamily="2" charset="2"/>
              <a:buChar char="Ø"/>
            </a:pPr>
            <a:r>
              <a:rPr lang="en-GB" dirty="0" smtClean="0">
                <a:solidFill>
                  <a:schemeClr val="accent1">
                    <a:lumMod val="75000"/>
                  </a:schemeClr>
                </a:solidFill>
              </a:rPr>
              <a:t>Security- Security groups, NACL</a:t>
            </a:r>
          </a:p>
          <a:p>
            <a:pPr marL="342900" indent="-342900">
              <a:buFont typeface="Wingdings" panose="05000000000000000000" pitchFamily="2" charset="2"/>
              <a:buChar char="Ø"/>
            </a:pPr>
            <a:r>
              <a:rPr lang="en-GB" dirty="0" smtClean="0">
                <a:solidFill>
                  <a:schemeClr val="accent1">
                    <a:lumMod val="75000"/>
                  </a:schemeClr>
                </a:solidFill>
              </a:rPr>
              <a:t>VPN- VPN, subnets, </a:t>
            </a:r>
            <a:r>
              <a:rPr lang="en-GB" dirty="0" err="1" smtClean="0">
                <a:solidFill>
                  <a:schemeClr val="accent1">
                    <a:lumMod val="75000"/>
                  </a:schemeClr>
                </a:solidFill>
              </a:rPr>
              <a:t>RouteTables</a:t>
            </a:r>
            <a:r>
              <a:rPr lang="en-GB" dirty="0" smtClean="0">
                <a:solidFill>
                  <a:schemeClr val="accent1">
                    <a:lumMod val="75000"/>
                  </a:schemeClr>
                </a:solidFill>
              </a:rPr>
              <a:t>, </a:t>
            </a:r>
            <a:r>
              <a:rPr lang="en-GB" dirty="0" err="1" smtClean="0">
                <a:solidFill>
                  <a:schemeClr val="accent1">
                    <a:lumMod val="75000"/>
                  </a:schemeClr>
                </a:solidFill>
              </a:rPr>
              <a:t>Natgateways</a:t>
            </a:r>
            <a:r>
              <a:rPr lang="en-GB" dirty="0" smtClean="0">
                <a:solidFill>
                  <a:schemeClr val="accent1">
                    <a:lumMod val="75000"/>
                  </a:schemeClr>
                </a:solidFill>
              </a:rPr>
              <a:t> and all.</a:t>
            </a:r>
          </a:p>
          <a:p>
            <a:endParaRPr lang="en-GB" dirty="0" smtClean="0">
              <a:solidFill>
                <a:schemeClr val="accent1">
                  <a:lumMod val="75000"/>
                </a:schemeClr>
              </a:solidFill>
            </a:endParaRPr>
          </a:p>
          <a:p>
            <a:endParaRPr lang="en-GB" dirty="0"/>
          </a:p>
        </p:txBody>
      </p:sp>
    </p:spTree>
    <p:extLst>
      <p:ext uri="{BB962C8B-B14F-4D97-AF65-F5344CB8AC3E}">
        <p14:creationId xmlns:p14="http://schemas.microsoft.com/office/powerpoint/2010/main" val="2809236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r>
              <a:rPr lang="en-GB" sz="3200" dirty="0" smtClean="0">
                <a:solidFill>
                  <a:schemeClr val="accent2">
                    <a:lumMod val="75000"/>
                  </a:schemeClr>
                </a:solidFill>
              </a:rPr>
              <a:t>AWS Account Creation</a:t>
            </a:r>
            <a:endParaRPr lang="en-GB" sz="3200" dirty="0">
              <a:solidFill>
                <a:schemeClr val="accent2">
                  <a:lumMod val="75000"/>
                </a:schemeClr>
              </a:solidFill>
            </a:endParaRPr>
          </a:p>
        </p:txBody>
      </p:sp>
      <p:sp>
        <p:nvSpPr>
          <p:cNvPr id="6" name="Text Placeholder 5"/>
          <p:cNvSpPr>
            <a:spLocks noGrp="1"/>
          </p:cNvSpPr>
          <p:nvPr>
            <p:ph type="body" sz="quarter" idx="4294967295"/>
          </p:nvPr>
        </p:nvSpPr>
        <p:spPr>
          <a:xfrm>
            <a:off x="0" y="1439863"/>
            <a:ext cx="11541125" cy="4699000"/>
          </a:xfrm>
        </p:spPr>
        <p:txBody>
          <a:bodyPr/>
          <a:lstStyle/>
          <a:p>
            <a:endParaRPr lang="en-US" dirty="0">
              <a:solidFill>
                <a:schemeClr val="accent1">
                  <a:lumMod val="75000"/>
                </a:schemeClr>
              </a:solidFill>
            </a:endParaRPr>
          </a:p>
          <a:p>
            <a:pPr marL="342900" indent="-342900">
              <a:buFont typeface="Wingdings" panose="05000000000000000000" pitchFamily="2" charset="2"/>
              <a:buChar char="Ø"/>
            </a:pPr>
            <a:r>
              <a:rPr lang="en-GB" dirty="0" smtClean="0"/>
              <a:t>Aws.amazon.com</a:t>
            </a:r>
          </a:p>
          <a:p>
            <a:pPr marL="342900" indent="-342900">
              <a:buFont typeface="Wingdings" panose="05000000000000000000" pitchFamily="2" charset="2"/>
              <a:buChar char="Ø"/>
            </a:pPr>
            <a:r>
              <a:rPr lang="en-GB" dirty="0" smtClean="0"/>
              <a:t>Create a new account</a:t>
            </a:r>
          </a:p>
          <a:p>
            <a:pPr marL="342900" indent="-342900">
              <a:buFont typeface="Wingdings" panose="05000000000000000000" pitchFamily="2" charset="2"/>
              <a:buChar char="Ø"/>
            </a:pPr>
            <a:endParaRPr lang="en-GB" dirty="0"/>
          </a:p>
        </p:txBody>
      </p:sp>
    </p:spTree>
    <p:extLst>
      <p:ext uri="{BB962C8B-B14F-4D97-AF65-F5344CB8AC3E}">
        <p14:creationId xmlns:p14="http://schemas.microsoft.com/office/powerpoint/2010/main" val="1102237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Wingdings" panose="05000000000000000000" pitchFamily="2" charset="2"/>
              <a:buChar char="Ø"/>
            </a:pPr>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
        <p:nvSpPr>
          <p:cNvPr id="4" name="Title 3"/>
          <p:cNvSpPr>
            <a:spLocks noGrp="1"/>
          </p:cNvSpPr>
          <p:nvPr>
            <p:ph type="title"/>
          </p:nvPr>
        </p:nvSpPr>
        <p:spPr/>
        <p:txBody>
          <a:bodyPr/>
          <a:lstStyle/>
          <a:p>
            <a:pPr lvl="0"/>
            <a:r>
              <a:rPr lang="en-US" sz="3200" b="1" u="sng" dirty="0"/>
              <a:t>AWS Global Infrastructure</a:t>
            </a:r>
            <a:endParaRPr lang="en-US" sz="3200" dirty="0"/>
          </a:p>
        </p:txBody>
      </p:sp>
      <p:sp>
        <p:nvSpPr>
          <p:cNvPr id="6" name="Text Placeholder 5"/>
          <p:cNvSpPr>
            <a:spLocks noGrp="1"/>
          </p:cNvSpPr>
          <p:nvPr>
            <p:ph type="body" sz="quarter" idx="4294967295"/>
          </p:nvPr>
        </p:nvSpPr>
        <p:spPr>
          <a:xfrm>
            <a:off x="0" y="1439863"/>
            <a:ext cx="11541125" cy="4699000"/>
          </a:xfrm>
        </p:spPr>
        <p:txBody>
          <a:bodyPr>
            <a:normAutofit fontScale="70000" lnSpcReduction="20000"/>
          </a:bodyPr>
          <a:lstStyle/>
          <a:p>
            <a:endParaRPr lang="en-US" dirty="0">
              <a:solidFill>
                <a:schemeClr val="accent1">
                  <a:lumMod val="75000"/>
                </a:schemeClr>
              </a:solidFill>
            </a:endParaRPr>
          </a:p>
          <a:p>
            <a:pPr marL="342900" indent="-342900">
              <a:buFont typeface="Wingdings" panose="05000000000000000000" pitchFamily="2" charset="2"/>
              <a:buChar char="Ø"/>
            </a:pPr>
            <a:r>
              <a:rPr lang="en-US" sz="3300" dirty="0" smtClean="0">
                <a:solidFill>
                  <a:schemeClr val="accent1">
                    <a:lumMod val="75000"/>
                  </a:schemeClr>
                </a:solidFill>
              </a:rPr>
              <a:t>19 </a:t>
            </a:r>
            <a:r>
              <a:rPr lang="en-US" sz="3300" dirty="0">
                <a:solidFill>
                  <a:schemeClr val="accent1">
                    <a:lumMod val="75000"/>
                  </a:schemeClr>
                </a:solidFill>
              </a:rPr>
              <a:t>Regions 57 </a:t>
            </a:r>
            <a:r>
              <a:rPr lang="en-US" sz="3300" dirty="0" smtClean="0">
                <a:solidFill>
                  <a:schemeClr val="accent1">
                    <a:lumMod val="75000"/>
                  </a:schemeClr>
                </a:solidFill>
              </a:rPr>
              <a:t>AZ(Availability Zone) </a:t>
            </a:r>
            <a:r>
              <a:rPr lang="en-US" sz="3300" dirty="0" smtClean="0">
                <a:solidFill>
                  <a:schemeClr val="accent1">
                    <a:lumMod val="75000"/>
                  </a:schemeClr>
                </a:solidFill>
                <a:sym typeface="Wingdings" panose="05000000000000000000" pitchFamily="2" charset="2"/>
              </a:rPr>
              <a:t></a:t>
            </a:r>
            <a:r>
              <a:rPr lang="en-US" sz="3300" dirty="0" smtClean="0">
                <a:solidFill>
                  <a:schemeClr val="accent1">
                    <a:lumMod val="75000"/>
                  </a:schemeClr>
                </a:solidFill>
              </a:rPr>
              <a:t>2018</a:t>
            </a:r>
          </a:p>
          <a:p>
            <a:pPr marL="342900" indent="-342900">
              <a:buFont typeface="Wingdings" panose="05000000000000000000" pitchFamily="2" charset="2"/>
              <a:buChar char="Ø"/>
            </a:pPr>
            <a:r>
              <a:rPr lang="en-US" sz="3300" dirty="0">
                <a:solidFill>
                  <a:schemeClr val="accent1">
                    <a:lumMod val="75000"/>
                  </a:schemeClr>
                </a:solidFill>
              </a:rPr>
              <a:t>5 more Regions in Regions and 19 more </a:t>
            </a:r>
            <a:r>
              <a:rPr lang="en-US" sz="3300" dirty="0" smtClean="0">
                <a:solidFill>
                  <a:schemeClr val="accent1">
                    <a:lumMod val="75000"/>
                  </a:schemeClr>
                </a:solidFill>
              </a:rPr>
              <a:t>AZ</a:t>
            </a:r>
          </a:p>
          <a:p>
            <a:pPr marL="342900" indent="-342900">
              <a:buFont typeface="Wingdings" panose="05000000000000000000" pitchFamily="2" charset="2"/>
              <a:buChar char="Ø"/>
            </a:pPr>
            <a:r>
              <a:rPr lang="en-US" sz="3300" dirty="0">
                <a:solidFill>
                  <a:schemeClr val="accent1">
                    <a:lumMod val="75000"/>
                  </a:schemeClr>
                </a:solidFill>
              </a:rPr>
              <a:t>AZ is a Data Centre with switches, firewalls, load balancers, storage and all</a:t>
            </a:r>
            <a:r>
              <a:rPr lang="en-US" sz="3300" dirty="0" smtClean="0">
                <a:solidFill>
                  <a:schemeClr val="accent1">
                    <a:lumMod val="75000"/>
                  </a:schemeClr>
                </a:solidFill>
              </a:rPr>
              <a:t>.</a:t>
            </a:r>
          </a:p>
          <a:p>
            <a:pPr marL="342900" indent="-342900">
              <a:buFont typeface="Wingdings" panose="05000000000000000000" pitchFamily="2" charset="2"/>
              <a:buChar char="Ø"/>
            </a:pPr>
            <a:r>
              <a:rPr lang="en-US" sz="3300" dirty="0" smtClean="0">
                <a:solidFill>
                  <a:schemeClr val="accent1">
                    <a:lumMod val="75000"/>
                  </a:schemeClr>
                </a:solidFill>
              </a:rPr>
              <a:t>Region- A </a:t>
            </a:r>
            <a:r>
              <a:rPr lang="en-US" sz="3300" dirty="0">
                <a:solidFill>
                  <a:schemeClr val="accent1">
                    <a:lumMod val="75000"/>
                  </a:schemeClr>
                </a:solidFill>
              </a:rPr>
              <a:t>distinct geographical area. With 2 or more AZ. Like </a:t>
            </a:r>
            <a:r>
              <a:rPr lang="en-US" sz="3300" dirty="0" err="1">
                <a:solidFill>
                  <a:schemeClr val="accent1">
                    <a:lumMod val="75000"/>
                  </a:schemeClr>
                </a:solidFill>
              </a:rPr>
              <a:t>Tokiyo</a:t>
            </a:r>
            <a:r>
              <a:rPr lang="en-US" sz="3300" dirty="0">
                <a:solidFill>
                  <a:schemeClr val="accent1">
                    <a:lumMod val="75000"/>
                  </a:schemeClr>
                </a:solidFill>
              </a:rPr>
              <a:t>, N-Virginia</a:t>
            </a:r>
            <a:r>
              <a:rPr lang="en-US" sz="3300" dirty="0" smtClean="0">
                <a:solidFill>
                  <a:schemeClr val="accent1">
                    <a:lumMod val="75000"/>
                  </a:schemeClr>
                </a:solidFill>
              </a:rPr>
              <a:t>, </a:t>
            </a:r>
            <a:r>
              <a:rPr lang="en-US" sz="3300" dirty="0" err="1" smtClean="0">
                <a:solidFill>
                  <a:schemeClr val="accent1">
                    <a:lumMod val="75000"/>
                  </a:schemeClr>
                </a:solidFill>
              </a:rPr>
              <a:t>Singapore,Mumbai</a:t>
            </a:r>
            <a:r>
              <a:rPr lang="en-US" sz="3300" dirty="0">
                <a:solidFill>
                  <a:schemeClr val="accent1">
                    <a:lumMod val="75000"/>
                  </a:schemeClr>
                </a:solidFill>
              </a:rPr>
              <a:t>, </a:t>
            </a:r>
            <a:r>
              <a:rPr lang="en-US" sz="3300" dirty="0" smtClean="0">
                <a:solidFill>
                  <a:schemeClr val="accent1">
                    <a:lumMod val="75000"/>
                  </a:schemeClr>
                </a:solidFill>
              </a:rPr>
              <a:t>N-America And </a:t>
            </a:r>
            <a:r>
              <a:rPr lang="en-US" sz="3300" dirty="0">
                <a:solidFill>
                  <a:schemeClr val="accent1">
                    <a:lumMod val="75000"/>
                  </a:schemeClr>
                </a:solidFill>
              </a:rPr>
              <a:t>so on</a:t>
            </a:r>
            <a:r>
              <a:rPr lang="en-US" sz="3300" dirty="0" smtClean="0">
                <a:solidFill>
                  <a:schemeClr val="accent1">
                    <a:lumMod val="75000"/>
                  </a:schemeClr>
                </a:solidFill>
              </a:rPr>
              <a:t>.</a:t>
            </a:r>
          </a:p>
          <a:p>
            <a:pPr marL="342900" indent="-342900">
              <a:buFont typeface="Wingdings" panose="05000000000000000000" pitchFamily="2" charset="2"/>
              <a:buChar char="Ø"/>
            </a:pPr>
            <a:r>
              <a:rPr lang="en-US" sz="3300" dirty="0">
                <a:solidFill>
                  <a:schemeClr val="accent1">
                    <a:lumMod val="75000"/>
                  </a:schemeClr>
                </a:solidFill>
              </a:rPr>
              <a:t>Edge Locations are Endpoints for AWS which are used for caching content.</a:t>
            </a:r>
            <a:endParaRPr lang="en-US" sz="3300" dirty="0" smtClean="0">
              <a:solidFill>
                <a:schemeClr val="accent1">
                  <a:lumMod val="75000"/>
                </a:schemeClr>
              </a:solidFill>
            </a:endParaRPr>
          </a:p>
          <a:p>
            <a:pPr marL="342900" indent="-342900">
              <a:buFont typeface="Wingdings" panose="05000000000000000000" pitchFamily="2" charset="2"/>
              <a:buChar char="Ø"/>
            </a:pPr>
            <a:r>
              <a:rPr lang="en-US" sz="3300" dirty="0" smtClean="0">
                <a:solidFill>
                  <a:schemeClr val="accent1">
                    <a:lumMod val="75000"/>
                  </a:schemeClr>
                </a:solidFill>
              </a:rPr>
              <a:t>#EL&gt;#AZ&gt;#Regions</a:t>
            </a:r>
          </a:p>
          <a:p>
            <a:r>
              <a:rPr lang="en-US" sz="3300" dirty="0" smtClean="0">
                <a:solidFill>
                  <a:schemeClr val="accent1">
                    <a:lumMod val="75000"/>
                  </a:schemeClr>
                </a:solidFill>
              </a:rPr>
              <a:t>This </a:t>
            </a:r>
            <a:r>
              <a:rPr lang="en-US" sz="3300" dirty="0">
                <a:solidFill>
                  <a:schemeClr val="accent1">
                    <a:lumMod val="75000"/>
                  </a:schemeClr>
                </a:solidFill>
              </a:rPr>
              <a:t>consist of </a:t>
            </a:r>
            <a:r>
              <a:rPr lang="en-US" sz="3300" dirty="0" err="1" smtClean="0">
                <a:solidFill>
                  <a:schemeClr val="accent1">
                    <a:lumMod val="75000"/>
                  </a:schemeClr>
                </a:solidFill>
              </a:rPr>
              <a:t>CloudFront</a:t>
            </a:r>
            <a:r>
              <a:rPr lang="en-US" sz="3300" dirty="0" smtClean="0">
                <a:solidFill>
                  <a:schemeClr val="accent1">
                    <a:lumMod val="75000"/>
                  </a:schemeClr>
                </a:solidFill>
              </a:rPr>
              <a:t> </a:t>
            </a:r>
            <a:r>
              <a:rPr lang="en-US" sz="3300" dirty="0">
                <a:solidFill>
                  <a:schemeClr val="accent1">
                    <a:lumMod val="75000"/>
                  </a:schemeClr>
                </a:solidFill>
              </a:rPr>
              <a:t>which is Amazons content delivery network</a:t>
            </a:r>
            <a:r>
              <a:rPr lang="en-US" sz="3300" dirty="0" smtClean="0">
                <a:solidFill>
                  <a:schemeClr val="accent1">
                    <a:lumMod val="75000"/>
                  </a:schemeClr>
                </a:solidFill>
              </a:rPr>
              <a:t>. </a:t>
            </a:r>
            <a:r>
              <a:rPr lang="en-US" sz="3300" dirty="0">
                <a:solidFill>
                  <a:schemeClr val="accent1">
                    <a:lumMod val="75000"/>
                  </a:schemeClr>
                </a:solidFill>
              </a:rPr>
              <a:t>There are more edge locations than regions. There are over 150 edge locations.</a:t>
            </a:r>
          </a:p>
          <a:p>
            <a:r>
              <a:rPr lang="en-US" sz="3300" dirty="0">
                <a:solidFill>
                  <a:schemeClr val="accent1">
                    <a:lumMod val="75000"/>
                  </a:schemeClr>
                </a:solidFill>
              </a:rPr>
              <a:t>Edge locations are small data centers that hosts the web (static &amp; dynamic) contents.</a:t>
            </a:r>
          </a:p>
          <a:p>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29780349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6445</TotalTime>
  <Words>1872</Words>
  <Application>Microsoft Office PowerPoint</Application>
  <PresentationFormat>Widescreen</PresentationFormat>
  <Paragraphs>365</Paragraphs>
  <Slides>40</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Trebuchet MS</vt:lpstr>
      <vt:lpstr>Verdana</vt:lpstr>
      <vt:lpstr>Wingdings</vt:lpstr>
      <vt:lpstr>Wingdings 3</vt:lpstr>
      <vt:lpstr>Facet</vt:lpstr>
      <vt:lpstr>Capgemini Master</vt:lpstr>
      <vt:lpstr>think-cell Slide</vt:lpstr>
      <vt:lpstr>AWS</vt:lpstr>
      <vt:lpstr>Agenda</vt:lpstr>
      <vt:lpstr>What is Cloud Computing</vt:lpstr>
      <vt:lpstr>Cloud Products</vt:lpstr>
      <vt:lpstr>Cloud Computing Model</vt:lpstr>
      <vt:lpstr>Cloud Providers</vt:lpstr>
      <vt:lpstr>Introduction to AWS</vt:lpstr>
      <vt:lpstr>AWS Account Creation</vt:lpstr>
      <vt:lpstr>AWS Global Infrastructure</vt:lpstr>
      <vt:lpstr>IAM(Identity Access Management)</vt:lpstr>
      <vt:lpstr>IAM(Identity Access Management)</vt:lpstr>
      <vt:lpstr>IAM(Identity Access Management) Summary</vt:lpstr>
      <vt:lpstr>IAM(Identity Access Management)</vt:lpstr>
      <vt:lpstr>EC2 (Elastic Compute Cloud)</vt:lpstr>
      <vt:lpstr>EC2 (Pricing Models)</vt:lpstr>
      <vt:lpstr>EC2 (Pricing Models)</vt:lpstr>
      <vt:lpstr>EC-2</vt:lpstr>
      <vt:lpstr>EC-2 Quiz</vt:lpstr>
      <vt:lpstr>Security groups</vt:lpstr>
      <vt:lpstr>Security groups- Summary</vt:lpstr>
      <vt:lpstr>EC-2 MetaData</vt:lpstr>
      <vt:lpstr>Load balancer</vt:lpstr>
      <vt:lpstr>Types : Load balancer</vt:lpstr>
      <vt:lpstr>Load balancer + AutoScaling groups</vt:lpstr>
      <vt:lpstr>VPC</vt:lpstr>
      <vt:lpstr>VPC</vt:lpstr>
      <vt:lpstr>NACL</vt:lpstr>
      <vt:lpstr>AWS StorageService</vt:lpstr>
      <vt:lpstr>EBS Volume type</vt:lpstr>
      <vt:lpstr>EBS Volume type</vt:lpstr>
      <vt:lpstr>AWS EFS</vt:lpstr>
      <vt:lpstr>S3 (Simple Storage Service)</vt:lpstr>
      <vt:lpstr>S3 (Simple Storage Service)</vt:lpstr>
      <vt:lpstr>Acess S3 through CLI</vt:lpstr>
      <vt:lpstr>Cloud Front</vt:lpstr>
      <vt:lpstr>Cloud Front</vt:lpstr>
      <vt:lpstr>Quiz</vt:lpstr>
      <vt:lpstr>Quiz</vt:lpstr>
      <vt:lpstr>Quiz</vt:lpstr>
      <vt:lpstr>Excercise</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Cheriyan, Rincy</dc:creator>
  <cp:lastModifiedBy>Cheriyan, Rincy</cp:lastModifiedBy>
  <cp:revision>79</cp:revision>
  <dcterms:created xsi:type="dcterms:W3CDTF">2020-08-06T13:29:52Z</dcterms:created>
  <dcterms:modified xsi:type="dcterms:W3CDTF">2020-12-04T07:39:55Z</dcterms:modified>
</cp:coreProperties>
</file>