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sldIdLst>
    <p:sldId id="257" r:id="rId3"/>
    <p:sldId id="256" r:id="rId4"/>
    <p:sldId id="258" r:id="rId5"/>
    <p:sldId id="259" r:id="rId6"/>
    <p:sldId id="260" r:id="rId7"/>
    <p:sldId id="261" r:id="rId8"/>
    <p:sldId id="292" r:id="rId9"/>
    <p:sldId id="262" r:id="rId10"/>
    <p:sldId id="263" r:id="rId11"/>
    <p:sldId id="264" r:id="rId12"/>
    <p:sldId id="287" r:id="rId13"/>
    <p:sldId id="293" r:id="rId14"/>
    <p:sldId id="265" r:id="rId15"/>
    <p:sldId id="266" r:id="rId16"/>
    <p:sldId id="267" r:id="rId17"/>
    <p:sldId id="268" r:id="rId18"/>
    <p:sldId id="269" r:id="rId19"/>
    <p:sldId id="270" r:id="rId20"/>
    <p:sldId id="271" r:id="rId21"/>
    <p:sldId id="272" r:id="rId22"/>
    <p:sldId id="273" r:id="rId23"/>
    <p:sldId id="274" r:id="rId24"/>
    <p:sldId id="291" r:id="rId25"/>
    <p:sldId id="275" r:id="rId26"/>
    <p:sldId id="288" r:id="rId27"/>
    <p:sldId id="289" r:id="rId28"/>
    <p:sldId id="290" r:id="rId29"/>
    <p:sldId id="294" r:id="rId30"/>
    <p:sldId id="276" r:id="rId31"/>
    <p:sldId id="277" r:id="rId32"/>
    <p:sldId id="278" r:id="rId33"/>
    <p:sldId id="279" r:id="rId34"/>
    <p:sldId id="295" r:id="rId35"/>
    <p:sldId id="280" r:id="rId36"/>
    <p:sldId id="281" r:id="rId37"/>
    <p:sldId id="282" r:id="rId38"/>
    <p:sldId id="283" r:id="rId39"/>
    <p:sldId id="284" r:id="rId40"/>
    <p:sldId id="285"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85" autoAdjust="0"/>
    <p:restoredTop sz="94095" autoAdjust="0"/>
  </p:normalViewPr>
  <p:slideViewPr>
    <p:cSldViewPr snapToGrid="0">
      <p:cViewPr varScale="1">
        <p:scale>
          <a:sx n="70" d="100"/>
          <a:sy n="70" d="100"/>
        </p:scale>
        <p:origin x="7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642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111624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06474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1948331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55774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98181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44058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25468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Tree>
    <p:extLst>
      <p:ext uri="{BB962C8B-B14F-4D97-AF65-F5344CB8AC3E}">
        <p14:creationId xmlns:p14="http://schemas.microsoft.com/office/powerpoint/2010/main" val="3657090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1699333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16677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058922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4209635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606256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547220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0892071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19276196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5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499031893"/>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133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5244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8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62038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0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85395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3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440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FFFFFF"/>
              </a:solidFill>
            </a:endParaRPr>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Tree>
    <p:extLst>
      <p:ext uri="{BB962C8B-B14F-4D97-AF65-F5344CB8AC3E}">
        <p14:creationId xmlns:p14="http://schemas.microsoft.com/office/powerpoint/2010/main" val="157094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28911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8" name="think-cell Slide" r:id="rId12" imgW="270" imgH="270" progId="TCLayout.ActiveDocument.1">
                  <p:embed/>
                </p:oleObj>
              </mc:Choice>
              <mc:Fallback>
                <p:oleObj name="think-cell Slide" r:id="rId12" imgW="270" imgH="270" progId="TCLayout.ActiveDocument.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65000"/>
                  </a:srgbClr>
                </a:solidFill>
                <a:cs typeface="Arial" panose="020B0604020202020204" pitchFamily="34" charset="0"/>
              </a:rPr>
              <a:pPr algn="r"/>
              <a:t>‹#›</a:t>
            </a:fld>
            <a:endParaRPr lang="en-US" sz="8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a:solidFill>
                  <a:srgbClr val="FFFFFF">
                    <a:lumMod val="65000"/>
                  </a:srgbClr>
                </a:solidFill>
              </a:rPr>
              <a:t>© Capgemini 2018. All rights reserved  </a:t>
            </a:r>
            <a:r>
              <a:rPr lang="en-US" dirty="0">
                <a:solidFill>
                  <a:srgbClr val="12ABDB"/>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spTree>
    <p:extLst>
      <p:ext uri="{BB962C8B-B14F-4D97-AF65-F5344CB8AC3E}">
        <p14:creationId xmlns:p14="http://schemas.microsoft.com/office/powerpoint/2010/main" val="1986557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99255B-7DF6-4A62-A3FB-12468D4D70F6}" type="datetimeFigureOut">
              <a:rPr lang="en-US" smtClean="0">
                <a:solidFill>
                  <a:prstClr val="black">
                    <a:tint val="75000"/>
                  </a:prstClr>
                </a:solidFill>
              </a:rPr>
              <a:pPr/>
              <a:t>12/6/2020</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683193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ocs.aws.amazon.com/elasticbeanstalk/latest/dg/tutorials.html"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AWS-Session2</a:t>
            </a:r>
            <a:endParaRPr lang="en-GB" dirty="0"/>
          </a:p>
        </p:txBody>
      </p:sp>
      <p:sp>
        <p:nvSpPr>
          <p:cNvPr id="5" name="Subtitle 4"/>
          <p:cNvSpPr>
            <a:spLocks noGrp="1"/>
          </p:cNvSpPr>
          <p:nvPr>
            <p:ph type="subTitle" idx="1"/>
          </p:nvPr>
        </p:nvSpPr>
        <p:spPr/>
        <p:txBody>
          <a:bodyPr/>
          <a:lstStyle/>
          <a:p>
            <a:endParaRPr lang="en-US" dirty="0"/>
          </a:p>
          <a:p>
            <a:endParaRPr lang="en-GB" dirty="0"/>
          </a:p>
        </p:txBody>
      </p:sp>
    </p:spTree>
    <p:extLst>
      <p:ext uri="{BB962C8B-B14F-4D97-AF65-F5344CB8AC3E}">
        <p14:creationId xmlns:p14="http://schemas.microsoft.com/office/powerpoint/2010/main" val="3756121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dirty="0" smtClean="0">
                <a:solidFill>
                  <a:srgbClr val="002060"/>
                </a:solidFill>
              </a:rPr>
              <a:t>At Rest encryption, we can encrypt master &amp; read replica’s</a:t>
            </a:r>
          </a:p>
          <a:p>
            <a:pPr marL="342900" indent="-342900">
              <a:buFont typeface="Wingdings" panose="05000000000000000000" pitchFamily="2" charset="2"/>
              <a:buChar char="Ø"/>
            </a:pPr>
            <a:r>
              <a:rPr lang="en-US" dirty="0" smtClean="0">
                <a:solidFill>
                  <a:srgbClr val="002060"/>
                </a:solidFill>
              </a:rPr>
              <a:t>If master is not encrypted, read replica’s cannot be encrypted</a:t>
            </a:r>
          </a:p>
          <a:p>
            <a:pPr marL="342900" indent="-342900">
              <a:buFont typeface="Wingdings" panose="05000000000000000000" pitchFamily="2" charset="2"/>
              <a:buChar char="Ø"/>
            </a:pPr>
            <a:r>
              <a:rPr lang="en-US" dirty="0" smtClean="0">
                <a:solidFill>
                  <a:srgbClr val="002060"/>
                </a:solidFill>
              </a:rPr>
              <a:t>In flight encryption-SSL certificate to encrypt the data in flight</a:t>
            </a:r>
          </a:p>
          <a:p>
            <a:pPr marL="342900" indent="-342900">
              <a:buFont typeface="Wingdings" panose="05000000000000000000" pitchFamily="2" charset="2"/>
              <a:buChar char="Ø"/>
            </a:pPr>
            <a:r>
              <a:rPr lang="en-US" dirty="0" smtClean="0">
                <a:solidFill>
                  <a:srgbClr val="002060"/>
                </a:solidFill>
              </a:rPr>
              <a:t>Snapshot of unencrypted DB are unencrypted</a:t>
            </a:r>
          </a:p>
          <a:p>
            <a:pPr marL="342900" indent="-342900">
              <a:buFont typeface="Wingdings" panose="05000000000000000000" pitchFamily="2" charset="2"/>
              <a:buChar char="Ø"/>
            </a:pPr>
            <a:r>
              <a:rPr lang="en-US" dirty="0" smtClean="0">
                <a:solidFill>
                  <a:srgbClr val="002060"/>
                </a:solidFill>
              </a:rPr>
              <a:t>Copy a snapshot into an encrypted one</a:t>
            </a:r>
          </a:p>
          <a:p>
            <a:pPr marL="342900" indent="-342900">
              <a:buFont typeface="Wingdings" panose="05000000000000000000" pitchFamily="2" charset="2"/>
              <a:buChar char="Ø"/>
            </a:pPr>
            <a:r>
              <a:rPr lang="en-US" dirty="0" smtClean="0">
                <a:solidFill>
                  <a:srgbClr val="002060"/>
                </a:solidFill>
              </a:rPr>
              <a:t>Network security</a:t>
            </a:r>
            <a:r>
              <a:rPr lang="en-US" dirty="0" smtClean="0">
                <a:solidFill>
                  <a:srgbClr val="002060"/>
                </a:solidFill>
                <a:sym typeface="Wingdings" panose="05000000000000000000" pitchFamily="2" charset="2"/>
              </a:rPr>
              <a:t> RDS </a:t>
            </a:r>
            <a:r>
              <a:rPr lang="en-US" dirty="0" err="1" smtClean="0">
                <a:solidFill>
                  <a:srgbClr val="002060"/>
                </a:solidFill>
                <a:sym typeface="Wingdings" panose="05000000000000000000" pitchFamily="2" charset="2"/>
              </a:rPr>
              <a:t>Db</a:t>
            </a:r>
            <a:r>
              <a:rPr lang="en-US" dirty="0" smtClean="0">
                <a:solidFill>
                  <a:srgbClr val="002060"/>
                </a:solidFill>
                <a:sym typeface="Wingdings" panose="05000000000000000000" pitchFamily="2" charset="2"/>
              </a:rPr>
              <a:t> is deployed on private subnet</a:t>
            </a:r>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Encryption + Security</a:t>
            </a:r>
            <a:endParaRPr lang="en-US" b="1" dirty="0">
              <a:solidFill>
                <a:schemeClr val="accent1">
                  <a:lumMod val="75000"/>
                </a:schemeClr>
              </a:solidFill>
            </a:endParaRPr>
          </a:p>
        </p:txBody>
      </p:sp>
    </p:spTree>
    <p:extLst>
      <p:ext uri="{BB962C8B-B14F-4D97-AF65-F5344CB8AC3E}">
        <p14:creationId xmlns:p14="http://schemas.microsoft.com/office/powerpoint/2010/main" val="3294893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b="1" dirty="0">
                <a:solidFill>
                  <a:srgbClr val="002060"/>
                </a:solidFill>
              </a:rPr>
              <a:t>Amazon Aurora </a:t>
            </a:r>
            <a:r>
              <a:rPr lang="en-US" dirty="0">
                <a:solidFill>
                  <a:srgbClr val="002060"/>
                </a:solidFill>
              </a:rPr>
              <a:t>is a MySQL and </a:t>
            </a:r>
            <a:r>
              <a:rPr lang="en-US" dirty="0" err="1" smtClean="0">
                <a:solidFill>
                  <a:srgbClr val="002060"/>
                </a:solidFill>
              </a:rPr>
              <a:t>PostgreSQL</a:t>
            </a:r>
            <a:r>
              <a:rPr lang="en-US" dirty="0" smtClean="0">
                <a:solidFill>
                  <a:srgbClr val="002060"/>
                </a:solidFill>
              </a:rPr>
              <a:t>-compatible</a:t>
            </a:r>
          </a:p>
          <a:p>
            <a:pPr marL="342900" indent="-342900">
              <a:buFont typeface="Wingdings" panose="05000000000000000000" pitchFamily="2" charset="2"/>
              <a:buChar char="Ø"/>
            </a:pPr>
            <a:r>
              <a:rPr lang="en-US" dirty="0">
                <a:solidFill>
                  <a:srgbClr val="002060"/>
                </a:solidFill>
              </a:rPr>
              <a:t>Your existing Amazon RDS for MySQL applications is converted </a:t>
            </a:r>
            <a:r>
              <a:rPr lang="en-US" dirty="0" smtClean="0">
                <a:solidFill>
                  <a:srgbClr val="002060"/>
                </a:solidFill>
              </a:rPr>
              <a:t>to Amazon </a:t>
            </a:r>
            <a:r>
              <a:rPr lang="en-US" dirty="0">
                <a:solidFill>
                  <a:srgbClr val="002060"/>
                </a:solidFill>
              </a:rPr>
              <a:t>Aurora by providing </a:t>
            </a:r>
            <a:r>
              <a:rPr lang="en-US" b="1" dirty="0">
                <a:solidFill>
                  <a:srgbClr val="002060"/>
                </a:solidFill>
              </a:rPr>
              <a:t>push-button migration tools</a:t>
            </a:r>
            <a:r>
              <a:rPr lang="en-US" dirty="0">
                <a:solidFill>
                  <a:srgbClr val="002060"/>
                </a:solidFill>
              </a:rPr>
              <a:t>	</a:t>
            </a:r>
            <a:endParaRPr lang="en-US" dirty="0" smtClean="0">
              <a:solidFill>
                <a:srgbClr val="002060"/>
              </a:solidFill>
            </a:endParaRPr>
          </a:p>
          <a:p>
            <a:pPr marL="342900" indent="-342900">
              <a:buFont typeface="Wingdings" panose="05000000000000000000" pitchFamily="2" charset="2"/>
              <a:buChar char="Ø"/>
            </a:pPr>
            <a:r>
              <a:rPr lang="en-US" dirty="0">
                <a:solidFill>
                  <a:srgbClr val="002060"/>
                </a:solidFill>
              </a:rPr>
              <a:t>Creating an Amazon Aurora DB instance will create a DB cluster</a:t>
            </a:r>
            <a:r>
              <a:rPr lang="en-US" dirty="0" smtClean="0">
                <a:solidFill>
                  <a:srgbClr val="002060"/>
                </a:solidFill>
              </a:rPr>
              <a:t>.</a:t>
            </a:r>
          </a:p>
          <a:p>
            <a:pPr marL="342900" indent="-342900">
              <a:buFont typeface="Wingdings" panose="05000000000000000000" pitchFamily="2" charset="2"/>
              <a:buChar char="Ø"/>
            </a:pPr>
            <a:r>
              <a:rPr lang="en-US" dirty="0">
                <a:solidFill>
                  <a:srgbClr val="002060"/>
                </a:solidFill>
              </a:rPr>
              <a:t>These </a:t>
            </a:r>
            <a:r>
              <a:rPr lang="en-US" dirty="0" smtClean="0">
                <a:solidFill>
                  <a:srgbClr val="002060"/>
                </a:solidFill>
              </a:rPr>
              <a:t>clusters consist </a:t>
            </a:r>
            <a:r>
              <a:rPr lang="en-US" dirty="0">
                <a:solidFill>
                  <a:srgbClr val="002060"/>
                </a:solidFill>
              </a:rPr>
              <a:t>of two types of instance—</a:t>
            </a:r>
            <a:r>
              <a:rPr lang="en-US" b="1" dirty="0">
                <a:solidFill>
                  <a:srgbClr val="002060"/>
                </a:solidFill>
              </a:rPr>
              <a:t>primary instance </a:t>
            </a:r>
            <a:r>
              <a:rPr lang="en-US" dirty="0">
                <a:solidFill>
                  <a:srgbClr val="002060"/>
                </a:solidFill>
              </a:rPr>
              <a:t>and </a:t>
            </a:r>
            <a:r>
              <a:rPr lang="en-US" b="1" dirty="0">
                <a:solidFill>
                  <a:srgbClr val="002060"/>
                </a:solidFill>
              </a:rPr>
              <a:t>Aurora Replica</a:t>
            </a:r>
            <a:r>
              <a:rPr lang="en-US" dirty="0" smtClean="0">
                <a:solidFill>
                  <a:srgbClr val="002060"/>
                </a:solidFill>
              </a:rPr>
              <a:t>.</a:t>
            </a:r>
          </a:p>
          <a:p>
            <a:pPr marL="342900" indent="-342900">
              <a:buFont typeface="Wingdings" panose="05000000000000000000" pitchFamily="2" charset="2"/>
              <a:buChar char="Ø"/>
            </a:pPr>
            <a:r>
              <a:rPr lang="en-US" b="1" dirty="0">
                <a:solidFill>
                  <a:srgbClr val="002060"/>
                </a:solidFill>
              </a:rPr>
              <a:t>Primary instance</a:t>
            </a:r>
            <a:r>
              <a:rPr lang="en-US" dirty="0">
                <a:solidFill>
                  <a:srgbClr val="002060"/>
                </a:solidFill>
              </a:rPr>
              <a:t>: Performs read, writes, and modifies data to the cluster</a:t>
            </a:r>
          </a:p>
          <a:p>
            <a:r>
              <a:rPr lang="en-US" dirty="0" smtClean="0">
                <a:solidFill>
                  <a:srgbClr val="002060"/>
                </a:solidFill>
              </a:rPr>
              <a:t>     volume</a:t>
            </a:r>
            <a:r>
              <a:rPr lang="en-US" dirty="0">
                <a:solidFill>
                  <a:srgbClr val="002060"/>
                </a:solidFill>
              </a:rPr>
              <a:t>. Each Aurora DB cluster has one primary instance.</a:t>
            </a:r>
          </a:p>
          <a:p>
            <a:pPr marL="342900" indent="-342900">
              <a:buFont typeface="Wingdings" panose="05000000000000000000" pitchFamily="2" charset="2"/>
              <a:buChar char="Ø"/>
            </a:pPr>
            <a:r>
              <a:rPr lang="en-US" b="1" dirty="0">
                <a:solidFill>
                  <a:srgbClr val="002060"/>
                </a:solidFill>
              </a:rPr>
              <a:t>Aurora Replica</a:t>
            </a:r>
            <a:r>
              <a:rPr lang="en-US" dirty="0">
                <a:solidFill>
                  <a:srgbClr val="002060"/>
                </a:solidFill>
              </a:rPr>
              <a:t>: Performs only read operations. Each Aurora DB cluster</a:t>
            </a:r>
          </a:p>
          <a:p>
            <a:r>
              <a:rPr lang="en-US" dirty="0">
                <a:solidFill>
                  <a:srgbClr val="002060"/>
                </a:solidFill>
              </a:rPr>
              <a:t> </a:t>
            </a:r>
            <a:r>
              <a:rPr lang="en-US" dirty="0" smtClean="0">
                <a:solidFill>
                  <a:srgbClr val="002060"/>
                </a:solidFill>
              </a:rPr>
              <a:t>   supports </a:t>
            </a:r>
            <a:r>
              <a:rPr lang="en-US" dirty="0">
                <a:solidFill>
                  <a:srgbClr val="002060"/>
                </a:solidFill>
              </a:rPr>
              <a:t>up to 15 Aurora Replicas plus one primary instance. Amazon RDS</a:t>
            </a:r>
          </a:p>
          <a:p>
            <a:r>
              <a:rPr lang="en-US" dirty="0" smtClean="0">
                <a:solidFill>
                  <a:srgbClr val="002060"/>
                </a:solidFill>
              </a:rPr>
              <a:t>    Aurora </a:t>
            </a:r>
            <a:r>
              <a:rPr lang="en-US" dirty="0">
                <a:solidFill>
                  <a:srgbClr val="002060"/>
                </a:solidFill>
              </a:rPr>
              <a:t>instance availability can be increased by spreading Aurora Replicas</a:t>
            </a:r>
          </a:p>
          <a:p>
            <a:r>
              <a:rPr lang="en-US" dirty="0" smtClean="0">
                <a:solidFill>
                  <a:srgbClr val="002060"/>
                </a:solidFill>
              </a:rPr>
              <a:t>    across </a:t>
            </a:r>
            <a:r>
              <a:rPr lang="en-US" dirty="0">
                <a:solidFill>
                  <a:srgbClr val="002060"/>
                </a:solidFill>
              </a:rPr>
              <a:t>multi-AZs.</a:t>
            </a:r>
            <a:endParaRPr lang="en-US" dirty="0" smtClean="0">
              <a:solidFill>
                <a:srgbClr val="002060"/>
              </a:solidFill>
            </a:endParaRPr>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Amazon Aurora</a:t>
            </a:r>
            <a:endParaRPr lang="en-US" b="1" dirty="0">
              <a:solidFill>
                <a:schemeClr val="accent1">
                  <a:lumMod val="75000"/>
                </a:schemeClr>
              </a:solidFill>
            </a:endParaRPr>
          </a:p>
        </p:txBody>
      </p:sp>
    </p:spTree>
    <p:extLst>
      <p:ext uri="{BB962C8B-B14F-4D97-AF65-F5344CB8AC3E}">
        <p14:creationId xmlns:p14="http://schemas.microsoft.com/office/powerpoint/2010/main" val="1276124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dirty="0" smtClean="0">
                <a:solidFill>
                  <a:srgbClr val="002060"/>
                </a:solidFill>
              </a:rPr>
              <a:t>Connect it with SQL </a:t>
            </a:r>
            <a:r>
              <a:rPr lang="en-US" dirty="0" err="1" smtClean="0">
                <a:solidFill>
                  <a:srgbClr val="002060"/>
                </a:solidFill>
              </a:rPr>
              <a:t>WorkBench</a:t>
            </a: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Connect it with Java Application to fetch data from DB</a:t>
            </a:r>
          </a:p>
          <a:p>
            <a:pPr marL="34290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r>
              <a:rPr lang="en-US" dirty="0" smtClean="0">
                <a:solidFill>
                  <a:srgbClr val="002060"/>
                </a:solidFill>
              </a:rPr>
              <a:t>Self Task</a:t>
            </a:r>
            <a:r>
              <a:rPr lang="en-US" dirty="0" smtClean="0">
                <a:solidFill>
                  <a:srgbClr val="002060"/>
                </a:solidFill>
                <a:sym typeface="Wingdings" panose="05000000000000000000" pitchFamily="2" charset="2"/>
              </a:rPr>
              <a:t> Find more about Amazon Aurora DB engine and its Features</a:t>
            </a:r>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LAB</a:t>
            </a:r>
            <a:endParaRPr lang="en-US" b="1" dirty="0">
              <a:solidFill>
                <a:schemeClr val="accent1">
                  <a:lumMod val="75000"/>
                </a:schemeClr>
              </a:solidFill>
            </a:endParaRPr>
          </a:p>
        </p:txBody>
      </p:sp>
    </p:spTree>
    <p:extLst>
      <p:ext uri="{BB962C8B-B14F-4D97-AF65-F5344CB8AC3E}">
        <p14:creationId xmlns:p14="http://schemas.microsoft.com/office/powerpoint/2010/main" val="427060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b="1" dirty="0"/>
              <a:t>An RDS is a fully managed relational database service.</a:t>
            </a:r>
          </a:p>
          <a:p>
            <a:pPr marL="342900" indent="-342900">
              <a:buFont typeface="Wingdings" panose="05000000000000000000" pitchFamily="2" charset="2"/>
              <a:buChar char="Ø"/>
            </a:pPr>
            <a:r>
              <a:rPr lang="en-US" b="1" dirty="0"/>
              <a:t>An RDS provides fine-grained access control with the help of AWS IAM.</a:t>
            </a:r>
          </a:p>
          <a:p>
            <a:pPr marL="342900" indent="-342900">
              <a:buFont typeface="Wingdings" panose="05000000000000000000" pitchFamily="2" charset="2"/>
              <a:buChar char="Ø"/>
            </a:pPr>
            <a:r>
              <a:rPr lang="en-US" b="1" dirty="0"/>
              <a:t>An RDS does not allow the user to access the underlined host operating</a:t>
            </a:r>
          </a:p>
          <a:p>
            <a:r>
              <a:rPr lang="en-US" b="1" dirty="0" smtClean="0"/>
              <a:t>    system</a:t>
            </a:r>
            <a:r>
              <a:rPr lang="en-US" b="1" dirty="0"/>
              <a:t>.</a:t>
            </a:r>
          </a:p>
          <a:p>
            <a:pPr marL="342900" indent="-342900">
              <a:buFont typeface="Wingdings" panose="05000000000000000000" pitchFamily="2" charset="2"/>
              <a:buChar char="Ø"/>
            </a:pPr>
            <a:r>
              <a:rPr lang="en-US" b="1" dirty="0"/>
              <a:t>You can stop and start any RDS database engine.</a:t>
            </a:r>
          </a:p>
          <a:p>
            <a:pPr marL="342900" indent="-342900">
              <a:buFont typeface="Wingdings" panose="05000000000000000000" pitchFamily="2" charset="2"/>
              <a:buChar char="Ø"/>
            </a:pPr>
            <a:r>
              <a:rPr lang="en-US" b="1" dirty="0"/>
              <a:t>You can stop and start an RDS instance irrespective of whether it is in</a:t>
            </a:r>
          </a:p>
          <a:p>
            <a:pPr marL="342900" indent="-342900">
              <a:buFont typeface="Wingdings" panose="05000000000000000000" pitchFamily="2" charset="2"/>
              <a:buChar char="Ø"/>
            </a:pPr>
            <a:r>
              <a:rPr lang="en-US" b="1" dirty="0"/>
              <a:t>single-AZ or multi-AZ, except for SQL Server. SQL Server RDS in multi-AZ</a:t>
            </a:r>
          </a:p>
          <a:p>
            <a:r>
              <a:rPr lang="en-US" b="1" dirty="0" smtClean="0"/>
              <a:t>      cannot </a:t>
            </a:r>
            <a:r>
              <a:rPr lang="en-US" b="1" dirty="0"/>
              <a:t>be stopped.</a:t>
            </a:r>
          </a:p>
          <a:p>
            <a:pPr marL="342900" indent="-342900">
              <a:buFont typeface="Wingdings" panose="05000000000000000000" pitchFamily="2" charset="2"/>
              <a:buChar char="Ø"/>
            </a:pPr>
            <a:r>
              <a:rPr lang="en-US" b="1" dirty="0"/>
              <a:t>An RDS instance can be stopped for a maximum of seven consecutive days.</a:t>
            </a:r>
          </a:p>
          <a:p>
            <a:pPr marL="342900" indent="-342900">
              <a:buFont typeface="Wingdings" panose="05000000000000000000" pitchFamily="2" charset="2"/>
              <a:buChar char="Ø"/>
            </a:pPr>
            <a:r>
              <a:rPr lang="en-US" b="1" dirty="0"/>
              <a:t>After seven days, the instance is automatically restarted.	</a:t>
            </a:r>
            <a:endParaRPr lang="en-US" b="1" dirty="0" smtClean="0"/>
          </a:p>
          <a:p>
            <a:endParaRPr lang="en-US" b="1"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Summary</a:t>
            </a:r>
            <a:endParaRPr lang="en-US" b="1" dirty="0">
              <a:solidFill>
                <a:schemeClr val="accent1">
                  <a:lumMod val="75000"/>
                </a:schemeClr>
              </a:solidFill>
            </a:endParaRPr>
          </a:p>
        </p:txBody>
      </p:sp>
    </p:spTree>
    <p:extLst>
      <p:ext uri="{BB962C8B-B14F-4D97-AF65-F5344CB8AC3E}">
        <p14:creationId xmlns:p14="http://schemas.microsoft.com/office/powerpoint/2010/main" val="442122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b="1" dirty="0"/>
              <a:t>Amazon Aurora is a MySQL-and </a:t>
            </a:r>
            <a:r>
              <a:rPr lang="en-US" b="1" dirty="0" err="1"/>
              <a:t>PostgreSQL</a:t>
            </a:r>
            <a:r>
              <a:rPr lang="en-US" b="1" dirty="0"/>
              <a:t>-compatible, fully managed</a:t>
            </a:r>
          </a:p>
          <a:p>
            <a:r>
              <a:rPr lang="en-US" b="1" dirty="0" smtClean="0"/>
              <a:t>	RDBMS</a:t>
            </a:r>
            <a:r>
              <a:rPr lang="en-US" b="1" dirty="0"/>
              <a:t>.</a:t>
            </a:r>
          </a:p>
          <a:p>
            <a:pPr marL="342900" indent="-342900">
              <a:buFont typeface="Wingdings" panose="05000000000000000000" pitchFamily="2" charset="2"/>
              <a:buChar char="Ø"/>
            </a:pPr>
            <a:r>
              <a:rPr lang="en-US" b="1" dirty="0" err="1"/>
              <a:t>MariaDB</a:t>
            </a:r>
            <a:r>
              <a:rPr lang="en-US" b="1" dirty="0"/>
              <a:t> is a community version of MySQL RDBMS </a:t>
            </a:r>
            <a:endParaRPr lang="en-US" b="1" dirty="0" smtClean="0"/>
          </a:p>
          <a:p>
            <a:r>
              <a:rPr lang="en-US" b="1" dirty="0"/>
              <a:t>	</a:t>
            </a:r>
            <a:endParaRPr lang="en-US" b="1"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Summary</a:t>
            </a:r>
            <a:endParaRPr lang="en-US" b="1" dirty="0">
              <a:solidFill>
                <a:schemeClr val="accent1">
                  <a:lumMod val="75000"/>
                </a:schemeClr>
              </a:solidFill>
            </a:endParaRPr>
          </a:p>
        </p:txBody>
      </p:sp>
    </p:spTree>
    <p:extLst>
      <p:ext uri="{BB962C8B-B14F-4D97-AF65-F5344CB8AC3E}">
        <p14:creationId xmlns:p14="http://schemas.microsoft.com/office/powerpoint/2010/main" val="2561207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lnSpcReduction="10000"/>
          </a:bodyPr>
          <a:lstStyle/>
          <a:p>
            <a:pPr marL="342900" indent="-342900">
              <a:buFont typeface="Wingdings" panose="05000000000000000000" pitchFamily="2" charset="2"/>
              <a:buChar char="Ø"/>
            </a:pPr>
            <a:r>
              <a:rPr lang="en-US" b="1" dirty="0" err="1"/>
              <a:t>DynamoDB</a:t>
            </a:r>
            <a:r>
              <a:rPr lang="en-US" b="1" dirty="0"/>
              <a:t> </a:t>
            </a:r>
            <a:r>
              <a:rPr lang="en-US" dirty="0"/>
              <a:t>is an easy-to-use and fully managed NoSQL database service provided</a:t>
            </a:r>
          </a:p>
          <a:p>
            <a:r>
              <a:rPr lang="en-US" dirty="0"/>
              <a:t>by </a:t>
            </a:r>
            <a:r>
              <a:rPr lang="en-US" dirty="0" smtClean="0"/>
              <a:t>Amazon</a:t>
            </a:r>
          </a:p>
          <a:p>
            <a:pPr marL="342900" indent="-342900">
              <a:buFont typeface="Wingdings" panose="05000000000000000000" pitchFamily="2" charset="2"/>
              <a:buChar char="Ø"/>
            </a:pPr>
            <a:r>
              <a:rPr lang="en-US" dirty="0"/>
              <a:t>It provides fast and consistent performance, highly scalable architecture,</a:t>
            </a:r>
          </a:p>
          <a:p>
            <a:r>
              <a:rPr lang="en-US" dirty="0"/>
              <a:t>flexible data structure, event-driven programmability, and fine-grained access</a:t>
            </a:r>
          </a:p>
          <a:p>
            <a:r>
              <a:rPr lang="en-US" dirty="0"/>
              <a:t>control</a:t>
            </a:r>
            <a:r>
              <a:rPr lang="en-US" dirty="0" smtClean="0"/>
              <a:t>.</a:t>
            </a:r>
          </a:p>
          <a:p>
            <a:pPr marL="342900" indent="-342900">
              <a:buFont typeface="Wingdings" panose="05000000000000000000" pitchFamily="2" charset="2"/>
              <a:buChar char="Ø"/>
            </a:pPr>
            <a:r>
              <a:rPr lang="en-US" dirty="0"/>
              <a:t>A relational database stores data in one or more related tables. The relational model</a:t>
            </a:r>
          </a:p>
          <a:p>
            <a:r>
              <a:rPr lang="en-US" dirty="0"/>
              <a:t>and tabular format minimizes data duplication</a:t>
            </a:r>
            <a:r>
              <a:rPr lang="en-US" dirty="0" smtClean="0"/>
              <a:t>.</a:t>
            </a:r>
          </a:p>
          <a:p>
            <a:pPr marL="342900" indent="-342900">
              <a:buFont typeface="Wingdings" panose="05000000000000000000" pitchFamily="2" charset="2"/>
              <a:buChar char="Ø"/>
            </a:pPr>
            <a:r>
              <a:rPr lang="en-US" dirty="0"/>
              <a:t>NoSQL databases store related </a:t>
            </a:r>
            <a:r>
              <a:rPr lang="en-US" dirty="0" smtClean="0"/>
              <a:t>data in </a:t>
            </a:r>
            <a:r>
              <a:rPr lang="en-US" dirty="0"/>
              <a:t>a single document, which can improve accessibility and </a:t>
            </a:r>
            <a:r>
              <a:rPr lang="en-US" dirty="0" smtClean="0"/>
              <a:t>scalability</a:t>
            </a:r>
          </a:p>
          <a:p>
            <a:pPr marL="342900" indent="-342900">
              <a:buFont typeface="Wingdings" panose="05000000000000000000" pitchFamily="2" charset="2"/>
              <a:buChar char="Ø"/>
            </a:pPr>
            <a:r>
              <a:rPr lang="en-US" dirty="0" smtClean="0"/>
              <a:t>Key-value pair, Document(</a:t>
            </a:r>
            <a:r>
              <a:rPr lang="en-US" dirty="0" err="1" smtClean="0"/>
              <a:t>xml,json,yaml</a:t>
            </a:r>
            <a:r>
              <a:rPr lang="en-US" dirty="0" smtClean="0"/>
              <a:t>) ,Graph, wide column stores</a:t>
            </a:r>
          </a:p>
          <a:p>
            <a:pPr marL="342900" indent="-342900">
              <a:buFont typeface="Wingdings" panose="05000000000000000000" pitchFamily="2" charset="2"/>
              <a:buChar char="Ø"/>
            </a:pPr>
            <a:endParaRPr lang="en-US" dirty="0" smtClean="0"/>
          </a:p>
          <a:p>
            <a:endParaRPr lang="en-US" dirty="0" smtClean="0"/>
          </a:p>
          <a:p>
            <a:r>
              <a:rPr lang="en-US" dirty="0" smtClean="0"/>
              <a:t> </a:t>
            </a:r>
          </a:p>
          <a:p>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(NoSQL DB)</a:t>
            </a:r>
            <a:endParaRPr lang="en-US" b="1" dirty="0">
              <a:solidFill>
                <a:schemeClr val="accent1">
                  <a:lumMod val="75000"/>
                </a:schemeClr>
              </a:solidFill>
            </a:endParaRPr>
          </a:p>
        </p:txBody>
      </p:sp>
    </p:spTree>
    <p:extLst>
      <p:ext uri="{BB962C8B-B14F-4D97-AF65-F5344CB8AC3E}">
        <p14:creationId xmlns:p14="http://schemas.microsoft.com/office/powerpoint/2010/main" val="4002868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lnSpcReduction="10000"/>
          </a:bodyPr>
          <a:lstStyle/>
          <a:p>
            <a:r>
              <a:rPr lang="en-US" dirty="0" smtClean="0"/>
              <a:t> </a:t>
            </a:r>
            <a:r>
              <a:rPr lang="en-US" b="1" dirty="0" smtClean="0">
                <a:solidFill>
                  <a:srgbClr val="002060"/>
                </a:solidFill>
              </a:rPr>
              <a:t>Tables</a:t>
            </a:r>
            <a:r>
              <a:rPr lang="en-US" dirty="0" smtClean="0">
                <a:solidFill>
                  <a:srgbClr val="002060"/>
                </a:solidFill>
                <a:sym typeface="Wingdings" panose="05000000000000000000" pitchFamily="2" charset="2"/>
              </a:rPr>
              <a:t> </a:t>
            </a:r>
            <a:r>
              <a:rPr lang="en-US" dirty="0" err="1" smtClean="0">
                <a:solidFill>
                  <a:srgbClr val="002060"/>
                </a:solidFill>
              </a:rPr>
              <a:t>DynamoDB</a:t>
            </a:r>
            <a:r>
              <a:rPr lang="en-US" dirty="0" smtClean="0">
                <a:solidFill>
                  <a:srgbClr val="002060"/>
                </a:solidFill>
              </a:rPr>
              <a:t> </a:t>
            </a:r>
            <a:r>
              <a:rPr lang="en-US" dirty="0">
                <a:solidFill>
                  <a:srgbClr val="002060"/>
                </a:solidFill>
              </a:rPr>
              <a:t>stores data in an entity called a table. A table consists</a:t>
            </a:r>
          </a:p>
          <a:p>
            <a:r>
              <a:rPr lang="en-US" dirty="0">
                <a:solidFill>
                  <a:srgbClr val="002060"/>
                </a:solidFill>
              </a:rPr>
              <a:t>of a set of </a:t>
            </a:r>
            <a:r>
              <a:rPr lang="en-US" dirty="0" smtClean="0">
                <a:solidFill>
                  <a:srgbClr val="002060"/>
                </a:solidFill>
              </a:rPr>
              <a:t>data(items)</a:t>
            </a:r>
          </a:p>
          <a:p>
            <a:endParaRPr lang="en-US" dirty="0" smtClean="0">
              <a:solidFill>
                <a:srgbClr val="002060"/>
              </a:solidFill>
            </a:endParaRPr>
          </a:p>
          <a:p>
            <a:r>
              <a:rPr lang="en-US" dirty="0">
                <a:solidFill>
                  <a:srgbClr val="002060"/>
                </a:solidFill>
              </a:rPr>
              <a:t> </a:t>
            </a:r>
            <a:r>
              <a:rPr lang="en-US" b="1" dirty="0" smtClean="0">
                <a:solidFill>
                  <a:srgbClr val="002060"/>
                </a:solidFill>
              </a:rPr>
              <a:t>Item</a:t>
            </a:r>
            <a:r>
              <a:rPr lang="en-US" dirty="0" smtClean="0">
                <a:solidFill>
                  <a:srgbClr val="002060"/>
                </a:solidFill>
                <a:sym typeface="Wingdings" panose="05000000000000000000" pitchFamily="2" charset="2"/>
              </a:rPr>
              <a:t> </a:t>
            </a:r>
            <a:r>
              <a:rPr lang="en-US" dirty="0">
                <a:solidFill>
                  <a:srgbClr val="002060"/>
                </a:solidFill>
              </a:rPr>
              <a:t>A table consists of multiple items. An item consists of a group of</a:t>
            </a:r>
          </a:p>
          <a:p>
            <a:r>
              <a:rPr lang="en-US" dirty="0">
                <a:solidFill>
                  <a:srgbClr val="002060"/>
                </a:solidFill>
              </a:rPr>
              <a:t>attributes. An item is like a record or row in an RDBMS </a:t>
            </a:r>
            <a:r>
              <a:rPr lang="en-US" dirty="0" smtClean="0">
                <a:solidFill>
                  <a:srgbClr val="002060"/>
                </a:solidFill>
              </a:rPr>
              <a:t>table</a:t>
            </a:r>
          </a:p>
          <a:p>
            <a:endParaRPr lang="en-US" dirty="0" smtClean="0">
              <a:solidFill>
                <a:srgbClr val="002060"/>
              </a:solidFill>
            </a:endParaRPr>
          </a:p>
          <a:p>
            <a:r>
              <a:rPr lang="en-US" b="1" dirty="0" smtClean="0">
                <a:solidFill>
                  <a:srgbClr val="002060"/>
                </a:solidFill>
              </a:rPr>
              <a:t>Attribute</a:t>
            </a:r>
            <a:r>
              <a:rPr lang="en-US" dirty="0" smtClean="0">
                <a:solidFill>
                  <a:srgbClr val="002060"/>
                </a:solidFill>
                <a:sym typeface="Wingdings" panose="05000000000000000000" pitchFamily="2" charset="2"/>
              </a:rPr>
              <a:t> </a:t>
            </a:r>
            <a:r>
              <a:rPr lang="en-US" dirty="0" smtClean="0">
                <a:solidFill>
                  <a:srgbClr val="002060"/>
                </a:solidFill>
              </a:rPr>
              <a:t>An </a:t>
            </a:r>
            <a:r>
              <a:rPr lang="en-US" dirty="0">
                <a:solidFill>
                  <a:srgbClr val="002060"/>
                </a:solidFill>
              </a:rPr>
              <a:t>item in a table consists of multiple attributes. An attribute is</a:t>
            </a:r>
          </a:p>
          <a:p>
            <a:r>
              <a:rPr lang="en-US" dirty="0">
                <a:solidFill>
                  <a:srgbClr val="002060"/>
                </a:solidFill>
              </a:rPr>
              <a:t>the basic data element of an item. It is similar to a field or a column in an</a:t>
            </a:r>
          </a:p>
          <a:p>
            <a:r>
              <a:rPr lang="en-US" dirty="0">
                <a:solidFill>
                  <a:srgbClr val="002060"/>
                </a:solidFill>
              </a:rPr>
              <a:t>RDBMS. However, unlike the case in an RDBMS, attributes in a table item</a:t>
            </a:r>
          </a:p>
          <a:p>
            <a:r>
              <a:rPr lang="en-US" dirty="0">
                <a:solidFill>
                  <a:srgbClr val="002060"/>
                </a:solidFill>
              </a:rPr>
              <a:t>can have sub-attributes</a:t>
            </a:r>
            <a:endParaRPr lang="en-US" dirty="0" smtClean="0">
              <a:solidFill>
                <a:srgbClr val="002060"/>
              </a:solidFill>
            </a:endParaRPr>
          </a:p>
          <a:p>
            <a:endParaRPr lang="en-US" dirty="0" smtClean="0"/>
          </a:p>
          <a:p>
            <a:r>
              <a:rPr lang="en-US" dirty="0" smtClean="0"/>
              <a:t> </a:t>
            </a:r>
          </a:p>
          <a:p>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Components(KV+D)</a:t>
            </a:r>
            <a:endParaRPr lang="en-US" b="1" dirty="0">
              <a:solidFill>
                <a:schemeClr val="accent1">
                  <a:lumMod val="75000"/>
                </a:schemeClr>
              </a:solidFill>
            </a:endParaRPr>
          </a:p>
        </p:txBody>
      </p:sp>
    </p:spTree>
    <p:extLst>
      <p:ext uri="{BB962C8B-B14F-4D97-AF65-F5344CB8AC3E}">
        <p14:creationId xmlns:p14="http://schemas.microsoft.com/office/powerpoint/2010/main" val="2308125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t> </a:t>
            </a:r>
          </a:p>
          <a:p>
            <a:r>
              <a:rPr lang="en-US" dirty="0" smtClean="0"/>
              <a:t> </a:t>
            </a:r>
          </a:p>
          <a:p>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Components</a:t>
            </a:r>
            <a:endParaRPr lang="en-US" b="1"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981777" y="1012766"/>
            <a:ext cx="8578886" cy="4832467"/>
          </a:xfrm>
          <a:prstGeom prst="rect">
            <a:avLst/>
          </a:prstGeom>
        </p:spPr>
      </p:pic>
    </p:spTree>
    <p:extLst>
      <p:ext uri="{BB962C8B-B14F-4D97-AF65-F5344CB8AC3E}">
        <p14:creationId xmlns:p14="http://schemas.microsoft.com/office/powerpoint/2010/main" val="2609915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solidFill>
                  <a:srgbClr val="002060"/>
                </a:solidFill>
              </a:rPr>
              <a:t> </a:t>
            </a:r>
            <a:r>
              <a:rPr lang="en-US" b="1" dirty="0" smtClean="0">
                <a:solidFill>
                  <a:srgbClr val="002060"/>
                </a:solidFill>
              </a:rPr>
              <a:t>Primary Key</a:t>
            </a:r>
            <a:r>
              <a:rPr lang="en-US" dirty="0" smtClean="0">
                <a:solidFill>
                  <a:srgbClr val="002060"/>
                </a:solidFill>
                <a:sym typeface="Wingdings" panose="05000000000000000000" pitchFamily="2" charset="2"/>
              </a:rPr>
              <a:t> </a:t>
            </a:r>
            <a:r>
              <a:rPr lang="en-US" dirty="0">
                <a:solidFill>
                  <a:srgbClr val="002060"/>
                </a:solidFill>
              </a:rPr>
              <a:t>While creating a </a:t>
            </a:r>
            <a:r>
              <a:rPr lang="en-US" dirty="0" err="1">
                <a:solidFill>
                  <a:srgbClr val="002060"/>
                </a:solidFill>
              </a:rPr>
              <a:t>DynamoDB</a:t>
            </a:r>
            <a:r>
              <a:rPr lang="en-US" dirty="0">
                <a:solidFill>
                  <a:srgbClr val="002060"/>
                </a:solidFill>
              </a:rPr>
              <a:t> table, you need to specify the table name and </a:t>
            </a:r>
            <a:r>
              <a:rPr lang="en-US" dirty="0" smtClean="0">
                <a:solidFill>
                  <a:srgbClr val="002060"/>
                </a:solidFill>
              </a:rPr>
              <a:t>the primary </a:t>
            </a:r>
            <a:r>
              <a:rPr lang="en-US" dirty="0">
                <a:solidFill>
                  <a:srgbClr val="002060"/>
                </a:solidFill>
              </a:rPr>
              <a:t>key of the table. It is mandatory to define a </a:t>
            </a:r>
            <a:r>
              <a:rPr lang="en-US" b="1" dirty="0">
                <a:solidFill>
                  <a:srgbClr val="002060"/>
                </a:solidFill>
              </a:rPr>
              <a:t>primary key </a:t>
            </a:r>
            <a:r>
              <a:rPr lang="en-US" dirty="0">
                <a:solidFill>
                  <a:srgbClr val="002060"/>
                </a:solidFill>
              </a:rPr>
              <a:t>in the </a:t>
            </a:r>
            <a:r>
              <a:rPr lang="en-US" dirty="0" err="1" smtClean="0">
                <a:solidFill>
                  <a:srgbClr val="002060"/>
                </a:solidFill>
              </a:rPr>
              <a:t>DynamoDB</a:t>
            </a:r>
            <a:r>
              <a:rPr lang="en-US" dirty="0" smtClean="0">
                <a:solidFill>
                  <a:srgbClr val="002060"/>
                </a:solidFill>
              </a:rPr>
              <a:t> table</a:t>
            </a:r>
          </a:p>
          <a:p>
            <a:r>
              <a:rPr lang="en-US" dirty="0">
                <a:solidFill>
                  <a:srgbClr val="002060"/>
                </a:solidFill>
              </a:rPr>
              <a:t> </a:t>
            </a:r>
            <a:r>
              <a:rPr lang="en-US" dirty="0" smtClean="0">
                <a:solidFill>
                  <a:srgbClr val="002060"/>
                </a:solidFill>
              </a:rPr>
              <a:t> There are two types of Primary Key</a:t>
            </a:r>
          </a:p>
          <a:p>
            <a:endParaRPr lang="en-US" dirty="0">
              <a:solidFill>
                <a:srgbClr val="002060"/>
              </a:solidFill>
            </a:endParaRPr>
          </a:p>
          <a:p>
            <a:r>
              <a:rPr lang="en-US" dirty="0" smtClean="0">
                <a:solidFill>
                  <a:srgbClr val="002060"/>
                </a:solidFill>
              </a:rPr>
              <a:t>1. Partition </a:t>
            </a:r>
            <a:r>
              <a:rPr lang="en-US" dirty="0" err="1" smtClean="0">
                <a:solidFill>
                  <a:srgbClr val="002060"/>
                </a:solidFill>
              </a:rPr>
              <a:t>Key</a:t>
            </a:r>
            <a:r>
              <a:rPr lang="en-US" dirty="0" err="1" smtClean="0">
                <a:solidFill>
                  <a:srgbClr val="002060"/>
                </a:solidFill>
                <a:sym typeface="Wingdings" panose="05000000000000000000" pitchFamily="2" charset="2"/>
              </a:rPr>
              <a:t></a:t>
            </a:r>
            <a:r>
              <a:rPr lang="en-US" dirty="0" err="1">
                <a:solidFill>
                  <a:srgbClr val="002060"/>
                </a:solidFill>
              </a:rPr>
              <a:t>This</a:t>
            </a:r>
            <a:r>
              <a:rPr lang="en-US" dirty="0">
                <a:solidFill>
                  <a:srgbClr val="002060"/>
                </a:solidFill>
              </a:rPr>
              <a:t> is a simple primary key that is composed of a single</a:t>
            </a:r>
          </a:p>
          <a:p>
            <a:r>
              <a:rPr lang="en-US" dirty="0" smtClean="0">
                <a:solidFill>
                  <a:srgbClr val="002060"/>
                </a:solidFill>
              </a:rPr>
              <a:t>	attribute </a:t>
            </a:r>
            <a:r>
              <a:rPr lang="en-US" dirty="0">
                <a:solidFill>
                  <a:srgbClr val="002060"/>
                </a:solidFill>
              </a:rPr>
              <a:t>named a partition </a:t>
            </a:r>
            <a:r>
              <a:rPr lang="en-US" dirty="0" smtClean="0">
                <a:solidFill>
                  <a:srgbClr val="002060"/>
                </a:solidFill>
              </a:rPr>
              <a:t>key. It is also called </a:t>
            </a:r>
            <a:r>
              <a:rPr lang="en-US" b="1" dirty="0" smtClean="0">
                <a:solidFill>
                  <a:srgbClr val="002060"/>
                </a:solidFill>
              </a:rPr>
              <a:t>Hash Key</a:t>
            </a:r>
          </a:p>
          <a:p>
            <a:r>
              <a:rPr lang="en-US" dirty="0" smtClean="0">
                <a:solidFill>
                  <a:srgbClr val="002060"/>
                </a:solidFill>
              </a:rPr>
              <a:t>2. Partition Key and Sort </a:t>
            </a:r>
            <a:r>
              <a:rPr lang="en-US" dirty="0" err="1" smtClean="0">
                <a:solidFill>
                  <a:srgbClr val="002060"/>
                </a:solidFill>
              </a:rPr>
              <a:t>Key</a:t>
            </a:r>
            <a:r>
              <a:rPr lang="en-US" dirty="0" err="1" smtClean="0">
                <a:solidFill>
                  <a:srgbClr val="002060"/>
                </a:solidFill>
                <a:sym typeface="Wingdings" panose="05000000000000000000" pitchFamily="2" charset="2"/>
              </a:rPr>
              <a:t></a:t>
            </a:r>
            <a:r>
              <a:rPr lang="en-US" dirty="0" err="1">
                <a:solidFill>
                  <a:srgbClr val="002060"/>
                </a:solidFill>
              </a:rPr>
              <a:t>The</a:t>
            </a:r>
            <a:r>
              <a:rPr lang="en-US" dirty="0">
                <a:solidFill>
                  <a:srgbClr val="002060"/>
                </a:solidFill>
              </a:rPr>
              <a:t> partition key and sort key are composed of</a:t>
            </a:r>
          </a:p>
          <a:p>
            <a:r>
              <a:rPr lang="en-US" dirty="0">
                <a:solidFill>
                  <a:srgbClr val="002060"/>
                </a:solidFill>
              </a:rPr>
              <a:t>two attributes and that's why they are also called a </a:t>
            </a:r>
            <a:r>
              <a:rPr lang="en-US" b="1" dirty="0">
                <a:solidFill>
                  <a:srgbClr val="002060"/>
                </a:solidFill>
              </a:rPr>
              <a:t>composite primary key</a:t>
            </a:r>
            <a:r>
              <a:rPr lang="en-US" dirty="0">
                <a:solidFill>
                  <a:srgbClr val="002060"/>
                </a:solidFill>
              </a:rPr>
              <a:t>.</a:t>
            </a:r>
            <a:endParaRPr lang="en-US" dirty="0" smtClean="0">
              <a:solidFill>
                <a:srgbClr val="002060"/>
              </a:solidFill>
            </a:endParaRPr>
          </a:p>
          <a:p>
            <a:r>
              <a:rPr lang="en-US" dirty="0" smtClean="0">
                <a:solidFill>
                  <a:srgbClr val="002060"/>
                </a:solidFill>
              </a:rPr>
              <a:t> </a:t>
            </a:r>
          </a:p>
          <a:p>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Primary Key</a:t>
            </a:r>
            <a:endParaRPr lang="en-US" b="1" dirty="0">
              <a:solidFill>
                <a:schemeClr val="accent1">
                  <a:lumMod val="75000"/>
                </a:schemeClr>
              </a:solidFill>
            </a:endParaRPr>
          </a:p>
        </p:txBody>
      </p:sp>
    </p:spTree>
    <p:extLst>
      <p:ext uri="{BB962C8B-B14F-4D97-AF65-F5344CB8AC3E}">
        <p14:creationId xmlns:p14="http://schemas.microsoft.com/office/powerpoint/2010/main" val="1399141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t>  </a:t>
            </a:r>
          </a:p>
          <a:p>
            <a:pPr marL="342900" indent="-342900">
              <a:buFont typeface="Wingdings" panose="05000000000000000000" pitchFamily="2" charset="2"/>
              <a:buChar char="Ø"/>
            </a:pPr>
            <a:r>
              <a:rPr lang="en-US" dirty="0"/>
              <a:t>	</a:t>
            </a:r>
            <a:r>
              <a:rPr lang="en-US" dirty="0" err="1">
                <a:solidFill>
                  <a:srgbClr val="002060"/>
                </a:solidFill>
              </a:rPr>
              <a:t>DynamoDB</a:t>
            </a:r>
            <a:r>
              <a:rPr lang="en-US" dirty="0">
                <a:solidFill>
                  <a:srgbClr val="002060"/>
                </a:solidFill>
              </a:rPr>
              <a:t> allows you to create </a:t>
            </a:r>
            <a:r>
              <a:rPr lang="en-US" b="1" dirty="0">
                <a:solidFill>
                  <a:srgbClr val="002060"/>
                </a:solidFill>
              </a:rPr>
              <a:t>secondary indexes </a:t>
            </a:r>
            <a:r>
              <a:rPr lang="en-US" dirty="0">
                <a:solidFill>
                  <a:srgbClr val="002060"/>
                </a:solidFill>
              </a:rPr>
              <a:t>on a table. This is an </a:t>
            </a:r>
            <a:r>
              <a:rPr lang="en-US" dirty="0" smtClean="0">
                <a:solidFill>
                  <a:srgbClr val="002060"/>
                </a:solidFill>
              </a:rPr>
              <a:t>alternate way </a:t>
            </a:r>
            <a:r>
              <a:rPr lang="en-US" dirty="0">
                <a:solidFill>
                  <a:srgbClr val="002060"/>
                </a:solidFill>
              </a:rPr>
              <a:t>to query table data in addition to querying it using the primary </a:t>
            </a:r>
            <a:r>
              <a:rPr lang="en-US" dirty="0" smtClean="0">
                <a:solidFill>
                  <a:srgbClr val="002060"/>
                </a:solidFill>
              </a:rPr>
              <a:t>key</a:t>
            </a:r>
          </a:p>
          <a:p>
            <a:pPr marL="342900" indent="-342900">
              <a:buFont typeface="Wingdings" panose="05000000000000000000" pitchFamily="2" charset="2"/>
              <a:buChar char="Ø"/>
            </a:pPr>
            <a:r>
              <a:rPr lang="en-US" dirty="0" smtClean="0">
                <a:solidFill>
                  <a:srgbClr val="002060"/>
                </a:solidFill>
              </a:rPr>
              <a:t>There are two types of Secondary Indexes</a:t>
            </a:r>
          </a:p>
          <a:p>
            <a:r>
              <a:rPr lang="en-US" dirty="0">
                <a:solidFill>
                  <a:srgbClr val="002060"/>
                </a:solidFill>
              </a:rPr>
              <a:t>	</a:t>
            </a:r>
            <a:r>
              <a:rPr lang="en-US" dirty="0" smtClean="0">
                <a:solidFill>
                  <a:srgbClr val="002060"/>
                </a:solidFill>
              </a:rPr>
              <a:t>1. Global Secondary Index- </a:t>
            </a:r>
            <a:r>
              <a:rPr lang="en-US" dirty="0" err="1" smtClean="0">
                <a:solidFill>
                  <a:srgbClr val="002060"/>
                </a:solidFill>
              </a:rPr>
              <a:t>p+s</a:t>
            </a:r>
            <a:r>
              <a:rPr lang="en-US" dirty="0" smtClean="0">
                <a:solidFill>
                  <a:srgbClr val="002060"/>
                </a:solidFill>
              </a:rPr>
              <a:t> different than the primary key </a:t>
            </a:r>
            <a:r>
              <a:rPr lang="en-US" dirty="0" err="1" smtClean="0">
                <a:solidFill>
                  <a:srgbClr val="002060"/>
                </a:solidFill>
              </a:rPr>
              <a:t>def</a:t>
            </a:r>
            <a:r>
              <a:rPr lang="en-US" dirty="0" smtClean="0">
                <a:solidFill>
                  <a:srgbClr val="002060"/>
                </a:solidFill>
              </a:rPr>
              <a:t> for table</a:t>
            </a:r>
          </a:p>
          <a:p>
            <a:r>
              <a:rPr lang="en-US" dirty="0">
                <a:solidFill>
                  <a:srgbClr val="002060"/>
                </a:solidFill>
              </a:rPr>
              <a:t>	</a:t>
            </a:r>
            <a:r>
              <a:rPr lang="en-US" dirty="0" smtClean="0">
                <a:solidFill>
                  <a:srgbClr val="002060"/>
                </a:solidFill>
              </a:rPr>
              <a:t>2. Local Secondary Index-</a:t>
            </a:r>
          </a:p>
          <a:p>
            <a:endParaRPr lang="en-US" dirty="0">
              <a:solidFill>
                <a:srgbClr val="002060"/>
              </a:solidFill>
            </a:endParaRPr>
          </a:p>
          <a:p>
            <a:pPr marL="342900" indent="-342900">
              <a:buFont typeface="Wingdings" panose="05000000000000000000" pitchFamily="2" charset="2"/>
              <a:buChar char="Ø"/>
            </a:pPr>
            <a:r>
              <a:rPr lang="en-US" dirty="0" err="1">
                <a:solidFill>
                  <a:srgbClr val="002060"/>
                </a:solidFill>
              </a:rPr>
              <a:t>DynamoDB</a:t>
            </a:r>
            <a:r>
              <a:rPr lang="en-US" dirty="0">
                <a:solidFill>
                  <a:srgbClr val="002060"/>
                </a:solidFill>
              </a:rPr>
              <a:t> allows you to create 20 GSIs and </a:t>
            </a:r>
            <a:r>
              <a:rPr lang="en-US" dirty="0" smtClean="0">
                <a:solidFill>
                  <a:srgbClr val="002060"/>
                </a:solidFill>
              </a:rPr>
              <a:t>5 </a:t>
            </a:r>
            <a:r>
              <a:rPr lang="en-US" dirty="0">
                <a:solidFill>
                  <a:srgbClr val="002060"/>
                </a:solidFill>
              </a:rPr>
              <a:t>LSIs on a </a:t>
            </a:r>
            <a:r>
              <a:rPr lang="en-US" dirty="0" smtClean="0">
                <a:solidFill>
                  <a:srgbClr val="002060"/>
                </a:solidFill>
              </a:rPr>
              <a:t>table</a:t>
            </a:r>
          </a:p>
          <a:p>
            <a:endParaRPr lang="en-US" dirty="0" smtClean="0"/>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Secondary indexes</a:t>
            </a:r>
            <a:endParaRPr lang="en-US" b="1" dirty="0">
              <a:solidFill>
                <a:schemeClr val="accent1">
                  <a:lumMod val="75000"/>
                </a:schemeClr>
              </a:solidFill>
            </a:endParaRPr>
          </a:p>
        </p:txBody>
      </p:sp>
    </p:spTree>
    <p:extLst>
      <p:ext uri="{BB962C8B-B14F-4D97-AF65-F5344CB8AC3E}">
        <p14:creationId xmlns:p14="http://schemas.microsoft.com/office/powerpoint/2010/main" val="4278610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8" y="1617044"/>
            <a:ext cx="11700000" cy="4664509"/>
          </a:xfrm>
        </p:spPr>
        <p:txBody>
          <a:bodyPr/>
          <a:lstStyle/>
          <a:p>
            <a:pPr marL="342900" indent="-342900">
              <a:buFont typeface="Wingdings" panose="05000000000000000000" pitchFamily="2" charset="2"/>
              <a:buChar char="Ø"/>
            </a:pPr>
            <a:r>
              <a:rPr lang="en-US" sz="2400" b="1" dirty="0" smtClean="0">
                <a:solidFill>
                  <a:schemeClr val="accent1">
                    <a:lumMod val="75000"/>
                  </a:schemeClr>
                </a:solidFill>
              </a:rPr>
              <a:t>Data Persistence</a:t>
            </a:r>
          </a:p>
          <a:p>
            <a:endParaRPr lang="en-US" sz="2400" b="1" dirty="0" smtClean="0">
              <a:solidFill>
                <a:schemeClr val="accent1">
                  <a:lumMod val="75000"/>
                </a:schemeClr>
              </a:solidFill>
            </a:endParaRPr>
          </a:p>
          <a:p>
            <a:pPr marL="342900" indent="-342900">
              <a:buFont typeface="Wingdings" panose="05000000000000000000" pitchFamily="2" charset="2"/>
              <a:buChar char="Ø"/>
            </a:pPr>
            <a:r>
              <a:rPr lang="en-US" sz="2400" b="1" dirty="0" smtClean="0">
                <a:solidFill>
                  <a:schemeClr val="accent1">
                    <a:lumMod val="75000"/>
                  </a:schemeClr>
                </a:solidFill>
              </a:rPr>
              <a:t>Computing</a:t>
            </a:r>
          </a:p>
          <a:p>
            <a:endParaRPr lang="en-US" sz="2400" b="1" dirty="0" smtClean="0">
              <a:solidFill>
                <a:schemeClr val="accent1">
                  <a:lumMod val="75000"/>
                </a:schemeClr>
              </a:solidFill>
            </a:endParaRPr>
          </a:p>
          <a:p>
            <a:pPr marL="342900" indent="-342900">
              <a:buFont typeface="Wingdings" panose="05000000000000000000" pitchFamily="2" charset="2"/>
              <a:buChar char="Ø"/>
            </a:pPr>
            <a:r>
              <a:rPr lang="en-US" sz="2400" b="1" dirty="0" err="1" smtClean="0">
                <a:solidFill>
                  <a:schemeClr val="accent1">
                    <a:lumMod val="75000"/>
                  </a:schemeClr>
                </a:solidFill>
              </a:rPr>
              <a:t>CloudFormation</a:t>
            </a:r>
            <a:endParaRPr lang="en-US" sz="2400" b="1" dirty="0" smtClean="0">
              <a:solidFill>
                <a:schemeClr val="accent1">
                  <a:lumMod val="75000"/>
                </a:schemeClr>
              </a:solidFill>
            </a:endParaRPr>
          </a:p>
          <a:p>
            <a:endParaRPr lang="en-US" sz="2400" b="1" dirty="0" smtClean="0">
              <a:solidFill>
                <a:schemeClr val="accent1">
                  <a:lumMod val="75000"/>
                </a:schemeClr>
              </a:solidFill>
            </a:endParaRPr>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Agenda</a:t>
            </a:r>
            <a:endParaRPr lang="en-US" b="1" dirty="0">
              <a:solidFill>
                <a:schemeClr val="accent1">
                  <a:lumMod val="75000"/>
                </a:schemeClr>
              </a:solidFill>
            </a:endParaRPr>
          </a:p>
        </p:txBody>
      </p:sp>
    </p:spTree>
    <p:extLst>
      <p:ext uri="{BB962C8B-B14F-4D97-AF65-F5344CB8AC3E}">
        <p14:creationId xmlns:p14="http://schemas.microsoft.com/office/powerpoint/2010/main" val="3614100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t>  </a:t>
            </a:r>
          </a:p>
          <a:p>
            <a:pPr marL="342900" indent="-342900">
              <a:buFont typeface="Wingdings" panose="05000000000000000000" pitchFamily="2" charset="2"/>
              <a:buChar char="Ø"/>
            </a:pPr>
            <a:r>
              <a:rPr lang="en-US" dirty="0" smtClean="0">
                <a:solidFill>
                  <a:srgbClr val="002060"/>
                </a:solidFill>
              </a:rPr>
              <a:t>Amazon </a:t>
            </a:r>
            <a:r>
              <a:rPr lang="en-US" dirty="0">
                <a:solidFill>
                  <a:srgbClr val="002060"/>
                </a:solidFill>
              </a:rPr>
              <a:t>provides </a:t>
            </a:r>
            <a:r>
              <a:rPr lang="en-US" dirty="0" err="1">
                <a:solidFill>
                  <a:srgbClr val="002060"/>
                </a:solidFill>
              </a:rPr>
              <a:t>DynamoDB</a:t>
            </a:r>
            <a:r>
              <a:rPr lang="en-US" dirty="0">
                <a:solidFill>
                  <a:srgbClr val="002060"/>
                </a:solidFill>
              </a:rPr>
              <a:t> in multiple AWS regions across the globe</a:t>
            </a:r>
            <a:r>
              <a:rPr lang="en-US" dirty="0" smtClean="0">
                <a:solidFill>
                  <a:srgbClr val="002060"/>
                </a:solidFill>
              </a:rPr>
              <a:t>.</a:t>
            </a:r>
          </a:p>
          <a:p>
            <a:pPr marL="342900" indent="-342900">
              <a:buFont typeface="Wingdings" panose="05000000000000000000" pitchFamily="2" charset="2"/>
              <a:buChar char="Ø"/>
            </a:pPr>
            <a:r>
              <a:rPr lang="en-US" dirty="0" smtClean="0">
                <a:solidFill>
                  <a:srgbClr val="002060"/>
                </a:solidFill>
              </a:rPr>
              <a:t> </a:t>
            </a:r>
            <a:r>
              <a:rPr lang="en-US" dirty="0">
                <a:solidFill>
                  <a:srgbClr val="002060"/>
                </a:solidFill>
              </a:rPr>
              <a:t>All of </a:t>
            </a:r>
            <a:r>
              <a:rPr lang="en-US" dirty="0" smtClean="0">
                <a:solidFill>
                  <a:srgbClr val="002060"/>
                </a:solidFill>
              </a:rPr>
              <a:t>these regions </a:t>
            </a:r>
            <a:r>
              <a:rPr lang="en-US" dirty="0">
                <a:solidFill>
                  <a:srgbClr val="002060"/>
                </a:solidFill>
              </a:rPr>
              <a:t>are independent and physically isolated from one another</a:t>
            </a:r>
            <a:r>
              <a:rPr lang="en-US" dirty="0" smtClean="0">
                <a:solidFill>
                  <a:srgbClr val="002060"/>
                </a:solidFill>
              </a:rPr>
              <a:t>.</a:t>
            </a:r>
          </a:p>
          <a:p>
            <a:pPr marL="342900" indent="-342900">
              <a:buFont typeface="Wingdings" panose="05000000000000000000" pitchFamily="2" charset="2"/>
              <a:buChar char="Ø"/>
            </a:pPr>
            <a:r>
              <a:rPr lang="en-US" dirty="0" smtClean="0">
                <a:solidFill>
                  <a:srgbClr val="002060"/>
                </a:solidFill>
              </a:rPr>
              <a:t> </a:t>
            </a:r>
            <a:r>
              <a:rPr lang="en-US" dirty="0">
                <a:solidFill>
                  <a:srgbClr val="002060"/>
                </a:solidFill>
              </a:rPr>
              <a:t>If you create </a:t>
            </a:r>
            <a:r>
              <a:rPr lang="en-US" dirty="0" smtClean="0">
                <a:solidFill>
                  <a:srgbClr val="002060"/>
                </a:solidFill>
              </a:rPr>
              <a:t>a </a:t>
            </a:r>
            <a:r>
              <a:rPr lang="en-US" dirty="0" err="1" smtClean="0">
                <a:solidFill>
                  <a:srgbClr val="002060"/>
                </a:solidFill>
              </a:rPr>
              <a:t>DynamoDB</a:t>
            </a:r>
            <a:r>
              <a:rPr lang="en-US" dirty="0" smtClean="0">
                <a:solidFill>
                  <a:srgbClr val="002060"/>
                </a:solidFill>
              </a:rPr>
              <a:t> </a:t>
            </a:r>
            <a:r>
              <a:rPr lang="en-US" dirty="0">
                <a:solidFill>
                  <a:srgbClr val="002060"/>
                </a:solidFill>
              </a:rPr>
              <a:t>employee table in the us-east-1 region and similarly create </a:t>
            </a:r>
            <a:r>
              <a:rPr lang="en-US" dirty="0" smtClean="0">
                <a:solidFill>
                  <a:srgbClr val="002060"/>
                </a:solidFill>
              </a:rPr>
              <a:t>another employee </a:t>
            </a:r>
            <a:r>
              <a:rPr lang="en-US" dirty="0">
                <a:solidFill>
                  <a:srgbClr val="002060"/>
                </a:solidFill>
              </a:rPr>
              <a:t>table in the us-west-2 region, these tables are two separate and </a:t>
            </a:r>
            <a:r>
              <a:rPr lang="en-US" dirty="0" smtClean="0">
                <a:solidFill>
                  <a:srgbClr val="002060"/>
                </a:solidFill>
              </a:rPr>
              <a:t>isolated tables.</a:t>
            </a:r>
          </a:p>
          <a:p>
            <a:pPr marL="342900" indent="-342900">
              <a:buFont typeface="Wingdings" panose="05000000000000000000" pitchFamily="2" charset="2"/>
              <a:buChar char="Ø"/>
            </a:pPr>
            <a:r>
              <a:rPr lang="en-US" dirty="0" smtClean="0">
                <a:solidFill>
                  <a:srgbClr val="002060"/>
                </a:solidFill>
              </a:rPr>
              <a:t> </a:t>
            </a:r>
            <a:r>
              <a:rPr lang="en-US" dirty="0">
                <a:solidFill>
                  <a:srgbClr val="002060"/>
                </a:solidFill>
              </a:rPr>
              <a:t>An AWS region consists of multiple AZs. </a:t>
            </a: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Each </a:t>
            </a:r>
            <a:r>
              <a:rPr lang="en-US" dirty="0">
                <a:solidFill>
                  <a:srgbClr val="002060"/>
                </a:solidFill>
              </a:rPr>
              <a:t>of the AZs are isolated </a:t>
            </a:r>
            <a:r>
              <a:rPr lang="en-US" dirty="0" smtClean="0">
                <a:solidFill>
                  <a:srgbClr val="002060"/>
                </a:solidFill>
              </a:rPr>
              <a:t>from failures </a:t>
            </a:r>
            <a:r>
              <a:rPr lang="en-US" dirty="0">
                <a:solidFill>
                  <a:srgbClr val="002060"/>
                </a:solidFill>
              </a:rPr>
              <a:t>in any of the AZs in a region. Amazon provides an economical and </a:t>
            </a:r>
            <a:r>
              <a:rPr lang="en-US" dirty="0" smtClean="0">
                <a:solidFill>
                  <a:srgbClr val="002060"/>
                </a:solidFill>
              </a:rPr>
              <a:t>low latency network </a:t>
            </a:r>
            <a:r>
              <a:rPr lang="en-US" dirty="0">
                <a:solidFill>
                  <a:srgbClr val="002060"/>
                </a:solidFill>
              </a:rPr>
              <a:t>connection between all the AZs in a region</a:t>
            </a:r>
            <a:r>
              <a:rPr lang="en-US" dirty="0" smtClean="0">
                <a:solidFill>
                  <a:srgbClr val="002060"/>
                </a:solidFill>
              </a:rPr>
              <a:t>.</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Read Consistency Model</a:t>
            </a:r>
            <a:endParaRPr lang="en-US" b="1" dirty="0">
              <a:solidFill>
                <a:schemeClr val="accent1">
                  <a:lumMod val="75000"/>
                </a:schemeClr>
              </a:solidFill>
            </a:endParaRPr>
          </a:p>
        </p:txBody>
      </p:sp>
    </p:spTree>
    <p:extLst>
      <p:ext uri="{BB962C8B-B14F-4D97-AF65-F5344CB8AC3E}">
        <p14:creationId xmlns:p14="http://schemas.microsoft.com/office/powerpoint/2010/main" val="1705766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t>  </a:t>
            </a:r>
          </a:p>
          <a:p>
            <a:pPr marL="342900" indent="-342900">
              <a:buFont typeface="Wingdings" panose="05000000000000000000" pitchFamily="2" charset="2"/>
              <a:buChar char="Ø"/>
            </a:pPr>
            <a:r>
              <a:rPr lang="en-US" dirty="0" smtClean="0">
                <a:solidFill>
                  <a:srgbClr val="002060"/>
                </a:solidFill>
              </a:rPr>
              <a:t>There are 2 types of Consistency Model</a:t>
            </a:r>
          </a:p>
          <a:p>
            <a:r>
              <a:rPr lang="en-US" dirty="0" smtClean="0">
                <a:solidFill>
                  <a:srgbClr val="002060"/>
                </a:solidFill>
              </a:rPr>
              <a:t>	1. Eventually Consistent Reads- Data will be synced eventually.</a:t>
            </a:r>
          </a:p>
          <a:p>
            <a:r>
              <a:rPr lang="en-US" dirty="0">
                <a:solidFill>
                  <a:srgbClr val="002060"/>
                </a:solidFill>
              </a:rPr>
              <a:t>	</a:t>
            </a:r>
            <a:r>
              <a:rPr lang="en-US" dirty="0" smtClean="0">
                <a:solidFill>
                  <a:srgbClr val="002060"/>
                </a:solidFill>
              </a:rPr>
              <a:t>2. Strongly Consistent Reads- </a:t>
            </a:r>
            <a:r>
              <a:rPr lang="en-US" dirty="0">
                <a:solidFill>
                  <a:srgbClr val="002060"/>
                </a:solidFill>
              </a:rPr>
              <a:t>it provides the response with the most up-to-date </a:t>
            </a:r>
            <a:r>
              <a:rPr lang="en-US" dirty="0" smtClean="0">
                <a:solidFill>
                  <a:srgbClr val="002060"/>
                </a:solidFill>
              </a:rPr>
              <a:t>		data</a:t>
            </a:r>
          </a:p>
          <a:p>
            <a:endParaRPr lang="en-US" dirty="0">
              <a:solidFill>
                <a:srgbClr val="002060"/>
              </a:solidFill>
            </a:endParaRPr>
          </a:p>
          <a:p>
            <a:pPr marL="342900" indent="-342900">
              <a:buFont typeface="Wingdings" panose="05000000000000000000" pitchFamily="2" charset="2"/>
              <a:buChar char="Ø"/>
            </a:pPr>
            <a:r>
              <a:rPr lang="en-US" dirty="0">
                <a:solidFill>
                  <a:srgbClr val="002060"/>
                </a:solidFill>
              </a:rPr>
              <a:t>By default, </a:t>
            </a:r>
            <a:r>
              <a:rPr lang="en-US" dirty="0" err="1">
                <a:solidFill>
                  <a:srgbClr val="002060"/>
                </a:solidFill>
              </a:rPr>
              <a:t>DynamoDB</a:t>
            </a:r>
            <a:r>
              <a:rPr lang="en-US" dirty="0">
                <a:solidFill>
                  <a:srgbClr val="002060"/>
                </a:solidFill>
              </a:rPr>
              <a:t> uses eventually consistent reads. </a:t>
            </a: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If </a:t>
            </a:r>
            <a:r>
              <a:rPr lang="en-US" dirty="0">
                <a:solidFill>
                  <a:srgbClr val="002060"/>
                </a:solidFill>
              </a:rPr>
              <a:t>you need to </a:t>
            </a:r>
            <a:r>
              <a:rPr lang="en-US" dirty="0" smtClean="0">
                <a:solidFill>
                  <a:srgbClr val="002060"/>
                </a:solidFill>
              </a:rPr>
              <a:t>use strongly </a:t>
            </a:r>
            <a:r>
              <a:rPr lang="en-US" dirty="0">
                <a:solidFill>
                  <a:srgbClr val="002060"/>
                </a:solidFill>
              </a:rPr>
              <a:t>consistent reads, you need to specify this while creating the</a:t>
            </a:r>
          </a:p>
          <a:p>
            <a:r>
              <a:rPr lang="en-US" dirty="0" smtClean="0">
                <a:solidFill>
                  <a:srgbClr val="002060"/>
                </a:solidFill>
              </a:rPr>
              <a:t>	table</a:t>
            </a:r>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Read Consistency Model</a:t>
            </a:r>
            <a:endParaRPr lang="en-US" b="1" dirty="0">
              <a:solidFill>
                <a:schemeClr val="accent1">
                  <a:lumMod val="75000"/>
                </a:schemeClr>
              </a:solidFill>
            </a:endParaRPr>
          </a:p>
        </p:txBody>
      </p:sp>
    </p:spTree>
    <p:extLst>
      <p:ext uri="{BB962C8B-B14F-4D97-AF65-F5344CB8AC3E}">
        <p14:creationId xmlns:p14="http://schemas.microsoft.com/office/powerpoint/2010/main" val="2457825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t>  </a:t>
            </a:r>
          </a:p>
          <a:p>
            <a:r>
              <a:rPr lang="en-US" dirty="0" smtClean="0">
                <a:solidFill>
                  <a:srgbClr val="002060"/>
                </a:solidFill>
              </a:rPr>
              <a:t>1. Scalar Type-</a:t>
            </a:r>
            <a:r>
              <a:rPr lang="en-US" dirty="0">
                <a:solidFill>
                  <a:srgbClr val="002060"/>
                </a:solidFill>
              </a:rPr>
              <a:t>each primary key</a:t>
            </a:r>
            <a:r>
              <a:rPr lang="en-US" dirty="0" smtClean="0">
                <a:solidFill>
                  <a:srgbClr val="002060"/>
                </a:solidFill>
              </a:rPr>
              <a:t>,</a:t>
            </a:r>
            <a:r>
              <a:rPr lang="en-US" dirty="0">
                <a:solidFill>
                  <a:srgbClr val="002060"/>
                </a:solidFill>
              </a:rPr>
              <a:t> must be defined as one of the following scalar data</a:t>
            </a:r>
          </a:p>
          <a:p>
            <a:r>
              <a:rPr lang="en-US" dirty="0" smtClean="0">
                <a:solidFill>
                  <a:srgbClr val="002060"/>
                </a:solidFill>
              </a:rPr>
              <a:t>		types—string</a:t>
            </a:r>
            <a:r>
              <a:rPr lang="en-US" dirty="0">
                <a:solidFill>
                  <a:srgbClr val="002060"/>
                </a:solidFill>
              </a:rPr>
              <a:t>, number, or binary</a:t>
            </a:r>
            <a:r>
              <a:rPr lang="en-US" dirty="0" smtClean="0">
                <a:solidFill>
                  <a:srgbClr val="002060"/>
                </a:solidFill>
              </a:rPr>
              <a:t>.</a:t>
            </a:r>
          </a:p>
          <a:p>
            <a:r>
              <a:rPr lang="en-US" dirty="0" smtClean="0">
                <a:solidFill>
                  <a:srgbClr val="002060"/>
                </a:solidFill>
              </a:rPr>
              <a:t>2. Document Type-</a:t>
            </a:r>
            <a:r>
              <a:rPr lang="en-US" dirty="0">
                <a:solidFill>
                  <a:srgbClr val="002060"/>
                </a:solidFill>
              </a:rPr>
              <a:t>A </a:t>
            </a:r>
            <a:r>
              <a:rPr lang="en-US" b="1" dirty="0">
                <a:solidFill>
                  <a:srgbClr val="002060"/>
                </a:solidFill>
              </a:rPr>
              <a:t>document data type </a:t>
            </a:r>
            <a:r>
              <a:rPr lang="en-US" dirty="0">
                <a:solidFill>
                  <a:srgbClr val="002060"/>
                </a:solidFill>
              </a:rPr>
              <a:t>contains a complex structure with nested </a:t>
            </a:r>
            <a:r>
              <a:rPr lang="en-US" dirty="0" smtClean="0">
                <a:solidFill>
                  <a:srgbClr val="002060"/>
                </a:solidFill>
              </a:rPr>
              <a:t>		attributes. XML/JSON Data. List/Map   </a:t>
            </a:r>
          </a:p>
          <a:p>
            <a:r>
              <a:rPr lang="en-US" dirty="0" smtClean="0">
                <a:solidFill>
                  <a:srgbClr val="002060"/>
                </a:solidFill>
              </a:rPr>
              <a:t>3. Set Type-</a:t>
            </a:r>
            <a:r>
              <a:rPr lang="en-US" dirty="0">
                <a:solidFill>
                  <a:srgbClr val="002060"/>
                </a:solidFill>
              </a:rPr>
              <a:t>A </a:t>
            </a:r>
            <a:r>
              <a:rPr lang="en-US" b="1" dirty="0">
                <a:solidFill>
                  <a:srgbClr val="002060"/>
                </a:solidFill>
              </a:rPr>
              <a:t>set </a:t>
            </a:r>
            <a:r>
              <a:rPr lang="en-US" dirty="0">
                <a:solidFill>
                  <a:srgbClr val="002060"/>
                </a:solidFill>
              </a:rPr>
              <a:t>data type contains a group of scalar values. The set types supported by</a:t>
            </a:r>
          </a:p>
          <a:p>
            <a:r>
              <a:rPr lang="en-US" dirty="0" smtClean="0">
                <a:solidFill>
                  <a:srgbClr val="002060"/>
                </a:solidFill>
              </a:rPr>
              <a:t>		</a:t>
            </a:r>
            <a:r>
              <a:rPr lang="en-US" dirty="0" err="1" smtClean="0">
                <a:solidFill>
                  <a:srgbClr val="002060"/>
                </a:solidFill>
              </a:rPr>
              <a:t>DynamoDB</a:t>
            </a:r>
            <a:r>
              <a:rPr lang="en-US" dirty="0" smtClean="0">
                <a:solidFill>
                  <a:srgbClr val="002060"/>
                </a:solidFill>
              </a:rPr>
              <a:t> </a:t>
            </a:r>
            <a:r>
              <a:rPr lang="en-US" dirty="0">
                <a:solidFill>
                  <a:srgbClr val="002060"/>
                </a:solidFill>
              </a:rPr>
              <a:t>are string set, number set, and binary set</a:t>
            </a:r>
            <a:r>
              <a:rPr lang="en-US" dirty="0" smtClean="0">
                <a:solidFill>
                  <a:srgbClr val="002060"/>
                </a:solidFill>
              </a:rPr>
              <a:t>. In Set type, Data 		must be of Same type always.</a:t>
            </a:r>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Supported Data Types In AWS</a:t>
            </a:r>
            <a:endParaRPr lang="en-US" b="1" dirty="0">
              <a:solidFill>
                <a:schemeClr val="accent1">
                  <a:lumMod val="75000"/>
                </a:schemeClr>
              </a:solidFill>
            </a:endParaRPr>
          </a:p>
        </p:txBody>
      </p:sp>
    </p:spTree>
    <p:extLst>
      <p:ext uri="{BB962C8B-B14F-4D97-AF65-F5344CB8AC3E}">
        <p14:creationId xmlns:p14="http://schemas.microsoft.com/office/powerpoint/2010/main" val="2892838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t>  </a:t>
            </a:r>
          </a:p>
          <a:p>
            <a:r>
              <a:rPr lang="en-US" dirty="0"/>
              <a:t> </a:t>
            </a:r>
            <a:r>
              <a:rPr lang="en-US" dirty="0" smtClean="0"/>
              <a:t>  1 read capacity=1 SCR</a:t>
            </a:r>
          </a:p>
          <a:p>
            <a:r>
              <a:rPr lang="en-US" dirty="0" smtClean="0"/>
              <a:t>   1 read capacity=2 ECR</a:t>
            </a:r>
          </a:p>
          <a:p>
            <a:r>
              <a:rPr lang="en-US" dirty="0" smtClean="0"/>
              <a:t>   1 read </a:t>
            </a:r>
            <a:r>
              <a:rPr lang="en-US" dirty="0" err="1" smtClean="0"/>
              <a:t>operation</a:t>
            </a:r>
            <a:r>
              <a:rPr lang="en-US" dirty="0" err="1" smtClean="0">
                <a:sym typeface="Wingdings" panose="05000000000000000000" pitchFamily="2" charset="2"/>
              </a:rPr>
              <a:t>process</a:t>
            </a:r>
            <a:r>
              <a:rPr lang="en-US" dirty="0" smtClean="0">
                <a:sym typeface="Wingdings" panose="05000000000000000000" pitchFamily="2" charset="2"/>
              </a:rPr>
              <a:t> 4Kb in size</a:t>
            </a:r>
          </a:p>
          <a:p>
            <a:r>
              <a:rPr lang="en-US" dirty="0">
                <a:sym typeface="Wingdings" panose="05000000000000000000" pitchFamily="2" charset="2"/>
              </a:rPr>
              <a:t> </a:t>
            </a:r>
            <a:r>
              <a:rPr lang="en-US" dirty="0" smtClean="0">
                <a:sym typeface="Wingdings" panose="05000000000000000000" pitchFamily="2" charset="2"/>
              </a:rPr>
              <a:t>   item&gt;4  need additional read operation</a:t>
            </a:r>
          </a:p>
          <a:p>
            <a:endParaRPr lang="en-US" dirty="0">
              <a:sym typeface="Wingdings" panose="05000000000000000000" pitchFamily="2" charset="2"/>
            </a:endParaRPr>
          </a:p>
          <a:p>
            <a:r>
              <a:rPr lang="en-US" dirty="0" smtClean="0">
                <a:sym typeface="Wingdings" panose="05000000000000000000" pitchFamily="2" charset="2"/>
              </a:rPr>
              <a:t>  </a:t>
            </a: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ThroughPut</a:t>
            </a:r>
            <a:r>
              <a:rPr lang="en-US" b="1" dirty="0" smtClean="0">
                <a:solidFill>
                  <a:schemeClr val="accent1">
                    <a:lumMod val="75000"/>
                  </a:schemeClr>
                </a:solidFill>
              </a:rPr>
              <a:t> Calculation</a:t>
            </a:r>
            <a:endParaRPr lang="en-US" b="1" dirty="0">
              <a:solidFill>
                <a:schemeClr val="accent1">
                  <a:lumMod val="75000"/>
                </a:schemeClr>
              </a:solidFill>
            </a:endParaRPr>
          </a:p>
        </p:txBody>
      </p:sp>
    </p:spTree>
    <p:extLst>
      <p:ext uri="{BB962C8B-B14F-4D97-AF65-F5344CB8AC3E}">
        <p14:creationId xmlns:p14="http://schemas.microsoft.com/office/powerpoint/2010/main" val="158214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r>
              <a:rPr lang="en-US" dirty="0" smtClean="0"/>
              <a:t>  </a:t>
            </a:r>
          </a:p>
          <a:p>
            <a:pPr marL="457200" indent="-457200">
              <a:buAutoNum type="arabicPeriod"/>
            </a:pPr>
            <a:r>
              <a:rPr lang="en-US" dirty="0" smtClean="0">
                <a:solidFill>
                  <a:srgbClr val="002060"/>
                </a:solidFill>
              </a:rPr>
              <a:t>Create a </a:t>
            </a:r>
            <a:r>
              <a:rPr lang="en-US" dirty="0" err="1" smtClean="0">
                <a:solidFill>
                  <a:srgbClr val="002060"/>
                </a:solidFill>
              </a:rPr>
              <a:t>DynamoDB</a:t>
            </a:r>
            <a:endParaRPr lang="en-US" dirty="0" smtClean="0">
              <a:solidFill>
                <a:srgbClr val="002060"/>
              </a:solidFill>
            </a:endParaRPr>
          </a:p>
          <a:p>
            <a:pPr marL="457200" indent="-457200">
              <a:buAutoNum type="arabicPeriod"/>
            </a:pPr>
            <a:r>
              <a:rPr lang="en-US" dirty="0" smtClean="0">
                <a:solidFill>
                  <a:srgbClr val="002060"/>
                </a:solidFill>
              </a:rPr>
              <a:t>Choose a Primary Key</a:t>
            </a:r>
          </a:p>
          <a:p>
            <a:pPr marL="457200" indent="-457200">
              <a:buAutoNum type="arabicPeriod"/>
            </a:pPr>
            <a:r>
              <a:rPr lang="en-US" dirty="0" smtClean="0">
                <a:solidFill>
                  <a:srgbClr val="002060"/>
                </a:solidFill>
              </a:rPr>
              <a:t>TTL Property</a:t>
            </a:r>
          </a:p>
          <a:p>
            <a:pPr marL="457200" indent="-457200">
              <a:buAutoNum type="arabicPeriod"/>
            </a:pPr>
            <a:r>
              <a:rPr lang="en-US" dirty="0">
                <a:solidFill>
                  <a:srgbClr val="002060"/>
                </a:solidFill>
              </a:rPr>
              <a:t>https://docs.aws.amazon.com/amazondynamodb/latest/developerguide/WorkingWithTables.html</a:t>
            </a:r>
            <a:endParaRPr lang="en-US" dirty="0" smtClean="0">
              <a:solidFill>
                <a:srgbClr val="002060"/>
              </a:solidFill>
            </a:endParaRPr>
          </a:p>
          <a:p>
            <a:endParaRPr lang="en-US" dirty="0" smtClean="0">
              <a:solidFill>
                <a:srgbClr val="002060"/>
              </a:solidFill>
            </a:endParaRPr>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Lab</a:t>
            </a:r>
            <a:endParaRPr lang="en-US" b="1" dirty="0">
              <a:solidFill>
                <a:schemeClr val="accent1">
                  <a:lumMod val="75000"/>
                </a:schemeClr>
              </a:solidFill>
            </a:endParaRPr>
          </a:p>
        </p:txBody>
      </p:sp>
    </p:spTree>
    <p:extLst>
      <p:ext uri="{BB962C8B-B14F-4D97-AF65-F5344CB8AC3E}">
        <p14:creationId xmlns:p14="http://schemas.microsoft.com/office/powerpoint/2010/main" val="2722873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b="1" dirty="0" smtClean="0"/>
              <a:t>Amazon Aurora </a:t>
            </a:r>
            <a:r>
              <a:rPr lang="en-US" dirty="0" smtClean="0"/>
              <a:t>is a MySQL and </a:t>
            </a:r>
            <a:r>
              <a:rPr lang="en-US" dirty="0" err="1" smtClean="0"/>
              <a:t>PostgreSQL</a:t>
            </a:r>
            <a:r>
              <a:rPr lang="en-US" dirty="0" smtClean="0"/>
              <a:t>-compatible</a:t>
            </a:r>
          </a:p>
          <a:p>
            <a:pPr marL="342900" indent="-342900">
              <a:buFont typeface="Wingdings" panose="05000000000000000000" pitchFamily="2" charset="2"/>
              <a:buChar char="Ø"/>
            </a:pPr>
            <a:r>
              <a:rPr lang="en-US" dirty="0" smtClean="0"/>
              <a:t>Your existing Amazon RDS for MySQL applications is converted to Amazon Aurora by providing </a:t>
            </a:r>
            <a:r>
              <a:rPr lang="en-US" b="1" dirty="0" smtClean="0"/>
              <a:t>push-button migration tools</a:t>
            </a:r>
            <a:r>
              <a:rPr lang="en-US" dirty="0" smtClean="0"/>
              <a:t>	</a:t>
            </a:r>
          </a:p>
          <a:p>
            <a:pPr marL="342900" indent="-342900">
              <a:buFont typeface="Wingdings" panose="05000000000000000000" pitchFamily="2" charset="2"/>
              <a:buChar char="Ø"/>
            </a:pPr>
            <a:r>
              <a:rPr lang="en-US" dirty="0" smtClean="0"/>
              <a:t>Creating an Amazon Aurora DB instance will create a DB cluster.</a:t>
            </a:r>
          </a:p>
          <a:p>
            <a:pPr marL="342900" indent="-342900">
              <a:buFont typeface="Wingdings" panose="05000000000000000000" pitchFamily="2" charset="2"/>
              <a:buChar char="Ø"/>
            </a:pPr>
            <a:r>
              <a:rPr lang="en-US" dirty="0" smtClean="0"/>
              <a:t>These clusters consist of two types of instance—</a:t>
            </a:r>
            <a:r>
              <a:rPr lang="en-US" b="1" dirty="0" smtClean="0"/>
              <a:t>primary instance </a:t>
            </a:r>
            <a:r>
              <a:rPr lang="en-US" dirty="0" smtClean="0"/>
              <a:t>and </a:t>
            </a:r>
            <a:r>
              <a:rPr lang="en-US" b="1" dirty="0" smtClean="0"/>
              <a:t>Aurora Replica</a:t>
            </a:r>
            <a:r>
              <a:rPr lang="en-US" dirty="0" smtClean="0"/>
              <a:t>.</a:t>
            </a:r>
          </a:p>
          <a:p>
            <a:pPr marL="342900" indent="-342900">
              <a:buFont typeface="Wingdings" panose="05000000000000000000" pitchFamily="2" charset="2"/>
              <a:buChar char="Ø"/>
            </a:pPr>
            <a:r>
              <a:rPr lang="en-US" b="1" dirty="0" smtClean="0"/>
              <a:t>Primary instance</a:t>
            </a:r>
            <a:r>
              <a:rPr lang="en-US" dirty="0" smtClean="0"/>
              <a:t>: Performs read, writes, and modifies data to the cluster</a:t>
            </a:r>
          </a:p>
          <a:p>
            <a:r>
              <a:rPr lang="en-US" dirty="0" smtClean="0"/>
              <a:t>     volume. Each Aurora DB cluster has one primary instance.</a:t>
            </a:r>
          </a:p>
          <a:p>
            <a:pPr marL="342900" indent="-342900">
              <a:buFont typeface="Wingdings" panose="05000000000000000000" pitchFamily="2" charset="2"/>
              <a:buChar char="Ø"/>
            </a:pPr>
            <a:r>
              <a:rPr lang="en-US" b="1" dirty="0" smtClean="0"/>
              <a:t>Aurora Replica</a:t>
            </a:r>
            <a:r>
              <a:rPr lang="en-US" dirty="0" smtClean="0"/>
              <a:t>: Performs only read operations. Each Aurora DB cluster</a:t>
            </a:r>
          </a:p>
          <a:p>
            <a:r>
              <a:rPr lang="en-US" dirty="0" smtClean="0"/>
              <a:t>    supports up to 15 Aurora Replicas plus one primary instance. Amazon RDS</a:t>
            </a:r>
          </a:p>
          <a:p>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sample Questions</a:t>
            </a:r>
            <a:endParaRPr lang="en-US" b="1"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227349" y="1318662"/>
            <a:ext cx="11476971" cy="3781425"/>
          </a:xfrm>
          <a:prstGeom prst="rect">
            <a:avLst/>
          </a:prstGeom>
        </p:spPr>
      </p:pic>
    </p:spTree>
    <p:extLst>
      <p:ext uri="{BB962C8B-B14F-4D97-AF65-F5344CB8AC3E}">
        <p14:creationId xmlns:p14="http://schemas.microsoft.com/office/powerpoint/2010/main" val="2444401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b="1" dirty="0" smtClean="0"/>
              <a:t>Amazon Aurora </a:t>
            </a:r>
            <a:r>
              <a:rPr lang="en-US" dirty="0" smtClean="0"/>
              <a:t>is a MySQL and </a:t>
            </a:r>
            <a:r>
              <a:rPr lang="en-US" dirty="0" err="1" smtClean="0"/>
              <a:t>PostgreSQL</a:t>
            </a:r>
            <a:r>
              <a:rPr lang="en-US" dirty="0" smtClean="0"/>
              <a:t>-compatible</a:t>
            </a:r>
          </a:p>
          <a:p>
            <a:pPr marL="342900" indent="-342900">
              <a:buFont typeface="Wingdings" panose="05000000000000000000" pitchFamily="2" charset="2"/>
              <a:buChar char="Ø"/>
            </a:pPr>
            <a:r>
              <a:rPr lang="en-US" dirty="0" smtClean="0"/>
              <a:t>Your existing Amazon RDS for MySQL applications is converted to Amazon Aurora by providing </a:t>
            </a:r>
            <a:r>
              <a:rPr lang="en-US" b="1" dirty="0" smtClean="0"/>
              <a:t>push-button migration tools</a:t>
            </a:r>
            <a:r>
              <a:rPr lang="en-US" dirty="0" smtClean="0"/>
              <a:t>	</a:t>
            </a:r>
          </a:p>
          <a:p>
            <a:pPr marL="342900" indent="-342900">
              <a:buFont typeface="Wingdings" panose="05000000000000000000" pitchFamily="2" charset="2"/>
              <a:buChar char="Ø"/>
            </a:pPr>
            <a:r>
              <a:rPr lang="en-US" dirty="0" smtClean="0"/>
              <a:t>Creating an Amazon Aurora DB instance will create a DB cluster.</a:t>
            </a:r>
          </a:p>
          <a:p>
            <a:pPr marL="342900" indent="-342900">
              <a:buFont typeface="Wingdings" panose="05000000000000000000" pitchFamily="2" charset="2"/>
              <a:buChar char="Ø"/>
            </a:pPr>
            <a:r>
              <a:rPr lang="en-US" dirty="0" smtClean="0"/>
              <a:t>These clusters consist of two types of instance—</a:t>
            </a:r>
            <a:r>
              <a:rPr lang="en-US" b="1" dirty="0" smtClean="0"/>
              <a:t>primary instance </a:t>
            </a:r>
            <a:r>
              <a:rPr lang="en-US" dirty="0" smtClean="0"/>
              <a:t>and </a:t>
            </a:r>
            <a:r>
              <a:rPr lang="en-US" b="1" dirty="0" smtClean="0"/>
              <a:t>Aurora Replica</a:t>
            </a:r>
            <a:r>
              <a:rPr lang="en-US" dirty="0" smtClean="0"/>
              <a:t>.</a:t>
            </a:r>
          </a:p>
          <a:p>
            <a:pPr marL="342900" indent="-342900">
              <a:buFont typeface="Wingdings" panose="05000000000000000000" pitchFamily="2" charset="2"/>
              <a:buChar char="Ø"/>
            </a:pPr>
            <a:r>
              <a:rPr lang="en-US" b="1" dirty="0" smtClean="0"/>
              <a:t>Primary instance</a:t>
            </a:r>
            <a:r>
              <a:rPr lang="en-US" dirty="0" smtClean="0"/>
              <a:t>: Performs read, writes, and modifies data to the cluster</a:t>
            </a:r>
          </a:p>
          <a:p>
            <a:r>
              <a:rPr lang="en-US" dirty="0" smtClean="0"/>
              <a:t>     volume. Each Aurora DB cluster has one primary instance.</a:t>
            </a:r>
          </a:p>
          <a:p>
            <a:pPr marL="342900" indent="-342900">
              <a:buFont typeface="Wingdings" panose="05000000000000000000" pitchFamily="2" charset="2"/>
              <a:buChar char="Ø"/>
            </a:pPr>
            <a:r>
              <a:rPr lang="en-US" b="1" dirty="0" smtClean="0"/>
              <a:t>Aurora Replica</a:t>
            </a:r>
            <a:r>
              <a:rPr lang="en-US" dirty="0" smtClean="0"/>
              <a:t>: Performs only read operations. Each Aurora DB cluster</a:t>
            </a:r>
          </a:p>
          <a:p>
            <a:r>
              <a:rPr lang="en-US" dirty="0" smtClean="0"/>
              <a:t>    supports up to 15 Aurora Replicas plus one primary instance. Amazon RDS</a:t>
            </a:r>
          </a:p>
          <a:p>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sample Questions</a:t>
            </a:r>
            <a:endParaRPr lang="en-US" b="1"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0" y="953202"/>
            <a:ext cx="12125325" cy="5086350"/>
          </a:xfrm>
          <a:prstGeom prst="rect">
            <a:avLst/>
          </a:prstGeom>
        </p:spPr>
      </p:pic>
    </p:spTree>
    <p:extLst>
      <p:ext uri="{BB962C8B-B14F-4D97-AF65-F5344CB8AC3E}">
        <p14:creationId xmlns:p14="http://schemas.microsoft.com/office/powerpoint/2010/main" val="1835275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b="1" dirty="0" smtClean="0"/>
              <a:t>Amazon Aurora </a:t>
            </a:r>
            <a:r>
              <a:rPr lang="en-US" dirty="0" smtClean="0"/>
              <a:t>is a MySQL and </a:t>
            </a:r>
            <a:r>
              <a:rPr lang="en-US" dirty="0" err="1" smtClean="0"/>
              <a:t>PostgreSQL</a:t>
            </a:r>
            <a:r>
              <a:rPr lang="en-US" dirty="0" smtClean="0"/>
              <a:t>-compatible</a:t>
            </a:r>
          </a:p>
          <a:p>
            <a:pPr marL="342900" indent="-342900">
              <a:buFont typeface="Wingdings" panose="05000000000000000000" pitchFamily="2" charset="2"/>
              <a:buChar char="Ø"/>
            </a:pPr>
            <a:r>
              <a:rPr lang="en-US" dirty="0" smtClean="0"/>
              <a:t>Your existing Amazon RDS for MySQL applications is converted to Amazon Aurora by providing </a:t>
            </a:r>
            <a:r>
              <a:rPr lang="en-US" b="1" dirty="0" smtClean="0"/>
              <a:t>push-button migration tools</a:t>
            </a:r>
            <a:r>
              <a:rPr lang="en-US" dirty="0" smtClean="0"/>
              <a:t>	</a:t>
            </a:r>
          </a:p>
          <a:p>
            <a:pPr marL="342900" indent="-342900">
              <a:buFont typeface="Wingdings" panose="05000000000000000000" pitchFamily="2" charset="2"/>
              <a:buChar char="Ø"/>
            </a:pPr>
            <a:r>
              <a:rPr lang="en-US" dirty="0" smtClean="0"/>
              <a:t>Creating an Amazon Aurora DB instance will create a DB cluster.</a:t>
            </a:r>
          </a:p>
          <a:p>
            <a:pPr marL="342900" indent="-342900">
              <a:buFont typeface="Wingdings" panose="05000000000000000000" pitchFamily="2" charset="2"/>
              <a:buChar char="Ø"/>
            </a:pPr>
            <a:r>
              <a:rPr lang="en-US" dirty="0" smtClean="0"/>
              <a:t>These clusters consist of two types of instance—</a:t>
            </a:r>
            <a:r>
              <a:rPr lang="en-US" b="1" dirty="0" smtClean="0"/>
              <a:t>primary instance </a:t>
            </a:r>
            <a:r>
              <a:rPr lang="en-US" dirty="0" smtClean="0"/>
              <a:t>and </a:t>
            </a:r>
            <a:r>
              <a:rPr lang="en-US" b="1" dirty="0" smtClean="0"/>
              <a:t>Aurora Replica</a:t>
            </a:r>
            <a:r>
              <a:rPr lang="en-US" dirty="0" smtClean="0"/>
              <a:t>.</a:t>
            </a:r>
          </a:p>
          <a:p>
            <a:pPr marL="342900" indent="-342900">
              <a:buFont typeface="Wingdings" panose="05000000000000000000" pitchFamily="2" charset="2"/>
              <a:buChar char="Ø"/>
            </a:pPr>
            <a:r>
              <a:rPr lang="en-US" b="1" dirty="0" smtClean="0"/>
              <a:t>Primary instance</a:t>
            </a:r>
            <a:r>
              <a:rPr lang="en-US" dirty="0" smtClean="0"/>
              <a:t>: Performs read, writes, and modifies data to the cluster</a:t>
            </a:r>
          </a:p>
          <a:p>
            <a:r>
              <a:rPr lang="en-US" dirty="0" smtClean="0"/>
              <a:t>     volume. Each Aurora DB cluster has one primary instance.</a:t>
            </a:r>
          </a:p>
          <a:p>
            <a:pPr marL="342900" indent="-342900">
              <a:buFont typeface="Wingdings" panose="05000000000000000000" pitchFamily="2" charset="2"/>
              <a:buChar char="Ø"/>
            </a:pPr>
            <a:r>
              <a:rPr lang="en-US" b="1" dirty="0" smtClean="0"/>
              <a:t>Aurora Replica</a:t>
            </a:r>
            <a:r>
              <a:rPr lang="en-US" dirty="0" smtClean="0"/>
              <a:t>: Performs only read operations. Each Aurora DB cluster</a:t>
            </a:r>
          </a:p>
          <a:p>
            <a:r>
              <a:rPr lang="en-US" dirty="0" smtClean="0"/>
              <a:t>    supports up to 15 Aurora Replicas plus one primary instance. Amazon RDS</a:t>
            </a:r>
          </a:p>
          <a:p>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DynamoDB</a:t>
            </a:r>
            <a:r>
              <a:rPr lang="en-US" b="1" dirty="0" smtClean="0">
                <a:solidFill>
                  <a:schemeClr val="accent1">
                    <a:lumMod val="75000"/>
                  </a:schemeClr>
                </a:solidFill>
              </a:rPr>
              <a:t> sample Questions</a:t>
            </a:r>
            <a:endParaRPr lang="en-US" b="1"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238125" y="1104901"/>
            <a:ext cx="11715750" cy="4233862"/>
          </a:xfrm>
          <a:prstGeom prst="rect">
            <a:avLst/>
          </a:prstGeom>
        </p:spPr>
      </p:pic>
    </p:spTree>
    <p:extLst>
      <p:ext uri="{BB962C8B-B14F-4D97-AF65-F5344CB8AC3E}">
        <p14:creationId xmlns:p14="http://schemas.microsoft.com/office/powerpoint/2010/main" val="1405202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285592"/>
            <a:ext cx="11700000" cy="4995961"/>
          </a:xfrm>
        </p:spPr>
        <p:txBody>
          <a:bodyPr/>
          <a:lstStyle/>
          <a:p>
            <a:pPr marL="342900" indent="-342900">
              <a:buFont typeface="Wingdings" panose="05000000000000000000" pitchFamily="2" charset="2"/>
              <a:buChar char="Ø"/>
            </a:pPr>
            <a:r>
              <a:rPr lang="en-US" b="1" dirty="0">
                <a:solidFill>
                  <a:srgbClr val="002060"/>
                </a:solidFill>
              </a:rPr>
              <a:t>We have setup read replicas on our RDS database, but our users are complaining that upon updating their social media posts, they do not see the update right </a:t>
            </a:r>
            <a:r>
              <a:rPr lang="en-US" b="1" dirty="0" smtClean="0">
                <a:solidFill>
                  <a:srgbClr val="002060"/>
                </a:solidFill>
              </a:rPr>
              <a:t>away. Reason?</a:t>
            </a:r>
          </a:p>
          <a:p>
            <a:pPr marL="342900" indent="-342900">
              <a:buFont typeface="Wingdings" panose="05000000000000000000" pitchFamily="2" charset="2"/>
              <a:buChar char="Ø"/>
            </a:pPr>
            <a:r>
              <a:rPr lang="en-US" b="1" dirty="0">
                <a:solidFill>
                  <a:srgbClr val="002060"/>
                </a:solidFill>
              </a:rPr>
              <a:t>Which RDS Classic (not Aurora) feature does not require us to change our SQL connection string</a:t>
            </a:r>
            <a:r>
              <a:rPr lang="en-US" b="1" dirty="0" smtClean="0">
                <a:solidFill>
                  <a:srgbClr val="002060"/>
                </a:solidFill>
              </a:rPr>
              <a:t>? l</a:t>
            </a:r>
          </a:p>
          <a:p>
            <a:pPr marL="342900" indent="-342900">
              <a:buFont typeface="Wingdings" panose="05000000000000000000" pitchFamily="2" charset="2"/>
              <a:buChar char="Ø"/>
            </a:pPr>
            <a:r>
              <a:rPr lang="en-US" b="1" dirty="0">
                <a:solidFill>
                  <a:srgbClr val="002060"/>
                </a:solidFill>
              </a:rPr>
              <a:t>Your application functions on an ASG behind an ALB. Users have to constantly log back in and you'd rather not enable stickiness on your ALB as you fear it will overload some servers. What should you do</a:t>
            </a:r>
            <a:r>
              <a:rPr lang="en-US" b="1" dirty="0" smtClean="0">
                <a:solidFill>
                  <a:srgbClr val="002060"/>
                </a:solidFill>
              </a:rPr>
              <a:t>?</a:t>
            </a:r>
          </a:p>
          <a:p>
            <a:pPr marL="342900" indent="-342900">
              <a:buFont typeface="Wingdings" panose="05000000000000000000" pitchFamily="2" charset="2"/>
              <a:buChar char="Ø"/>
            </a:pPr>
            <a:r>
              <a:rPr lang="en-US" b="1" dirty="0">
                <a:solidFill>
                  <a:srgbClr val="002060"/>
                </a:solidFill>
              </a:rPr>
              <a:t>Which RDS database technology does NOT support IAM authentication</a:t>
            </a:r>
            <a:r>
              <a:rPr lang="en-US" b="1" dirty="0" smtClean="0">
                <a:solidFill>
                  <a:srgbClr val="002060"/>
                </a:solidFill>
              </a:rPr>
              <a:t>?</a:t>
            </a:r>
          </a:p>
          <a:p>
            <a:pPr marL="342900" indent="-342900">
              <a:buFont typeface="Wingdings" panose="05000000000000000000" pitchFamily="2" charset="2"/>
              <a:buChar char="Ø"/>
            </a:pPr>
            <a:r>
              <a:rPr lang="en-US" b="1" dirty="0">
                <a:solidFill>
                  <a:srgbClr val="002060"/>
                </a:solidFill>
              </a:rPr>
              <a:t>Your company has a production Node.js application that is using RDS MySQL 5.6 as its data backend. A new application programmed in Java will perform some heavy analytics workload to create a dashboard, on a regular hourly basis. You want to the final solution to minimize costs and have minimal disruption on the production application, what should you do?</a:t>
            </a:r>
            <a:endParaRPr lang="en-US" dirty="0">
              <a:solidFill>
                <a:srgbClr val="002060"/>
              </a:solidFill>
            </a:endParaRPr>
          </a:p>
        </p:txBody>
      </p:sp>
      <p:sp>
        <p:nvSpPr>
          <p:cNvPr id="2" name="Title 1"/>
          <p:cNvSpPr>
            <a:spLocks noGrp="1"/>
          </p:cNvSpPr>
          <p:nvPr>
            <p:ph type="title"/>
          </p:nvPr>
        </p:nvSpPr>
        <p:spPr/>
        <p:txBody>
          <a:bodyPr/>
          <a:lstStyle/>
          <a:p>
            <a:r>
              <a:rPr lang="en-US" b="1" dirty="0" smtClean="0"/>
              <a:t>QUIZ</a:t>
            </a:r>
            <a:endParaRPr lang="en-US" b="1" dirty="0"/>
          </a:p>
        </p:txBody>
      </p:sp>
    </p:spTree>
    <p:extLst>
      <p:ext uri="{BB962C8B-B14F-4D97-AF65-F5344CB8AC3E}">
        <p14:creationId xmlns:p14="http://schemas.microsoft.com/office/powerpoint/2010/main" val="1930408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lgn="just">
              <a:buFont typeface="Wingdings" panose="05000000000000000000" pitchFamily="2" charset="2"/>
              <a:buChar char="Ø"/>
            </a:pPr>
            <a:r>
              <a:rPr lang="en-US" dirty="0" smtClean="0"/>
              <a:t>   </a:t>
            </a:r>
            <a:r>
              <a:rPr lang="en-US" dirty="0" smtClean="0">
                <a:solidFill>
                  <a:srgbClr val="002060"/>
                </a:solidFill>
              </a:rPr>
              <a:t>AWS </a:t>
            </a:r>
            <a:r>
              <a:rPr lang="en-US" dirty="0">
                <a:solidFill>
                  <a:srgbClr val="002060"/>
                </a:solidFill>
              </a:rPr>
              <a:t>Elastic Beanstalk wipes out the need to physically build a</a:t>
            </a:r>
          </a:p>
          <a:p>
            <a:pPr algn="just"/>
            <a:r>
              <a:rPr lang="en-US" dirty="0">
                <a:solidFill>
                  <a:srgbClr val="002060"/>
                </a:solidFill>
              </a:rPr>
              <a:t>framework for the designer and makes it accessible for them to rapidly send and deal</a:t>
            </a:r>
          </a:p>
          <a:p>
            <a:pPr algn="just"/>
            <a:r>
              <a:rPr lang="en-US" dirty="0">
                <a:solidFill>
                  <a:srgbClr val="002060"/>
                </a:solidFill>
              </a:rPr>
              <a:t>with a web application on AWS of any </a:t>
            </a:r>
            <a:r>
              <a:rPr lang="en-US" dirty="0" smtClean="0">
                <a:solidFill>
                  <a:srgbClr val="002060"/>
                </a:solidFill>
              </a:rPr>
              <a:t>scale</a:t>
            </a:r>
          </a:p>
          <a:p>
            <a:pPr marL="342900" indent="-342900" algn="just">
              <a:buFont typeface="Wingdings" panose="05000000000000000000" pitchFamily="2" charset="2"/>
              <a:buChar char="Ø"/>
            </a:pPr>
            <a:r>
              <a:rPr lang="en-US" dirty="0">
                <a:solidFill>
                  <a:srgbClr val="002060"/>
                </a:solidFill>
              </a:rPr>
              <a:t>Developers only need to upload the code. All other aspects, such as capacity</a:t>
            </a:r>
          </a:p>
          <a:p>
            <a:pPr algn="just"/>
            <a:r>
              <a:rPr lang="en-US" dirty="0">
                <a:solidFill>
                  <a:srgbClr val="002060"/>
                </a:solidFill>
              </a:rPr>
              <a:t>provisioning, building, and configuring AWS resources, such as EC2 instances, ELB,</a:t>
            </a:r>
          </a:p>
          <a:p>
            <a:pPr algn="just"/>
            <a:r>
              <a:rPr lang="en-US" dirty="0" smtClean="0">
                <a:solidFill>
                  <a:srgbClr val="002060"/>
                </a:solidFill>
              </a:rPr>
              <a:t>auto scaling, </a:t>
            </a:r>
            <a:r>
              <a:rPr lang="en-US" dirty="0">
                <a:solidFill>
                  <a:srgbClr val="002060"/>
                </a:solidFill>
              </a:rPr>
              <a:t>and application health monitoring, will be handled by Elastic Beanstalk</a:t>
            </a:r>
            <a:r>
              <a:rPr lang="en-US" dirty="0" smtClean="0">
                <a:solidFill>
                  <a:srgbClr val="002060"/>
                </a:solidFill>
              </a:rPr>
              <a:t>.</a:t>
            </a:r>
          </a:p>
          <a:p>
            <a:pPr marL="342900" indent="-342900" algn="just">
              <a:buFont typeface="Wingdings" panose="05000000000000000000" pitchFamily="2" charset="2"/>
              <a:buChar char="Ø"/>
            </a:pPr>
            <a:r>
              <a:rPr lang="en-US" dirty="0" smtClean="0">
                <a:solidFill>
                  <a:srgbClr val="002060"/>
                </a:solidFill>
              </a:rPr>
              <a:t>Its an orchestration service, which orchestrates number of services like EC2, </a:t>
            </a:r>
            <a:r>
              <a:rPr lang="en-US" dirty="0" err="1" smtClean="0">
                <a:solidFill>
                  <a:srgbClr val="002060"/>
                </a:solidFill>
              </a:rPr>
              <a:t>Autoscaling</a:t>
            </a:r>
            <a:r>
              <a:rPr lang="en-US" dirty="0" smtClean="0">
                <a:solidFill>
                  <a:srgbClr val="002060"/>
                </a:solidFill>
              </a:rPr>
              <a:t>, LB</a:t>
            </a:r>
            <a:r>
              <a:rPr lang="en-US" dirty="0" smtClean="0">
                <a:solidFill>
                  <a:srgbClr val="002060"/>
                </a:solidFill>
              </a:rPr>
              <a:t>, Security</a:t>
            </a:r>
            <a:r>
              <a:rPr lang="en-US" dirty="0" smtClean="0">
                <a:solidFill>
                  <a:srgbClr val="002060"/>
                </a:solidFill>
              </a:rPr>
              <a:t>, </a:t>
            </a:r>
            <a:r>
              <a:rPr lang="en-US" dirty="0" err="1" smtClean="0">
                <a:solidFill>
                  <a:srgbClr val="002060"/>
                </a:solidFill>
              </a:rPr>
              <a:t>CloudWatch</a:t>
            </a:r>
            <a:r>
              <a:rPr lang="en-US" dirty="0" smtClean="0">
                <a:solidFill>
                  <a:srgbClr val="002060"/>
                </a:solidFill>
              </a:rPr>
              <a:t>, SNS</a:t>
            </a:r>
            <a:r>
              <a:rPr lang="en-US" dirty="0" smtClean="0">
                <a:solidFill>
                  <a:srgbClr val="002060"/>
                </a:solidFill>
              </a:rPr>
              <a:t>, S3 bucket.</a:t>
            </a:r>
          </a:p>
          <a:p>
            <a:pPr marL="342900" indent="-342900" algn="just">
              <a:buFont typeface="Wingdings" panose="05000000000000000000" pitchFamily="2" charset="2"/>
              <a:buChar char="Ø"/>
            </a:pPr>
            <a:r>
              <a:rPr lang="en-US" dirty="0">
                <a:solidFill>
                  <a:srgbClr val="002060"/>
                </a:solidFill>
              </a:rPr>
              <a:t>There are no additional charges for using AWS </a:t>
            </a:r>
            <a:r>
              <a:rPr lang="en-US" dirty="0" smtClean="0">
                <a:solidFill>
                  <a:srgbClr val="002060"/>
                </a:solidFill>
              </a:rPr>
              <a:t>Elastic Beanstalk</a:t>
            </a:r>
            <a:r>
              <a:rPr lang="en-US" dirty="0">
                <a:solidFill>
                  <a:srgbClr val="002060"/>
                </a:solidFill>
              </a:rPr>
              <a:t>; charges only apply for using the underlying resources, such as EC2, </a:t>
            </a:r>
            <a:r>
              <a:rPr lang="en-US" dirty="0" err="1" smtClean="0">
                <a:solidFill>
                  <a:srgbClr val="002060"/>
                </a:solidFill>
              </a:rPr>
              <a:t>ELB,and</a:t>
            </a:r>
            <a:r>
              <a:rPr lang="en-US" dirty="0" smtClean="0">
                <a:solidFill>
                  <a:srgbClr val="002060"/>
                </a:solidFill>
              </a:rPr>
              <a:t> </a:t>
            </a:r>
            <a:r>
              <a:rPr lang="en-US" dirty="0" err="1">
                <a:solidFill>
                  <a:srgbClr val="002060"/>
                </a:solidFill>
              </a:rPr>
              <a:t>autoscaling</a:t>
            </a:r>
            <a:endParaRPr lang="en-US" dirty="0" smtClean="0">
              <a:solidFill>
                <a:srgbClr val="002060"/>
              </a:solidFill>
            </a:endParaRPr>
          </a:p>
          <a:p>
            <a:endParaRPr lang="en-US" dirty="0" smtClean="0">
              <a:solidFill>
                <a:srgbClr val="002060"/>
              </a:solidFill>
            </a:endParaRPr>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ElasticBeanStalk</a:t>
            </a:r>
            <a:r>
              <a:rPr lang="en-US" b="1" dirty="0" smtClean="0">
                <a:solidFill>
                  <a:schemeClr val="accent1">
                    <a:lumMod val="75000"/>
                  </a:schemeClr>
                </a:solidFill>
              </a:rPr>
              <a:t> (</a:t>
            </a:r>
            <a:r>
              <a:rPr lang="en-US" b="1" dirty="0" err="1" smtClean="0">
                <a:solidFill>
                  <a:schemeClr val="accent1">
                    <a:lumMod val="75000"/>
                  </a:schemeClr>
                </a:solidFill>
              </a:rPr>
              <a:t>PaaS</a:t>
            </a:r>
            <a:r>
              <a:rPr lang="en-US" b="1" dirty="0" smtClean="0">
                <a:solidFill>
                  <a:schemeClr val="accent1">
                    <a:lumMod val="75000"/>
                  </a:schemeClr>
                </a:solidFill>
              </a:rPr>
              <a:t>)</a:t>
            </a:r>
            <a:endParaRPr lang="en-US" b="1" dirty="0">
              <a:solidFill>
                <a:schemeClr val="accent1">
                  <a:lumMod val="75000"/>
                </a:schemeClr>
              </a:solidFill>
            </a:endParaRPr>
          </a:p>
        </p:txBody>
      </p:sp>
    </p:spTree>
    <p:extLst>
      <p:ext uri="{BB962C8B-B14F-4D97-AF65-F5344CB8AC3E}">
        <p14:creationId xmlns:p14="http://schemas.microsoft.com/office/powerpoint/2010/main" val="2657419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8" y="1617044"/>
            <a:ext cx="11700000" cy="4664509"/>
          </a:xfrm>
        </p:spPr>
        <p:txBody>
          <a:bodyPr/>
          <a:lstStyle/>
          <a:p>
            <a:pPr marL="342900" indent="-342900">
              <a:buFont typeface="Wingdings" panose="05000000000000000000" pitchFamily="2" charset="2"/>
              <a:buChar char="Ø"/>
            </a:pPr>
            <a:r>
              <a:rPr lang="en-US" dirty="0">
                <a:solidFill>
                  <a:srgbClr val="002060"/>
                </a:solidFill>
              </a:rPr>
              <a:t>AWS </a:t>
            </a:r>
            <a:r>
              <a:rPr lang="en-US" b="1" dirty="0">
                <a:solidFill>
                  <a:srgbClr val="002060"/>
                </a:solidFill>
              </a:rPr>
              <a:t>Relational Database Service </a:t>
            </a:r>
            <a:r>
              <a:rPr lang="en-US" dirty="0">
                <a:solidFill>
                  <a:srgbClr val="002060"/>
                </a:solidFill>
              </a:rPr>
              <a:t>(</a:t>
            </a:r>
            <a:r>
              <a:rPr lang="en-US" b="1" dirty="0">
                <a:solidFill>
                  <a:srgbClr val="002060"/>
                </a:solidFill>
              </a:rPr>
              <a:t>RDS</a:t>
            </a:r>
            <a:r>
              <a:rPr lang="en-US" dirty="0">
                <a:solidFill>
                  <a:srgbClr val="002060"/>
                </a:solidFill>
              </a:rPr>
              <a:t>) is a fully managed relational database</a:t>
            </a:r>
          </a:p>
          <a:p>
            <a:r>
              <a:rPr lang="en-US" dirty="0">
                <a:solidFill>
                  <a:srgbClr val="002060"/>
                </a:solidFill>
              </a:rPr>
              <a:t>service from </a:t>
            </a:r>
            <a:r>
              <a:rPr lang="en-US" dirty="0" smtClean="0">
                <a:solidFill>
                  <a:srgbClr val="002060"/>
                </a:solidFill>
              </a:rPr>
              <a:t>Amazon, backup, patching, failovers, recovery.</a:t>
            </a:r>
          </a:p>
          <a:p>
            <a:pPr marL="342900" indent="-342900">
              <a:buFont typeface="Wingdings" panose="05000000000000000000" pitchFamily="2" charset="2"/>
              <a:buChar char="Ø"/>
            </a:pPr>
            <a:r>
              <a:rPr lang="en-US" dirty="0">
                <a:solidFill>
                  <a:srgbClr val="002060"/>
                </a:solidFill>
              </a:rPr>
              <a:t>AWS RDS supports six database engines—</a:t>
            </a:r>
            <a:r>
              <a:rPr lang="en-US" b="1" dirty="0">
                <a:solidFill>
                  <a:srgbClr val="002060"/>
                </a:solidFill>
              </a:rPr>
              <a:t>Amazon</a:t>
            </a:r>
          </a:p>
          <a:p>
            <a:r>
              <a:rPr lang="en-US" b="1" dirty="0">
                <a:solidFill>
                  <a:srgbClr val="002060"/>
                </a:solidFill>
              </a:rPr>
              <a:t>Aurora</a:t>
            </a:r>
            <a:r>
              <a:rPr lang="en-US" dirty="0">
                <a:solidFill>
                  <a:srgbClr val="002060"/>
                </a:solidFill>
              </a:rPr>
              <a:t>, </a:t>
            </a:r>
            <a:r>
              <a:rPr lang="en-US" b="1" dirty="0" err="1">
                <a:solidFill>
                  <a:srgbClr val="002060"/>
                </a:solidFill>
              </a:rPr>
              <a:t>PostgreSQL</a:t>
            </a:r>
            <a:r>
              <a:rPr lang="en-US" dirty="0">
                <a:solidFill>
                  <a:srgbClr val="002060"/>
                </a:solidFill>
              </a:rPr>
              <a:t>, </a:t>
            </a:r>
            <a:r>
              <a:rPr lang="en-US" b="1" dirty="0">
                <a:solidFill>
                  <a:srgbClr val="002060"/>
                </a:solidFill>
              </a:rPr>
              <a:t>MySQL</a:t>
            </a:r>
            <a:r>
              <a:rPr lang="en-US" dirty="0">
                <a:solidFill>
                  <a:srgbClr val="002060"/>
                </a:solidFill>
              </a:rPr>
              <a:t>, </a:t>
            </a:r>
            <a:r>
              <a:rPr lang="en-US" b="1" dirty="0" err="1">
                <a:solidFill>
                  <a:srgbClr val="002060"/>
                </a:solidFill>
              </a:rPr>
              <a:t>MariaDB</a:t>
            </a:r>
            <a:r>
              <a:rPr lang="en-US" dirty="0">
                <a:solidFill>
                  <a:srgbClr val="002060"/>
                </a:solidFill>
              </a:rPr>
              <a:t>, </a:t>
            </a:r>
            <a:r>
              <a:rPr lang="en-US" b="1" dirty="0">
                <a:solidFill>
                  <a:srgbClr val="002060"/>
                </a:solidFill>
              </a:rPr>
              <a:t>Oracle</a:t>
            </a:r>
            <a:r>
              <a:rPr lang="en-US" dirty="0">
                <a:solidFill>
                  <a:srgbClr val="002060"/>
                </a:solidFill>
              </a:rPr>
              <a:t>, and </a:t>
            </a:r>
            <a:r>
              <a:rPr lang="en-US" b="1" dirty="0">
                <a:solidFill>
                  <a:srgbClr val="002060"/>
                </a:solidFill>
              </a:rPr>
              <a:t>Microsoft SQL </a:t>
            </a:r>
            <a:r>
              <a:rPr lang="en-US" b="1" dirty="0" smtClean="0">
                <a:solidFill>
                  <a:srgbClr val="002060"/>
                </a:solidFill>
              </a:rPr>
              <a:t>Server</a:t>
            </a:r>
          </a:p>
          <a:p>
            <a:pPr marL="342900" indent="-342900">
              <a:buFont typeface="Wingdings" panose="05000000000000000000" pitchFamily="2" charset="2"/>
              <a:buChar char="Ø"/>
            </a:pPr>
            <a:r>
              <a:rPr lang="en-US" dirty="0">
                <a:solidFill>
                  <a:srgbClr val="002060"/>
                </a:solidFill>
              </a:rPr>
              <a:t>It's a fully managed service that automatically manages backups, software</a:t>
            </a:r>
          </a:p>
          <a:p>
            <a:r>
              <a:rPr lang="en-US" dirty="0">
                <a:solidFill>
                  <a:srgbClr val="002060"/>
                </a:solidFill>
              </a:rPr>
              <a:t>and OS patching, automatic failover, and recovery.</a:t>
            </a:r>
          </a:p>
          <a:p>
            <a:pPr marL="342900" indent="-342900">
              <a:buFont typeface="Wingdings" panose="05000000000000000000" pitchFamily="2" charset="2"/>
              <a:buChar char="Ø"/>
            </a:pPr>
            <a:r>
              <a:rPr lang="en-US" dirty="0">
                <a:solidFill>
                  <a:srgbClr val="002060"/>
                </a:solidFill>
              </a:rPr>
              <a:t>It also allows us to take a manual backup of the database as a snapshot</a:t>
            </a:r>
            <a:r>
              <a:rPr lang="en-US" dirty="0" smtClean="0">
                <a:solidFill>
                  <a:srgbClr val="002060"/>
                </a:solidFill>
              </a:rPr>
              <a:t>.</a:t>
            </a:r>
          </a:p>
          <a:p>
            <a:pPr marL="342900" indent="-342900">
              <a:buFont typeface="Wingdings" panose="05000000000000000000" pitchFamily="2" charset="2"/>
              <a:buChar char="Ø"/>
            </a:pPr>
            <a:r>
              <a:rPr lang="en-US" dirty="0">
                <a:solidFill>
                  <a:srgbClr val="002060"/>
                </a:solidFill>
              </a:rPr>
              <a:t>Snapshots of a database can be used to restore a database as and when</a:t>
            </a:r>
          </a:p>
          <a:p>
            <a:r>
              <a:rPr lang="en-US" dirty="0">
                <a:solidFill>
                  <a:srgbClr val="002060"/>
                </a:solidFill>
              </a:rPr>
              <a:t>required.</a:t>
            </a:r>
            <a:endParaRPr lang="en-US" b="1" dirty="0">
              <a:solidFill>
                <a:srgbClr val="002060"/>
              </a:solidFill>
            </a:endParaRPr>
          </a:p>
          <a:p>
            <a:pPr marL="342900" indent="-342900">
              <a:buFont typeface="Wingdings" panose="05000000000000000000" pitchFamily="2" charset="2"/>
              <a:buChar char="Ø"/>
            </a:pPr>
            <a:endParaRPr lang="en-US" dirty="0" smtClean="0">
              <a:solidFill>
                <a:srgbClr val="002060"/>
              </a:solidFill>
            </a:endParaRPr>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Data Persistence (RDS)</a:t>
            </a:r>
            <a:endParaRPr lang="en-US" b="1" dirty="0">
              <a:solidFill>
                <a:schemeClr val="accent1">
                  <a:lumMod val="75000"/>
                </a:schemeClr>
              </a:solidFill>
            </a:endParaRPr>
          </a:p>
        </p:txBody>
      </p:sp>
    </p:spTree>
    <p:extLst>
      <p:ext uri="{BB962C8B-B14F-4D97-AF65-F5344CB8AC3E}">
        <p14:creationId xmlns:p14="http://schemas.microsoft.com/office/powerpoint/2010/main" val="2912705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ElasticBeanStalk</a:t>
            </a:r>
            <a:endParaRPr lang="en-US" b="1"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693019" y="1530417"/>
            <a:ext cx="9655594" cy="4494997"/>
          </a:xfrm>
          <a:prstGeom prst="rect">
            <a:avLst/>
          </a:prstGeom>
        </p:spPr>
      </p:pic>
    </p:spTree>
    <p:extLst>
      <p:ext uri="{BB962C8B-B14F-4D97-AF65-F5344CB8AC3E}">
        <p14:creationId xmlns:p14="http://schemas.microsoft.com/office/powerpoint/2010/main" val="3494607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47538"/>
            <a:ext cx="11700000" cy="5039894"/>
          </a:xfrm>
        </p:spPr>
        <p:txBody>
          <a:bodyPr>
            <a:normAutofit/>
          </a:bodyPr>
          <a:lstStyle/>
          <a:p>
            <a:pPr marL="342900" indent="-342900">
              <a:buFont typeface="Wingdings" panose="05000000000000000000" pitchFamily="2" charset="2"/>
              <a:buChar char="Ø"/>
            </a:pPr>
            <a:r>
              <a:rPr lang="en-US" dirty="0" smtClean="0">
                <a:solidFill>
                  <a:srgbClr val="002060"/>
                </a:solidFill>
              </a:rPr>
              <a:t>Application-version of application, environment, configuration</a:t>
            </a:r>
          </a:p>
          <a:p>
            <a:pPr marL="342900" indent="-342900">
              <a:buFont typeface="Wingdings" panose="05000000000000000000" pitchFamily="2" charset="2"/>
              <a:buChar char="Ø"/>
            </a:pPr>
            <a:r>
              <a:rPr lang="en-US" dirty="0" smtClean="0">
                <a:solidFill>
                  <a:srgbClr val="002060"/>
                </a:solidFill>
              </a:rPr>
              <a:t>Application Version-</a:t>
            </a:r>
            <a:r>
              <a:rPr lang="en-US" dirty="0">
                <a:solidFill>
                  <a:srgbClr val="002060"/>
                </a:solidFill>
              </a:rPr>
              <a:t>It points to an Amazon S3 object containing deployment code,</a:t>
            </a:r>
          </a:p>
          <a:p>
            <a:r>
              <a:rPr lang="en-US" dirty="0" smtClean="0">
                <a:solidFill>
                  <a:srgbClr val="002060"/>
                </a:solidFill>
              </a:rPr>
              <a:t>	such </a:t>
            </a:r>
            <a:r>
              <a:rPr lang="en-US" dirty="0">
                <a:solidFill>
                  <a:srgbClr val="002060"/>
                </a:solidFill>
              </a:rPr>
              <a:t>as a Java .war </a:t>
            </a:r>
            <a:r>
              <a:rPr lang="en-US" dirty="0" smtClean="0">
                <a:solidFill>
                  <a:srgbClr val="002060"/>
                </a:solidFill>
              </a:rPr>
              <a:t>file</a:t>
            </a:r>
          </a:p>
          <a:p>
            <a:pPr marL="342900" indent="-342900">
              <a:buFont typeface="Wingdings" panose="05000000000000000000" pitchFamily="2" charset="2"/>
              <a:buChar char="Ø"/>
            </a:pPr>
            <a:r>
              <a:rPr lang="en-US" dirty="0" smtClean="0">
                <a:solidFill>
                  <a:srgbClr val="002060"/>
                </a:solidFill>
              </a:rPr>
              <a:t>Environment- webserver </a:t>
            </a:r>
            <a:r>
              <a:rPr lang="en-US" dirty="0" err="1" smtClean="0">
                <a:solidFill>
                  <a:srgbClr val="002060"/>
                </a:solidFill>
              </a:rPr>
              <a:t>envt</a:t>
            </a:r>
            <a:r>
              <a:rPr lang="en-US" dirty="0" smtClean="0">
                <a:solidFill>
                  <a:srgbClr val="002060"/>
                </a:solidFill>
              </a:rPr>
              <a:t>(process http) &amp; Worker </a:t>
            </a:r>
            <a:r>
              <a:rPr lang="en-US" dirty="0" err="1" smtClean="0">
                <a:solidFill>
                  <a:srgbClr val="002060"/>
                </a:solidFill>
              </a:rPr>
              <a:t>envt</a:t>
            </a:r>
            <a:r>
              <a:rPr lang="en-US" dirty="0" smtClean="0">
                <a:solidFill>
                  <a:srgbClr val="002060"/>
                </a:solidFill>
              </a:rPr>
              <a:t>(e-mail)</a:t>
            </a:r>
          </a:p>
          <a:p>
            <a:pPr marL="342900" indent="-342900">
              <a:buFont typeface="Wingdings" panose="05000000000000000000" pitchFamily="2" charset="2"/>
              <a:buChar char="Ø"/>
            </a:pPr>
            <a:r>
              <a:rPr lang="en-US" dirty="0" smtClean="0">
                <a:solidFill>
                  <a:srgbClr val="002060"/>
                </a:solidFill>
              </a:rPr>
              <a:t>Environment Configuration</a:t>
            </a:r>
          </a:p>
          <a:p>
            <a:pPr marL="342900" indent="-342900">
              <a:buFont typeface="Wingdings" panose="05000000000000000000" pitchFamily="2" charset="2"/>
              <a:buChar char="Ø"/>
            </a:pPr>
            <a:r>
              <a:rPr lang="en-US" dirty="0" smtClean="0">
                <a:solidFill>
                  <a:srgbClr val="002060"/>
                </a:solidFill>
              </a:rPr>
              <a:t>It has 3 architecture model-single instance deployment, LB+ASG, only ASG(for non-web app in production)</a:t>
            </a:r>
          </a:p>
          <a:p>
            <a:pPr marL="342900" indent="-342900">
              <a:buFont typeface="Wingdings" panose="05000000000000000000" pitchFamily="2" charset="2"/>
              <a:buChar char="Ø"/>
            </a:pPr>
            <a:endParaRPr lang="en-US" dirty="0" smtClean="0">
              <a:solidFill>
                <a:srgbClr val="002060"/>
              </a:solidFill>
            </a:endParaRPr>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ElasticBeanStalk</a:t>
            </a:r>
            <a:r>
              <a:rPr lang="en-US" b="1" dirty="0" smtClean="0">
                <a:solidFill>
                  <a:schemeClr val="accent1">
                    <a:lumMod val="75000"/>
                  </a:schemeClr>
                </a:solidFill>
              </a:rPr>
              <a:t> Components</a:t>
            </a:r>
            <a:endParaRPr lang="en-US" b="1" dirty="0">
              <a:solidFill>
                <a:schemeClr val="accent1">
                  <a:lumMod val="75000"/>
                </a:schemeClr>
              </a:solidFill>
            </a:endParaRPr>
          </a:p>
        </p:txBody>
      </p:sp>
    </p:spTree>
    <p:extLst>
      <p:ext uri="{BB962C8B-B14F-4D97-AF65-F5344CB8AC3E}">
        <p14:creationId xmlns:p14="http://schemas.microsoft.com/office/powerpoint/2010/main" val="4070448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WebServer</a:t>
            </a:r>
            <a:r>
              <a:rPr lang="en-US" b="1" dirty="0" smtClean="0">
                <a:solidFill>
                  <a:schemeClr val="accent1">
                    <a:lumMod val="75000"/>
                  </a:schemeClr>
                </a:solidFill>
              </a:rPr>
              <a:t> Environment Tier</a:t>
            </a:r>
            <a:endParaRPr lang="en-US" b="1"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529241" y="1002621"/>
            <a:ext cx="10521451" cy="4984293"/>
          </a:xfrm>
          <a:prstGeom prst="rect">
            <a:avLst/>
          </a:prstGeom>
        </p:spPr>
      </p:pic>
    </p:spTree>
    <p:extLst>
      <p:ext uri="{BB962C8B-B14F-4D97-AF65-F5344CB8AC3E}">
        <p14:creationId xmlns:p14="http://schemas.microsoft.com/office/powerpoint/2010/main" val="2672671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rmAutofit/>
          </a:bodyPr>
          <a:lstStyle/>
          <a:p>
            <a:endParaRPr lang="en-US" dirty="0" smtClean="0"/>
          </a:p>
          <a:p>
            <a:pPr marL="457200" indent="-457200">
              <a:buAutoNum type="arabicPeriod"/>
            </a:pPr>
            <a:r>
              <a:rPr lang="en-US" dirty="0" smtClean="0"/>
              <a:t>All At Once</a:t>
            </a:r>
          </a:p>
          <a:p>
            <a:pPr marL="457200" indent="-457200">
              <a:buAutoNum type="arabicPeriod"/>
            </a:pPr>
            <a:r>
              <a:rPr lang="en-US" dirty="0" smtClean="0"/>
              <a:t>Rolling</a:t>
            </a:r>
          </a:p>
          <a:p>
            <a:pPr marL="457200" indent="-457200">
              <a:buAutoNum type="arabicPeriod"/>
            </a:pPr>
            <a:r>
              <a:rPr lang="en-US" dirty="0" smtClean="0"/>
              <a:t>Rolling with additional batches</a:t>
            </a:r>
          </a:p>
          <a:p>
            <a:pPr marL="457200" indent="-457200">
              <a:buAutoNum type="arabicPeriod"/>
            </a:pPr>
            <a:r>
              <a:rPr lang="en-US" dirty="0" smtClean="0"/>
              <a:t>Immutable- Temporary ASG is launched</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Beanstalk Deployment Models</a:t>
            </a:r>
            <a:endParaRPr lang="en-US" b="1" dirty="0">
              <a:solidFill>
                <a:schemeClr val="accent1">
                  <a:lumMod val="75000"/>
                </a:schemeClr>
              </a:solidFill>
            </a:endParaRPr>
          </a:p>
        </p:txBody>
      </p:sp>
    </p:spTree>
    <p:extLst>
      <p:ext uri="{BB962C8B-B14F-4D97-AF65-F5344CB8AC3E}">
        <p14:creationId xmlns:p14="http://schemas.microsoft.com/office/powerpoint/2010/main" val="2237220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buFont typeface="Wingdings" panose="05000000000000000000" pitchFamily="2" charset="2"/>
              <a:buChar char="Ø"/>
            </a:pPr>
            <a:r>
              <a:rPr lang="en-US" dirty="0" smtClean="0">
                <a:solidFill>
                  <a:srgbClr val="002060"/>
                </a:solidFill>
              </a:rPr>
              <a:t>Launch a </a:t>
            </a:r>
            <a:r>
              <a:rPr lang="en-US" dirty="0" err="1" smtClean="0">
                <a:solidFill>
                  <a:srgbClr val="002060"/>
                </a:solidFill>
              </a:rPr>
              <a:t>BeanStalk</a:t>
            </a:r>
            <a:r>
              <a:rPr lang="en-US" dirty="0" smtClean="0">
                <a:solidFill>
                  <a:srgbClr val="002060"/>
                </a:solidFill>
              </a:rPr>
              <a:t> Application</a:t>
            </a:r>
          </a:p>
          <a:p>
            <a:pPr marL="342900" indent="-342900">
              <a:buFont typeface="Wingdings" panose="05000000000000000000" pitchFamily="2" charset="2"/>
              <a:buChar char="Ø"/>
            </a:pPr>
            <a:r>
              <a:rPr lang="en-US" dirty="0" smtClean="0">
                <a:solidFill>
                  <a:srgbClr val="002060"/>
                </a:solidFill>
              </a:rPr>
              <a:t>Create multiple Environments for the Same application</a:t>
            </a:r>
          </a:p>
          <a:p>
            <a:pPr marL="342900" indent="-342900">
              <a:buFont typeface="Wingdings" panose="05000000000000000000" pitchFamily="2" charset="2"/>
              <a:buChar char="Ø"/>
            </a:pPr>
            <a:r>
              <a:rPr lang="en-US" dirty="0" smtClean="0">
                <a:solidFill>
                  <a:srgbClr val="002060"/>
                </a:solidFill>
              </a:rPr>
              <a:t>Explore Deployment Policies of EBS</a:t>
            </a:r>
          </a:p>
          <a:p>
            <a:pPr marL="342900" indent="-342900">
              <a:buFont typeface="Wingdings" panose="05000000000000000000" pitchFamily="2" charset="2"/>
              <a:buChar char="Ø"/>
            </a:pPr>
            <a:r>
              <a:rPr lang="en-US" u="sng" dirty="0">
                <a:hlinkClick r:id="rId2"/>
              </a:rPr>
              <a:t>https://docs.aws.amazon.com/elasticbeanstalk/latest/dg/tutorials.html</a:t>
            </a:r>
            <a:endParaRPr lang="en-US" dirty="0"/>
          </a:p>
          <a:p>
            <a:endParaRPr lang="en-US" dirty="0" smtClean="0">
              <a:solidFill>
                <a:srgbClr val="002060"/>
              </a:solidFill>
            </a:endParaRPr>
          </a:p>
          <a:p>
            <a:pPr marL="342900" indent="-342900">
              <a:buFont typeface="Wingdings" panose="05000000000000000000" pitchFamily="2" charset="2"/>
              <a:buChar char="Ø"/>
            </a:pP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ElasticBeanStalk</a:t>
            </a:r>
            <a:r>
              <a:rPr lang="en-US" b="1" dirty="0" smtClean="0">
                <a:solidFill>
                  <a:schemeClr val="accent1">
                    <a:lumMod val="75000"/>
                  </a:schemeClr>
                </a:solidFill>
              </a:rPr>
              <a:t> LAB</a:t>
            </a:r>
            <a:endParaRPr lang="en-US" b="1" dirty="0">
              <a:solidFill>
                <a:schemeClr val="accent1">
                  <a:lumMod val="75000"/>
                </a:schemeClr>
              </a:solidFill>
            </a:endParaRPr>
          </a:p>
        </p:txBody>
      </p:sp>
    </p:spTree>
    <p:extLst>
      <p:ext uri="{BB962C8B-B14F-4D97-AF65-F5344CB8AC3E}">
        <p14:creationId xmlns:p14="http://schemas.microsoft.com/office/powerpoint/2010/main" val="1342643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buFont typeface="Wingdings" panose="05000000000000000000" pitchFamily="2" charset="2"/>
              <a:buChar char="Ø"/>
            </a:pPr>
            <a:r>
              <a:rPr lang="en-US" dirty="0">
                <a:solidFill>
                  <a:srgbClr val="002060"/>
                </a:solidFill>
              </a:rPr>
              <a:t>AWS </a:t>
            </a:r>
            <a:r>
              <a:rPr lang="en-US" dirty="0" err="1">
                <a:solidFill>
                  <a:srgbClr val="002060"/>
                </a:solidFill>
              </a:rPr>
              <a:t>CloudFormation</a:t>
            </a:r>
            <a:r>
              <a:rPr lang="en-US" dirty="0">
                <a:solidFill>
                  <a:srgbClr val="002060"/>
                </a:solidFill>
              </a:rPr>
              <a:t> allows you to create and customize the AWS infrastructure</a:t>
            </a:r>
          </a:p>
          <a:p>
            <a:r>
              <a:rPr lang="en-US" dirty="0">
                <a:solidFill>
                  <a:srgbClr val="002060"/>
                </a:solidFill>
              </a:rPr>
              <a:t> </a:t>
            </a:r>
            <a:r>
              <a:rPr lang="en-US" dirty="0" smtClean="0">
                <a:solidFill>
                  <a:srgbClr val="002060"/>
                </a:solidFill>
              </a:rPr>
              <a:t>   using code</a:t>
            </a:r>
          </a:p>
          <a:p>
            <a:pPr marL="342900" indent="-342900">
              <a:buFont typeface="Wingdings" panose="05000000000000000000" pitchFamily="2" charset="2"/>
              <a:buChar char="Ø"/>
            </a:pPr>
            <a:r>
              <a:rPr lang="en-US" dirty="0">
                <a:solidFill>
                  <a:srgbClr val="002060"/>
                </a:solidFill>
              </a:rPr>
              <a:t>It also enables you to create your infrastructure as code</a:t>
            </a:r>
            <a:r>
              <a:rPr lang="en-US" dirty="0" smtClean="0">
                <a:solidFill>
                  <a:srgbClr val="002060"/>
                </a:solidFill>
              </a:rPr>
              <a:t>.</a:t>
            </a:r>
          </a:p>
          <a:p>
            <a:pPr marL="342900" indent="-342900">
              <a:buFont typeface="Wingdings" panose="05000000000000000000" pitchFamily="2" charset="2"/>
              <a:buChar char="Ø"/>
            </a:pPr>
            <a:r>
              <a:rPr lang="en-US" dirty="0">
                <a:solidFill>
                  <a:srgbClr val="002060"/>
                </a:solidFill>
              </a:rPr>
              <a:t>This program </a:t>
            </a:r>
            <a:r>
              <a:rPr lang="en-US" dirty="0" smtClean="0">
                <a:solidFill>
                  <a:srgbClr val="002060"/>
                </a:solidFill>
              </a:rPr>
              <a:t>or code </a:t>
            </a:r>
            <a:r>
              <a:rPr lang="en-US" dirty="0">
                <a:solidFill>
                  <a:srgbClr val="002060"/>
                </a:solidFill>
              </a:rPr>
              <a:t>is known as a </a:t>
            </a:r>
            <a:r>
              <a:rPr lang="en-US" b="1" dirty="0">
                <a:solidFill>
                  <a:srgbClr val="002060"/>
                </a:solidFill>
              </a:rPr>
              <a:t>template </a:t>
            </a:r>
            <a:r>
              <a:rPr lang="en-US" dirty="0">
                <a:solidFill>
                  <a:srgbClr val="002060"/>
                </a:solidFill>
              </a:rPr>
              <a:t>in AWS </a:t>
            </a:r>
            <a:r>
              <a:rPr lang="en-US" dirty="0" err="1" smtClean="0">
                <a:solidFill>
                  <a:srgbClr val="002060"/>
                </a:solidFill>
              </a:rPr>
              <a:t>CloudFormation</a:t>
            </a:r>
            <a:endParaRPr lang="en-US" dirty="0" smtClean="0">
              <a:solidFill>
                <a:srgbClr val="002060"/>
              </a:solidFill>
            </a:endParaRPr>
          </a:p>
          <a:p>
            <a:pPr marL="342900" indent="-342900">
              <a:buFont typeface="Wingdings" panose="05000000000000000000" pitchFamily="2" charset="2"/>
              <a:buChar char="Ø"/>
            </a:pPr>
            <a:r>
              <a:rPr lang="en-US" dirty="0">
                <a:solidFill>
                  <a:srgbClr val="002060"/>
                </a:solidFill>
              </a:rPr>
              <a:t>Each CFT can be written in one of the </a:t>
            </a:r>
            <a:r>
              <a:rPr lang="en-US" dirty="0" smtClean="0">
                <a:solidFill>
                  <a:srgbClr val="002060"/>
                </a:solidFill>
              </a:rPr>
              <a:t>supported scripting </a:t>
            </a:r>
            <a:r>
              <a:rPr lang="en-US" dirty="0">
                <a:solidFill>
                  <a:srgbClr val="002060"/>
                </a:solidFill>
              </a:rPr>
              <a:t>languages (such as JSON or YAML</a:t>
            </a:r>
            <a:r>
              <a:rPr lang="en-US" dirty="0" smtClean="0">
                <a:solidFill>
                  <a:srgbClr val="002060"/>
                </a:solidFill>
              </a:rPr>
              <a:t>).</a:t>
            </a:r>
          </a:p>
          <a:p>
            <a:pPr marL="342900" indent="-342900">
              <a:buFont typeface="Wingdings" panose="05000000000000000000" pitchFamily="2" charset="2"/>
              <a:buChar char="Ø"/>
            </a:pPr>
            <a:r>
              <a:rPr lang="en-US" dirty="0">
                <a:solidFill>
                  <a:srgbClr val="002060"/>
                </a:solidFill>
              </a:rPr>
              <a:t>You can use these CFTs to recreate </a:t>
            </a:r>
            <a:r>
              <a:rPr lang="en-US" dirty="0" smtClean="0">
                <a:solidFill>
                  <a:srgbClr val="002060"/>
                </a:solidFill>
              </a:rPr>
              <a:t>the same </a:t>
            </a:r>
            <a:r>
              <a:rPr lang="en-US" dirty="0">
                <a:solidFill>
                  <a:srgbClr val="002060"/>
                </a:solidFill>
              </a:rPr>
              <a:t>infrastructure in a different region or in a different AWS </a:t>
            </a:r>
            <a:r>
              <a:rPr lang="en-US" dirty="0" smtClean="0">
                <a:solidFill>
                  <a:srgbClr val="002060"/>
                </a:solidFill>
              </a:rPr>
              <a:t>account</a:t>
            </a:r>
          </a:p>
          <a:p>
            <a:pPr marL="342900" indent="-342900">
              <a:buFont typeface="Wingdings" panose="05000000000000000000" pitchFamily="2" charset="2"/>
              <a:buChar char="Ø"/>
            </a:pPr>
            <a:r>
              <a:rPr lang="en-US" dirty="0">
                <a:solidFill>
                  <a:srgbClr val="002060"/>
                </a:solidFill>
              </a:rPr>
              <a:t>With little </a:t>
            </a:r>
            <a:r>
              <a:rPr lang="en-US" dirty="0" smtClean="0">
                <a:solidFill>
                  <a:srgbClr val="002060"/>
                </a:solidFill>
              </a:rPr>
              <a:t>or no </a:t>
            </a:r>
            <a:r>
              <a:rPr lang="en-US" dirty="0">
                <a:solidFill>
                  <a:srgbClr val="002060"/>
                </a:solidFill>
              </a:rPr>
              <a:t>changes in the template using runtime parameters, the infrastructure gets ready </a:t>
            </a:r>
            <a:r>
              <a:rPr lang="en-US" dirty="0" smtClean="0">
                <a:solidFill>
                  <a:srgbClr val="002060"/>
                </a:solidFill>
              </a:rPr>
              <a:t>in different </a:t>
            </a:r>
            <a:r>
              <a:rPr lang="en-US" dirty="0">
                <a:solidFill>
                  <a:srgbClr val="002060"/>
                </a:solidFill>
              </a:rPr>
              <a:t>regions or in different AWS accounts.</a:t>
            </a:r>
            <a:endParaRPr lang="en-US" dirty="0" smtClean="0">
              <a:solidFill>
                <a:srgbClr val="002060"/>
              </a:solidFill>
            </a:endParaRP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CloudFormation</a:t>
            </a:r>
            <a:endParaRPr lang="en-US" b="1" dirty="0">
              <a:solidFill>
                <a:schemeClr val="accent1">
                  <a:lumMod val="75000"/>
                </a:schemeClr>
              </a:solidFill>
            </a:endParaRPr>
          </a:p>
        </p:txBody>
      </p:sp>
    </p:spTree>
    <p:extLst>
      <p:ext uri="{BB962C8B-B14F-4D97-AF65-F5344CB8AC3E}">
        <p14:creationId xmlns:p14="http://schemas.microsoft.com/office/powerpoint/2010/main" val="29459356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buFont typeface="Wingdings" panose="05000000000000000000" pitchFamily="2" charset="2"/>
              <a:buChar char="Ø"/>
            </a:pPr>
            <a:r>
              <a:rPr lang="en-US" dirty="0">
                <a:solidFill>
                  <a:srgbClr val="002060"/>
                </a:solidFill>
              </a:rPr>
              <a:t>Template extensions can </a:t>
            </a:r>
            <a:r>
              <a:rPr lang="en-US" dirty="0" smtClean="0">
                <a:solidFill>
                  <a:srgbClr val="002060"/>
                </a:solidFill>
              </a:rPr>
              <a:t>be .</a:t>
            </a:r>
            <a:r>
              <a:rPr lang="en-US" dirty="0" err="1" smtClean="0">
                <a:solidFill>
                  <a:srgbClr val="002060"/>
                </a:solidFill>
              </a:rPr>
              <a:t>json</a:t>
            </a:r>
            <a:r>
              <a:rPr lang="en-US" dirty="0">
                <a:solidFill>
                  <a:srgbClr val="002060"/>
                </a:solidFill>
              </a:rPr>
              <a:t>, .</a:t>
            </a:r>
            <a:r>
              <a:rPr lang="en-US" dirty="0" err="1">
                <a:solidFill>
                  <a:srgbClr val="002060"/>
                </a:solidFill>
              </a:rPr>
              <a:t>yaml</a:t>
            </a:r>
            <a:r>
              <a:rPr lang="en-US" dirty="0">
                <a:solidFill>
                  <a:srgbClr val="002060"/>
                </a:solidFill>
              </a:rPr>
              <a:t>, or </a:t>
            </a:r>
            <a:r>
              <a:rPr lang="en-US" dirty="0" smtClean="0">
                <a:solidFill>
                  <a:srgbClr val="002060"/>
                </a:solidFill>
              </a:rPr>
              <a:t>.txt/.template</a:t>
            </a:r>
          </a:p>
          <a:p>
            <a:pPr marL="342900" indent="-342900">
              <a:buFont typeface="Wingdings" panose="05000000000000000000" pitchFamily="2" charset="2"/>
              <a:buChar char="Ø"/>
            </a:pPr>
            <a:r>
              <a:rPr lang="en-US" dirty="0">
                <a:solidFill>
                  <a:srgbClr val="002060"/>
                </a:solidFill>
              </a:rPr>
              <a:t>When these templates are executed, the defined </a:t>
            </a:r>
            <a:r>
              <a:rPr lang="en-US" dirty="0" smtClean="0">
                <a:solidFill>
                  <a:srgbClr val="002060"/>
                </a:solidFill>
              </a:rPr>
              <a:t>AWS resources </a:t>
            </a:r>
            <a:r>
              <a:rPr lang="en-US" dirty="0">
                <a:solidFill>
                  <a:srgbClr val="002060"/>
                </a:solidFill>
              </a:rPr>
              <a:t>are created in the respective AWS </a:t>
            </a:r>
            <a:r>
              <a:rPr lang="en-US" dirty="0" smtClean="0">
                <a:solidFill>
                  <a:srgbClr val="002060"/>
                </a:solidFill>
              </a:rPr>
              <a:t>account</a:t>
            </a:r>
          </a:p>
          <a:p>
            <a:pPr marL="342900" indent="-342900">
              <a:buFont typeface="Wingdings" panose="05000000000000000000" pitchFamily="2" charset="2"/>
              <a:buChar char="Ø"/>
            </a:pPr>
            <a:r>
              <a:rPr lang="en-US" dirty="0">
                <a:solidFill>
                  <a:srgbClr val="002060"/>
                </a:solidFill>
              </a:rPr>
              <a:t>You can either upload </a:t>
            </a:r>
            <a:r>
              <a:rPr lang="en-US" dirty="0" smtClean="0">
                <a:solidFill>
                  <a:srgbClr val="002060"/>
                </a:solidFill>
              </a:rPr>
              <a:t>the template </a:t>
            </a:r>
            <a:r>
              <a:rPr lang="en-US" dirty="0">
                <a:solidFill>
                  <a:srgbClr val="002060"/>
                </a:solidFill>
              </a:rPr>
              <a:t>to an S3 </a:t>
            </a:r>
            <a:r>
              <a:rPr lang="en-US" dirty="0" smtClean="0">
                <a:solidFill>
                  <a:srgbClr val="002060"/>
                </a:solidFill>
              </a:rPr>
              <a:t>bucket.</a:t>
            </a:r>
          </a:p>
          <a:p>
            <a:pPr marL="342900" indent="-342900">
              <a:buFont typeface="Wingdings" panose="05000000000000000000" pitchFamily="2" charset="2"/>
              <a:buChar char="Ø"/>
            </a:pPr>
            <a:r>
              <a:rPr lang="en-US" dirty="0">
                <a:solidFill>
                  <a:srgbClr val="002060"/>
                </a:solidFill>
              </a:rPr>
              <a:t>While creating a stack, if the template path is pointing to the </a:t>
            </a:r>
            <a:r>
              <a:rPr lang="en-US" dirty="0" smtClean="0">
                <a:solidFill>
                  <a:srgbClr val="002060"/>
                </a:solidFill>
              </a:rPr>
              <a:t>local machine</a:t>
            </a:r>
            <a:r>
              <a:rPr lang="en-US" dirty="0">
                <a:solidFill>
                  <a:srgbClr val="002060"/>
                </a:solidFill>
              </a:rPr>
              <a:t>, then it will automatically upload the </a:t>
            </a:r>
            <a:r>
              <a:rPr lang="en-US" dirty="0" err="1" smtClean="0">
                <a:solidFill>
                  <a:srgbClr val="002060"/>
                </a:solidFill>
              </a:rPr>
              <a:t>CloudFormation</a:t>
            </a:r>
            <a:r>
              <a:rPr lang="en-US" dirty="0" smtClean="0">
                <a:solidFill>
                  <a:srgbClr val="002060"/>
                </a:solidFill>
              </a:rPr>
              <a:t> template </a:t>
            </a:r>
            <a:r>
              <a:rPr lang="en-US" dirty="0">
                <a:solidFill>
                  <a:srgbClr val="002060"/>
                </a:solidFill>
              </a:rPr>
              <a:t>to the AWS S3 bucket in the relevant region. </a:t>
            </a: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In each region</a:t>
            </a:r>
            <a:r>
              <a:rPr lang="en-US" dirty="0">
                <a:solidFill>
                  <a:srgbClr val="002060"/>
                </a:solidFill>
              </a:rPr>
              <a:t>, AWS </a:t>
            </a:r>
            <a:r>
              <a:rPr lang="en-US" dirty="0" err="1">
                <a:solidFill>
                  <a:srgbClr val="002060"/>
                </a:solidFill>
              </a:rPr>
              <a:t>CloudFormation</a:t>
            </a:r>
            <a:r>
              <a:rPr lang="en-US" dirty="0">
                <a:solidFill>
                  <a:srgbClr val="002060"/>
                </a:solidFill>
              </a:rPr>
              <a:t> will create its own bucket.</a:t>
            </a:r>
            <a:endParaRPr lang="en-US" dirty="0" smtClean="0">
              <a:solidFill>
                <a:srgbClr val="002060"/>
              </a:solidFill>
            </a:endParaRPr>
          </a:p>
          <a:p>
            <a:pPr marL="342900" indent="-342900">
              <a:buFont typeface="Wingdings" panose="05000000000000000000" pitchFamily="2" charset="2"/>
              <a:buChar char="Ø"/>
            </a:pP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We can also design the template using Designer (provided by AWS)</a:t>
            </a:r>
            <a:endParaRPr lang="en-US" dirty="0">
              <a:solidFill>
                <a:srgbClr val="002060"/>
              </a:solidFill>
            </a:endParaRPr>
          </a:p>
        </p:txBody>
      </p:sp>
      <p:sp>
        <p:nvSpPr>
          <p:cNvPr id="2" name="Title 1"/>
          <p:cNvSpPr>
            <a:spLocks noGrp="1"/>
          </p:cNvSpPr>
          <p:nvPr>
            <p:ph type="title"/>
          </p:nvPr>
        </p:nvSpPr>
        <p:spPr/>
        <p:txBody>
          <a:bodyPr/>
          <a:lstStyle/>
          <a:p>
            <a:r>
              <a:rPr lang="en-US" b="1" dirty="0" err="1" smtClean="0">
                <a:solidFill>
                  <a:schemeClr val="accent1">
                    <a:lumMod val="75000"/>
                  </a:schemeClr>
                </a:solidFill>
              </a:rPr>
              <a:t>CloudFormation</a:t>
            </a:r>
            <a:r>
              <a:rPr lang="en-US" b="1" dirty="0" smtClean="0">
                <a:solidFill>
                  <a:schemeClr val="accent1">
                    <a:lumMod val="75000"/>
                  </a:schemeClr>
                </a:solidFill>
              </a:rPr>
              <a:t> Templates</a:t>
            </a:r>
            <a:endParaRPr lang="en-US" b="1" dirty="0">
              <a:solidFill>
                <a:schemeClr val="accent1">
                  <a:lumMod val="75000"/>
                </a:schemeClr>
              </a:solidFill>
            </a:endParaRPr>
          </a:p>
        </p:txBody>
      </p:sp>
    </p:spTree>
    <p:extLst>
      <p:ext uri="{BB962C8B-B14F-4D97-AF65-F5344CB8AC3E}">
        <p14:creationId xmlns:p14="http://schemas.microsoft.com/office/powerpoint/2010/main" val="153954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err="1" smtClean="0">
                <a:solidFill>
                  <a:schemeClr val="accent1">
                    <a:lumMod val="75000"/>
                  </a:schemeClr>
                </a:solidFill>
              </a:rPr>
              <a:t>CloudFormation</a:t>
            </a:r>
            <a:r>
              <a:rPr lang="en-US" b="1" dirty="0" smtClean="0">
                <a:solidFill>
                  <a:schemeClr val="accent1">
                    <a:lumMod val="75000"/>
                  </a:schemeClr>
                </a:solidFill>
              </a:rPr>
              <a:t> Templates </a:t>
            </a:r>
            <a:endParaRPr lang="en-US" b="1"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1183907" y="2099783"/>
            <a:ext cx="10520413" cy="3916006"/>
          </a:xfrm>
          <a:prstGeom prst="rect">
            <a:avLst/>
          </a:prstGeom>
        </p:spPr>
      </p:pic>
    </p:spTree>
    <p:extLst>
      <p:ext uri="{BB962C8B-B14F-4D97-AF65-F5344CB8AC3E}">
        <p14:creationId xmlns:p14="http://schemas.microsoft.com/office/powerpoint/2010/main" val="1810688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buFont typeface="Wingdings" panose="05000000000000000000" pitchFamily="2" charset="2"/>
              <a:buChar char="Ø"/>
            </a:pPr>
            <a:r>
              <a:rPr lang="en-US" dirty="0">
                <a:solidFill>
                  <a:srgbClr val="002060"/>
                </a:solidFill>
              </a:rPr>
              <a:t>A stack is created upon the successful execution of a </a:t>
            </a:r>
            <a:r>
              <a:rPr lang="en-US" dirty="0" smtClean="0">
                <a:solidFill>
                  <a:srgbClr val="002060"/>
                </a:solidFill>
              </a:rPr>
              <a:t>template.</a:t>
            </a:r>
          </a:p>
          <a:p>
            <a:pPr marL="342900" indent="-342900">
              <a:buFont typeface="Wingdings" panose="05000000000000000000" pitchFamily="2" charset="2"/>
              <a:buChar char="Ø"/>
            </a:pPr>
            <a:r>
              <a:rPr lang="en-US" dirty="0" smtClean="0">
                <a:solidFill>
                  <a:srgbClr val="002060"/>
                </a:solidFill>
              </a:rPr>
              <a:t>When a </a:t>
            </a:r>
            <a:r>
              <a:rPr lang="en-US" dirty="0" err="1">
                <a:solidFill>
                  <a:srgbClr val="002060"/>
                </a:solidFill>
              </a:rPr>
              <a:t>CloudFormation</a:t>
            </a:r>
            <a:r>
              <a:rPr lang="en-US" dirty="0">
                <a:solidFill>
                  <a:srgbClr val="002060"/>
                </a:solidFill>
              </a:rPr>
              <a:t> execution fails, it rolls back all of the execution steps and </a:t>
            </a:r>
            <a:r>
              <a:rPr lang="en-US" dirty="0" smtClean="0">
                <a:solidFill>
                  <a:srgbClr val="002060"/>
                </a:solidFill>
              </a:rPr>
              <a:t>deletes any </a:t>
            </a:r>
            <a:r>
              <a:rPr lang="en-US" dirty="0">
                <a:solidFill>
                  <a:srgbClr val="002060"/>
                </a:solidFill>
              </a:rPr>
              <a:t>resources created during the </a:t>
            </a:r>
            <a:r>
              <a:rPr lang="en-US" dirty="0" smtClean="0">
                <a:solidFill>
                  <a:srgbClr val="002060"/>
                </a:solidFill>
              </a:rPr>
              <a:t>process.</a:t>
            </a:r>
          </a:p>
          <a:p>
            <a:pPr marL="342900" indent="-342900">
              <a:buFont typeface="Wingdings" panose="05000000000000000000" pitchFamily="2" charset="2"/>
              <a:buChar char="Ø"/>
            </a:pPr>
            <a:r>
              <a:rPr lang="en-US" dirty="0" smtClean="0">
                <a:solidFill>
                  <a:srgbClr val="002060"/>
                </a:solidFill>
              </a:rPr>
              <a:t>At the time of creation of Template, </a:t>
            </a:r>
            <a:r>
              <a:rPr lang="en-US" dirty="0" err="1" smtClean="0">
                <a:solidFill>
                  <a:srgbClr val="002060"/>
                </a:solidFill>
              </a:rPr>
              <a:t>CloudFormation</a:t>
            </a:r>
            <a:r>
              <a:rPr lang="en-US" dirty="0" smtClean="0">
                <a:solidFill>
                  <a:srgbClr val="002060"/>
                </a:solidFill>
              </a:rPr>
              <a:t>, only checks for the syntactical errors.</a:t>
            </a:r>
          </a:p>
          <a:p>
            <a:pPr marL="342900" indent="-342900">
              <a:buFont typeface="Wingdings" panose="05000000000000000000" pitchFamily="2" charset="2"/>
              <a:buChar char="Ø"/>
            </a:pPr>
            <a:r>
              <a:rPr lang="en-US" dirty="0">
                <a:solidFill>
                  <a:srgbClr val="002060"/>
                </a:solidFill>
              </a:rPr>
              <a:t>When the stack is deleted, all </a:t>
            </a:r>
            <a:r>
              <a:rPr lang="en-US" dirty="0" smtClean="0">
                <a:solidFill>
                  <a:srgbClr val="002060"/>
                </a:solidFill>
              </a:rPr>
              <a:t>of the </a:t>
            </a:r>
            <a:r>
              <a:rPr lang="en-US" dirty="0">
                <a:solidFill>
                  <a:srgbClr val="002060"/>
                </a:solidFill>
              </a:rPr>
              <a:t>AWS resources created during stack creation are also </a:t>
            </a:r>
            <a:r>
              <a:rPr lang="en-US" dirty="0" smtClean="0">
                <a:solidFill>
                  <a:srgbClr val="002060"/>
                </a:solidFill>
              </a:rPr>
              <a:t>deleted</a:t>
            </a:r>
          </a:p>
          <a:p>
            <a:pPr marL="342900" indent="-342900">
              <a:buFont typeface="Wingdings" panose="05000000000000000000" pitchFamily="2" charset="2"/>
              <a:buChar char="Ø"/>
            </a:pPr>
            <a:r>
              <a:rPr lang="en-US" dirty="0" smtClean="0">
                <a:solidFill>
                  <a:srgbClr val="002060"/>
                </a:solidFill>
              </a:rPr>
              <a:t>Template will be retained in the S3 Bucket.</a:t>
            </a:r>
            <a:endParaRPr lang="en-US" dirty="0">
              <a:solidFill>
                <a:srgbClr val="002060"/>
              </a:solidFill>
            </a:endParaRPr>
          </a:p>
        </p:txBody>
      </p:sp>
      <p:sp>
        <p:nvSpPr>
          <p:cNvPr id="2" name="Title 1"/>
          <p:cNvSpPr>
            <a:spLocks noGrp="1"/>
          </p:cNvSpPr>
          <p:nvPr>
            <p:ph type="title"/>
          </p:nvPr>
        </p:nvSpPr>
        <p:spPr/>
        <p:txBody>
          <a:bodyPr/>
          <a:lstStyle/>
          <a:p>
            <a:r>
              <a:rPr lang="en-US" b="1" dirty="0" err="1" smtClean="0">
                <a:solidFill>
                  <a:schemeClr val="accent1">
                    <a:lumMod val="75000"/>
                  </a:schemeClr>
                </a:solidFill>
              </a:rPr>
              <a:t>CloudFormation</a:t>
            </a:r>
            <a:r>
              <a:rPr lang="en-US" b="1" dirty="0" smtClean="0">
                <a:solidFill>
                  <a:schemeClr val="accent1">
                    <a:lumMod val="75000"/>
                  </a:schemeClr>
                </a:solidFill>
              </a:rPr>
              <a:t> Stack</a:t>
            </a:r>
            <a:endParaRPr lang="en-US" b="1" dirty="0">
              <a:solidFill>
                <a:schemeClr val="accent1">
                  <a:lumMod val="75000"/>
                </a:schemeClr>
              </a:solidFill>
            </a:endParaRPr>
          </a:p>
        </p:txBody>
      </p:sp>
    </p:spTree>
    <p:extLst>
      <p:ext uri="{BB962C8B-B14F-4D97-AF65-F5344CB8AC3E}">
        <p14:creationId xmlns:p14="http://schemas.microsoft.com/office/powerpoint/2010/main" val="2145233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buFont typeface="Wingdings" panose="05000000000000000000" pitchFamily="2" charset="2"/>
              <a:buChar char="Ø"/>
            </a:pPr>
            <a:r>
              <a:rPr lang="en-US" dirty="0" err="1" smtClean="0">
                <a:solidFill>
                  <a:srgbClr val="002060"/>
                </a:solidFill>
              </a:rPr>
              <a:t>AWSTemplateFormatVersion</a:t>
            </a:r>
            <a:r>
              <a:rPr lang="en-US" dirty="0" smtClean="0">
                <a:solidFill>
                  <a:srgbClr val="002060"/>
                </a:solidFill>
              </a:rPr>
              <a:t>: “2010-09-09”</a:t>
            </a:r>
          </a:p>
          <a:p>
            <a:pPr marL="342900" indent="-342900">
              <a:buFont typeface="Wingdings" panose="05000000000000000000" pitchFamily="2" charset="2"/>
              <a:buChar char="Ø"/>
            </a:pPr>
            <a:r>
              <a:rPr lang="en-US" dirty="0" err="1" smtClean="0">
                <a:solidFill>
                  <a:srgbClr val="002060"/>
                </a:solidFill>
              </a:rPr>
              <a:t>Description:”VPC</a:t>
            </a:r>
            <a:r>
              <a:rPr lang="en-US" dirty="0" smtClean="0">
                <a:solidFill>
                  <a:srgbClr val="002060"/>
                </a:solidFill>
              </a:rPr>
              <a:t>, us-east-1, ”</a:t>
            </a:r>
          </a:p>
          <a:p>
            <a:pPr marL="342900" indent="-342900">
              <a:buFont typeface="Wingdings" panose="05000000000000000000" pitchFamily="2" charset="2"/>
              <a:buChar char="Ø"/>
            </a:pPr>
            <a:r>
              <a:rPr lang="en-US" dirty="0" err="1" smtClean="0">
                <a:solidFill>
                  <a:srgbClr val="002060"/>
                </a:solidFill>
              </a:rPr>
              <a:t>MetaData</a:t>
            </a:r>
            <a:r>
              <a:rPr lang="en-US" dirty="0" smtClean="0">
                <a:solidFill>
                  <a:srgbClr val="002060"/>
                </a:solidFill>
              </a:rPr>
              <a:t>: “AWS::</a:t>
            </a:r>
            <a:r>
              <a:rPr lang="en-US" dirty="0" err="1" smtClean="0">
                <a:solidFill>
                  <a:srgbClr val="002060"/>
                </a:solidFill>
              </a:rPr>
              <a:t>CloudFormation</a:t>
            </a:r>
            <a:r>
              <a:rPr lang="en-US" dirty="0" smtClean="0">
                <a:solidFill>
                  <a:srgbClr val="002060"/>
                </a:solidFill>
              </a:rPr>
              <a:t>::EC2”</a:t>
            </a:r>
          </a:p>
          <a:p>
            <a:pPr marL="342900" indent="-342900">
              <a:buFont typeface="Wingdings" panose="05000000000000000000" pitchFamily="2" charset="2"/>
              <a:buChar char="Ø"/>
            </a:pPr>
            <a:r>
              <a:rPr lang="en-US" dirty="0" smtClean="0">
                <a:solidFill>
                  <a:srgbClr val="002060"/>
                </a:solidFill>
              </a:rPr>
              <a:t>Parameters:</a:t>
            </a:r>
          </a:p>
          <a:p>
            <a:pPr marL="342900" indent="-342900">
              <a:buFont typeface="Wingdings" panose="05000000000000000000" pitchFamily="2" charset="2"/>
              <a:buChar char="Ø"/>
            </a:pPr>
            <a:r>
              <a:rPr lang="en-US" dirty="0" smtClean="0">
                <a:solidFill>
                  <a:srgbClr val="002060"/>
                </a:solidFill>
              </a:rPr>
              <a:t>AWS Specific Parameters</a:t>
            </a:r>
          </a:p>
          <a:p>
            <a:pPr marL="342900" indent="-342900">
              <a:buFont typeface="Wingdings" panose="05000000000000000000" pitchFamily="2" charset="2"/>
              <a:buChar char="Ø"/>
            </a:pPr>
            <a:r>
              <a:rPr lang="en-US" dirty="0" smtClean="0">
                <a:solidFill>
                  <a:srgbClr val="002060"/>
                </a:solidFill>
              </a:rPr>
              <a:t>Mapping</a:t>
            </a:r>
          </a:p>
          <a:p>
            <a:pPr marL="342900" indent="-342900">
              <a:buFont typeface="Wingdings" panose="05000000000000000000" pitchFamily="2" charset="2"/>
              <a:buChar char="Ø"/>
            </a:pPr>
            <a:r>
              <a:rPr lang="en-US" dirty="0" smtClean="0">
                <a:solidFill>
                  <a:srgbClr val="002060"/>
                </a:solidFill>
              </a:rPr>
              <a:t>Conditions</a:t>
            </a:r>
          </a:p>
          <a:p>
            <a:pPr marL="342900" indent="-342900">
              <a:buFont typeface="Wingdings" panose="05000000000000000000" pitchFamily="2" charset="2"/>
              <a:buChar char="Ø"/>
            </a:pPr>
            <a:r>
              <a:rPr lang="en-US" dirty="0" smtClean="0">
                <a:solidFill>
                  <a:srgbClr val="002060"/>
                </a:solidFill>
              </a:rPr>
              <a:t>Resources</a:t>
            </a:r>
            <a:endParaRPr lang="en-US" dirty="0">
              <a:solidFill>
                <a:srgbClr val="002060"/>
              </a:solidFill>
            </a:endParaRPr>
          </a:p>
        </p:txBody>
      </p:sp>
      <p:sp>
        <p:nvSpPr>
          <p:cNvPr id="2" name="Title 1"/>
          <p:cNvSpPr>
            <a:spLocks noGrp="1"/>
          </p:cNvSpPr>
          <p:nvPr>
            <p:ph type="title"/>
          </p:nvPr>
        </p:nvSpPr>
        <p:spPr/>
        <p:txBody>
          <a:bodyPr/>
          <a:lstStyle/>
          <a:p>
            <a:r>
              <a:rPr lang="en-US" b="1" dirty="0" smtClean="0">
                <a:solidFill>
                  <a:schemeClr val="accent1">
                    <a:lumMod val="75000"/>
                  </a:schemeClr>
                </a:solidFill>
              </a:rPr>
              <a:t>Template Sections</a:t>
            </a:r>
            <a:endParaRPr lang="en-US" b="1" dirty="0">
              <a:solidFill>
                <a:schemeClr val="accent1">
                  <a:lumMod val="75000"/>
                </a:schemeClr>
              </a:solidFill>
            </a:endParaRPr>
          </a:p>
        </p:txBody>
      </p:sp>
    </p:spTree>
    <p:extLst>
      <p:ext uri="{BB962C8B-B14F-4D97-AF65-F5344CB8AC3E}">
        <p14:creationId xmlns:p14="http://schemas.microsoft.com/office/powerpoint/2010/main" val="364428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dirty="0" smtClean="0">
                <a:solidFill>
                  <a:srgbClr val="002060"/>
                </a:solidFill>
              </a:rPr>
              <a:t>DB Instance</a:t>
            </a:r>
            <a:r>
              <a:rPr lang="en-US" dirty="0" smtClean="0">
                <a:solidFill>
                  <a:srgbClr val="002060"/>
                </a:solidFill>
                <a:sym typeface="Wingdings" panose="05000000000000000000" pitchFamily="2" charset="2"/>
              </a:rPr>
              <a:t> </a:t>
            </a:r>
            <a:r>
              <a:rPr lang="en-US" dirty="0" smtClean="0">
                <a:solidFill>
                  <a:srgbClr val="002060"/>
                </a:solidFill>
              </a:rPr>
              <a:t>Each </a:t>
            </a:r>
            <a:r>
              <a:rPr lang="en-US" dirty="0">
                <a:solidFill>
                  <a:srgbClr val="002060"/>
                </a:solidFill>
              </a:rPr>
              <a:t>Amazon RDS engine can create an instance with at least one database in it</a:t>
            </a:r>
            <a:r>
              <a:rPr lang="en-US" dirty="0" smtClean="0">
                <a:solidFill>
                  <a:srgbClr val="002060"/>
                </a:solidFill>
              </a:rPr>
              <a:t>.</a:t>
            </a:r>
          </a:p>
          <a:p>
            <a:r>
              <a:rPr lang="en-US" dirty="0">
                <a:solidFill>
                  <a:srgbClr val="002060"/>
                </a:solidFill>
              </a:rPr>
              <a:t>	</a:t>
            </a:r>
            <a:r>
              <a:rPr lang="en-US" dirty="0" smtClean="0">
                <a:solidFill>
                  <a:srgbClr val="002060"/>
                </a:solidFill>
              </a:rPr>
              <a:t>Each instance </a:t>
            </a:r>
            <a:r>
              <a:rPr lang="en-US" dirty="0">
                <a:solidFill>
                  <a:srgbClr val="002060"/>
                </a:solidFill>
              </a:rPr>
              <a:t>can have multiple user-created databases</a:t>
            </a:r>
            <a:r>
              <a:rPr lang="en-US" dirty="0" smtClean="0">
                <a:solidFill>
                  <a:srgbClr val="002060"/>
                </a:solidFill>
              </a:rPr>
              <a:t>.</a:t>
            </a:r>
          </a:p>
          <a:p>
            <a:r>
              <a:rPr lang="en-US" dirty="0">
                <a:solidFill>
                  <a:srgbClr val="002060"/>
                </a:solidFill>
              </a:rPr>
              <a:t>	Database names must be unique </a:t>
            </a:r>
            <a:r>
              <a:rPr lang="en-US" dirty="0" smtClean="0">
                <a:solidFill>
                  <a:srgbClr val="002060"/>
                </a:solidFill>
              </a:rPr>
              <a:t>to an </a:t>
            </a:r>
            <a:r>
              <a:rPr lang="en-US" dirty="0">
                <a:solidFill>
                  <a:srgbClr val="002060"/>
                </a:solidFill>
              </a:rPr>
              <a:t>AWS account and are called </a:t>
            </a:r>
            <a:r>
              <a:rPr lang="en-US" b="1" dirty="0">
                <a:solidFill>
                  <a:srgbClr val="002060"/>
                </a:solidFill>
              </a:rPr>
              <a:t>DB instance </a:t>
            </a:r>
            <a:r>
              <a:rPr lang="en-US" b="1" dirty="0" smtClean="0">
                <a:solidFill>
                  <a:srgbClr val="002060"/>
                </a:solidFill>
              </a:rPr>
              <a:t>	identifiers.</a:t>
            </a:r>
          </a:p>
          <a:p>
            <a:r>
              <a:rPr lang="en-US" b="1" dirty="0">
                <a:solidFill>
                  <a:srgbClr val="002060"/>
                </a:solidFill>
              </a:rPr>
              <a:t>	</a:t>
            </a:r>
            <a:r>
              <a:rPr lang="en-US" dirty="0">
                <a:solidFill>
                  <a:srgbClr val="002060"/>
                </a:solidFill>
              </a:rPr>
              <a:t>AWS RDS instances can also be accessed by </a:t>
            </a:r>
            <a:r>
              <a:rPr lang="en-US" dirty="0" smtClean="0">
                <a:solidFill>
                  <a:srgbClr val="002060"/>
                </a:solidFill>
              </a:rPr>
              <a:t>the AWS </a:t>
            </a:r>
            <a:r>
              <a:rPr lang="en-US" dirty="0">
                <a:solidFill>
                  <a:srgbClr val="002060"/>
                </a:solidFill>
              </a:rPr>
              <a:t>Management Console, the </a:t>
            </a:r>
            <a:r>
              <a:rPr lang="en-US" dirty="0" smtClean="0">
                <a:solidFill>
                  <a:srgbClr val="002060"/>
                </a:solidFill>
              </a:rPr>
              <a:t>	API</a:t>
            </a:r>
            <a:r>
              <a:rPr lang="en-US" dirty="0">
                <a:solidFill>
                  <a:srgbClr val="002060"/>
                </a:solidFill>
              </a:rPr>
              <a:t>, and the </a:t>
            </a:r>
            <a:r>
              <a:rPr lang="en-US" dirty="0" smtClean="0">
                <a:solidFill>
                  <a:srgbClr val="002060"/>
                </a:solidFill>
              </a:rPr>
              <a:t>CLI</a:t>
            </a:r>
          </a:p>
          <a:p>
            <a:r>
              <a:rPr lang="en-US" dirty="0">
                <a:solidFill>
                  <a:srgbClr val="002060"/>
                </a:solidFill>
              </a:rPr>
              <a:t>	The </a:t>
            </a:r>
            <a:r>
              <a:rPr lang="en-US" dirty="0" err="1" smtClean="0">
                <a:solidFill>
                  <a:srgbClr val="002060"/>
                </a:solidFill>
              </a:rPr>
              <a:t>generalpurpose</a:t>
            </a:r>
            <a:r>
              <a:rPr lang="en-US" dirty="0" smtClean="0">
                <a:solidFill>
                  <a:srgbClr val="002060"/>
                </a:solidFill>
              </a:rPr>
              <a:t> storage </a:t>
            </a:r>
            <a:r>
              <a:rPr lang="en-US" dirty="0">
                <a:solidFill>
                  <a:srgbClr val="002060"/>
                </a:solidFill>
              </a:rPr>
              <a:t>range for each DB engine can be categorized into two </a:t>
            </a:r>
            <a:r>
              <a:rPr lang="en-US" dirty="0" smtClean="0">
                <a:solidFill>
                  <a:srgbClr val="002060"/>
                </a:solidFill>
              </a:rPr>
              <a:t>	categories</a:t>
            </a:r>
            <a:r>
              <a:rPr lang="en-US" dirty="0">
                <a:solidFill>
                  <a:srgbClr val="002060"/>
                </a:solidFill>
              </a:rPr>
              <a:t>, </a:t>
            </a:r>
            <a:r>
              <a:rPr lang="en-US" dirty="0" smtClean="0">
                <a:solidFill>
                  <a:srgbClr val="002060"/>
                </a:solidFill>
              </a:rPr>
              <a:t>as follows:</a:t>
            </a:r>
          </a:p>
          <a:p>
            <a:r>
              <a:rPr lang="en-US" dirty="0">
                <a:solidFill>
                  <a:srgbClr val="002060"/>
                </a:solidFill>
              </a:rPr>
              <a:t>	</a:t>
            </a:r>
            <a:r>
              <a:rPr lang="en-US" dirty="0" smtClean="0">
                <a:solidFill>
                  <a:srgbClr val="002060"/>
                </a:solidFill>
                <a:sym typeface="Wingdings" panose="05000000000000000000" pitchFamily="2" charset="2"/>
              </a:rPr>
              <a:t></a:t>
            </a:r>
            <a:r>
              <a:rPr lang="en-US" dirty="0" smtClean="0">
                <a:solidFill>
                  <a:srgbClr val="002060"/>
                </a:solidFill>
              </a:rPr>
              <a:t>One </a:t>
            </a:r>
            <a:r>
              <a:rPr lang="en-US" dirty="0">
                <a:solidFill>
                  <a:srgbClr val="002060"/>
                </a:solidFill>
              </a:rPr>
              <a:t>group of DB engines, such as MySQL, </a:t>
            </a:r>
            <a:r>
              <a:rPr lang="en-US" dirty="0" err="1">
                <a:solidFill>
                  <a:srgbClr val="002060"/>
                </a:solidFill>
              </a:rPr>
              <a:t>MariaDB</a:t>
            </a:r>
            <a:r>
              <a:rPr lang="en-US" dirty="0">
                <a:solidFill>
                  <a:srgbClr val="002060"/>
                </a:solidFill>
              </a:rPr>
              <a:t>, Oracle, </a:t>
            </a:r>
            <a:r>
              <a:rPr lang="en-US" dirty="0" smtClean="0">
                <a:solidFill>
                  <a:srgbClr val="002060"/>
                </a:solidFill>
              </a:rPr>
              <a:t>and </a:t>
            </a:r>
            <a:r>
              <a:rPr lang="en-US" dirty="0" err="1" smtClean="0">
                <a:solidFill>
                  <a:srgbClr val="002060"/>
                </a:solidFill>
              </a:rPr>
              <a:t>PostgreSQL</a:t>
            </a:r>
            <a:r>
              <a:rPr lang="en-US" dirty="0">
                <a:solidFill>
                  <a:srgbClr val="002060"/>
                </a:solidFill>
              </a:rPr>
              <a:t>, that </a:t>
            </a:r>
            <a:r>
              <a:rPr lang="en-US" dirty="0" smtClean="0">
                <a:solidFill>
                  <a:srgbClr val="002060"/>
                </a:solidFill>
              </a:rPr>
              <a:t>	support </a:t>
            </a:r>
            <a:r>
              <a:rPr lang="en-US" dirty="0">
                <a:solidFill>
                  <a:srgbClr val="002060"/>
                </a:solidFill>
              </a:rPr>
              <a:t>a minimum of 20 GB and a maximum of 32 TB.</a:t>
            </a:r>
          </a:p>
          <a:p>
            <a:r>
              <a:rPr lang="en-US" dirty="0" smtClean="0">
                <a:solidFill>
                  <a:srgbClr val="002060"/>
                </a:solidFill>
              </a:rPr>
              <a:t>	</a:t>
            </a:r>
            <a:r>
              <a:rPr lang="en-US" dirty="0" smtClean="0">
                <a:solidFill>
                  <a:srgbClr val="002060"/>
                </a:solidFill>
                <a:sym typeface="Wingdings" panose="05000000000000000000" pitchFamily="2" charset="2"/>
              </a:rPr>
              <a:t></a:t>
            </a:r>
            <a:r>
              <a:rPr lang="en-US" dirty="0" smtClean="0">
                <a:solidFill>
                  <a:srgbClr val="002060"/>
                </a:solidFill>
              </a:rPr>
              <a:t>The </a:t>
            </a:r>
            <a:r>
              <a:rPr lang="en-US" dirty="0">
                <a:solidFill>
                  <a:srgbClr val="002060"/>
                </a:solidFill>
              </a:rPr>
              <a:t>second group of DB engines, such as MS SQL Server for Enterprise,</a:t>
            </a:r>
          </a:p>
          <a:p>
            <a:r>
              <a:rPr lang="en-US" dirty="0" smtClean="0">
                <a:solidFill>
                  <a:srgbClr val="002060"/>
                </a:solidFill>
              </a:rPr>
              <a:t>	Standard</a:t>
            </a:r>
            <a:r>
              <a:rPr lang="en-US" dirty="0">
                <a:solidFill>
                  <a:srgbClr val="002060"/>
                </a:solidFill>
              </a:rPr>
              <a:t>, Web, and Express editions, that support 20 GB to 16 TB storage.</a:t>
            </a:r>
            <a:endParaRPr lang="en-US" dirty="0" smtClean="0">
              <a:solidFill>
                <a:srgbClr val="002060"/>
              </a:solidFill>
            </a:endParaRPr>
          </a:p>
          <a:p>
            <a:endParaRPr lang="en-US" dirty="0" smtClean="0">
              <a:solidFill>
                <a:srgbClr val="002060"/>
              </a:solidFill>
            </a:endParaRPr>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Components</a:t>
            </a:r>
            <a:endParaRPr lang="en-US" b="1" dirty="0">
              <a:solidFill>
                <a:schemeClr val="accent1">
                  <a:lumMod val="75000"/>
                </a:schemeClr>
              </a:solidFill>
            </a:endParaRPr>
          </a:p>
        </p:txBody>
      </p:sp>
    </p:spTree>
    <p:extLst>
      <p:ext uri="{BB962C8B-B14F-4D97-AF65-F5344CB8AC3E}">
        <p14:creationId xmlns:p14="http://schemas.microsoft.com/office/powerpoint/2010/main" val="3725816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normAutofit/>
          </a:bodyPr>
          <a:lstStyle/>
          <a:p>
            <a:pPr marL="342900" indent="-342900">
              <a:buFont typeface="Wingdings" panose="05000000000000000000" pitchFamily="2" charset="2"/>
              <a:buChar char="Ø"/>
            </a:pPr>
            <a:r>
              <a:rPr lang="en-US" dirty="0" smtClean="0">
                <a:solidFill>
                  <a:srgbClr val="002060"/>
                </a:solidFill>
              </a:rPr>
              <a:t>Template to create an EC2 instance</a:t>
            </a:r>
          </a:p>
          <a:p>
            <a:pPr marL="342900" indent="-342900">
              <a:buFont typeface="Wingdings" panose="05000000000000000000" pitchFamily="2" charset="2"/>
              <a:buChar char="Ø"/>
            </a:pPr>
            <a:r>
              <a:rPr lang="en-US" dirty="0" smtClean="0">
                <a:solidFill>
                  <a:srgbClr val="002060"/>
                </a:solidFill>
              </a:rPr>
              <a:t>Create an EC2 instance with a Security group</a:t>
            </a:r>
            <a:endParaRPr lang="en-US" dirty="0">
              <a:solidFill>
                <a:srgbClr val="002060"/>
              </a:solidFill>
            </a:endParaRPr>
          </a:p>
        </p:txBody>
      </p:sp>
      <p:sp>
        <p:nvSpPr>
          <p:cNvPr id="2" name="Title 1"/>
          <p:cNvSpPr>
            <a:spLocks noGrp="1"/>
          </p:cNvSpPr>
          <p:nvPr>
            <p:ph type="title"/>
          </p:nvPr>
        </p:nvSpPr>
        <p:spPr/>
        <p:txBody>
          <a:bodyPr/>
          <a:lstStyle/>
          <a:p>
            <a:r>
              <a:rPr lang="en-US" b="1" dirty="0" err="1" smtClean="0">
                <a:solidFill>
                  <a:schemeClr val="accent1">
                    <a:lumMod val="75000"/>
                  </a:schemeClr>
                </a:solidFill>
              </a:rPr>
              <a:t>CloudFormation</a:t>
            </a:r>
            <a:r>
              <a:rPr lang="en-US" b="1" dirty="0" smtClean="0">
                <a:solidFill>
                  <a:schemeClr val="accent1">
                    <a:lumMod val="75000"/>
                  </a:schemeClr>
                </a:solidFill>
              </a:rPr>
              <a:t> Lab</a:t>
            </a:r>
            <a:endParaRPr lang="en-US" b="1" dirty="0">
              <a:solidFill>
                <a:schemeClr val="accent1">
                  <a:lumMod val="75000"/>
                </a:schemeClr>
              </a:solidFill>
            </a:endParaRPr>
          </a:p>
        </p:txBody>
      </p:sp>
    </p:spTree>
    <p:extLst>
      <p:ext uri="{BB962C8B-B14F-4D97-AF65-F5344CB8AC3E}">
        <p14:creationId xmlns:p14="http://schemas.microsoft.com/office/powerpoint/2010/main" val="2755624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dirty="0" smtClean="0">
                <a:solidFill>
                  <a:srgbClr val="002060"/>
                </a:solidFill>
              </a:rPr>
              <a:t>DB Instance</a:t>
            </a:r>
            <a:r>
              <a:rPr lang="en-US" dirty="0" smtClean="0">
                <a:solidFill>
                  <a:srgbClr val="002060"/>
                </a:solidFill>
                <a:sym typeface="Wingdings" panose="05000000000000000000" pitchFamily="2" charset="2"/>
              </a:rPr>
              <a:t></a:t>
            </a:r>
          </a:p>
          <a:p>
            <a:r>
              <a:rPr lang="en-US" dirty="0">
                <a:solidFill>
                  <a:srgbClr val="002060"/>
                </a:solidFill>
                <a:sym typeface="Wingdings" panose="05000000000000000000" pitchFamily="2" charset="2"/>
              </a:rPr>
              <a:t>	</a:t>
            </a:r>
            <a:r>
              <a:rPr lang="en-US" dirty="0" smtClean="0">
                <a:solidFill>
                  <a:srgbClr val="002060"/>
                </a:solidFill>
              </a:rPr>
              <a:t>Each </a:t>
            </a:r>
            <a:r>
              <a:rPr lang="en-US" dirty="0">
                <a:solidFill>
                  <a:srgbClr val="002060"/>
                </a:solidFill>
              </a:rPr>
              <a:t>Amazon RDS engine can create an instance with at least one database in it</a:t>
            </a:r>
            <a:r>
              <a:rPr lang="en-US" dirty="0" smtClean="0">
                <a:solidFill>
                  <a:srgbClr val="002060"/>
                </a:solidFill>
              </a:rPr>
              <a:t>.</a:t>
            </a:r>
          </a:p>
          <a:p>
            <a:r>
              <a:rPr lang="en-US" dirty="0">
                <a:solidFill>
                  <a:srgbClr val="002060"/>
                </a:solidFill>
              </a:rPr>
              <a:t>	</a:t>
            </a:r>
            <a:r>
              <a:rPr lang="en-US" dirty="0" smtClean="0">
                <a:solidFill>
                  <a:srgbClr val="002060"/>
                </a:solidFill>
              </a:rPr>
              <a:t>Each instance </a:t>
            </a:r>
            <a:r>
              <a:rPr lang="en-US" dirty="0">
                <a:solidFill>
                  <a:srgbClr val="002060"/>
                </a:solidFill>
              </a:rPr>
              <a:t>can have multiple user-created databases</a:t>
            </a:r>
            <a:r>
              <a:rPr lang="en-US" dirty="0" smtClean="0">
                <a:solidFill>
                  <a:srgbClr val="002060"/>
                </a:solidFill>
              </a:rPr>
              <a:t>.</a:t>
            </a:r>
          </a:p>
          <a:p>
            <a:r>
              <a:rPr lang="en-US" dirty="0">
                <a:solidFill>
                  <a:srgbClr val="002060"/>
                </a:solidFill>
              </a:rPr>
              <a:t>	Database names must be unique </a:t>
            </a:r>
            <a:r>
              <a:rPr lang="en-US" dirty="0" smtClean="0">
                <a:solidFill>
                  <a:srgbClr val="002060"/>
                </a:solidFill>
              </a:rPr>
              <a:t>to an </a:t>
            </a:r>
            <a:r>
              <a:rPr lang="en-US" dirty="0">
                <a:solidFill>
                  <a:srgbClr val="002060"/>
                </a:solidFill>
              </a:rPr>
              <a:t>AWS account and are called </a:t>
            </a:r>
            <a:r>
              <a:rPr lang="en-US" b="1" dirty="0">
                <a:solidFill>
                  <a:srgbClr val="002060"/>
                </a:solidFill>
              </a:rPr>
              <a:t>DB instance </a:t>
            </a:r>
            <a:r>
              <a:rPr lang="en-US" b="1" dirty="0" smtClean="0">
                <a:solidFill>
                  <a:srgbClr val="002060"/>
                </a:solidFill>
              </a:rPr>
              <a:t>	identifiers</a:t>
            </a:r>
          </a:p>
          <a:p>
            <a:r>
              <a:rPr lang="en-US" b="1" dirty="0">
                <a:solidFill>
                  <a:srgbClr val="002060"/>
                </a:solidFill>
              </a:rPr>
              <a:t>	</a:t>
            </a:r>
            <a:r>
              <a:rPr lang="en-US" dirty="0">
                <a:solidFill>
                  <a:srgbClr val="002060"/>
                </a:solidFill>
              </a:rPr>
              <a:t>AWS RDS instances can also be accessed by </a:t>
            </a:r>
            <a:r>
              <a:rPr lang="en-US" dirty="0" smtClean="0">
                <a:solidFill>
                  <a:srgbClr val="002060"/>
                </a:solidFill>
              </a:rPr>
              <a:t>the AWS </a:t>
            </a:r>
            <a:r>
              <a:rPr lang="en-US" dirty="0">
                <a:solidFill>
                  <a:srgbClr val="002060"/>
                </a:solidFill>
              </a:rPr>
              <a:t>Management Console, the </a:t>
            </a:r>
            <a:r>
              <a:rPr lang="en-US" dirty="0" smtClean="0">
                <a:solidFill>
                  <a:srgbClr val="002060"/>
                </a:solidFill>
              </a:rPr>
              <a:t>	API</a:t>
            </a:r>
            <a:r>
              <a:rPr lang="en-US" dirty="0">
                <a:solidFill>
                  <a:srgbClr val="002060"/>
                </a:solidFill>
              </a:rPr>
              <a:t>, and the </a:t>
            </a:r>
            <a:r>
              <a:rPr lang="en-US" dirty="0" smtClean="0">
                <a:solidFill>
                  <a:srgbClr val="002060"/>
                </a:solidFill>
              </a:rPr>
              <a:t>CLI</a:t>
            </a:r>
          </a:p>
          <a:p>
            <a:r>
              <a:rPr lang="en-US" dirty="0">
                <a:solidFill>
                  <a:srgbClr val="002060"/>
                </a:solidFill>
              </a:rPr>
              <a:t>	The </a:t>
            </a:r>
            <a:r>
              <a:rPr lang="en-US" dirty="0" smtClean="0">
                <a:solidFill>
                  <a:srgbClr val="002060"/>
                </a:solidFill>
              </a:rPr>
              <a:t>general purpose storage </a:t>
            </a:r>
            <a:r>
              <a:rPr lang="en-US" dirty="0">
                <a:solidFill>
                  <a:srgbClr val="002060"/>
                </a:solidFill>
              </a:rPr>
              <a:t>range for each DB engine can be categorized into two </a:t>
            </a:r>
            <a:r>
              <a:rPr lang="en-US" dirty="0" smtClean="0">
                <a:solidFill>
                  <a:srgbClr val="002060"/>
                </a:solidFill>
              </a:rPr>
              <a:t>	categories</a:t>
            </a:r>
            <a:r>
              <a:rPr lang="en-US" dirty="0">
                <a:solidFill>
                  <a:srgbClr val="002060"/>
                </a:solidFill>
              </a:rPr>
              <a:t>, </a:t>
            </a:r>
            <a:r>
              <a:rPr lang="en-US" dirty="0" smtClean="0">
                <a:solidFill>
                  <a:srgbClr val="002060"/>
                </a:solidFill>
              </a:rPr>
              <a:t>as follows:</a:t>
            </a:r>
          </a:p>
          <a:p>
            <a:r>
              <a:rPr lang="en-US" dirty="0">
                <a:solidFill>
                  <a:srgbClr val="002060"/>
                </a:solidFill>
              </a:rPr>
              <a:t>	</a:t>
            </a:r>
            <a:r>
              <a:rPr lang="en-US" dirty="0" smtClean="0">
                <a:solidFill>
                  <a:srgbClr val="002060"/>
                </a:solidFill>
                <a:sym typeface="Wingdings" panose="05000000000000000000" pitchFamily="2" charset="2"/>
              </a:rPr>
              <a:t></a:t>
            </a:r>
            <a:r>
              <a:rPr lang="en-US" dirty="0" smtClean="0">
                <a:solidFill>
                  <a:srgbClr val="002060"/>
                </a:solidFill>
              </a:rPr>
              <a:t>One </a:t>
            </a:r>
            <a:r>
              <a:rPr lang="en-US" dirty="0">
                <a:solidFill>
                  <a:srgbClr val="002060"/>
                </a:solidFill>
              </a:rPr>
              <a:t>group of DB engines, such as MySQL, </a:t>
            </a:r>
            <a:r>
              <a:rPr lang="en-US" dirty="0" err="1">
                <a:solidFill>
                  <a:srgbClr val="002060"/>
                </a:solidFill>
              </a:rPr>
              <a:t>MariaDB</a:t>
            </a:r>
            <a:r>
              <a:rPr lang="en-US" dirty="0">
                <a:solidFill>
                  <a:srgbClr val="002060"/>
                </a:solidFill>
              </a:rPr>
              <a:t>, Oracle, </a:t>
            </a:r>
            <a:r>
              <a:rPr lang="en-US" dirty="0" smtClean="0">
                <a:solidFill>
                  <a:srgbClr val="002060"/>
                </a:solidFill>
              </a:rPr>
              <a:t>and </a:t>
            </a:r>
            <a:r>
              <a:rPr lang="en-US" dirty="0" err="1" smtClean="0">
                <a:solidFill>
                  <a:srgbClr val="002060"/>
                </a:solidFill>
              </a:rPr>
              <a:t>PostgreSQL</a:t>
            </a:r>
            <a:r>
              <a:rPr lang="en-US" dirty="0">
                <a:solidFill>
                  <a:srgbClr val="002060"/>
                </a:solidFill>
              </a:rPr>
              <a:t>, that </a:t>
            </a:r>
            <a:r>
              <a:rPr lang="en-US" dirty="0" smtClean="0">
                <a:solidFill>
                  <a:srgbClr val="002060"/>
                </a:solidFill>
              </a:rPr>
              <a:t>	support </a:t>
            </a:r>
            <a:r>
              <a:rPr lang="en-US" dirty="0">
                <a:solidFill>
                  <a:srgbClr val="002060"/>
                </a:solidFill>
              </a:rPr>
              <a:t>a minimum of 20 GB and a maximum of 32 TB.</a:t>
            </a:r>
          </a:p>
          <a:p>
            <a:r>
              <a:rPr lang="en-US" dirty="0" smtClean="0">
                <a:solidFill>
                  <a:srgbClr val="002060"/>
                </a:solidFill>
              </a:rPr>
              <a:t>	</a:t>
            </a:r>
            <a:r>
              <a:rPr lang="en-US" dirty="0" smtClean="0">
                <a:solidFill>
                  <a:srgbClr val="002060"/>
                </a:solidFill>
                <a:sym typeface="Wingdings" panose="05000000000000000000" pitchFamily="2" charset="2"/>
              </a:rPr>
              <a:t></a:t>
            </a:r>
            <a:r>
              <a:rPr lang="en-US" dirty="0" smtClean="0">
                <a:solidFill>
                  <a:srgbClr val="002060"/>
                </a:solidFill>
              </a:rPr>
              <a:t>The </a:t>
            </a:r>
            <a:r>
              <a:rPr lang="en-US" dirty="0">
                <a:solidFill>
                  <a:srgbClr val="002060"/>
                </a:solidFill>
              </a:rPr>
              <a:t>second group of DB engines, such as MS SQL Server for Enterprise,</a:t>
            </a:r>
          </a:p>
          <a:p>
            <a:r>
              <a:rPr lang="en-US" dirty="0" smtClean="0">
                <a:solidFill>
                  <a:srgbClr val="002060"/>
                </a:solidFill>
              </a:rPr>
              <a:t>	Standard</a:t>
            </a:r>
            <a:r>
              <a:rPr lang="en-US" dirty="0">
                <a:solidFill>
                  <a:srgbClr val="002060"/>
                </a:solidFill>
              </a:rPr>
              <a:t>, Web, and Express editions, that support 20 GB to 16 TB storage.</a:t>
            </a:r>
            <a:endParaRPr lang="en-US" dirty="0" smtClean="0">
              <a:solidFill>
                <a:srgbClr val="002060"/>
              </a:solidFill>
            </a:endParaRPr>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Components</a:t>
            </a:r>
            <a:endParaRPr lang="en-US" b="1" dirty="0">
              <a:solidFill>
                <a:schemeClr val="accent1">
                  <a:lumMod val="75000"/>
                </a:schemeClr>
              </a:solidFill>
            </a:endParaRPr>
          </a:p>
        </p:txBody>
      </p:sp>
    </p:spTree>
    <p:extLst>
      <p:ext uri="{BB962C8B-B14F-4D97-AF65-F5344CB8AC3E}">
        <p14:creationId xmlns:p14="http://schemas.microsoft.com/office/powerpoint/2010/main" val="2951106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r>
              <a:rPr lang="en-US" dirty="0" smtClean="0">
                <a:solidFill>
                  <a:srgbClr val="002060"/>
                </a:solidFill>
              </a:rPr>
              <a:t>Regions and AZ</a:t>
            </a:r>
            <a:r>
              <a:rPr lang="en-US" dirty="0" smtClean="0">
                <a:solidFill>
                  <a:srgbClr val="002060"/>
                </a:solidFill>
                <a:sym typeface="Wingdings" panose="05000000000000000000" pitchFamily="2" charset="2"/>
              </a:rPr>
              <a:t></a:t>
            </a:r>
          </a:p>
          <a:p>
            <a:r>
              <a:rPr lang="en-US" dirty="0">
                <a:solidFill>
                  <a:srgbClr val="002060"/>
                </a:solidFill>
                <a:sym typeface="Wingdings" panose="05000000000000000000" pitchFamily="2" charset="2"/>
              </a:rPr>
              <a:t>	</a:t>
            </a:r>
            <a:r>
              <a:rPr lang="en-US" dirty="0" smtClean="0">
                <a:solidFill>
                  <a:srgbClr val="002060"/>
                </a:solidFill>
              </a:rPr>
              <a:t>Each geographical </a:t>
            </a:r>
            <a:r>
              <a:rPr lang="en-US" dirty="0">
                <a:solidFill>
                  <a:srgbClr val="002060"/>
                </a:solidFill>
              </a:rPr>
              <a:t>location where the data centers are located is called a </a:t>
            </a:r>
            <a:r>
              <a:rPr lang="en-US" dirty="0" smtClean="0">
                <a:solidFill>
                  <a:srgbClr val="002060"/>
                </a:solidFill>
              </a:rPr>
              <a:t>   	</a:t>
            </a:r>
            <a:r>
              <a:rPr lang="en-US" b="1" dirty="0" smtClean="0">
                <a:solidFill>
                  <a:srgbClr val="002060"/>
                </a:solidFill>
              </a:rPr>
              <a:t>region</a:t>
            </a:r>
            <a:endParaRPr lang="en-US" dirty="0" smtClean="0">
              <a:solidFill>
                <a:srgbClr val="002060"/>
              </a:solidFill>
            </a:endParaRPr>
          </a:p>
          <a:p>
            <a:r>
              <a:rPr lang="en-US" dirty="0">
                <a:solidFill>
                  <a:srgbClr val="002060"/>
                </a:solidFill>
              </a:rPr>
              <a:t>	</a:t>
            </a:r>
            <a:r>
              <a:rPr lang="en-US" dirty="0" smtClean="0">
                <a:solidFill>
                  <a:srgbClr val="002060"/>
                </a:solidFill>
              </a:rPr>
              <a:t>Each region </a:t>
            </a:r>
            <a:r>
              <a:rPr lang="en-US" dirty="0">
                <a:solidFill>
                  <a:srgbClr val="002060"/>
                </a:solidFill>
              </a:rPr>
              <a:t>comprises multiple distinct locations that are called AZs</a:t>
            </a:r>
            <a:r>
              <a:rPr lang="en-US" dirty="0" smtClean="0">
                <a:solidFill>
                  <a:srgbClr val="002060"/>
                </a:solidFill>
              </a:rPr>
              <a:t>.</a:t>
            </a:r>
          </a:p>
          <a:p>
            <a:r>
              <a:rPr lang="en-US" dirty="0">
                <a:solidFill>
                  <a:srgbClr val="002060"/>
                </a:solidFill>
              </a:rPr>
              <a:t>	Amazon creates </a:t>
            </a:r>
            <a:r>
              <a:rPr lang="en-US" dirty="0" smtClean="0">
                <a:solidFill>
                  <a:srgbClr val="002060"/>
                </a:solidFill>
              </a:rPr>
              <a:t>AZ’s in </a:t>
            </a:r>
            <a:r>
              <a:rPr lang="en-US" dirty="0">
                <a:solidFill>
                  <a:srgbClr val="002060"/>
                </a:solidFill>
              </a:rPr>
              <a:t>isolated locations so that a failure in one AZ does not </a:t>
            </a:r>
            <a:r>
              <a:rPr lang="en-US" dirty="0" smtClean="0">
                <a:solidFill>
                  <a:srgbClr val="002060"/>
                </a:solidFill>
              </a:rPr>
              <a:t>	impact	other </a:t>
            </a:r>
            <a:r>
              <a:rPr lang="en-US" dirty="0">
                <a:solidFill>
                  <a:srgbClr val="002060"/>
                </a:solidFill>
              </a:rPr>
              <a:t>AZs in </a:t>
            </a:r>
            <a:r>
              <a:rPr lang="en-US" dirty="0" smtClean="0">
                <a:solidFill>
                  <a:srgbClr val="002060"/>
                </a:solidFill>
              </a:rPr>
              <a:t>the region.</a:t>
            </a:r>
          </a:p>
          <a:p>
            <a:r>
              <a:rPr lang="en-US" dirty="0">
                <a:solidFill>
                  <a:srgbClr val="002060"/>
                </a:solidFill>
              </a:rPr>
              <a:t>	An RDS DB instance can be provisioned in several AZs by selecting the multi-AZ</a:t>
            </a:r>
          </a:p>
          <a:p>
            <a:r>
              <a:rPr lang="en-US" dirty="0" smtClean="0">
                <a:solidFill>
                  <a:srgbClr val="002060"/>
                </a:solidFill>
              </a:rPr>
              <a:t>	deployment option</a:t>
            </a:r>
          </a:p>
          <a:p>
            <a:r>
              <a:rPr lang="en-US" dirty="0">
                <a:solidFill>
                  <a:srgbClr val="002060"/>
                </a:solidFill>
              </a:rPr>
              <a:t>	</a:t>
            </a:r>
            <a:r>
              <a:rPr lang="en-US" dirty="0" smtClean="0">
                <a:solidFill>
                  <a:srgbClr val="002060"/>
                </a:solidFill>
              </a:rPr>
              <a:t>It is always recommended to create RDS in multiple AZ’s to avoid </a:t>
            </a:r>
            <a:r>
              <a:rPr lang="en-US" dirty="0" err="1" smtClean="0">
                <a:solidFill>
                  <a:srgbClr val="002060"/>
                </a:solidFill>
              </a:rPr>
              <a:t>DataLoss</a:t>
            </a:r>
            <a:r>
              <a:rPr lang="en-US" dirty="0" smtClean="0">
                <a:solidFill>
                  <a:srgbClr val="002060"/>
                </a:solidFill>
              </a:rPr>
              <a:t> due to 	any failures (disaster Recovery)</a:t>
            </a:r>
          </a:p>
          <a:p>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Components</a:t>
            </a:r>
            <a:endParaRPr lang="en-US" b="1" dirty="0">
              <a:solidFill>
                <a:schemeClr val="accent1">
                  <a:lumMod val="75000"/>
                </a:schemeClr>
              </a:solidFill>
            </a:endParaRPr>
          </a:p>
        </p:txBody>
      </p:sp>
    </p:spTree>
    <p:extLst>
      <p:ext uri="{BB962C8B-B14F-4D97-AF65-F5344CB8AC3E}">
        <p14:creationId xmlns:p14="http://schemas.microsoft.com/office/powerpoint/2010/main" val="1599260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pPr marL="342900" indent="-342900">
              <a:buFont typeface="Wingdings" panose="05000000000000000000" pitchFamily="2" charset="2"/>
              <a:buChar char="Ø"/>
            </a:pPr>
            <a:r>
              <a:rPr lang="en-US" dirty="0" smtClean="0">
                <a:solidFill>
                  <a:srgbClr val="002060"/>
                </a:solidFill>
              </a:rPr>
              <a:t>Main DB, will undergo multiple request/response for an application</a:t>
            </a:r>
          </a:p>
          <a:p>
            <a:pPr marL="342900" indent="-342900">
              <a:buFont typeface="Wingdings" panose="05000000000000000000" pitchFamily="2" charset="2"/>
              <a:buChar char="Ø"/>
            </a:pPr>
            <a:r>
              <a:rPr lang="en-US" dirty="0" smtClean="0">
                <a:solidFill>
                  <a:srgbClr val="002060"/>
                </a:solidFill>
              </a:rPr>
              <a:t>We can create </a:t>
            </a:r>
            <a:r>
              <a:rPr lang="en-US" dirty="0" err="1" smtClean="0">
                <a:solidFill>
                  <a:srgbClr val="002060"/>
                </a:solidFill>
              </a:rPr>
              <a:t>upto</a:t>
            </a:r>
            <a:r>
              <a:rPr lang="en-US" dirty="0" smtClean="0">
                <a:solidFill>
                  <a:srgbClr val="002060"/>
                </a:solidFill>
              </a:rPr>
              <a:t> 5 read </a:t>
            </a:r>
            <a:r>
              <a:rPr lang="en-US" dirty="0" err="1" smtClean="0">
                <a:solidFill>
                  <a:srgbClr val="002060"/>
                </a:solidFill>
              </a:rPr>
              <a:t>replca’s</a:t>
            </a:r>
            <a:r>
              <a:rPr lang="en-US" dirty="0" smtClean="0">
                <a:solidFill>
                  <a:srgbClr val="002060"/>
                </a:solidFill>
              </a:rPr>
              <a:t>, which can be within AZ, cross AZ or cross Region</a:t>
            </a:r>
          </a:p>
          <a:p>
            <a:pPr marL="342900" indent="-342900">
              <a:buFont typeface="Wingdings" panose="05000000000000000000" pitchFamily="2" charset="2"/>
              <a:buChar char="Ø"/>
            </a:pPr>
            <a:r>
              <a:rPr lang="en-US" dirty="0" smtClean="0">
                <a:solidFill>
                  <a:srgbClr val="002060"/>
                </a:solidFill>
              </a:rPr>
              <a:t>There will be </a:t>
            </a:r>
            <a:r>
              <a:rPr lang="en-US" dirty="0" err="1" smtClean="0">
                <a:solidFill>
                  <a:srgbClr val="002060"/>
                </a:solidFill>
              </a:rPr>
              <a:t>Async</a:t>
            </a:r>
            <a:r>
              <a:rPr lang="en-US" dirty="0" smtClean="0">
                <a:solidFill>
                  <a:srgbClr val="002060"/>
                </a:solidFill>
              </a:rPr>
              <a:t> replication between read replica’s</a:t>
            </a:r>
          </a:p>
          <a:p>
            <a:pPr marL="342900" indent="-342900">
              <a:buFont typeface="Wingdings" panose="05000000000000000000" pitchFamily="2" charset="2"/>
              <a:buChar char="Ø"/>
            </a:pPr>
            <a:r>
              <a:rPr lang="en-US" dirty="0" smtClean="0">
                <a:solidFill>
                  <a:srgbClr val="002060"/>
                </a:solidFill>
              </a:rPr>
              <a:t>Application must update connection string to leverage read replica’s</a:t>
            </a:r>
          </a:p>
          <a:p>
            <a:pPr marL="342900" indent="-342900">
              <a:buFont typeface="Wingdings" panose="05000000000000000000" pitchFamily="2" charset="2"/>
              <a:buChar char="Ø"/>
            </a:pPr>
            <a:r>
              <a:rPr lang="en-US" dirty="0" smtClean="0">
                <a:solidFill>
                  <a:srgbClr val="002060"/>
                </a:solidFill>
              </a:rPr>
              <a:t>Ex: Production DB running on normal load; we need to run some analytics. Create Read replica to run the new workload there.</a:t>
            </a:r>
          </a:p>
          <a:p>
            <a:pPr marL="342900" indent="-342900">
              <a:buFont typeface="Wingdings" panose="05000000000000000000" pitchFamily="2" charset="2"/>
              <a:buChar char="Ø"/>
            </a:pPr>
            <a:r>
              <a:rPr lang="en-US" dirty="0" smtClean="0">
                <a:solidFill>
                  <a:srgbClr val="002060"/>
                </a:solidFill>
              </a:rPr>
              <a:t>Network Cost</a:t>
            </a:r>
            <a:r>
              <a:rPr lang="en-US" dirty="0" smtClean="0">
                <a:solidFill>
                  <a:srgbClr val="002060"/>
                </a:solidFill>
                <a:sym typeface="Wingdings" panose="05000000000000000000" pitchFamily="2" charset="2"/>
              </a:rPr>
              <a:t> cost for transferring data from one AZ to other</a:t>
            </a:r>
            <a:endParaRPr lang="en-US" dirty="0" smtClean="0">
              <a:solidFill>
                <a:srgbClr val="002060"/>
              </a:solidFill>
            </a:endParaRPr>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a:xfrm>
            <a:off x="127761" y="-153908"/>
            <a:ext cx="11125236" cy="1104900"/>
          </a:xfrm>
        </p:spPr>
        <p:txBody>
          <a:bodyPr/>
          <a:lstStyle/>
          <a:p>
            <a:r>
              <a:rPr lang="en-US" b="1" dirty="0" smtClean="0">
                <a:solidFill>
                  <a:schemeClr val="accent1">
                    <a:lumMod val="75000"/>
                  </a:schemeClr>
                </a:solidFill>
              </a:rPr>
              <a:t>Read Replica’s</a:t>
            </a:r>
            <a:endParaRPr lang="en-US" b="1" dirty="0">
              <a:solidFill>
                <a:schemeClr val="accent1">
                  <a:lumMod val="75000"/>
                </a:schemeClr>
              </a:solidFill>
            </a:endParaRPr>
          </a:p>
        </p:txBody>
      </p:sp>
    </p:spTree>
    <p:extLst>
      <p:ext uri="{BB962C8B-B14F-4D97-AF65-F5344CB8AC3E}">
        <p14:creationId xmlns:p14="http://schemas.microsoft.com/office/powerpoint/2010/main" val="3883062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r>
              <a:rPr lang="en-US" dirty="0" smtClean="0">
                <a:solidFill>
                  <a:srgbClr val="002060"/>
                </a:solidFill>
              </a:rPr>
              <a:t>Security Groups</a:t>
            </a:r>
            <a:r>
              <a:rPr lang="en-US" dirty="0" smtClean="0">
                <a:solidFill>
                  <a:srgbClr val="002060"/>
                </a:solidFill>
                <a:sym typeface="Wingdings" panose="05000000000000000000" pitchFamily="2" charset="2"/>
              </a:rPr>
              <a:t></a:t>
            </a:r>
          </a:p>
          <a:p>
            <a:r>
              <a:rPr lang="en-US" dirty="0">
                <a:solidFill>
                  <a:srgbClr val="002060"/>
                </a:solidFill>
                <a:sym typeface="Wingdings" panose="05000000000000000000" pitchFamily="2" charset="2"/>
              </a:rPr>
              <a:t>	</a:t>
            </a:r>
            <a:r>
              <a:rPr lang="en-US" dirty="0" smtClean="0">
                <a:solidFill>
                  <a:srgbClr val="002060"/>
                </a:solidFill>
              </a:rPr>
              <a:t>It acts like a firewall</a:t>
            </a:r>
          </a:p>
          <a:p>
            <a:r>
              <a:rPr lang="en-US" dirty="0">
                <a:solidFill>
                  <a:srgbClr val="002060"/>
                </a:solidFill>
              </a:rPr>
              <a:t>	</a:t>
            </a:r>
            <a:r>
              <a:rPr lang="en-US" dirty="0" smtClean="0">
                <a:solidFill>
                  <a:srgbClr val="002060"/>
                </a:solidFill>
              </a:rPr>
              <a:t>They control access to RDS Instance, by specifying the allowed source ports, 	Protocols and IP’s</a:t>
            </a:r>
          </a:p>
          <a:p>
            <a:r>
              <a:rPr lang="en-US" dirty="0">
                <a:solidFill>
                  <a:srgbClr val="002060"/>
                </a:solidFill>
              </a:rPr>
              <a:t>	</a:t>
            </a:r>
            <a:r>
              <a:rPr lang="en-US" dirty="0" smtClean="0">
                <a:solidFill>
                  <a:srgbClr val="002060"/>
                </a:solidFill>
              </a:rPr>
              <a:t>Three types of Security groups can be attached with RDS </a:t>
            </a:r>
            <a:r>
              <a:rPr lang="en-US" dirty="0" err="1" smtClean="0">
                <a:solidFill>
                  <a:srgbClr val="002060"/>
                </a:solidFill>
              </a:rPr>
              <a:t>RDS</a:t>
            </a:r>
            <a:r>
              <a:rPr lang="en-US" dirty="0" smtClean="0">
                <a:solidFill>
                  <a:srgbClr val="002060"/>
                </a:solidFill>
              </a:rPr>
              <a:t> Security group, VPC 	Security group and EC2 security group</a:t>
            </a:r>
          </a:p>
          <a:p>
            <a:r>
              <a:rPr lang="en-US" dirty="0">
                <a:solidFill>
                  <a:srgbClr val="002060"/>
                </a:solidFill>
              </a:rPr>
              <a:t>	</a:t>
            </a:r>
            <a:r>
              <a:rPr lang="en-US" dirty="0" smtClean="0">
                <a:solidFill>
                  <a:srgbClr val="002060"/>
                </a:solidFill>
              </a:rPr>
              <a:t>RDS security group is used when the RDS instance is not within any VPC</a:t>
            </a:r>
          </a:p>
          <a:p>
            <a:r>
              <a:rPr lang="en-US" dirty="0">
                <a:solidFill>
                  <a:srgbClr val="002060"/>
                </a:solidFill>
              </a:rPr>
              <a:t>	</a:t>
            </a:r>
            <a:r>
              <a:rPr lang="en-US" dirty="0" smtClean="0">
                <a:solidFill>
                  <a:srgbClr val="002060"/>
                </a:solidFill>
              </a:rPr>
              <a:t>VPZ security group is used when RDS instance is a part of any VPC</a:t>
            </a:r>
          </a:p>
          <a:p>
            <a:r>
              <a:rPr lang="en-US" dirty="0">
                <a:solidFill>
                  <a:srgbClr val="002060"/>
                </a:solidFill>
              </a:rPr>
              <a:t>	</a:t>
            </a:r>
            <a:r>
              <a:rPr lang="en-US" dirty="0" smtClean="0">
                <a:solidFill>
                  <a:srgbClr val="002060"/>
                </a:solidFill>
              </a:rPr>
              <a:t>EC2 SG can be used with EC2 instance and RDS instance.</a:t>
            </a:r>
            <a:r>
              <a:rPr lang="en-US" dirty="0"/>
              <a:t>	</a:t>
            </a:r>
            <a:endParaRPr lang="en-US" dirty="0" smtClean="0"/>
          </a:p>
          <a:p>
            <a:endParaRPr lang="en-US" dirty="0" smtClean="0"/>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Components</a:t>
            </a:r>
            <a:endParaRPr lang="en-US" b="1" dirty="0">
              <a:solidFill>
                <a:schemeClr val="accent1">
                  <a:lumMod val="75000"/>
                </a:schemeClr>
              </a:solidFill>
            </a:endParaRPr>
          </a:p>
        </p:txBody>
      </p:sp>
    </p:spTree>
    <p:extLst>
      <p:ext uri="{BB962C8B-B14F-4D97-AF65-F5344CB8AC3E}">
        <p14:creationId xmlns:p14="http://schemas.microsoft.com/office/powerpoint/2010/main" val="40608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9" y="1318662"/>
            <a:ext cx="11700000" cy="5039894"/>
          </a:xfrm>
        </p:spPr>
        <p:txBody>
          <a:bodyPr/>
          <a:lstStyle/>
          <a:p>
            <a:r>
              <a:rPr lang="en-US" dirty="0" smtClean="0">
                <a:solidFill>
                  <a:srgbClr val="002060"/>
                </a:solidFill>
              </a:rPr>
              <a:t>RDS DB Engine</a:t>
            </a:r>
            <a:r>
              <a:rPr lang="en-US" dirty="0" smtClean="0">
                <a:solidFill>
                  <a:srgbClr val="002060"/>
                </a:solidFill>
                <a:sym typeface="Wingdings" panose="05000000000000000000" pitchFamily="2" charset="2"/>
              </a:rPr>
              <a:t></a:t>
            </a:r>
          </a:p>
          <a:p>
            <a:r>
              <a:rPr lang="en-US" dirty="0">
                <a:solidFill>
                  <a:srgbClr val="002060"/>
                </a:solidFill>
                <a:sym typeface="Wingdings" panose="05000000000000000000" pitchFamily="2" charset="2"/>
              </a:rPr>
              <a:t>	</a:t>
            </a:r>
            <a:r>
              <a:rPr lang="fr-FR" b="1" dirty="0"/>
              <a:t> Amazon RDS </a:t>
            </a:r>
            <a:r>
              <a:rPr lang="fr-FR" b="1" dirty="0" err="1"/>
              <a:t>engine</a:t>
            </a:r>
            <a:r>
              <a:rPr lang="fr-FR" b="1" dirty="0"/>
              <a:t> types Default port Protocol</a:t>
            </a:r>
          </a:p>
          <a:p>
            <a:r>
              <a:rPr lang="en-US" dirty="0" smtClean="0"/>
              <a:t>	</a:t>
            </a:r>
          </a:p>
          <a:p>
            <a:r>
              <a:rPr lang="en-US" dirty="0" smtClean="0"/>
              <a:t>	</a:t>
            </a:r>
          </a:p>
          <a:p>
            <a:r>
              <a:rPr lang="en-US" dirty="0" smtClean="0"/>
              <a:t> </a:t>
            </a:r>
          </a:p>
          <a:p>
            <a:r>
              <a:rPr lang="en-US" dirty="0" smtClean="0"/>
              <a:t>	</a:t>
            </a:r>
          </a:p>
          <a:p>
            <a:r>
              <a:rPr lang="en-US" dirty="0" smtClean="0"/>
              <a:t>		1521 </a:t>
            </a:r>
          </a:p>
          <a:p>
            <a:r>
              <a:rPr lang="en-US" dirty="0" smtClean="0"/>
              <a:t>	</a:t>
            </a:r>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RDS</a:t>
            </a:r>
            <a:r>
              <a:rPr lang="en-US" b="1" dirty="0">
                <a:solidFill>
                  <a:schemeClr val="accent1">
                    <a:lumMod val="75000"/>
                  </a:schemeClr>
                </a:solidFill>
              </a:rPr>
              <a:t> </a:t>
            </a:r>
            <a:r>
              <a:rPr lang="en-US" b="1" dirty="0" smtClean="0">
                <a:solidFill>
                  <a:schemeClr val="accent1">
                    <a:lumMod val="75000"/>
                  </a:schemeClr>
                </a:solidFill>
              </a:rPr>
              <a:t>Components</a:t>
            </a:r>
            <a:endParaRPr lang="en-US" b="1"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81223406"/>
              </p:ext>
            </p:extLst>
          </p:nvPr>
        </p:nvGraphicFramePr>
        <p:xfrm>
          <a:off x="1251284" y="2429807"/>
          <a:ext cx="8908716" cy="3212775"/>
        </p:xfrm>
        <a:graphic>
          <a:graphicData uri="http://schemas.openxmlformats.org/drawingml/2006/table">
            <a:tbl>
              <a:tblPr firstRow="1" bandRow="1">
                <a:tableStyleId>{5C22544A-7EE6-4342-B048-85BDC9FD1C3A}</a:tableStyleId>
              </a:tblPr>
              <a:tblGrid>
                <a:gridCol w="4454358"/>
                <a:gridCol w="4454358"/>
              </a:tblGrid>
              <a:tr h="0">
                <a:tc>
                  <a:txBody>
                    <a:bodyPr/>
                    <a:lstStyle/>
                    <a:p>
                      <a:r>
                        <a:rPr lang="en-US" dirty="0" smtClean="0"/>
                        <a:t>DB Engine</a:t>
                      </a:r>
                      <a:endParaRPr lang="en-US" dirty="0"/>
                    </a:p>
                  </a:txBody>
                  <a:tcPr/>
                </a:tc>
                <a:tc>
                  <a:txBody>
                    <a:bodyPr/>
                    <a:lstStyle/>
                    <a:p>
                      <a:r>
                        <a:rPr lang="en-US" dirty="0" smtClean="0"/>
                        <a:t>PORT</a:t>
                      </a:r>
                      <a:endParaRPr lang="en-US" dirty="0"/>
                    </a:p>
                  </a:txBody>
                  <a:tcPr/>
                </a:tc>
              </a:tr>
              <a:tr h="441387">
                <a:tc>
                  <a:txBody>
                    <a:bodyPr/>
                    <a:lstStyle/>
                    <a:p>
                      <a:r>
                        <a:rPr lang="en-US" dirty="0" smtClean="0"/>
                        <a:t>Aurora DB </a:t>
                      </a:r>
                      <a:endParaRPr lang="en-US" dirty="0"/>
                    </a:p>
                  </a:txBody>
                  <a:tcPr/>
                </a:tc>
                <a:tc>
                  <a:txBody>
                    <a:bodyPr/>
                    <a:lstStyle/>
                    <a:p>
                      <a:r>
                        <a:rPr lang="en-US" dirty="0" smtClean="0"/>
                        <a:t>3306</a:t>
                      </a:r>
                      <a:endParaRPr lang="en-US" dirty="0"/>
                    </a:p>
                  </a:txBody>
                  <a:tcPr/>
                </a:tc>
              </a:tr>
              <a:tr h="441387">
                <a:tc>
                  <a:txBody>
                    <a:bodyPr/>
                    <a:lstStyle/>
                    <a:p>
                      <a:r>
                        <a:rPr lang="en-US" dirty="0" err="1" smtClean="0"/>
                        <a:t>MariaDB</a:t>
                      </a:r>
                      <a:endParaRPr lang="en-US" dirty="0"/>
                    </a:p>
                  </a:txBody>
                  <a:tcPr/>
                </a:tc>
                <a:tc>
                  <a:txBody>
                    <a:bodyPr/>
                    <a:lstStyle/>
                    <a:p>
                      <a:r>
                        <a:rPr lang="en-US" dirty="0" smtClean="0"/>
                        <a:t>3307</a:t>
                      </a:r>
                      <a:endParaRPr lang="en-US" dirty="0"/>
                    </a:p>
                  </a:txBody>
                  <a:tcPr/>
                </a:tc>
              </a:tr>
              <a:tr h="441387">
                <a:tc>
                  <a:txBody>
                    <a:bodyPr/>
                    <a:lstStyle/>
                    <a:p>
                      <a:r>
                        <a:rPr lang="en-US" dirty="0" smtClean="0"/>
                        <a:t>Microsoft SQL </a:t>
                      </a:r>
                      <a:endParaRPr lang="en-US" dirty="0"/>
                    </a:p>
                  </a:txBody>
                  <a:tcPr/>
                </a:tc>
                <a:tc>
                  <a:txBody>
                    <a:bodyPr/>
                    <a:lstStyle/>
                    <a:p>
                      <a:r>
                        <a:rPr lang="en-US" dirty="0" smtClean="0"/>
                        <a:t>1433</a:t>
                      </a:r>
                      <a:endParaRPr lang="en-US" dirty="0"/>
                    </a:p>
                  </a:txBody>
                  <a:tcPr/>
                </a:tc>
              </a:tr>
              <a:tr h="441387">
                <a:tc>
                  <a:txBody>
                    <a:bodyPr/>
                    <a:lstStyle/>
                    <a:p>
                      <a:r>
                        <a:rPr lang="en-US" dirty="0" smtClean="0"/>
                        <a:t>MySQL </a:t>
                      </a:r>
                      <a:endParaRPr lang="en-US" dirty="0"/>
                    </a:p>
                  </a:txBody>
                  <a:tcPr/>
                </a:tc>
                <a:tc>
                  <a:txBody>
                    <a:bodyPr/>
                    <a:lstStyle/>
                    <a:p>
                      <a:r>
                        <a:rPr lang="en-US" dirty="0" smtClean="0"/>
                        <a:t>3306</a:t>
                      </a:r>
                      <a:endParaRPr lang="en-US" dirty="0"/>
                    </a:p>
                  </a:txBody>
                  <a:tcPr/>
                </a:tc>
              </a:tr>
              <a:tr h="441387">
                <a:tc>
                  <a:txBody>
                    <a:bodyPr/>
                    <a:lstStyle/>
                    <a:p>
                      <a:r>
                        <a:rPr lang="en-US" dirty="0" smtClean="0"/>
                        <a:t>Oracle</a:t>
                      </a:r>
                      <a:endParaRPr lang="en-US" dirty="0"/>
                    </a:p>
                  </a:txBody>
                  <a:tcPr/>
                </a:tc>
                <a:tc>
                  <a:txBody>
                    <a:bodyPr/>
                    <a:lstStyle/>
                    <a:p>
                      <a:r>
                        <a:rPr lang="en-US" dirty="0" smtClean="0"/>
                        <a:t>1521</a:t>
                      </a:r>
                      <a:endParaRPr lang="en-US" dirty="0"/>
                    </a:p>
                  </a:txBody>
                  <a:tcPr/>
                </a:tc>
              </a:tr>
              <a:tr h="441387">
                <a:tc>
                  <a:txBody>
                    <a:bodyPr/>
                    <a:lstStyle/>
                    <a:p>
                      <a:r>
                        <a:rPr lang="en-US" dirty="0" err="1" smtClean="0"/>
                        <a:t>PostgreSQL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5432</a:t>
                      </a:r>
                    </a:p>
                    <a:p>
                      <a:endParaRPr lang="en-US" dirty="0"/>
                    </a:p>
                  </a:txBody>
                  <a:tcPr/>
                </a:tc>
              </a:tr>
            </a:tbl>
          </a:graphicData>
        </a:graphic>
      </p:graphicFrame>
    </p:spTree>
    <p:extLst>
      <p:ext uri="{BB962C8B-B14F-4D97-AF65-F5344CB8AC3E}">
        <p14:creationId xmlns:p14="http://schemas.microsoft.com/office/powerpoint/2010/main" val="11062299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7393</TotalTime>
  <Words>1572</Words>
  <Application>Microsoft Office PowerPoint</Application>
  <PresentationFormat>Widescreen</PresentationFormat>
  <Paragraphs>379</Paragraphs>
  <Slides>40</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8" baseType="lpstr">
      <vt:lpstr>Arial</vt:lpstr>
      <vt:lpstr>Trebuchet MS</vt:lpstr>
      <vt:lpstr>Verdana</vt:lpstr>
      <vt:lpstr>Wingdings</vt:lpstr>
      <vt:lpstr>Wingdings 3</vt:lpstr>
      <vt:lpstr>Capgemini Master</vt:lpstr>
      <vt:lpstr>Facet</vt:lpstr>
      <vt:lpstr>think-cell Slide</vt:lpstr>
      <vt:lpstr>AWS-Session2</vt:lpstr>
      <vt:lpstr>Agenda</vt:lpstr>
      <vt:lpstr>Data Persistence (RDS)</vt:lpstr>
      <vt:lpstr>RDS Components</vt:lpstr>
      <vt:lpstr>RDS Components</vt:lpstr>
      <vt:lpstr>RDS Components</vt:lpstr>
      <vt:lpstr>Read Replica’s</vt:lpstr>
      <vt:lpstr>RDS Components</vt:lpstr>
      <vt:lpstr>RDS Components</vt:lpstr>
      <vt:lpstr>RDS Encryption + Security</vt:lpstr>
      <vt:lpstr>RDS Amazon Aurora</vt:lpstr>
      <vt:lpstr>RDS LAB</vt:lpstr>
      <vt:lpstr>RDS Summary</vt:lpstr>
      <vt:lpstr>RDS Summary</vt:lpstr>
      <vt:lpstr>DynamoDB (NoSQL DB)</vt:lpstr>
      <vt:lpstr>DynamoDB Components(KV+D)</vt:lpstr>
      <vt:lpstr>DynamoDB Components</vt:lpstr>
      <vt:lpstr>DynamoDB Primary Key</vt:lpstr>
      <vt:lpstr>DynamoDB Secondary indexes</vt:lpstr>
      <vt:lpstr>Read Consistency Model</vt:lpstr>
      <vt:lpstr>Read Consistency Model</vt:lpstr>
      <vt:lpstr>Supported Data Types In AWS</vt:lpstr>
      <vt:lpstr>ThroughPut Calculation</vt:lpstr>
      <vt:lpstr>DynamoDB Lab</vt:lpstr>
      <vt:lpstr>DynamoDB sample Questions</vt:lpstr>
      <vt:lpstr>DynamoDB sample Questions</vt:lpstr>
      <vt:lpstr>DynamoDB sample Questions</vt:lpstr>
      <vt:lpstr>QUIZ</vt:lpstr>
      <vt:lpstr>ElasticBeanStalk (PaaS)</vt:lpstr>
      <vt:lpstr>ElasticBeanStalk</vt:lpstr>
      <vt:lpstr>ElasticBeanStalk Components</vt:lpstr>
      <vt:lpstr>WebServer Environment Tier</vt:lpstr>
      <vt:lpstr>Beanstalk Deployment Models</vt:lpstr>
      <vt:lpstr>ElasticBeanStalk LAB</vt:lpstr>
      <vt:lpstr>CloudFormation</vt:lpstr>
      <vt:lpstr>CloudFormation Templates</vt:lpstr>
      <vt:lpstr>CloudFormation Templates </vt:lpstr>
      <vt:lpstr>CloudFormation Stack</vt:lpstr>
      <vt:lpstr>Template Sections</vt:lpstr>
      <vt:lpstr>CloudFormation Lab</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AWS-Session2</dc:title>
  <dc:creator>Cheriyan, Rincy</dc:creator>
  <cp:lastModifiedBy>Cheriyan, Rincy</cp:lastModifiedBy>
  <cp:revision>79</cp:revision>
  <dcterms:created xsi:type="dcterms:W3CDTF">2020-08-27T11:43:50Z</dcterms:created>
  <dcterms:modified xsi:type="dcterms:W3CDTF">2020-12-06T09:06:33Z</dcterms:modified>
</cp:coreProperties>
</file>