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9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2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7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6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7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6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677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3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77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90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772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77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669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30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48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5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351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2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10078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13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946509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9987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189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7406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8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33.xml"/><Relationship Id="rId10" Type="http://schemas.openxmlformats.org/officeDocument/2006/relationships/vmlDrawing" Target="../drawings/vmlDrawing2.v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B069-E5CA-4B81-B1CC-5B32C446E97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3588-190A-4C1E-8053-8EE05677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255B-7DF6-4A62-A3FB-12468D4D70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111FC4-84B9-418A-B744-76C859B08637}" type="slidenum">
              <a:rPr lang="en-US" smtClean="0">
                <a:solidFill>
                  <a:srgbClr val="5FCBEF"/>
                </a:solidFill>
              </a:rPr>
              <a:pPr/>
              <a:t>‹#›</a:t>
            </a:fld>
            <a:endParaRPr 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7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© Capgemini 2018. All rights reserved  </a:t>
            </a:r>
            <a:r>
              <a:rPr lang="en-US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51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X-Path</a:t>
            </a:r>
            <a:r>
              <a:rPr lang="en-US" dirty="0" smtClean="0"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4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/>
              <a:t>Ancestor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 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finds the element before the ancestor statement and set it as a top node and then starts to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find the elements in that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&lt;div class="col-md-4 col-xs-4 col-sm-4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-highlight"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="1"&gt;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select type="text" class="form-control ng-pristine ng-invalid ng-invalid-required ng-touched" id="countries" required="" ng-model="country" ng-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="country=''"&gt;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&gt;&lt;/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//select[@id='countries']//ancestor::div[1]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Following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 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Starts to locate elements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after the given parent node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 It finds the element before the following statement and set as the top node and then starts to find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all elements after that node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&lt;div class="form-group"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xpath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="1"&gt;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label class="col-md-3 col-xs-3 col-sm-3 control-label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xh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-highlight"&gt;Full Name* &lt;/label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&gt;&lt;/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div&gt;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//div[1]//following::label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More paths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 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Child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Preceding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Following-sibling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Descendent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Parent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Writing Complex X-path for Complex and Dynamic Elements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Relative X-path can start from the middle of HTML DOM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starts with //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is shorter than Absolute x-path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it’s less fragile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5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 smtClean="0"/>
              <a:t>Tag </a:t>
            </a:r>
            <a:r>
              <a:rPr lang="en-US" sz="3200" b="1" dirty="0"/>
              <a:t>– Attribute – Value </a:t>
            </a:r>
            <a:r>
              <a:rPr lang="en-US" sz="3200" b="1" dirty="0" smtClean="0"/>
              <a:t>Trio</a:t>
            </a:r>
            <a:br>
              <a:rPr lang="en-US" sz="3200" b="1" dirty="0" smtClean="0"/>
            </a:br>
            <a:r>
              <a:rPr lang="en-US" sz="3200" b="1" dirty="0" smtClean="0"/>
              <a:t>//</a:t>
            </a:r>
            <a:r>
              <a:rPr lang="en-US" sz="3200" b="1" dirty="0" smtClean="0"/>
              <a:t>tag[@attribute=‘’]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textarea</a:t>
            </a:r>
            <a:r>
              <a:rPr lang="en-US" sz="2400" b="1" dirty="0">
                <a:solidFill>
                  <a:srgbClr val="0070C0"/>
                </a:solidFill>
              </a:rPr>
              <a:t> rows="3" class="form-control ng-pristine ng-untouched ng-valid" ng-model="</a:t>
            </a:r>
            <a:r>
              <a:rPr lang="en-US" sz="2400" b="1" dirty="0" err="1">
                <a:solidFill>
                  <a:srgbClr val="0070C0"/>
                </a:solidFill>
              </a:rPr>
              <a:t>Adress</a:t>
            </a:r>
            <a:r>
              <a:rPr lang="en-US" sz="2400" b="1" dirty="0">
                <a:solidFill>
                  <a:srgbClr val="0070C0"/>
                </a:solidFill>
              </a:rPr>
              <a:t>"&gt; &lt;/</a:t>
            </a:r>
            <a:r>
              <a:rPr lang="en-US" sz="2400" b="1" dirty="0" err="1">
                <a:solidFill>
                  <a:srgbClr val="0070C0"/>
                </a:solidFill>
              </a:rPr>
              <a:t>textarea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textarea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[@class=‘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form-control ng-pristine ng-untouched ng-valid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’]</a:t>
            </a:r>
            <a:endParaRPr lang="en-US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>
                <a:solidFill>
                  <a:srgbClr val="0070C0"/>
                </a:solidFill>
              </a:rPr>
              <a:t>&lt;label class="" </a:t>
            </a:r>
            <a:r>
              <a:rPr lang="en-GB" b="1" dirty="0" err="1">
                <a:solidFill>
                  <a:srgbClr val="0070C0"/>
                </a:solidFill>
              </a:rPr>
              <a:t>xpath</a:t>
            </a:r>
            <a:r>
              <a:rPr lang="en-GB" b="1" dirty="0">
                <a:solidFill>
                  <a:srgbClr val="0070C0"/>
                </a:solidFill>
              </a:rPr>
              <a:t>="1"&gt;   &lt;input type="radio" name="</a:t>
            </a:r>
            <a:r>
              <a:rPr lang="en-GB" b="1" dirty="0" err="1">
                <a:solidFill>
                  <a:srgbClr val="0070C0"/>
                </a:solidFill>
              </a:rPr>
              <a:t>radiooptions</a:t>
            </a:r>
            <a:r>
              <a:rPr lang="en-GB" b="1" dirty="0">
                <a:solidFill>
                  <a:srgbClr val="0070C0"/>
                </a:solidFill>
              </a:rPr>
              <a:t>" ng-model="</a:t>
            </a:r>
            <a:r>
              <a:rPr lang="en-GB" b="1" dirty="0" err="1">
                <a:solidFill>
                  <a:srgbClr val="0070C0"/>
                </a:solidFill>
              </a:rPr>
              <a:t>radiovalue</a:t>
            </a:r>
            <a:r>
              <a:rPr lang="en-GB" b="1" dirty="0">
                <a:solidFill>
                  <a:srgbClr val="0070C0"/>
                </a:solidFill>
              </a:rPr>
              <a:t>" value="Male" required="" class="ng-dirty ng-valid-parse ng-valid ng-valid-required ng-touched </a:t>
            </a:r>
            <a:r>
              <a:rPr lang="en-GB" b="1" dirty="0" err="1">
                <a:solidFill>
                  <a:srgbClr val="0070C0"/>
                </a:solidFill>
              </a:rPr>
              <a:t>xh</a:t>
            </a:r>
            <a:r>
              <a:rPr lang="en-GB" b="1" dirty="0">
                <a:solidFill>
                  <a:srgbClr val="0070C0"/>
                </a:solidFill>
              </a:rPr>
              <a:t>-highlight"&gt; Male &lt;/label&gt;</a:t>
            </a:r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b="1" dirty="0" smtClean="0">
                <a:solidFill>
                  <a:srgbClr val="0070C0"/>
                </a:solidFill>
              </a:rPr>
              <a:t>&lt;</a:t>
            </a:r>
            <a:r>
              <a:rPr lang="en-GB" b="1" dirty="0">
                <a:solidFill>
                  <a:srgbClr val="0070C0"/>
                </a:solidFill>
              </a:rPr>
              <a:t>input type="radio" name="</a:t>
            </a:r>
            <a:r>
              <a:rPr lang="en-GB" b="1" dirty="0" err="1">
                <a:solidFill>
                  <a:srgbClr val="0070C0"/>
                </a:solidFill>
              </a:rPr>
              <a:t>radiooptions</a:t>
            </a:r>
            <a:r>
              <a:rPr lang="en-GB" b="1" dirty="0">
                <a:solidFill>
                  <a:srgbClr val="0070C0"/>
                </a:solidFill>
              </a:rPr>
              <a:t>" ng-model="</a:t>
            </a:r>
            <a:r>
              <a:rPr lang="en-GB" b="1" dirty="0" err="1">
                <a:solidFill>
                  <a:srgbClr val="0070C0"/>
                </a:solidFill>
              </a:rPr>
              <a:t>radiovalue</a:t>
            </a:r>
            <a:r>
              <a:rPr lang="en-GB" b="1" dirty="0">
                <a:solidFill>
                  <a:srgbClr val="0070C0"/>
                </a:solidFill>
              </a:rPr>
              <a:t>" value</a:t>
            </a:r>
            <a:r>
              <a:rPr lang="en-GB" b="1" dirty="0" smtClean="0">
                <a:solidFill>
                  <a:srgbClr val="0070C0"/>
                </a:solidFill>
              </a:rPr>
              <a:t>=“</a:t>
            </a:r>
            <a:r>
              <a:rPr lang="en-GB" b="1" dirty="0" err="1" smtClean="0">
                <a:solidFill>
                  <a:srgbClr val="0070C0"/>
                </a:solidFill>
              </a:rPr>
              <a:t>FeMale</a:t>
            </a:r>
            <a:r>
              <a:rPr lang="en-GB" b="1" dirty="0">
                <a:solidFill>
                  <a:srgbClr val="0070C0"/>
                </a:solidFill>
              </a:rPr>
              <a:t>" required="" class="ng-dirty ng-valid-parse ng-valid ng-valid-required </a:t>
            </a:r>
            <a:r>
              <a:rPr lang="en-GB" b="1" dirty="0" smtClean="0">
                <a:solidFill>
                  <a:srgbClr val="0070C0"/>
                </a:solidFill>
              </a:rPr>
              <a:t>ng-touched </a:t>
            </a:r>
            <a:r>
              <a:rPr lang="en-GB" b="1" dirty="0" err="1">
                <a:solidFill>
                  <a:srgbClr val="0070C0"/>
                </a:solidFill>
              </a:rPr>
              <a:t>xh</a:t>
            </a:r>
            <a:r>
              <a:rPr lang="en-GB" b="1" dirty="0">
                <a:solidFill>
                  <a:srgbClr val="0070C0"/>
                </a:solidFill>
              </a:rPr>
              <a:t>-highlight</a:t>
            </a:r>
            <a:r>
              <a:rPr lang="en-GB" b="1" dirty="0" smtClean="0">
                <a:solidFill>
                  <a:srgbClr val="0070C0"/>
                </a:solidFill>
              </a:rPr>
              <a:t>"&gt;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//input[@type=‘radio’] will give 2 output; so we can use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//label[1]//input[1]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Contains()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Syntax: //tag[contains(@attribute, ‘value</a:t>
            </a:r>
            <a:r>
              <a:rPr lang="en-US" sz="2400" b="1" dirty="0" smtClean="0">
                <a:solidFill>
                  <a:srgbClr val="002060"/>
                </a:solidFill>
              </a:rPr>
              <a:t>‘)]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&lt;input type="text" placeholder="Last Name" class="form-control ng-pristine ng-invalid ng-invalid-required ng-touched </a:t>
            </a:r>
            <a:r>
              <a:rPr lang="en-US" sz="2400" dirty="0" err="1">
                <a:solidFill>
                  <a:srgbClr val="002060"/>
                </a:solidFill>
              </a:rPr>
              <a:t>xh</a:t>
            </a:r>
            <a:r>
              <a:rPr lang="en-US" sz="2400" dirty="0">
                <a:solidFill>
                  <a:srgbClr val="002060"/>
                </a:solidFill>
              </a:rPr>
              <a:t>-highlight" ng-model="</a:t>
            </a:r>
            <a:r>
              <a:rPr lang="en-US" sz="2400" dirty="0" err="1">
                <a:solidFill>
                  <a:srgbClr val="002060"/>
                </a:solidFill>
              </a:rPr>
              <a:t>LastName</a:t>
            </a:r>
            <a:r>
              <a:rPr lang="en-US" sz="2400" dirty="0">
                <a:solidFill>
                  <a:srgbClr val="002060"/>
                </a:solidFill>
              </a:rPr>
              <a:t>" required="" </a:t>
            </a:r>
            <a:r>
              <a:rPr lang="en-US" sz="2400" dirty="0" err="1">
                <a:solidFill>
                  <a:srgbClr val="002060"/>
                </a:solidFill>
              </a:rPr>
              <a:t>xpath</a:t>
            </a:r>
            <a:r>
              <a:rPr lang="en-US" sz="2400" dirty="0">
                <a:solidFill>
                  <a:srgbClr val="002060"/>
                </a:solidFill>
              </a:rPr>
              <a:t>="1</a:t>
            </a:r>
            <a:r>
              <a:rPr lang="en-US" sz="2400" dirty="0" smtClean="0">
                <a:solidFill>
                  <a:srgbClr val="002060"/>
                </a:solidFill>
              </a:rPr>
              <a:t>"&gt;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//input[contains(@</a:t>
            </a:r>
            <a:r>
              <a:rPr lang="en-US" sz="2400" dirty="0" err="1" smtClean="0">
                <a:solidFill>
                  <a:srgbClr val="002060"/>
                </a:solidFill>
              </a:rPr>
              <a:t>placeholder,’Last</a:t>
            </a:r>
            <a:r>
              <a:rPr lang="en-US" sz="2400" dirty="0" smtClean="0">
                <a:solidFill>
                  <a:srgbClr val="002060"/>
                </a:solidFill>
              </a:rPr>
              <a:t>’)]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Similarly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//input[contains(text</a:t>
            </a:r>
            <a:r>
              <a:rPr lang="en-US" sz="2400" dirty="0"/>
              <a:t>(),'here</a:t>
            </a:r>
            <a:r>
              <a:rPr lang="en-US" sz="2400" dirty="0" smtClean="0"/>
              <a:t>')]</a:t>
            </a:r>
          </a:p>
          <a:p>
            <a:r>
              <a:rPr lang="en-US" sz="2400" dirty="0" smtClean="0"/>
              <a:t>//a[contains</a:t>
            </a:r>
            <a:r>
              <a:rPr lang="en-US" sz="2400" dirty="0"/>
              <a:t>(@</a:t>
            </a:r>
            <a:r>
              <a:rPr lang="en-US" sz="2400" dirty="0" err="1"/>
              <a:t>href</a:t>
            </a:r>
            <a:r>
              <a:rPr lang="en-US" sz="2400" dirty="0" smtClean="0"/>
              <a:t>,‘capgemini.com</a:t>
            </a:r>
            <a:r>
              <a:rPr lang="en-US" sz="2400" dirty="0"/>
              <a:t>')]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/>
              <a:t>Starts-with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Syntax: </a:t>
            </a:r>
            <a:r>
              <a:rPr lang="en-US" sz="2400" b="1" dirty="0"/>
              <a:t>//tag[starts-with(@attribute, ‘value‘)]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&lt;input type="checkbox" id="checkbox1" value="Cricket" class="</a:t>
            </a:r>
            <a:r>
              <a:rPr lang="en-US" sz="2400" dirty="0" err="1">
                <a:solidFill>
                  <a:srgbClr val="002060"/>
                </a:solidFill>
              </a:rPr>
              <a:t>xh</a:t>
            </a:r>
            <a:r>
              <a:rPr lang="en-US" sz="2400" dirty="0">
                <a:solidFill>
                  <a:srgbClr val="002060"/>
                </a:solidFill>
              </a:rPr>
              <a:t>-highlight" </a:t>
            </a:r>
            <a:r>
              <a:rPr lang="en-US" sz="2400" dirty="0" err="1">
                <a:solidFill>
                  <a:srgbClr val="002060"/>
                </a:solidFill>
              </a:rPr>
              <a:t>xpath</a:t>
            </a:r>
            <a:r>
              <a:rPr lang="en-US" sz="2400" dirty="0">
                <a:solidFill>
                  <a:srgbClr val="002060"/>
                </a:solidFill>
              </a:rPr>
              <a:t>="1"&gt;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//input[starts-with(@</a:t>
            </a:r>
            <a:r>
              <a:rPr lang="en-US" sz="2400" dirty="0" err="1" smtClean="0">
                <a:solidFill>
                  <a:srgbClr val="002060"/>
                </a:solidFill>
              </a:rPr>
              <a:t>value,’Cri</a:t>
            </a:r>
            <a:r>
              <a:rPr lang="en-US" sz="2400" dirty="0" smtClean="0">
                <a:solidFill>
                  <a:srgbClr val="002060"/>
                </a:solidFill>
              </a:rPr>
              <a:t>’)]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Similarly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//input[starts-with(@</a:t>
            </a:r>
            <a:r>
              <a:rPr lang="en-US" sz="2400" dirty="0" err="1" smtClean="0"/>
              <a:t>id,</a:t>
            </a:r>
            <a:r>
              <a:rPr lang="en-US" sz="2400" dirty="0" err="1"/>
              <a:t>'here</a:t>
            </a:r>
            <a:r>
              <a:rPr lang="en-US" sz="2400" dirty="0" smtClean="0"/>
              <a:t>')]</a:t>
            </a:r>
          </a:p>
          <a:p>
            <a:r>
              <a:rPr lang="en-US" sz="2400" dirty="0" smtClean="0"/>
              <a:t>//a[starts-with(@</a:t>
            </a:r>
            <a:r>
              <a:rPr lang="en-US" sz="2400" dirty="0" err="1"/>
              <a:t>href</a:t>
            </a:r>
            <a:r>
              <a:rPr lang="en-US" sz="2400" dirty="0" smtClean="0"/>
              <a:t>,‘</a:t>
            </a:r>
            <a:r>
              <a:rPr lang="en-US" sz="2400" dirty="0" err="1" smtClean="0"/>
              <a:t>capgemini</a:t>
            </a:r>
            <a:r>
              <a:rPr lang="en-US" sz="2400" dirty="0" smtClean="0"/>
              <a:t>')]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8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/>
              <a:t>Chained Declarations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dirty="0"/>
              <a:t>We can chain multiple relative </a:t>
            </a:r>
            <a:r>
              <a:rPr lang="en-US" sz="2400" dirty="0" err="1"/>
              <a:t>XPath</a:t>
            </a:r>
            <a:r>
              <a:rPr lang="en-US" sz="2400" dirty="0"/>
              <a:t> declarations with </a:t>
            </a:r>
            <a:r>
              <a:rPr lang="en-US" sz="2400" b="1" dirty="0"/>
              <a:t>“//” double slash</a:t>
            </a:r>
            <a:r>
              <a:rPr lang="en-US" sz="2400" dirty="0"/>
              <a:t> to find an element </a:t>
            </a:r>
            <a:r>
              <a:rPr lang="en-US" sz="2400" dirty="0" smtClean="0"/>
              <a:t>location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&lt;div class="" </a:t>
            </a:r>
            <a:r>
              <a:rPr lang="en-US" sz="2400" dirty="0" err="1">
                <a:solidFill>
                  <a:srgbClr val="002060"/>
                </a:solidFill>
              </a:rPr>
              <a:t>xpath</a:t>
            </a:r>
            <a:r>
              <a:rPr lang="en-US" sz="2400" dirty="0">
                <a:solidFill>
                  <a:srgbClr val="002060"/>
                </a:solidFill>
              </a:rPr>
              <a:t>="1</a:t>
            </a:r>
            <a:r>
              <a:rPr lang="en-US" sz="2400" dirty="0" smtClean="0">
                <a:solidFill>
                  <a:srgbClr val="002060"/>
                </a:solidFill>
              </a:rPr>
              <a:t>"&gt;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&lt;input </a:t>
            </a:r>
            <a:r>
              <a:rPr lang="en-US" sz="2400" dirty="0">
                <a:solidFill>
                  <a:srgbClr val="002060"/>
                </a:solidFill>
              </a:rPr>
              <a:t>type="checkbox" id="checkbox1" value="Cricket" class="</a:t>
            </a:r>
            <a:r>
              <a:rPr lang="en-US" sz="2400" dirty="0" err="1">
                <a:solidFill>
                  <a:srgbClr val="002060"/>
                </a:solidFill>
              </a:rPr>
              <a:t>xh</a:t>
            </a:r>
            <a:r>
              <a:rPr lang="en-US" sz="2400" dirty="0">
                <a:solidFill>
                  <a:srgbClr val="002060"/>
                </a:solidFill>
              </a:rPr>
              <a:t>-highlight</a:t>
            </a:r>
            <a:r>
              <a:rPr lang="en-US" sz="2400" dirty="0" smtClean="0">
                <a:solidFill>
                  <a:srgbClr val="002060"/>
                </a:solidFill>
              </a:rPr>
              <a:t>"&gt;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&lt;</a:t>
            </a:r>
            <a:r>
              <a:rPr lang="en-US" sz="2400" dirty="0">
                <a:solidFill>
                  <a:srgbClr val="002060"/>
                </a:solidFill>
              </a:rPr>
              <a:t>label class="checks" style="text-align: right"&gt; Cricket &lt;/label&gt;                   &lt;/</a:t>
            </a:r>
            <a:r>
              <a:rPr lang="en-US" sz="2400" dirty="0" smtClean="0">
                <a:solidFill>
                  <a:srgbClr val="002060"/>
                </a:solidFill>
              </a:rPr>
              <a:t>div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/>
              <a:t>//div[1]//input[@id=</a:t>
            </a:r>
            <a:r>
              <a:rPr lang="en-US" sz="2400" dirty="0" smtClean="0"/>
              <a:t>'checkbox1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4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/>
              <a:t>Operator “or”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Syntax: //tag[</a:t>
            </a:r>
            <a:r>
              <a:rPr lang="en-US" sz="2400" b="1" dirty="0" err="1">
                <a:solidFill>
                  <a:srgbClr val="002060"/>
                </a:solidFill>
              </a:rPr>
              <a:t>XPath</a:t>
            </a:r>
            <a:r>
              <a:rPr lang="en-US" sz="2400" b="1" dirty="0">
                <a:solidFill>
                  <a:srgbClr val="002060"/>
                </a:solidFill>
              </a:rPr>
              <a:t> Statement-1 or </a:t>
            </a:r>
            <a:r>
              <a:rPr lang="en-US" sz="2400" b="1" dirty="0" err="1">
                <a:solidFill>
                  <a:srgbClr val="002060"/>
                </a:solidFill>
              </a:rPr>
              <a:t>XPath</a:t>
            </a:r>
            <a:r>
              <a:rPr lang="en-US" sz="2400" b="1" dirty="0">
                <a:solidFill>
                  <a:srgbClr val="002060"/>
                </a:solidFill>
              </a:rPr>
              <a:t> Statement-2]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  <a:p>
            <a:r>
              <a:rPr lang="en-GB" b="1" dirty="0">
                <a:solidFill>
                  <a:srgbClr val="002060"/>
                </a:solidFill>
              </a:rPr>
              <a:t>&lt;input type="email" class="form-control ng-pristine ng-untouched ng-valid-email ng-invalid ng-invalid-required </a:t>
            </a:r>
            <a:r>
              <a:rPr lang="en-GB" b="1" dirty="0" err="1">
                <a:solidFill>
                  <a:srgbClr val="002060"/>
                </a:solidFill>
              </a:rPr>
              <a:t>xh</a:t>
            </a:r>
            <a:r>
              <a:rPr lang="en-GB" b="1" dirty="0">
                <a:solidFill>
                  <a:srgbClr val="002060"/>
                </a:solidFill>
              </a:rPr>
              <a:t>-highlight" ng-model="</a:t>
            </a:r>
            <a:r>
              <a:rPr lang="en-GB" b="1" dirty="0" err="1">
                <a:solidFill>
                  <a:srgbClr val="002060"/>
                </a:solidFill>
              </a:rPr>
              <a:t>EmailAdress</a:t>
            </a:r>
            <a:r>
              <a:rPr lang="en-GB" b="1" dirty="0">
                <a:solidFill>
                  <a:srgbClr val="002060"/>
                </a:solidFill>
              </a:rPr>
              <a:t>" required="" </a:t>
            </a:r>
            <a:r>
              <a:rPr lang="en-GB" b="1" dirty="0" err="1">
                <a:solidFill>
                  <a:srgbClr val="002060"/>
                </a:solidFill>
              </a:rPr>
              <a:t>xpath</a:t>
            </a:r>
            <a:r>
              <a:rPr lang="en-GB" b="1" dirty="0">
                <a:solidFill>
                  <a:srgbClr val="002060"/>
                </a:solidFill>
              </a:rPr>
              <a:t>="1</a:t>
            </a:r>
            <a:r>
              <a:rPr lang="en-GB" b="1" dirty="0" smtClean="0">
                <a:solidFill>
                  <a:srgbClr val="002060"/>
                </a:solidFill>
              </a:rPr>
              <a:t>"&gt;</a:t>
            </a:r>
          </a:p>
          <a:p>
            <a:endParaRPr lang="en-GB" b="1" dirty="0">
              <a:solidFill>
                <a:srgbClr val="002060"/>
              </a:solidFill>
            </a:endParaRPr>
          </a:p>
          <a:p>
            <a:endParaRPr lang="en-GB" b="1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//input[@type='email' </a:t>
            </a:r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or</a:t>
            </a:r>
            <a:r>
              <a:rPr lang="en-US" b="1" dirty="0">
                <a:solidFill>
                  <a:srgbClr val="002060"/>
                </a:solidFill>
              </a:rPr>
              <a:t> @class='form-control ng-pristine ng-untouched ng-valid-email ng-invalid ng-invalid-required']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/>
              <a:t>Operator “and” 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Syntax: //tag[</a:t>
            </a:r>
            <a:r>
              <a:rPr lang="en-US" sz="2400" b="1" dirty="0" err="1">
                <a:solidFill>
                  <a:srgbClr val="002060"/>
                </a:solidFill>
              </a:rPr>
              <a:t>XPath</a:t>
            </a:r>
            <a:r>
              <a:rPr lang="en-US" sz="2400" b="1" dirty="0">
                <a:solidFill>
                  <a:srgbClr val="002060"/>
                </a:solidFill>
              </a:rPr>
              <a:t> Statement-1 and </a:t>
            </a:r>
            <a:r>
              <a:rPr lang="en-US" sz="2400" b="1" dirty="0" err="1">
                <a:solidFill>
                  <a:srgbClr val="002060"/>
                </a:solidFill>
              </a:rPr>
              <a:t>XPath</a:t>
            </a:r>
            <a:r>
              <a:rPr lang="en-US" sz="2400" b="1" dirty="0">
                <a:solidFill>
                  <a:srgbClr val="002060"/>
                </a:solidFill>
              </a:rPr>
              <a:t> Statement-2</a:t>
            </a:r>
            <a:r>
              <a:rPr lang="en-US" sz="2400" b="1" dirty="0" smtClean="0">
                <a:solidFill>
                  <a:srgbClr val="002060"/>
                </a:solidFill>
              </a:rPr>
              <a:t>]</a:t>
            </a:r>
          </a:p>
          <a:p>
            <a:endParaRPr lang="en-US" dirty="0"/>
          </a:p>
          <a:p>
            <a:r>
              <a:rPr lang="en-GB" b="1" dirty="0">
                <a:solidFill>
                  <a:srgbClr val="002060"/>
                </a:solidFill>
              </a:rPr>
              <a:t>&lt;select type="text" class="form-control ng-pristine ng-valid ng-touched </a:t>
            </a:r>
            <a:r>
              <a:rPr lang="en-GB" b="1" dirty="0" err="1">
                <a:solidFill>
                  <a:srgbClr val="002060"/>
                </a:solidFill>
              </a:rPr>
              <a:t>xh</a:t>
            </a:r>
            <a:r>
              <a:rPr lang="en-GB" b="1" dirty="0">
                <a:solidFill>
                  <a:srgbClr val="002060"/>
                </a:solidFill>
              </a:rPr>
              <a:t>-highlight" id="Skills" ng-model="Skill" ng-</a:t>
            </a:r>
            <a:r>
              <a:rPr lang="en-GB" b="1" dirty="0" err="1">
                <a:solidFill>
                  <a:srgbClr val="002060"/>
                </a:solidFill>
              </a:rPr>
              <a:t>init</a:t>
            </a:r>
            <a:r>
              <a:rPr lang="en-GB" b="1" dirty="0">
                <a:solidFill>
                  <a:srgbClr val="002060"/>
                </a:solidFill>
              </a:rPr>
              <a:t>="Skill=''" </a:t>
            </a:r>
            <a:r>
              <a:rPr lang="en-GB" b="1" dirty="0" err="1">
                <a:solidFill>
                  <a:srgbClr val="002060"/>
                </a:solidFill>
              </a:rPr>
              <a:t>xpath</a:t>
            </a:r>
            <a:r>
              <a:rPr lang="en-GB" b="1" dirty="0">
                <a:solidFill>
                  <a:srgbClr val="002060"/>
                </a:solidFill>
              </a:rPr>
              <a:t>="1"&gt;</a:t>
            </a:r>
          </a:p>
          <a:p>
            <a:endParaRPr lang="en-GB" b="1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//select[@type='text' </a:t>
            </a:r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and</a:t>
            </a:r>
            <a:r>
              <a:rPr lang="en-US" b="1" dirty="0">
                <a:solidFill>
                  <a:srgbClr val="002060"/>
                </a:solidFill>
              </a:rPr>
              <a:t> @id='Skills']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z="3200" b="1" dirty="0" smtClean="0"/>
              <a:t>Text</a:t>
            </a:r>
            <a:r>
              <a:rPr lang="en-US" sz="3200" b="1" dirty="0"/>
              <a:t> 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348" y="1378424"/>
            <a:ext cx="11700000" cy="49031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Syntax: //tag[text()=’text value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‘]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&lt;label class="col-md-3 col-xs-3 col-sm-3 control-label" </a:t>
            </a:r>
            <a:r>
              <a:rPr lang="en-US" b="1" dirty="0" err="1">
                <a:solidFill>
                  <a:srgbClr val="002060"/>
                </a:solidFill>
              </a:rPr>
              <a:t>xpath</a:t>
            </a:r>
            <a:r>
              <a:rPr lang="en-US" b="1" dirty="0">
                <a:solidFill>
                  <a:srgbClr val="002060"/>
                </a:solidFill>
              </a:rPr>
              <a:t>="1"&gt;Country*&lt;/label</a:t>
            </a:r>
            <a:r>
              <a:rPr lang="en-US" b="1" dirty="0" smtClean="0">
                <a:solidFill>
                  <a:srgbClr val="002060"/>
                </a:solidFill>
              </a:rPr>
              <a:t>&gt;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GB" b="1" dirty="0">
                <a:solidFill>
                  <a:srgbClr val="002060"/>
                </a:solidFill>
              </a:rPr>
              <a:t>//label[text(),'Country*']</a:t>
            </a:r>
            <a:endParaRPr lang="en-GB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Trebuchet MS</vt:lpstr>
      <vt:lpstr>Verdana</vt:lpstr>
      <vt:lpstr>Wingdings</vt:lpstr>
      <vt:lpstr>Wingdings 3</vt:lpstr>
      <vt:lpstr>Office Theme</vt:lpstr>
      <vt:lpstr>Facet</vt:lpstr>
      <vt:lpstr>2_Capgemini Master</vt:lpstr>
      <vt:lpstr>think-cell Slide</vt:lpstr>
      <vt:lpstr>X-Path  </vt:lpstr>
      <vt:lpstr>Writing Complex X-path for Complex and Dynamic Elements</vt:lpstr>
      <vt:lpstr>Tag – Attribute – Value Trio //tag[@attribute=‘’]</vt:lpstr>
      <vt:lpstr>Contains()</vt:lpstr>
      <vt:lpstr>Starts-with</vt:lpstr>
      <vt:lpstr>Chained Declarations</vt:lpstr>
      <vt:lpstr>Operator “or”</vt:lpstr>
      <vt:lpstr>Operator “and” </vt:lpstr>
      <vt:lpstr>Text </vt:lpstr>
      <vt:lpstr>Ancestor  </vt:lpstr>
      <vt:lpstr>  Following   </vt:lpstr>
      <vt:lpstr>  More paths   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X-Path  </dc:title>
  <dc:creator>Cheriyan, Rincy</dc:creator>
  <cp:lastModifiedBy>Cheriyan, Rincy</cp:lastModifiedBy>
  <cp:revision>11</cp:revision>
  <dcterms:created xsi:type="dcterms:W3CDTF">2020-03-20T15:30:51Z</dcterms:created>
  <dcterms:modified xsi:type="dcterms:W3CDTF">2020-03-24T07:10:23Z</dcterms:modified>
</cp:coreProperties>
</file>