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ed Hat Display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01F980-C7B2-4135-9740-4754E51AE471}">
  <a:tblStyle styleId="{0101F980-C7B2-4135-9740-4754E51AE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RedHatDisplay-bold.fntdata"/><Relationship Id="rId14" Type="http://schemas.openxmlformats.org/officeDocument/2006/relationships/slide" Target="slides/slide8.xml"/><Relationship Id="rId36" Type="http://schemas.openxmlformats.org/officeDocument/2006/relationships/font" Target="fonts/RedHatDisplay-regular.fntdata"/><Relationship Id="rId17" Type="http://schemas.openxmlformats.org/officeDocument/2006/relationships/slide" Target="slides/slide11.xml"/><Relationship Id="rId39" Type="http://schemas.openxmlformats.org/officeDocument/2006/relationships/font" Target="fonts/RedHatDisplay-boldItalic.fntdata"/><Relationship Id="rId16" Type="http://schemas.openxmlformats.org/officeDocument/2006/relationships/slide" Target="slides/slide10.xml"/><Relationship Id="rId38" Type="http://schemas.openxmlformats.org/officeDocument/2006/relationships/font" Target="fonts/RedHatDispl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Today, I'll be presenting my project on applying machine learning for intrusion detection in network security, specifically using the Random Forest algorithm."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b73a5f06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db73a5f06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Model Performance: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"The Random Forest model exhibits exceptional performance in distinguishing between normal and intrusive network traffic, as evident from the ROC curve and AUC metrics."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Importance of Metrics: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"These metrics are crucial for assessing the model's ability to maintain a balance between true positive and false positive rates."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b73a5f0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db73a5f0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b73a5f0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db73a5f0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c726ba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dc726ba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b73a5f06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db73a5f0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Summary of Results: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"In conclusion, Random Forest demonstrates promising results for intrusion detection, showcasing the potential of machine learning in enhancing network security."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Future Directions: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"Continued research and experimentation are crucial for advancing intrusion detection systems, paving the way for more robust and accurate models."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b73a5f0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db73a5f0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Feature Engineering: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"Exploring additional features or engineered features can further enhance model performance."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Hyperparameter Optimization: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"Fine-tuning hyperparameters and utilizing advanced optimization techniques can improve the model's accuracy and efficiency."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Ensemble Methods: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"Investigating ensemble methods beyond Random Forest, such as stacking or boosting, can lead to improved model robustness and reliability."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Model Interpretability: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"Implementing techniques for model interpretability, such as SHAP values or feature importance analysis, can provide valuable insights into the model's decision-making process."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b73a5f0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db73a5f0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"Intrusion detection is crucial for maintaining network security as it helps identify and mitigate malicious activities."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"The main goal of my project is to leverage machine learning techniques, particularly Random Forest, to accurately classify network traffic as either normal or intrusive."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"To achieve this, I've utilized the NSL-KDD dataset, aiming to develop a robust model for intrusion detection."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b73a5f0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db73a5f0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"I chose the NSL-KDD dataset for consistency in comparisons across projects and to ensure uniformity in input data."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"The dataset includes features such as 'src_bytes,' 'dst_bytes,' and 'protocol,' with the target variable 'class' identifying network traffic as 'normal' or 'anomaly.'"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"This ensures meaningful comparisons and facilitates the evaluation of various machine learning algorithms' performance."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b73a5f06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db73a5f0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"Random Forest is an ensemble learning method that constructs multiple decision trees during training and outputs the mode of the classes as the prediction."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Advantages: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"One of the key advantages of Random Forest is its robustness in handling high-dimensional data with categorical and numerical features."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Application in Intrusion Detection: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"Random Forest's flexibility makes it suitable for both classification and regression tasks, making it an ideal choice for our intrusion detection project."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b73a5f0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db73a5f0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"Principal Component Analysis (PCA) is a dimensionality reduction technique used to simplify complex datasets while preserving essential information."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Uses: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"PCA aids in dimensionality reduction, visualization of high-dimensional data, and noise reduction, enhancing model efficiency and performance."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b73a5f0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db73a5f0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Dataset Preprocessing: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"We begin by encoding categorical variables and scaling numerical features to prepare the dataset for training."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Model Training: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"Next, we train a Random Forest classifier using GridSearchCV for hyperparameter tuning."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Evaluation Metrics: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"Finally, we evaluate the model's performance using accuracy, confusion matrix, and classification report."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b73a5f0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db73a5f0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Confusion Matrix: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"The confusion matrix shows [specific numbers], indicating the model's performance in classifying network traffic."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Classification Report: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"Based on the classification report, the model achieves [specific metrics], demonstrating its effectiveness in intrusion detection."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b73a5f0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db73a5f0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PCA Implementation: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"In this approach, we implement Principal Component Analysis (PCA) for dimensionality reduction to enhance model performance."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Model Training: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"We then train a Random Forest classifier on the reduced dataset, leveraging the benefits of PCA."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b73a5f0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db73a5f0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"Similar to the previous model, the confusion matrix and classification report demonstrate the effectiveness of the Random Forest classifier with PCA."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4_1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-1796500" y="-959226"/>
            <a:ext cx="3940412" cy="4188043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</p:spPr>
      </p:sp>
      <p:cxnSp>
        <p:nvCxnSpPr>
          <p:cNvPr id="93" name="Google Shape;93;p11"/>
          <p:cNvCxnSpPr/>
          <p:nvPr/>
        </p:nvCxnSpPr>
        <p:spPr>
          <a:xfrm>
            <a:off x="8427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" name="Google Shape;94;p11"/>
          <p:cNvCxnSpPr/>
          <p:nvPr/>
        </p:nvCxnSpPr>
        <p:spPr>
          <a:xfrm>
            <a:off x="34806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1"/>
          <p:cNvCxnSpPr/>
          <p:nvPr/>
        </p:nvCxnSpPr>
        <p:spPr>
          <a:xfrm>
            <a:off x="60960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6" name="Google Shape;96;p11"/>
          <p:cNvCxnSpPr/>
          <p:nvPr/>
        </p:nvCxnSpPr>
        <p:spPr>
          <a:xfrm rot="10800000">
            <a:off x="21381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47760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8" name="Google Shape;98;p11"/>
          <p:cNvCxnSpPr/>
          <p:nvPr/>
        </p:nvCxnSpPr>
        <p:spPr>
          <a:xfrm rot="10800000">
            <a:off x="73914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" name="Google Shape;99;p11"/>
          <p:cNvSpPr/>
          <p:nvPr/>
        </p:nvSpPr>
        <p:spPr>
          <a:xfrm>
            <a:off x="633375" y="2467925"/>
            <a:ext cx="1349100" cy="3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951889" y="2467925"/>
            <a:ext cx="1349100" cy="38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270403" y="2467925"/>
            <a:ext cx="1349100" cy="38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4588917" y="2467925"/>
            <a:ext cx="1349100" cy="384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907431" y="2467925"/>
            <a:ext cx="13491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225945" y="2467925"/>
            <a:ext cx="1349100" cy="38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2097875" y="1110075"/>
            <a:ext cx="1087800" cy="105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3" type="subTitle"/>
          </p:nvPr>
        </p:nvSpPr>
        <p:spPr>
          <a:xfrm>
            <a:off x="4724700" y="1110075"/>
            <a:ext cx="1087800" cy="105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4" type="subTitle"/>
          </p:nvPr>
        </p:nvSpPr>
        <p:spPr>
          <a:xfrm>
            <a:off x="7351525" y="1110075"/>
            <a:ext cx="1087800" cy="105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5" type="subTitle"/>
          </p:nvPr>
        </p:nvSpPr>
        <p:spPr>
          <a:xfrm>
            <a:off x="805725" y="3117125"/>
            <a:ext cx="1087800" cy="10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6" type="subTitle"/>
          </p:nvPr>
        </p:nvSpPr>
        <p:spPr>
          <a:xfrm>
            <a:off x="3432550" y="3117125"/>
            <a:ext cx="1087800" cy="10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7" type="subTitle"/>
          </p:nvPr>
        </p:nvSpPr>
        <p:spPr>
          <a:xfrm>
            <a:off x="6059375" y="3117125"/>
            <a:ext cx="1087800" cy="10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left rule">
  <p:cSld name="TITLE_4_1_1_2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15" name="Google Shape;115;p12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0" name="Google Shape;120;p12"/>
          <p:cNvCxnSpPr/>
          <p:nvPr/>
        </p:nvCxnSpPr>
        <p:spPr>
          <a:xfrm>
            <a:off x="529825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3362650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6195475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2"/>
          <p:cNvSpPr txBox="1"/>
          <p:nvPr/>
        </p:nvSpPr>
        <p:spPr>
          <a:xfrm>
            <a:off x="714875" y="1663450"/>
            <a:ext cx="24243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2"/>
          <p:cNvSpPr txBox="1"/>
          <p:nvPr>
            <p:ph idx="2" type="subTitle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3" type="body"/>
          </p:nvPr>
        </p:nvSpPr>
        <p:spPr>
          <a:xfrm>
            <a:off x="688825" y="1671075"/>
            <a:ext cx="25119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6" name="Google Shape;126;p12"/>
          <p:cNvSpPr txBox="1"/>
          <p:nvPr>
            <p:ph idx="4" type="subTitle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5" type="body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8" name="Google Shape;128;p12"/>
          <p:cNvSpPr txBox="1"/>
          <p:nvPr>
            <p:ph idx="6" type="subTitle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7" type="body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32" name="Google Shape;132;p13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2941"/>
              </a:srgbClr>
            </a:outerShdw>
          </a:effectLst>
        </p:spPr>
      </p:sp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49" name="Google Shape;149;p16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  <p:sp>
        <p:nvSpPr>
          <p:cNvPr id="152" name="Google Shape;152;p17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8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65425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1" name="Google Shape;171;p21"/>
          <p:cNvSpPr txBox="1"/>
          <p:nvPr>
            <p:ph idx="2" type="subTitle"/>
          </p:nvPr>
        </p:nvSpPr>
        <p:spPr>
          <a:xfrm>
            <a:off x="336290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" name="Google Shape;172;p21"/>
          <p:cNvSpPr txBox="1"/>
          <p:nvPr>
            <p:ph idx="3" type="subTitle"/>
          </p:nvPr>
        </p:nvSpPr>
        <p:spPr>
          <a:xfrm>
            <a:off x="6071575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82" name="Google Shape;182;p22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85" name="Google Shape;185;p23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8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elements">
  <p:cSld name="TITLE_4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380998" y="1079775"/>
            <a:ext cx="1702407" cy="180963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1" name="Google Shape;71;p10"/>
          <p:cNvSpPr/>
          <p:nvPr/>
        </p:nvSpPr>
        <p:spPr>
          <a:xfrm>
            <a:off x="267950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E31933"/>
          </a:solidFill>
          <a:ln>
            <a:noFill/>
          </a:ln>
        </p:spPr>
      </p:sp>
      <p:sp>
        <p:nvSpPr>
          <p:cNvPr id="72" name="Google Shape;72;p10"/>
          <p:cNvSpPr/>
          <p:nvPr/>
        </p:nvSpPr>
        <p:spPr>
          <a:xfrm>
            <a:off x="4367573" y="1079775"/>
            <a:ext cx="1702407" cy="180963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Google Shape;73;p10"/>
          <p:cNvSpPr txBox="1"/>
          <p:nvPr>
            <p:ph idx="2" type="subTitle"/>
          </p:nvPr>
        </p:nvSpPr>
        <p:spPr>
          <a:xfrm>
            <a:off x="1746200" y="2630350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/>
        </p:nvSpPr>
        <p:spPr>
          <a:xfrm>
            <a:off x="3164125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6019800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6" name="Google Shape;76;p10"/>
          <p:cNvSpPr txBox="1"/>
          <p:nvPr>
            <p:ph hasCustomPrompt="1" idx="3" type="title"/>
          </p:nvPr>
        </p:nvSpPr>
        <p:spPr>
          <a:xfrm>
            <a:off x="1746201" y="1121300"/>
            <a:ext cx="3254400" cy="153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b="0" sz="1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0"/>
          <p:cNvSpPr txBox="1"/>
          <p:nvPr>
            <p:ph idx="4" type="subTitle"/>
          </p:nvPr>
        </p:nvSpPr>
        <p:spPr>
          <a:xfrm>
            <a:off x="5732775" y="2630350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hasCustomPrompt="1" idx="5" type="title"/>
          </p:nvPr>
        </p:nvSpPr>
        <p:spPr>
          <a:xfrm>
            <a:off x="5732776" y="1121300"/>
            <a:ext cx="3254400" cy="153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b="0" sz="1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0"/>
          <p:cNvSpPr txBox="1"/>
          <p:nvPr>
            <p:ph idx="6" type="subTitle"/>
          </p:nvPr>
        </p:nvSpPr>
        <p:spPr>
          <a:xfrm>
            <a:off x="1173561" y="3971981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hasCustomPrompt="1" idx="7" type="title"/>
          </p:nvPr>
        </p:nvSpPr>
        <p:spPr>
          <a:xfrm>
            <a:off x="1165869" y="3134019"/>
            <a:ext cx="1810500" cy="8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b="0"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0"/>
          <p:cNvSpPr txBox="1"/>
          <p:nvPr>
            <p:ph idx="8" type="subTitle"/>
          </p:nvPr>
        </p:nvSpPr>
        <p:spPr>
          <a:xfrm>
            <a:off x="4069736" y="3971981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hasCustomPrompt="1" idx="9" type="title"/>
          </p:nvPr>
        </p:nvSpPr>
        <p:spPr>
          <a:xfrm>
            <a:off x="4062044" y="3134019"/>
            <a:ext cx="1810500" cy="8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b="0"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0"/>
          <p:cNvSpPr txBox="1"/>
          <p:nvPr>
            <p:ph idx="13" type="subTitle"/>
          </p:nvPr>
        </p:nvSpPr>
        <p:spPr>
          <a:xfrm>
            <a:off x="6925411" y="3971981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hasCustomPrompt="1" idx="14" type="title"/>
          </p:nvPr>
        </p:nvSpPr>
        <p:spPr>
          <a:xfrm>
            <a:off x="6917719" y="3134019"/>
            <a:ext cx="1810500" cy="8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b="0"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b="1" i="0" sz="3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9.jpg"/><Relationship Id="rId6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hassan06/nslkdd/data" TargetMode="External"/><Relationship Id="rId4" Type="http://schemas.openxmlformats.org/officeDocument/2006/relationships/hyperlink" Target="https://www.kaggle.com/datasets/hassan06/nslkdd/data" TargetMode="External"/><Relationship Id="rId5" Type="http://schemas.openxmlformats.org/officeDocument/2006/relationships/hyperlink" Target="https://github.com/RincyMariamThomas/ML-IDS-RF" TargetMode="External"/><Relationship Id="rId6" Type="http://schemas.openxmlformats.org/officeDocument/2006/relationships/hyperlink" Target="https://ieeexplore.ieee.org/abstract/document/9778286" TargetMode="External"/><Relationship Id="rId7" Type="http://schemas.openxmlformats.org/officeDocument/2006/relationships/hyperlink" Target="https://link.springer.com/article/10.1007/s00500-021-05893-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assan06/nslkdd/data" TargetMode="External"/><Relationship Id="rId4" Type="http://schemas.openxmlformats.org/officeDocument/2006/relationships/hyperlink" Target="https://www.kaggle.com/datasets/hassan06/nslkdd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290100" y="-139155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 sz="3100">
                <a:solidFill>
                  <a:srgbClr val="282828"/>
                </a:solidFill>
                <a:latin typeface="Georgia"/>
                <a:ea typeface="Georgia"/>
                <a:cs typeface="Georgia"/>
                <a:sym typeface="Georgia"/>
              </a:rPr>
              <a:t>Applying Machine Learning for Intrusion Detection in Network Security</a:t>
            </a:r>
            <a:endParaRPr sz="3100">
              <a:solidFill>
                <a:srgbClr val="28282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4"/>
          <p:cNvSpPr txBox="1"/>
          <p:nvPr>
            <p:ph idx="2" type="subTitle"/>
          </p:nvPr>
        </p:nvSpPr>
        <p:spPr>
          <a:xfrm>
            <a:off x="290100" y="2305470"/>
            <a:ext cx="7233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Using Random Forest Algorithm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By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Rincy Mariam Thomas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Directory ID - rmt21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UID - 120124044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Course and Section - ENPM693 CY01</a:t>
            </a:r>
            <a:endParaRPr sz="2100"/>
          </a:p>
        </p:txBody>
      </p:sp>
      <p:sp>
        <p:nvSpPr>
          <p:cNvPr id="192" name="Google Shape;192;p2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290550" y="1436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ROC, AUC &amp; Complexity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72" y="769725"/>
            <a:ext cx="3506153" cy="29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346" y="807025"/>
            <a:ext cx="3496254" cy="29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233975" y="3823625"/>
            <a:ext cx="84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This Random Forest model is performing exceptionally well in distinguishing between normal and intrusive network traffic. It achieves a high true positive rate while maintaining a low false positive rate, which is crucial for network security applications.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Performance Metrics </a:t>
            </a:r>
            <a:r>
              <a:rPr lang="en"/>
              <a:t>Comparison</a:t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265475" y="17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{0101F980-C7B2-4135-9740-4754E51AE471}</a:tableStyleId>
              </a:tblPr>
              <a:tblGrid>
                <a:gridCol w="1429075"/>
                <a:gridCol w="1039150"/>
                <a:gridCol w="946325"/>
                <a:gridCol w="75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88%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Isolation 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56%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4"/>
          <p:cNvSpPr txBox="1"/>
          <p:nvPr/>
        </p:nvSpPr>
        <p:spPr>
          <a:xfrm>
            <a:off x="1602400" y="1267825"/>
            <a:ext cx="26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Without PCA</a:t>
            </a:r>
            <a:endParaRPr b="1"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6120000" y="12490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PCA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9" name="Google Shape;269;p34"/>
          <p:cNvGraphicFramePr/>
          <p:nvPr/>
        </p:nvGraphicFramePr>
        <p:xfrm>
          <a:off x="4623650" y="17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{0101F980-C7B2-4135-9740-4754E51AE471}</a:tableStyleId>
              </a:tblPr>
              <a:tblGrid>
                <a:gridCol w="1429075"/>
                <a:gridCol w="1039150"/>
                <a:gridCol w="946325"/>
                <a:gridCol w="75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96%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93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Isolation 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56%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33825" y="6937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Confusion Matrix - K-Means &amp; KNN</a:t>
            </a:r>
            <a:endParaRPr sz="3300"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6" name="Google Shape;276;p35"/>
          <p:cNvGraphicFramePr/>
          <p:nvPr/>
        </p:nvGraphicFramePr>
        <p:xfrm>
          <a:off x="952500" y="6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{0101F980-C7B2-4135-9740-4754E51AE471}</a:tableStyleId>
              </a:tblPr>
              <a:tblGrid>
                <a:gridCol w="2413000"/>
                <a:gridCol w="2413000"/>
                <a:gridCol w="2413000"/>
              </a:tblGrid>
              <a:tr h="5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6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KNN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300" y="1290525"/>
            <a:ext cx="1883226" cy="142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125" y="1333725"/>
            <a:ext cx="1690099" cy="13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000" y="2879537"/>
            <a:ext cx="1994000" cy="15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8125" y="2920687"/>
            <a:ext cx="1883225" cy="144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33825" y="6937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/>
              <a:t>Confusion Matrix - Random &amp; Isolation Forest</a:t>
            </a:r>
            <a:endParaRPr sz="3300"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7" name="Google Shape;287;p36"/>
          <p:cNvGraphicFramePr/>
          <p:nvPr/>
        </p:nvGraphicFramePr>
        <p:xfrm>
          <a:off x="952500" y="6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{0101F980-C7B2-4135-9740-4754E51AE471}</a:tableStyleId>
              </a:tblPr>
              <a:tblGrid>
                <a:gridCol w="2413000"/>
                <a:gridCol w="2413000"/>
                <a:gridCol w="2413000"/>
              </a:tblGrid>
              <a:tr h="5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6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Isolation Forest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9" y="1245600"/>
            <a:ext cx="1883223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505" y="1245612"/>
            <a:ext cx="1918982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125" y="2856813"/>
            <a:ext cx="1918975" cy="157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6561" y="2862284"/>
            <a:ext cx="1870864" cy="1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7" name="Google Shape;297;p37"/>
          <p:cNvSpPr txBox="1"/>
          <p:nvPr>
            <p:ph idx="4294967295" type="body"/>
          </p:nvPr>
        </p:nvSpPr>
        <p:spPr>
          <a:xfrm>
            <a:off x="638675" y="1107725"/>
            <a:ext cx="75789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demonstrates promising results for intrusion detection in network security.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Leveraging machine learning techniques enhances our ability to detect and mitigate network threats.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experimentation are essential for advancing intrusion detection systems.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 exploration and refinement of the project will lead to more robust intrusion detection systems with higher accuracy and reliability.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304" name="Google Shape;304;p38"/>
          <p:cNvSpPr txBox="1"/>
          <p:nvPr>
            <p:ph idx="4294967295" type="body"/>
          </p:nvPr>
        </p:nvSpPr>
        <p:spPr>
          <a:xfrm>
            <a:off x="638675" y="1107725"/>
            <a:ext cx="77925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Exploration of Feature Engineering: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Explore additional features or engineered features to enhance model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Experiment with different feature selection techniques to identify the most relevant features.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Optimization of Hyperparameters: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Fine-tune hyperparameters further to improve the model's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advanced optimization techniques like Bayesian optimization for efficient hyperparameter tuning.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Implementation of Ensemble Methods: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Investigate ensemble methods beyond Random Forest to leverage diversity in model predictions.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Explore techniques like stacking or boosting for improved accuracy and robustness.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Enhancement of Model Interpretability: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techniques for model interpretability to gain insights into the decision-making process.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techniques like SHAP (SHapley Additive exPlanations) values or feature importance analysis.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471575" y="775500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1" name="Google Shape;311;p39"/>
          <p:cNvSpPr txBox="1"/>
          <p:nvPr>
            <p:ph idx="4294967295" type="body"/>
          </p:nvPr>
        </p:nvSpPr>
        <p:spPr>
          <a:xfrm>
            <a:off x="471575" y="1719275"/>
            <a:ext cx="77466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36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NSL-KDD Dataset: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NSL-KDD Dataset</a:t>
            </a:r>
            <a:endParaRPr sz="15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 Repository: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 My Project Repository Link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 Papers: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AutoNum type="alphaLcPeriod"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https://ieeexplore.ieee.org/abstract/document/9778286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AutoNum type="alphaLcPeriod"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https://link.springer.com/article/10.1007/s00500-021-05893-0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51687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18" name="Google Shape;318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75" r="2770" t="0"/>
          <a:stretch/>
        </p:blipFill>
        <p:spPr>
          <a:xfrm>
            <a:off x="2735375" y="6850"/>
            <a:ext cx="7450800" cy="5143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638175" y="431450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body"/>
          </p:nvPr>
        </p:nvSpPr>
        <p:spPr>
          <a:xfrm>
            <a:off x="638675" y="1107725"/>
            <a:ext cx="75234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Roboto"/>
              <a:buChar char="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Intrusion detection plays a crucial role in maintaining network security by identifying malicious activities.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objective of this project is to apply machine learning techniques, specifically the Random Forest algorithm, for intrusion detection.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By leveraging the NSL-KDD dataset, the aim is to develop a model capable of accurately classifying network traffic as normal or intrusive.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05" name="Google Shape;205;p26"/>
          <p:cNvSpPr txBox="1"/>
          <p:nvPr>
            <p:ph idx="4294967295" type="body"/>
          </p:nvPr>
        </p:nvSpPr>
        <p:spPr>
          <a:xfrm>
            <a:off x="638675" y="1107725"/>
            <a:ext cx="7560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the NSL-KDD dataset for consistency in comparisons across projects.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Source: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NSL-KDD Dataset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Consistent Feature Selection: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Features: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'src_bytes' real - Amount of data sent from the source to the destination.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'dst_bytes' real - Amount of data sent from the destination back to the source.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'protocol' {'tcp','udp', 'icmp'} - Communication protocol used.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 Variable: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'class' {'normal', 'anomaly'} - Identifies the class of network traffic as either 'normal' or 'anomaly', facilitating intrusion detection and security analysis.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Ensure uniformity in input data among all projects for meaningful comparisons.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Facilitate the evaluation of machine learning algorithms'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the performance of Random Forest and compare results with other algorithms like Isolation Forest, KNN, and K-Means.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Random Forest and Why Use It?</a:t>
            </a:r>
            <a:endParaRPr/>
          </a:p>
        </p:txBody>
      </p:sp>
      <p:sp>
        <p:nvSpPr>
          <p:cNvPr id="212" name="Google Shape;212;p27"/>
          <p:cNvSpPr txBox="1"/>
          <p:nvPr>
            <p:ph idx="4294967295" type="body"/>
          </p:nvPr>
        </p:nvSpPr>
        <p:spPr>
          <a:xfrm>
            <a:off x="638675" y="1107725"/>
            <a:ext cx="7560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an ensemble learning method that constructs a multitude of decision trees during training and outputs the mode of the classes as the prediction.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employing an ensemble learning approach, this project effectively reduces overfitting and enhances generalization by aggregating multiple decision trees' predictions.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Reasons for using Random Forest: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Robustness: Handles high-dimensional data with categorical and numerical features effectively.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Flexibility: Suitable for both classification and regression tasks.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Highlighting the versatility and performance of Random Forest sets the stage for its application in intrusion detection.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PCA and Its Purpose?</a:t>
            </a:r>
            <a:endParaRPr/>
          </a:p>
        </p:txBody>
      </p: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638675" y="1107725"/>
            <a:ext cx="7560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Component Analysis (PCA) is a dimensionality reduction technique used to simplify complex datasets while preserving essential information.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 of PCA: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Dimensionality Reduction: Reduces the number of features while retaining as much variance as possible.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Visualization: Projects high-dimensional data into a lower-dimensional space for easier visualization and interpretation.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Noise Reduction: Eliminates redundant or irrelevant features, enhancing model efficiency and performance.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 - Without PCA</a:t>
            </a:r>
            <a:endParaRPr/>
          </a:p>
        </p:txBody>
      </p:sp>
      <p:sp>
        <p:nvSpPr>
          <p:cNvPr id="226" name="Google Shape;226;p29"/>
          <p:cNvSpPr txBox="1"/>
          <p:nvPr>
            <p:ph idx="4294967295" type="body"/>
          </p:nvPr>
        </p:nvSpPr>
        <p:spPr>
          <a:xfrm>
            <a:off x="657150" y="1460500"/>
            <a:ext cx="78297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Preprocess the dataset by encoding categorical variables and scaling numerical features.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a Random Forest classifier using GridSearchCV for hyperparameter tuning.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model performance using accuracy, confusion matrix, and classification report.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</a:t>
            </a:r>
            <a:r>
              <a:rPr lang="en"/>
              <a:t>- Without PCA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25" y="1766913"/>
            <a:ext cx="36576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775" y="962050"/>
            <a:ext cx="47434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 - With PCA</a:t>
            </a:r>
            <a:endParaRPr/>
          </a:p>
        </p:txBody>
      </p:sp>
      <p:sp>
        <p:nvSpPr>
          <p:cNvPr id="241" name="Google Shape;241;p31"/>
          <p:cNvSpPr txBox="1"/>
          <p:nvPr>
            <p:ph idx="4294967295" type="body"/>
          </p:nvPr>
        </p:nvSpPr>
        <p:spPr>
          <a:xfrm>
            <a:off x="638675" y="1107725"/>
            <a:ext cx="62193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Principal Component Analysis (PCA) for dimensionality reduction.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 the dataset into a lower-dimensional space using PCA.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a Random Forest classifier on the reduced dataset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- With PCA</a:t>
            </a:r>
            <a:endParaRPr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0" y="1492250"/>
            <a:ext cx="38100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400" y="1011125"/>
            <a:ext cx="46196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