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Red Hat Display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906568-3787-4539-989C-9EC602FD3DC4}">
  <a:tblStyle styleId="{DE906568-3787-4539-989C-9EC602FD3D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RedHatDisplay-bold.fntdata"/><Relationship Id="rId14" Type="http://schemas.openxmlformats.org/officeDocument/2006/relationships/slide" Target="slides/slide8.xml"/><Relationship Id="rId36" Type="http://schemas.openxmlformats.org/officeDocument/2006/relationships/font" Target="fonts/RedHatDisplay-regular.fntdata"/><Relationship Id="rId17" Type="http://schemas.openxmlformats.org/officeDocument/2006/relationships/slide" Target="slides/slide11.xml"/><Relationship Id="rId39" Type="http://schemas.openxmlformats.org/officeDocument/2006/relationships/font" Target="fonts/RedHatDisplay-boldItalic.fntdata"/><Relationship Id="rId16" Type="http://schemas.openxmlformats.org/officeDocument/2006/relationships/slide" Target="slides/slide10.xml"/><Relationship Id="rId38" Type="http://schemas.openxmlformats.org/officeDocument/2006/relationships/font" Target="fonts/RedHatDispl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b73a5f06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db73a5f06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b73a5f06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db73a5f06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b73a5f06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db73a5f06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b73a5f06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db73a5f06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b73a5f06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db73a5f06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b73a5f06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db73a5f0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b73a5f06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db73a5f06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b73a5f0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db73a5f0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b73a5f06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db73a5f06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b73a5f06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db73a5f06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b73a5f06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db73a5f06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b73a5f06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db73a5f0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b73a5f06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db73a5f06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b73a5f0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db73a5f0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59275" y="343802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i="1" sz="13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3075" y="992400"/>
            <a:ext cx="56829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447725" y="3020700"/>
            <a:ext cx="7233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5600" y="152400"/>
            <a:ext cx="2715887" cy="271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200" y="86640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625" y="3678151"/>
            <a:ext cx="2130598" cy="213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724" y="4556824"/>
            <a:ext cx="2512000" cy="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4_1_1_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-1796500" y="-959226"/>
            <a:ext cx="3940412" cy="4188043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FFD200"/>
          </a:solidFill>
          <a:ln>
            <a:noFill/>
          </a:ln>
        </p:spPr>
      </p:sp>
      <p:cxnSp>
        <p:nvCxnSpPr>
          <p:cNvPr id="93" name="Google Shape;93;p11"/>
          <p:cNvCxnSpPr/>
          <p:nvPr/>
        </p:nvCxnSpPr>
        <p:spPr>
          <a:xfrm>
            <a:off x="842707" y="278625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4" name="Google Shape;94;p11"/>
          <p:cNvCxnSpPr/>
          <p:nvPr/>
        </p:nvCxnSpPr>
        <p:spPr>
          <a:xfrm>
            <a:off x="3480607" y="278625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5" name="Google Shape;95;p11"/>
          <p:cNvCxnSpPr/>
          <p:nvPr/>
        </p:nvCxnSpPr>
        <p:spPr>
          <a:xfrm>
            <a:off x="6096007" y="278625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6" name="Google Shape;96;p11"/>
          <p:cNvCxnSpPr/>
          <p:nvPr/>
        </p:nvCxnSpPr>
        <p:spPr>
          <a:xfrm rot="10800000">
            <a:off x="2138100" y="2297251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" name="Google Shape;97;p11"/>
          <p:cNvCxnSpPr/>
          <p:nvPr/>
        </p:nvCxnSpPr>
        <p:spPr>
          <a:xfrm rot="10800000">
            <a:off x="4776000" y="2297251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8" name="Google Shape;98;p11"/>
          <p:cNvCxnSpPr/>
          <p:nvPr/>
        </p:nvCxnSpPr>
        <p:spPr>
          <a:xfrm rot="10800000">
            <a:off x="7391400" y="2297251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9" name="Google Shape;99;p11"/>
          <p:cNvSpPr/>
          <p:nvPr/>
        </p:nvSpPr>
        <p:spPr>
          <a:xfrm>
            <a:off x="633375" y="2467925"/>
            <a:ext cx="1349100" cy="38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1951889" y="2467925"/>
            <a:ext cx="1349100" cy="384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3270403" y="2467925"/>
            <a:ext cx="1349100" cy="38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4588917" y="2467925"/>
            <a:ext cx="1349100" cy="384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5907431" y="2467925"/>
            <a:ext cx="1349100" cy="38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7225945" y="2467925"/>
            <a:ext cx="1349100" cy="38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2" type="subTitle"/>
          </p:nvPr>
        </p:nvSpPr>
        <p:spPr>
          <a:xfrm>
            <a:off x="2097875" y="1110075"/>
            <a:ext cx="1087800" cy="105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3" type="subTitle"/>
          </p:nvPr>
        </p:nvSpPr>
        <p:spPr>
          <a:xfrm>
            <a:off x="4724700" y="1110075"/>
            <a:ext cx="1087800" cy="105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4" type="subTitle"/>
          </p:nvPr>
        </p:nvSpPr>
        <p:spPr>
          <a:xfrm>
            <a:off x="7351525" y="1110075"/>
            <a:ext cx="1087800" cy="105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5" type="subTitle"/>
          </p:nvPr>
        </p:nvSpPr>
        <p:spPr>
          <a:xfrm>
            <a:off x="805725" y="3117125"/>
            <a:ext cx="1087800" cy="10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6" type="subTitle"/>
          </p:nvPr>
        </p:nvSpPr>
        <p:spPr>
          <a:xfrm>
            <a:off x="3432550" y="3117125"/>
            <a:ext cx="1087800" cy="10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7" type="subTitle"/>
          </p:nvPr>
        </p:nvSpPr>
        <p:spPr>
          <a:xfrm>
            <a:off x="6059375" y="3117125"/>
            <a:ext cx="1087800" cy="10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 with left rule">
  <p:cSld name="TITLE_4_1_1_2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115" name="Google Shape;115;p12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0" name="Google Shape;120;p12"/>
          <p:cNvCxnSpPr/>
          <p:nvPr/>
        </p:nvCxnSpPr>
        <p:spPr>
          <a:xfrm>
            <a:off x="529825" y="1206450"/>
            <a:ext cx="0" cy="27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2"/>
          <p:cNvCxnSpPr/>
          <p:nvPr/>
        </p:nvCxnSpPr>
        <p:spPr>
          <a:xfrm>
            <a:off x="3362650" y="1206450"/>
            <a:ext cx="0" cy="27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2"/>
          <p:cNvCxnSpPr/>
          <p:nvPr/>
        </p:nvCxnSpPr>
        <p:spPr>
          <a:xfrm>
            <a:off x="6195475" y="1206450"/>
            <a:ext cx="0" cy="27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2"/>
          <p:cNvSpPr txBox="1"/>
          <p:nvPr/>
        </p:nvSpPr>
        <p:spPr>
          <a:xfrm>
            <a:off x="714875" y="1663450"/>
            <a:ext cx="24243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2"/>
          <p:cNvSpPr txBox="1"/>
          <p:nvPr>
            <p:ph idx="2" type="subTitle"/>
          </p:nvPr>
        </p:nvSpPr>
        <p:spPr>
          <a:xfrm>
            <a:off x="688825" y="1134050"/>
            <a:ext cx="2511900" cy="4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5" name="Google Shape;125;p12"/>
          <p:cNvSpPr txBox="1"/>
          <p:nvPr>
            <p:ph idx="3" type="body"/>
          </p:nvPr>
        </p:nvSpPr>
        <p:spPr>
          <a:xfrm>
            <a:off x="688825" y="1671075"/>
            <a:ext cx="2511900" cy="22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6" name="Google Shape;126;p12"/>
          <p:cNvSpPr txBox="1"/>
          <p:nvPr>
            <p:ph idx="4" type="subTitle"/>
          </p:nvPr>
        </p:nvSpPr>
        <p:spPr>
          <a:xfrm>
            <a:off x="3526300" y="1134050"/>
            <a:ext cx="2511900" cy="4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7" name="Google Shape;127;p12"/>
          <p:cNvSpPr txBox="1"/>
          <p:nvPr>
            <p:ph idx="5" type="body"/>
          </p:nvPr>
        </p:nvSpPr>
        <p:spPr>
          <a:xfrm>
            <a:off x="3526300" y="1671075"/>
            <a:ext cx="2511900" cy="22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8" name="Google Shape;128;p12"/>
          <p:cNvSpPr txBox="1"/>
          <p:nvPr>
            <p:ph idx="6" type="subTitle"/>
          </p:nvPr>
        </p:nvSpPr>
        <p:spPr>
          <a:xfrm>
            <a:off x="6363775" y="1134050"/>
            <a:ext cx="2511900" cy="4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9" name="Google Shape;129;p12"/>
          <p:cNvSpPr txBox="1"/>
          <p:nvPr>
            <p:ph idx="7" type="body"/>
          </p:nvPr>
        </p:nvSpPr>
        <p:spPr>
          <a:xfrm>
            <a:off x="6363775" y="1671075"/>
            <a:ext cx="2511900" cy="22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photo">
  <p:cSld name="MAIN_POINT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089400" y="1013175"/>
            <a:ext cx="46485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32" name="Google Shape;132;p13"/>
          <p:cNvSpPr/>
          <p:nvPr>
            <p:ph idx="2" type="pic"/>
          </p:nvPr>
        </p:nvSpPr>
        <p:spPr>
          <a:xfrm>
            <a:off x="-1200325" y="0"/>
            <a:ext cx="42483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000000">
                <a:alpha val="12941"/>
              </a:srgbClr>
            </a:outerShdw>
          </a:effectLst>
        </p:spPr>
      </p:sp>
      <p:pic>
        <p:nvPicPr>
          <p:cNvPr id="133" name="Google Shape;13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5100" y="1118150"/>
            <a:ext cx="357101" cy="3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 1">
  <p:cSld name="MAIN_POINT_2_2_1_1_1"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>
            <p:ph idx="2" type="pic"/>
          </p:nvPr>
        </p:nvSpPr>
        <p:spPr>
          <a:xfrm>
            <a:off x="-95250" y="-155150"/>
            <a:ext cx="9334500" cy="5467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1" name="Google Shape;1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3975" y="1296782"/>
            <a:ext cx="6096025" cy="2549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lank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2">
  <p:cSld name="MAIN_POINT_2_2_1"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49" name="Google Shape;149;p16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Photo ">
  <p:cSld name="MAIN_POINT_2_2_2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>
            <p:ph idx="2" type="pic"/>
          </p:nvPr>
        </p:nvSpPr>
        <p:spPr>
          <a:xfrm>
            <a:off x="207260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843"/>
              </a:srgbClr>
            </a:outerShdw>
          </a:effectLst>
        </p:spPr>
      </p:sp>
      <p:sp>
        <p:nvSpPr>
          <p:cNvPr id="152" name="Google Shape;152;p17"/>
          <p:cNvSpPr/>
          <p:nvPr>
            <p:ph idx="3" type="pic"/>
          </p:nvPr>
        </p:nvSpPr>
        <p:spPr>
          <a:xfrm>
            <a:off x="-374885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843"/>
              </a:srgbClr>
            </a:outerShdw>
          </a:effectLst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ctrTitle"/>
          </p:nvPr>
        </p:nvSpPr>
        <p:spPr>
          <a:xfrm>
            <a:off x="2093850" y="859575"/>
            <a:ext cx="49563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5" name="Google Shape;155;p18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57188" y="4400095"/>
            <a:ext cx="2829624" cy="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19112"/>
          <a:stretch/>
        </p:blipFill>
        <p:spPr>
          <a:xfrm>
            <a:off x="-1530325" y="3251200"/>
            <a:ext cx="12103050" cy="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SECTION_HEADER_1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None/>
              <a:defRPr sz="6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None/>
              <a:defRPr sz="6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2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5372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oxes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654225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362892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071559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654250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1" name="Google Shape;171;p21"/>
          <p:cNvSpPr txBox="1"/>
          <p:nvPr>
            <p:ph idx="2" type="subTitle"/>
          </p:nvPr>
        </p:nvSpPr>
        <p:spPr>
          <a:xfrm>
            <a:off x="3362900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2" name="Google Shape;172;p21"/>
          <p:cNvSpPr txBox="1"/>
          <p:nvPr>
            <p:ph idx="3" type="subTitle"/>
          </p:nvPr>
        </p:nvSpPr>
        <p:spPr>
          <a:xfrm>
            <a:off x="6071575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>
            <p:ph idx="4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1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">
  <p:cSld name="MAIN_POINT_2_2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82" name="Google Shape;182;p22"/>
          <p:cNvSpPr/>
          <p:nvPr>
            <p:ph idx="2" type="pic"/>
          </p:nvPr>
        </p:nvSpPr>
        <p:spPr>
          <a:xfrm>
            <a:off x="2633150" y="-127000"/>
            <a:ext cx="7450800" cy="53976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843"/>
              </a:srgbClr>
            </a:outerShdw>
          </a:effectLst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">
  <p:cSld name="MAIN_POINT_2_2_1_1">
    <p:bg>
      <p:bgPr>
        <a:solidFill>
          <a:srgbClr val="00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85" name="Google Shape;185;p23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61000" y="-15775"/>
            <a:ext cx="5175052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CUSTOM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308" r="298" t="0"/>
          <a:stretch/>
        </p:blipFill>
        <p:spPr>
          <a:xfrm>
            <a:off x="-196217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4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38675" y="1089250"/>
            <a:ext cx="57909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idx="2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358">
          <p15:clr>
            <a:srgbClr val="FA7B17"/>
          </p15:clr>
        </p15:guide>
        <p15:guide id="2" pos="40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">
  <p:cSld name="TITLE_4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>
            <p:ph idx="2" type="pic"/>
          </p:nvPr>
        </p:nvSpPr>
        <p:spPr>
          <a:xfrm>
            <a:off x="3436275" y="-101925"/>
            <a:ext cx="5839800" cy="5470500"/>
          </a:xfrm>
          <a:prstGeom prst="rect">
            <a:avLst/>
          </a:prstGeom>
          <a:noFill/>
          <a:ln>
            <a:noFill/>
          </a:ln>
        </p:spPr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3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9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s">
  <p:cSld name="TITLE_4_1_1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3415100" y="2578600"/>
            <a:ext cx="5808900" cy="2730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8"/>
          <p:cNvSpPr/>
          <p:nvPr>
            <p:ph idx="3" type="pic"/>
          </p:nvPr>
        </p:nvSpPr>
        <p:spPr>
          <a:xfrm>
            <a:off x="3415100" y="-123775"/>
            <a:ext cx="3399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8"/>
          <p:cNvSpPr/>
          <p:nvPr>
            <p:ph idx="4" type="pic"/>
          </p:nvPr>
        </p:nvSpPr>
        <p:spPr>
          <a:xfrm>
            <a:off x="6901675" y="-123775"/>
            <a:ext cx="2322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5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TITLE_4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idx="1" type="body"/>
          </p:nvPr>
        </p:nvSpPr>
        <p:spPr>
          <a:xfrm>
            <a:off x="638675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089400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elements">
  <p:cSld name="TITLE_4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/>
        </p:nvSpPr>
        <p:spPr>
          <a:xfrm>
            <a:off x="380998" y="1079775"/>
            <a:ext cx="1702407" cy="1809639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1" name="Google Shape;71;p10"/>
          <p:cNvSpPr/>
          <p:nvPr/>
        </p:nvSpPr>
        <p:spPr>
          <a:xfrm>
            <a:off x="267950" y="3262351"/>
            <a:ext cx="822442" cy="874128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E31933"/>
          </a:solidFill>
          <a:ln>
            <a:noFill/>
          </a:ln>
        </p:spPr>
      </p:sp>
      <p:sp>
        <p:nvSpPr>
          <p:cNvPr id="72" name="Google Shape;72;p10"/>
          <p:cNvSpPr/>
          <p:nvPr/>
        </p:nvSpPr>
        <p:spPr>
          <a:xfrm>
            <a:off x="4367573" y="1079775"/>
            <a:ext cx="1702407" cy="1809639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3" name="Google Shape;73;p10"/>
          <p:cNvSpPr txBox="1"/>
          <p:nvPr>
            <p:ph idx="2" type="subTitle"/>
          </p:nvPr>
        </p:nvSpPr>
        <p:spPr>
          <a:xfrm>
            <a:off x="1746200" y="2630350"/>
            <a:ext cx="2571300" cy="2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/>
        </p:nvSpPr>
        <p:spPr>
          <a:xfrm>
            <a:off x="3164125" y="3262351"/>
            <a:ext cx="822442" cy="874128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75" name="Google Shape;75;p10"/>
          <p:cNvSpPr/>
          <p:nvPr/>
        </p:nvSpPr>
        <p:spPr>
          <a:xfrm>
            <a:off x="6019800" y="3262351"/>
            <a:ext cx="822442" cy="874128"/>
          </a:xfrm>
          <a:custGeom>
            <a:rect b="b" l="l" r="r" t="t"/>
            <a:pathLst>
              <a:path extrusionOk="0" h="310801" w="310942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6" name="Google Shape;76;p10"/>
          <p:cNvSpPr txBox="1"/>
          <p:nvPr>
            <p:ph hasCustomPrompt="1" idx="3" type="title"/>
          </p:nvPr>
        </p:nvSpPr>
        <p:spPr>
          <a:xfrm>
            <a:off x="1746201" y="1121300"/>
            <a:ext cx="3254400" cy="153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0"/>
              <a:buFont typeface="Source Sans Pro"/>
              <a:buNone/>
              <a:defRPr b="0" sz="1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0"/>
          <p:cNvSpPr txBox="1"/>
          <p:nvPr>
            <p:ph idx="4" type="subTitle"/>
          </p:nvPr>
        </p:nvSpPr>
        <p:spPr>
          <a:xfrm>
            <a:off x="5732775" y="2630350"/>
            <a:ext cx="2571300" cy="2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hasCustomPrompt="1" idx="5" type="title"/>
          </p:nvPr>
        </p:nvSpPr>
        <p:spPr>
          <a:xfrm>
            <a:off x="5732776" y="1121300"/>
            <a:ext cx="3254400" cy="153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0"/>
              <a:buFont typeface="Source Sans Pro"/>
              <a:buNone/>
              <a:defRPr b="0" sz="1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0"/>
          <p:cNvSpPr txBox="1"/>
          <p:nvPr>
            <p:ph idx="6" type="subTitle"/>
          </p:nvPr>
        </p:nvSpPr>
        <p:spPr>
          <a:xfrm>
            <a:off x="1173561" y="3971981"/>
            <a:ext cx="2571300" cy="2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hasCustomPrompt="1" idx="7" type="title"/>
          </p:nvPr>
        </p:nvSpPr>
        <p:spPr>
          <a:xfrm>
            <a:off x="1165869" y="3134019"/>
            <a:ext cx="1810500" cy="82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b="0" sz="7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0"/>
          <p:cNvSpPr txBox="1"/>
          <p:nvPr>
            <p:ph idx="8" type="subTitle"/>
          </p:nvPr>
        </p:nvSpPr>
        <p:spPr>
          <a:xfrm>
            <a:off x="4069736" y="3971981"/>
            <a:ext cx="2571300" cy="2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hasCustomPrompt="1" idx="9" type="title"/>
          </p:nvPr>
        </p:nvSpPr>
        <p:spPr>
          <a:xfrm>
            <a:off x="4062044" y="3134019"/>
            <a:ext cx="1810500" cy="82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b="0" sz="7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0"/>
          <p:cNvSpPr txBox="1"/>
          <p:nvPr>
            <p:ph idx="13" type="subTitle"/>
          </p:nvPr>
        </p:nvSpPr>
        <p:spPr>
          <a:xfrm>
            <a:off x="6925411" y="3971981"/>
            <a:ext cx="2571300" cy="2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hasCustomPrompt="1" idx="14" type="title"/>
          </p:nvPr>
        </p:nvSpPr>
        <p:spPr>
          <a:xfrm>
            <a:off x="6917719" y="3134019"/>
            <a:ext cx="1810500" cy="82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b="0" sz="7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1975" y="0"/>
            <a:ext cx="7623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b="1" i="0" sz="3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1975" y="1719075"/>
            <a:ext cx="76230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●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Char char="○"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794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■"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●"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794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○"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794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Source Sans Pro"/>
              <a:buChar char="■"/>
              <a:defRPr b="0" i="0" sz="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9997" y="4297674"/>
            <a:ext cx="765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mc:AlternateContent>
    <mc:Choice Requires="p14">
      <p:transition spd="slow" p14:dur="11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960">
          <p15:clr>
            <a:srgbClr val="EA4335"/>
          </p15:clr>
        </p15:guide>
        <p15:guide id="3" pos="1920">
          <p15:clr>
            <a:srgbClr val="EA4335"/>
          </p15:clr>
        </p15:guide>
        <p15:guide id="4" pos="3840">
          <p15:clr>
            <a:srgbClr val="EA4335"/>
          </p15:clr>
        </p15:guide>
        <p15:guide id="5" pos="4800">
          <p15:clr>
            <a:srgbClr val="EA4335"/>
          </p15:clr>
        </p15:guide>
        <p15:guide id="6" orient="horz" pos="541">
          <p15:clr>
            <a:srgbClr val="EA4335"/>
          </p15:clr>
        </p15:guide>
        <p15:guide id="7" orient="horz" pos="1083">
          <p15:clr>
            <a:srgbClr val="EA4335"/>
          </p15:clr>
        </p15:guide>
        <p15:guide id="8" orient="horz" pos="1624">
          <p15:clr>
            <a:srgbClr val="EA4335"/>
          </p15:clr>
        </p15:guide>
        <p15:guide id="9" orient="horz" pos="2166">
          <p15:clr>
            <a:srgbClr val="EA4335"/>
          </p15:clr>
        </p15:guide>
        <p15:guide id="10" orient="horz" pos="2707">
          <p15:clr>
            <a:srgbClr val="EA4335"/>
          </p15:clr>
        </p15:guide>
        <p15:guide id="11" pos="480">
          <p15:clr>
            <a:srgbClr val="EA4335"/>
          </p15:clr>
        </p15:guide>
        <p15:guide id="12" pos="1440">
          <p15:clr>
            <a:srgbClr val="EA4335"/>
          </p15:clr>
        </p15:guide>
        <p15:guide id="13" pos="2408">
          <p15:clr>
            <a:srgbClr val="EA4335"/>
          </p15:clr>
        </p15:guide>
        <p15:guide id="14" pos="4320">
          <p15:clr>
            <a:srgbClr val="EA4335"/>
          </p15:clr>
        </p15:guide>
        <p15:guide id="15" pos="3358">
          <p15:clr>
            <a:srgbClr val="EA4335"/>
          </p15:clr>
        </p15:guide>
        <p15:guide id="16" pos="528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2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16.jpg"/><Relationship Id="rId6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datasets/hassan06/nslkdd/data" TargetMode="External"/><Relationship Id="rId4" Type="http://schemas.openxmlformats.org/officeDocument/2006/relationships/hyperlink" Target="https://www.kaggle.com/datasets/hassan06/nslkdd/data" TargetMode="External"/><Relationship Id="rId5" Type="http://schemas.openxmlformats.org/officeDocument/2006/relationships/hyperlink" Target="https://github.com/RincyMariamThomas/ML-IDS-RF" TargetMode="External"/><Relationship Id="rId6" Type="http://schemas.openxmlformats.org/officeDocument/2006/relationships/hyperlink" Target="https://ieeexplore.ieee.org/abstract/document/9778286" TargetMode="External"/><Relationship Id="rId7" Type="http://schemas.openxmlformats.org/officeDocument/2006/relationships/hyperlink" Target="https://link.springer.com/article/10.1007/s00500-021-05893-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hassan06/nslkdd/data" TargetMode="External"/><Relationship Id="rId4" Type="http://schemas.openxmlformats.org/officeDocument/2006/relationships/hyperlink" Target="https://www.kaggle.com/datasets/hassan06/nslkdd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ctrTitle"/>
          </p:nvPr>
        </p:nvSpPr>
        <p:spPr>
          <a:xfrm>
            <a:off x="290100" y="-139155"/>
            <a:ext cx="56829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 sz="3100">
                <a:solidFill>
                  <a:srgbClr val="282828"/>
                </a:solidFill>
                <a:latin typeface="Georgia"/>
                <a:ea typeface="Georgia"/>
                <a:cs typeface="Georgia"/>
                <a:sym typeface="Georgia"/>
              </a:rPr>
              <a:t>Applying Machine Learning for Intrusion Detection in Network Security</a:t>
            </a:r>
            <a:endParaRPr sz="3100">
              <a:solidFill>
                <a:srgbClr val="28282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4"/>
          <p:cNvSpPr txBox="1"/>
          <p:nvPr>
            <p:ph idx="2" type="subTitle"/>
          </p:nvPr>
        </p:nvSpPr>
        <p:spPr>
          <a:xfrm>
            <a:off x="290100" y="2305470"/>
            <a:ext cx="7233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00"/>
              <a:t>Using Random Forest Algorithm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By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Rincy Mariam Thomas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Directory ID - rmt21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UID - 120124044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Course and Section - ENPM693 CY01</a:t>
            </a:r>
            <a:endParaRPr sz="2100"/>
          </a:p>
        </p:txBody>
      </p:sp>
      <p:sp>
        <p:nvSpPr>
          <p:cNvPr id="192" name="Google Shape;192;p24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290550" y="1436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ROC, AUC &amp; Complexity</a:t>
            </a:r>
            <a:endParaRPr/>
          </a:p>
        </p:txBody>
      </p:sp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872" y="769725"/>
            <a:ext cx="3506153" cy="29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346" y="807025"/>
            <a:ext cx="3496254" cy="29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/>
        </p:nvSpPr>
        <p:spPr>
          <a:xfrm>
            <a:off x="233975" y="3823625"/>
            <a:ext cx="84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This Random Forest model is performing exceptionally well in distinguishing between normal and intrusive network traffic. It achieves a high true positive rate while maintaining a low false positive rate, which is crucial for network security applications.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Performance Metrics </a:t>
            </a:r>
            <a:r>
              <a:rPr lang="en"/>
              <a:t>Comparison</a:t>
            </a:r>
            <a:endParaRPr/>
          </a:p>
        </p:txBody>
      </p:sp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6" name="Google Shape;266;p3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{DE906568-3787-4539-989C-9EC602FD3DC4}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KNN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97%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K-Means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88%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50%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44%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Isolation Forest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54%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56%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54%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33825" y="6937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Confusion Matrix - K-Means &amp; KNN</a:t>
            </a:r>
            <a:endParaRPr/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00" y="1126375"/>
            <a:ext cx="4018951" cy="3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/>
        </p:nvSpPr>
        <p:spPr>
          <a:xfrm>
            <a:off x="1635400" y="662050"/>
            <a:ext cx="1866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K-Means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737" y="1006675"/>
            <a:ext cx="4228088" cy="3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5"/>
          <p:cNvSpPr txBox="1"/>
          <p:nvPr/>
        </p:nvSpPr>
        <p:spPr>
          <a:xfrm>
            <a:off x="5966700" y="695475"/>
            <a:ext cx="178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KNN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33825" y="6937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300"/>
              <a:t>Confusion Matrix - Random &amp; Isolation Forest</a:t>
            </a:r>
            <a:endParaRPr sz="3300"/>
          </a:p>
        </p:txBody>
      </p:sp>
      <p:sp>
        <p:nvSpPr>
          <p:cNvPr id="282" name="Google Shape;282;p36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52500" y="69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{DE906568-3787-4539-989C-9EC602FD3DC4}</a:tableStyleId>
              </a:tblPr>
              <a:tblGrid>
                <a:gridCol w="2413000"/>
                <a:gridCol w="2413000"/>
                <a:gridCol w="2413000"/>
              </a:tblGrid>
              <a:tr h="53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 PCA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Without PCA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60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0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Isolation Forest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89" y="1245600"/>
            <a:ext cx="1883223" cy="15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505" y="1245612"/>
            <a:ext cx="1918982" cy="15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125" y="2856813"/>
            <a:ext cx="1918975" cy="157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6561" y="2862284"/>
            <a:ext cx="1870864" cy="15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3" name="Google Shape;293;p37"/>
          <p:cNvSpPr txBox="1"/>
          <p:nvPr>
            <p:ph idx="4294967295" type="body"/>
          </p:nvPr>
        </p:nvSpPr>
        <p:spPr>
          <a:xfrm>
            <a:off x="638675" y="1107725"/>
            <a:ext cx="75789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 demonstrates promising results for intrusion detection in network security.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Leveraging machine learning techniques enhances our ability to detect and mitigate network threats.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experimentation are essential for advancing intrusion detection systems.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Continuous exploration and refinement of the project will lead to more robust intrusion detection systems with higher accuracy and reliability.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Potential Improvements</a:t>
            </a:r>
            <a:endParaRPr/>
          </a:p>
        </p:txBody>
      </p:sp>
      <p:sp>
        <p:nvSpPr>
          <p:cNvPr id="300" name="Google Shape;300;p38"/>
          <p:cNvSpPr txBox="1"/>
          <p:nvPr>
            <p:ph idx="4294967295" type="body"/>
          </p:nvPr>
        </p:nvSpPr>
        <p:spPr>
          <a:xfrm>
            <a:off x="638675" y="1107725"/>
            <a:ext cx="77925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just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Exploration of Feature Engineering: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Explore additional features or engineered features to enhance model performance.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Experiment with different feature selection techniques to identify the most relevant features.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Optimization of Hyperparameters: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Fine-tune hyperparameters further to improve the model's performance.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Utilize advanced optimization techniques like Bayesian optimization for efficient hyperparameter tuning.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Implementation of Ensemble Methods: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Investigate ensemble methods beyond Random Forest to leverage diversity in model predictions.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Explore techniques like stacking or boosting for improved accuracy and robustness.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Enhancement of Model Interpretability: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techniques for model interpretability to gain insights into the decision-making process.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Utilize techniques like SHAP (SHapley Additive exPlanations) values or feature importance analysis.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471575" y="775500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7" name="Google Shape;307;p39"/>
          <p:cNvSpPr txBox="1"/>
          <p:nvPr>
            <p:ph idx="4294967295" type="body"/>
          </p:nvPr>
        </p:nvSpPr>
        <p:spPr>
          <a:xfrm>
            <a:off x="471575" y="1719275"/>
            <a:ext cx="77466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36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NSL-KDD Dataset: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NSL-KDD Dataset</a:t>
            </a:r>
            <a:endParaRPr sz="15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GitHub Repository: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 My Project Repository Link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Research Papers: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AutoNum type="alphaLcPeriod"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https://ieeexplore.ieee.org/abstract/document/9778286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AutoNum type="alphaLcPeriod"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https://link.springer.com/article/10.1007/s00500-021-05893-0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8" name="Google Shape;308;p39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51687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314" name="Google Shape;314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75" r="2770" t="0"/>
          <a:stretch/>
        </p:blipFill>
        <p:spPr>
          <a:xfrm>
            <a:off x="2735375" y="6850"/>
            <a:ext cx="7450800" cy="5143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638175" y="431450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8" name="Google Shape;198;p25"/>
          <p:cNvSpPr txBox="1"/>
          <p:nvPr>
            <p:ph idx="4294967295" type="body"/>
          </p:nvPr>
        </p:nvSpPr>
        <p:spPr>
          <a:xfrm>
            <a:off x="638675" y="1107725"/>
            <a:ext cx="75234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Roboto"/>
              <a:buChar char="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Intrusion detection plays a crucial role in maintaining network security by identifying malicious activities.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The objective of this project is to apply machine learning techniques, specifically the Random Forest algorithm, for intrusion detection.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By leveraging the NSL-KDD dataset, the aim is to develop a model capable of accurately classifying network traffic as normal or intrusive.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05" name="Google Shape;205;p26"/>
          <p:cNvSpPr txBox="1"/>
          <p:nvPr>
            <p:ph idx="4294967295" type="body"/>
          </p:nvPr>
        </p:nvSpPr>
        <p:spPr>
          <a:xfrm>
            <a:off x="638675" y="1107725"/>
            <a:ext cx="75603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Utilize the NSL-KDD dataset for consistency in comparisons across projects.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 Source: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NSL-KDD Dataset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Consistent Feature Selection: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Features: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@attribute 'src_bytes' real - Amount of data sent from the source to the destination.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@attribute 'dst_bytes' real - Amount of data sent from the destination back to the source.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@attribute 'protocol' {'tcp','udp', 'icmp'} - Communication protocol used.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Target Variable: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@attribute 'class' {'normal', 'anomaly'} - Identifies the class of network traffic as either 'normal' or 'anomaly', facilitating intrusion detection and security analysis.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Purpose: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Ensure uniformity in input data among all projects for meaningful comparisons.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Facilitate the evaluation of machine learning algorithms' performance.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Evaluate the performance of Random Forest and compare results with other algorithms like Isolation Forest, KNN, and K-Means.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Random Forest and Why Use It?</a:t>
            </a:r>
            <a:endParaRPr/>
          </a:p>
        </p:txBody>
      </p:sp>
      <p:sp>
        <p:nvSpPr>
          <p:cNvPr id="212" name="Google Shape;212;p27"/>
          <p:cNvSpPr txBox="1"/>
          <p:nvPr>
            <p:ph idx="4294967295" type="body"/>
          </p:nvPr>
        </p:nvSpPr>
        <p:spPr>
          <a:xfrm>
            <a:off x="638675" y="1107725"/>
            <a:ext cx="75603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just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 is an ensemble learning method that constructs a multitude of decision trees during training and outputs the mode of the classes as the prediction.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employing an ensemble learning approach, this project effectively reduces overfitting and enhances generalization by aggregating multiple decision trees' predictions.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Reasons for using Random Forest: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Robustness: Handles high-dimensional data with categorical and numerical features effectively.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Flexibility: Suitable for both classification and regression tasks.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Highlighting the versatility and performance of Random Forest sets the stage for its application in intrusion detection.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PCA and Its Purpose?</a:t>
            </a:r>
            <a:endParaRPr/>
          </a:p>
        </p:txBody>
      </p:sp>
      <p:sp>
        <p:nvSpPr>
          <p:cNvPr id="219" name="Google Shape;219;p28"/>
          <p:cNvSpPr txBox="1"/>
          <p:nvPr>
            <p:ph idx="4294967295" type="body"/>
          </p:nvPr>
        </p:nvSpPr>
        <p:spPr>
          <a:xfrm>
            <a:off x="638675" y="1107725"/>
            <a:ext cx="75603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just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Principal Component Analysis (PCA) is a dimensionality reduction technique used to simplify complex datasets while preserving essential information.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Purpose of PCA: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Dimensionality Reduction: Reduces the number of features while retaining as much variance as possible.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Visualization: Projects high-dimensional data into a lower-dimensional space for easier visualization and interpretation.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Noise Reduction: Eliminates redundant or irrelevant features, enhancing model efficiency and performance.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Methodology - Without PCA</a:t>
            </a:r>
            <a:endParaRPr/>
          </a:p>
        </p:txBody>
      </p:sp>
      <p:sp>
        <p:nvSpPr>
          <p:cNvPr id="226" name="Google Shape;226;p29"/>
          <p:cNvSpPr txBox="1"/>
          <p:nvPr>
            <p:ph idx="4294967295" type="body"/>
          </p:nvPr>
        </p:nvSpPr>
        <p:spPr>
          <a:xfrm>
            <a:off x="657150" y="1460500"/>
            <a:ext cx="78297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Preprocess the dataset by encoding categorical variables and scaling numerical features.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 a Random Forest classifier using GridSearchCV for hyperparameter tuning.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Evaluate model performance using accuracy, confusion matrix, and classification report.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 </a:t>
            </a:r>
            <a:r>
              <a:rPr lang="en"/>
              <a:t>- Without PCA</a:t>
            </a:r>
            <a:endParaRPr/>
          </a:p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25" y="1766913"/>
            <a:ext cx="36576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775" y="962050"/>
            <a:ext cx="47434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Methodology - With PCA</a:t>
            </a:r>
            <a:endParaRPr/>
          </a:p>
        </p:txBody>
      </p:sp>
      <p:sp>
        <p:nvSpPr>
          <p:cNvPr id="241" name="Google Shape;241;p31"/>
          <p:cNvSpPr txBox="1"/>
          <p:nvPr>
            <p:ph idx="4294967295" type="body"/>
          </p:nvPr>
        </p:nvSpPr>
        <p:spPr>
          <a:xfrm>
            <a:off x="638675" y="1107725"/>
            <a:ext cx="62193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Principal Component Analysis (PCA) for dimensionality reduction.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 the dataset into a lower-dimensional space using PCA.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 a Random Forest classifier on the reduced dataset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Results - With PCA</a:t>
            </a:r>
            <a:endParaRPr/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00" y="1492250"/>
            <a:ext cx="38100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400" y="1011125"/>
            <a:ext cx="46196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earlessly Forward / LIGHT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6E6E6"/>
      </a:lt2>
      <a:accent1>
        <a:srgbClr val="E21833"/>
      </a:accent1>
      <a:accent2>
        <a:srgbClr val="A41124"/>
      </a:accent2>
      <a:accent3>
        <a:srgbClr val="820E1D"/>
      </a:accent3>
      <a:accent4>
        <a:srgbClr val="FFD200"/>
      </a:accent4>
      <a:accent5>
        <a:srgbClr val="CBA700"/>
      </a:accent5>
      <a:accent6>
        <a:srgbClr val="715D00"/>
      </a:accent6>
      <a:hlink>
        <a:srgbClr val="E218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