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00" d="100"/>
          <a:sy n="100" d="100"/>
        </p:scale>
        <p:origin x="100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1844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5202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0758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9780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5666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6839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871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5501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2750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650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11/28/23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2455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11/28/23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23147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34" r:id="rId6"/>
    <p:sldLayoutId id="2147483729" r:id="rId7"/>
    <p:sldLayoutId id="2147483730" r:id="rId8"/>
    <p:sldLayoutId id="2147483731" r:id="rId9"/>
    <p:sldLayoutId id="2147483733" r:id="rId10"/>
    <p:sldLayoutId id="2147483732"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 control panel of an aeroplane flying at night">
            <a:extLst>
              <a:ext uri="{FF2B5EF4-FFF2-40B4-BE49-F238E27FC236}">
                <a16:creationId xmlns:a16="http://schemas.microsoft.com/office/drawing/2014/main" id="{3C6BFBD4-8149-CED7-62EE-6DCCD11109A5}"/>
              </a:ext>
            </a:extLst>
          </p:cNvPr>
          <p:cNvPicPr>
            <a:picLocks noChangeAspect="1"/>
          </p:cNvPicPr>
          <p:nvPr/>
        </p:nvPicPr>
        <p:blipFill rotWithShape="1">
          <a:blip r:embed="rId2">
            <a:alphaModFix amt="50000"/>
          </a:blip>
          <a:srcRect t="10631" b="5100"/>
          <a:stretch/>
        </p:blipFill>
        <p:spPr>
          <a:xfrm>
            <a:off x="20" y="1"/>
            <a:ext cx="12191980" cy="6858000"/>
          </a:xfrm>
          <a:prstGeom prst="rect">
            <a:avLst/>
          </a:prstGeom>
        </p:spPr>
      </p:pic>
      <p:sp>
        <p:nvSpPr>
          <p:cNvPr id="2" name="Title 1">
            <a:extLst>
              <a:ext uri="{FF2B5EF4-FFF2-40B4-BE49-F238E27FC236}">
                <a16:creationId xmlns:a16="http://schemas.microsoft.com/office/drawing/2014/main" id="{A295826A-BB1D-15A9-9085-1734B5801240}"/>
              </a:ext>
            </a:extLst>
          </p:cNvPr>
          <p:cNvSpPr>
            <a:spLocks noGrp="1"/>
          </p:cNvSpPr>
          <p:nvPr>
            <p:ph type="ctrTitle"/>
          </p:nvPr>
        </p:nvSpPr>
        <p:spPr>
          <a:xfrm>
            <a:off x="548640" y="952499"/>
            <a:ext cx="5060498" cy="3251855"/>
          </a:xfrm>
        </p:spPr>
        <p:txBody>
          <a:bodyPr>
            <a:normAutofit/>
          </a:bodyPr>
          <a:lstStyle/>
          <a:p>
            <a:r>
              <a:rPr lang="en-US" sz="3600" dirty="0">
                <a:solidFill>
                  <a:srgbClr val="FFFFFF"/>
                </a:solidFill>
                <a:effectLst/>
                <a:latin typeface="TimesNewRomanPSMT"/>
              </a:rPr>
              <a:t>Atmospheric Turbulence Prediction Models for Safer Aircraft Navigation </a:t>
            </a:r>
            <a:br>
              <a:rPr lang="en-US" sz="3600" dirty="0">
                <a:solidFill>
                  <a:srgbClr val="FFFFFF"/>
                </a:solidFill>
                <a:effectLst/>
                <a:latin typeface="TimesNewRomanPSMT"/>
              </a:rPr>
            </a:br>
            <a:endParaRPr lang="en-US" sz="3600" dirty="0">
              <a:solidFill>
                <a:srgbClr val="FFFFFF"/>
              </a:solidFill>
            </a:endParaRPr>
          </a:p>
        </p:txBody>
      </p:sp>
      <p:sp>
        <p:nvSpPr>
          <p:cNvPr id="3" name="Subtitle 2">
            <a:extLst>
              <a:ext uri="{FF2B5EF4-FFF2-40B4-BE49-F238E27FC236}">
                <a16:creationId xmlns:a16="http://schemas.microsoft.com/office/drawing/2014/main" id="{E5723283-0BE7-7169-49D3-5C503F61B249}"/>
              </a:ext>
            </a:extLst>
          </p:cNvPr>
          <p:cNvSpPr>
            <a:spLocks noGrp="1"/>
          </p:cNvSpPr>
          <p:nvPr>
            <p:ph type="subTitle" idx="1"/>
          </p:nvPr>
        </p:nvSpPr>
        <p:spPr>
          <a:xfrm>
            <a:off x="554776" y="4527857"/>
            <a:ext cx="5054362" cy="1520988"/>
          </a:xfrm>
        </p:spPr>
        <p:txBody>
          <a:bodyPr anchor="b">
            <a:normAutofit fontScale="85000" lnSpcReduction="20000"/>
          </a:bodyPr>
          <a:lstStyle/>
          <a:p>
            <a:r>
              <a:rPr lang="en-US" dirty="0">
                <a:solidFill>
                  <a:srgbClr val="FFFFFF"/>
                </a:solidFill>
              </a:rPr>
              <a:t>Presented by: Rindhuja Johnson</a:t>
            </a:r>
          </a:p>
          <a:p>
            <a:r>
              <a:rPr lang="en-US" dirty="0">
                <a:solidFill>
                  <a:srgbClr val="FFFFFF"/>
                </a:solidFill>
              </a:rPr>
              <a:t>Student ID: CL61733</a:t>
            </a:r>
          </a:p>
          <a:p>
            <a:r>
              <a:rPr lang="en-US" dirty="0">
                <a:solidFill>
                  <a:srgbClr val="FFFFFF"/>
                </a:solidFill>
              </a:rPr>
              <a:t>Technical Paper presentation for DATA 603</a:t>
            </a:r>
          </a:p>
          <a:p>
            <a:r>
              <a:rPr lang="en-US" dirty="0">
                <a:solidFill>
                  <a:srgbClr val="FFFFFF"/>
                </a:solidFill>
              </a:rPr>
              <a:t>Instructor: Najam Hassan</a:t>
            </a:r>
          </a:p>
        </p:txBody>
      </p:sp>
      <p:cxnSp>
        <p:nvCxnSpPr>
          <p:cNvPr id="30" name="Straight Connector 29">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53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D5F3-35B6-E3AC-8DBE-7301DF1F5F15}"/>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F1F9FBD2-1056-9A05-CFBE-A7F6FC81859B}"/>
              </a:ext>
            </a:extLst>
          </p:cNvPr>
          <p:cNvSpPr>
            <a:spLocks noGrp="1"/>
          </p:cNvSpPr>
          <p:nvPr>
            <p:ph idx="1"/>
          </p:nvPr>
        </p:nvSpPr>
        <p:spPr>
          <a:xfrm>
            <a:off x="548641" y="1800225"/>
            <a:ext cx="10995660" cy="4257675"/>
          </a:xfrm>
        </p:spPr>
        <p:txBody>
          <a:bodyPr>
            <a:normAutofit/>
          </a:bodyPr>
          <a:lstStyle/>
          <a:p>
            <a:pPr marL="457200" indent="-457200">
              <a:buAutoNum type="arabicPeriod"/>
            </a:pPr>
            <a:r>
              <a:rPr lang="en-US" sz="2400" b="1" dirty="0"/>
              <a:t>Limitations of GTG System (R. Sharman, 2006)</a:t>
            </a:r>
          </a:p>
          <a:p>
            <a:r>
              <a:rPr lang="en-US" dirty="0"/>
              <a:t>Inconsistencies tied to NWP models, model resolutions, and errors at resolvable scales.</a:t>
            </a:r>
          </a:p>
          <a:p>
            <a:r>
              <a:rPr lang="en-US" dirty="0"/>
              <a:t>Reliance on pilot reports introduces human judgment issues.</a:t>
            </a:r>
          </a:p>
          <a:p>
            <a:r>
              <a:rPr lang="en-US" dirty="0"/>
              <a:t>The inability to handle large data impacts prediction accuracy.</a:t>
            </a:r>
          </a:p>
          <a:p>
            <a:pPr marL="0" indent="0">
              <a:buNone/>
            </a:pPr>
            <a:r>
              <a:rPr lang="en-US" sz="2400" b="1" dirty="0"/>
              <a:t>2. Kim et al’s Enhancement and Challenges (Kim J., 2014)</a:t>
            </a:r>
          </a:p>
          <a:p>
            <a:r>
              <a:rPr lang="en-US" dirty="0"/>
              <a:t>Improved GTG system lacks 3D optimization for fuel and travel time minimization.</a:t>
            </a:r>
          </a:p>
          <a:p>
            <a:r>
              <a:rPr lang="en-US" dirty="0"/>
              <a:t>The high latency of forecasts needs addressing for real-time predictions.</a:t>
            </a:r>
          </a:p>
          <a:p>
            <a:pPr marL="0" indent="0">
              <a:buNone/>
            </a:pPr>
            <a:endParaRPr lang="en-US" dirty="0"/>
          </a:p>
        </p:txBody>
      </p:sp>
    </p:spTree>
    <p:extLst>
      <p:ext uri="{BB962C8B-B14F-4D97-AF65-F5344CB8AC3E}">
        <p14:creationId xmlns:p14="http://schemas.microsoft.com/office/powerpoint/2010/main" val="59159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B414-C8C8-B6A3-065D-C5307CB36B2D}"/>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04A3D0C6-787C-E86C-251D-38819963D426}"/>
              </a:ext>
            </a:extLst>
          </p:cNvPr>
          <p:cNvSpPr>
            <a:spLocks noGrp="1"/>
          </p:cNvSpPr>
          <p:nvPr>
            <p:ph idx="1"/>
          </p:nvPr>
        </p:nvSpPr>
        <p:spPr>
          <a:xfrm>
            <a:off x="548641" y="1714500"/>
            <a:ext cx="10995660" cy="4343400"/>
          </a:xfrm>
        </p:spPr>
        <p:txBody>
          <a:bodyPr>
            <a:normAutofit/>
          </a:bodyPr>
          <a:lstStyle/>
          <a:p>
            <a:pPr marL="0" indent="0">
              <a:buNone/>
            </a:pPr>
            <a:r>
              <a:rPr lang="en-US" sz="2400" b="1" dirty="0"/>
              <a:t>3. Optical Turbulence Model on WRF (Rafalimanana A., 2022)</a:t>
            </a:r>
          </a:p>
          <a:p>
            <a:r>
              <a:rPr lang="en-US" dirty="0"/>
              <a:t>Implementation yields satisfactory turbulence predictions and seasonal analysis.</a:t>
            </a:r>
          </a:p>
          <a:p>
            <a:r>
              <a:rPr lang="en-US" dirty="0"/>
              <a:t>Calls for improvement in wind speed and direction forecasts within the atmospheric boundary layer.</a:t>
            </a:r>
          </a:p>
          <a:p>
            <a:r>
              <a:rPr lang="en-US" dirty="0"/>
              <a:t>Emphasizes the need for a comprehensive measurement dataset for broader analysis.</a:t>
            </a:r>
          </a:p>
          <a:p>
            <a:pPr marL="0" indent="0">
              <a:buNone/>
            </a:pPr>
            <a:r>
              <a:rPr lang="en-US" sz="2400" b="1" dirty="0"/>
              <a:t>4. CAT Event Simulation Challenges (Yoshimura, 2023)</a:t>
            </a:r>
          </a:p>
          <a:p>
            <a:r>
              <a:rPr lang="en-US" dirty="0"/>
              <a:t>Simulation of the December 2020 CAT event in Tokyo lacks pitching rate control data, affecting accuracy.</a:t>
            </a:r>
          </a:p>
          <a:p>
            <a:r>
              <a:rPr lang="en-US" dirty="0"/>
              <a:t>Identifies a need for improved data integration for more precise event reproduction.</a:t>
            </a:r>
          </a:p>
        </p:txBody>
      </p:sp>
    </p:spTree>
    <p:extLst>
      <p:ext uri="{BB962C8B-B14F-4D97-AF65-F5344CB8AC3E}">
        <p14:creationId xmlns:p14="http://schemas.microsoft.com/office/powerpoint/2010/main" val="277499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B340-9BCF-9CCB-B33D-7E5F71D7D426}"/>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7B28D35D-150D-14F0-73BD-D4A4C0312404}"/>
              </a:ext>
            </a:extLst>
          </p:cNvPr>
          <p:cNvSpPr>
            <a:spLocks noGrp="1"/>
          </p:cNvSpPr>
          <p:nvPr>
            <p:ph idx="1"/>
          </p:nvPr>
        </p:nvSpPr>
        <p:spPr/>
        <p:txBody>
          <a:bodyPr/>
          <a:lstStyle/>
          <a:p>
            <a:pPr marL="0" indent="0">
              <a:buNone/>
            </a:pPr>
            <a:r>
              <a:rPr lang="en-US" sz="2400" b="1" dirty="0"/>
              <a:t>5. Machine Learning Model Limitations (Williams, 2013; Hon K. K., 2020)</a:t>
            </a:r>
          </a:p>
          <a:p>
            <a:r>
              <a:rPr lang="en-US" dirty="0"/>
              <a:t>Random forest classifiers and XGBoost models lack the ability to detect turbulence occurrence dates.</a:t>
            </a:r>
          </a:p>
          <a:p>
            <a:r>
              <a:rPr lang="en-US" dirty="0"/>
              <a:t>Recent models implementing the PCA, and other techniques address this limitation (Mizuno, 2022).</a:t>
            </a:r>
          </a:p>
        </p:txBody>
      </p:sp>
    </p:spTree>
    <p:extLst>
      <p:ext uri="{BB962C8B-B14F-4D97-AF65-F5344CB8AC3E}">
        <p14:creationId xmlns:p14="http://schemas.microsoft.com/office/powerpoint/2010/main" val="337201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9831-F5FC-EB34-BAA2-1018E8D6CA3E}"/>
              </a:ext>
            </a:extLst>
          </p:cNvPr>
          <p:cNvSpPr>
            <a:spLocks noGrp="1"/>
          </p:cNvSpPr>
          <p:nvPr>
            <p:ph type="title"/>
          </p:nvPr>
        </p:nvSpPr>
        <p:spPr>
          <a:xfrm>
            <a:off x="562927" y="950976"/>
            <a:ext cx="10995659" cy="1077849"/>
          </a:xfrm>
        </p:spPr>
        <p:txBody>
          <a:bodyPr/>
          <a:lstStyle/>
          <a:p>
            <a:r>
              <a:rPr lang="en-US" dirty="0"/>
              <a:t>What’s Next?</a:t>
            </a:r>
          </a:p>
        </p:txBody>
      </p:sp>
      <p:sp>
        <p:nvSpPr>
          <p:cNvPr id="3" name="Content Placeholder 2">
            <a:extLst>
              <a:ext uri="{FF2B5EF4-FFF2-40B4-BE49-F238E27FC236}">
                <a16:creationId xmlns:a16="http://schemas.microsoft.com/office/drawing/2014/main" id="{BEA79770-B8D7-9EA9-6516-5D81AB7F0CE9}"/>
              </a:ext>
            </a:extLst>
          </p:cNvPr>
          <p:cNvSpPr>
            <a:spLocks noGrp="1"/>
          </p:cNvSpPr>
          <p:nvPr>
            <p:ph idx="1"/>
          </p:nvPr>
        </p:nvSpPr>
        <p:spPr>
          <a:xfrm>
            <a:off x="548641" y="1743075"/>
            <a:ext cx="10995660" cy="4314825"/>
          </a:xfrm>
        </p:spPr>
        <p:txBody>
          <a:bodyPr>
            <a:normAutofit fontScale="92500" lnSpcReduction="20000"/>
          </a:bodyPr>
          <a:lstStyle/>
          <a:p>
            <a:pPr marL="0" indent="0">
              <a:buNone/>
            </a:pPr>
            <a:r>
              <a:rPr lang="en-US" sz="2600" b="1" dirty="0"/>
              <a:t>1. Evolution of Machine Learning in CAT Forecasts</a:t>
            </a:r>
          </a:p>
          <a:p>
            <a:r>
              <a:rPr lang="en-US" dirty="0"/>
              <a:t>Recent studies leverage machine learning, utilizing pilot reports and weather prediction models.</a:t>
            </a:r>
          </a:p>
          <a:p>
            <a:r>
              <a:rPr lang="en-US" dirty="0"/>
              <a:t>Advancements in data analysis, big data storage, and complex libraries enhance the sophistication of ML models.</a:t>
            </a:r>
          </a:p>
          <a:p>
            <a:pPr marL="0" indent="0">
              <a:buNone/>
            </a:pPr>
            <a:r>
              <a:rPr lang="en-US" sz="2400" b="1" dirty="0"/>
              <a:t>2. Mizuno et al.'s Innovative Approach (Mizuno, 2022)</a:t>
            </a:r>
          </a:p>
          <a:p>
            <a:r>
              <a:rPr lang="en-US" dirty="0"/>
              <a:t>The algorithm incorporates PCA analysis on meteorological data, reducing dimensionality.</a:t>
            </a:r>
          </a:p>
          <a:p>
            <a:r>
              <a:rPr lang="en-US" dirty="0"/>
              <a:t>Implements Support Vector classification model for turbulence predictions.</a:t>
            </a:r>
          </a:p>
          <a:p>
            <a:r>
              <a:rPr lang="en-US" dirty="0"/>
              <a:t>Data was collected not by pilots but by researchers at Matsumoto Airport.</a:t>
            </a:r>
          </a:p>
          <a:p>
            <a:r>
              <a:rPr lang="en-US" dirty="0"/>
              <a:t>Unique feature: Risk cluster calculation using the K-means method.</a:t>
            </a:r>
          </a:p>
          <a:p>
            <a:r>
              <a:rPr lang="en-US" dirty="0"/>
              <a:t>Successful prediction of turbulence days and levels verified with weather maps.</a:t>
            </a:r>
          </a:p>
        </p:txBody>
      </p:sp>
    </p:spTree>
    <p:extLst>
      <p:ext uri="{BB962C8B-B14F-4D97-AF65-F5344CB8AC3E}">
        <p14:creationId xmlns:p14="http://schemas.microsoft.com/office/powerpoint/2010/main" val="16127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240B-7ACE-F04F-EBD4-D193F619053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51B21D-71E8-497F-55A7-C93353B777C1}"/>
              </a:ext>
            </a:extLst>
          </p:cNvPr>
          <p:cNvSpPr>
            <a:spLocks noGrp="1"/>
          </p:cNvSpPr>
          <p:nvPr>
            <p:ph idx="1"/>
          </p:nvPr>
        </p:nvSpPr>
        <p:spPr/>
        <p:txBody>
          <a:bodyPr/>
          <a:lstStyle/>
          <a:p>
            <a:pPr marL="457200" indent="-457200">
              <a:buAutoNum type="arabicPeriod"/>
            </a:pPr>
            <a:r>
              <a:rPr lang="en-US" i="0" dirty="0">
                <a:effectLst/>
              </a:rPr>
              <a:t>Achievements in Recent Research – higher accuracy models with fewer false alarms</a:t>
            </a:r>
          </a:p>
          <a:p>
            <a:pPr marL="457200" indent="-457200">
              <a:buAutoNum type="arabicPeriod"/>
            </a:pPr>
            <a:r>
              <a:rPr lang="en-US" i="0" dirty="0">
                <a:effectLst/>
              </a:rPr>
              <a:t>Complex Nature of Turbulence Forecasting</a:t>
            </a:r>
          </a:p>
          <a:p>
            <a:pPr marL="457200" indent="-457200">
              <a:buAutoNum type="arabicPeriod"/>
            </a:pPr>
            <a:r>
              <a:rPr lang="en-US" i="0" dirty="0">
                <a:effectLst/>
              </a:rPr>
              <a:t>Role of Machine Learning (ML) Models</a:t>
            </a:r>
          </a:p>
          <a:p>
            <a:pPr marL="457200" indent="-457200">
              <a:buAutoNum type="arabicPeriod"/>
            </a:pPr>
            <a:r>
              <a:rPr lang="en-US" i="0" dirty="0">
                <a:effectLst/>
              </a:rPr>
              <a:t>Synergy of Expertise, ML, and Business Goals</a:t>
            </a:r>
            <a:endParaRPr lang="en-US" dirty="0"/>
          </a:p>
          <a:p>
            <a:pPr marL="457200" indent="-457200">
              <a:buAutoNum type="arabicPeriod"/>
            </a:pPr>
            <a:r>
              <a:rPr lang="en-US" i="0" dirty="0">
                <a:effectLst/>
              </a:rPr>
              <a:t>Data Availability and Computational Power</a:t>
            </a:r>
            <a:endParaRPr lang="en-US" dirty="0"/>
          </a:p>
        </p:txBody>
      </p:sp>
    </p:spTree>
    <p:extLst>
      <p:ext uri="{BB962C8B-B14F-4D97-AF65-F5344CB8AC3E}">
        <p14:creationId xmlns:p14="http://schemas.microsoft.com/office/powerpoint/2010/main" val="186504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6265-AC16-D418-A586-4E3BE43CCC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186F3D9-B008-2A83-1D87-B69674D391E9}"/>
              </a:ext>
            </a:extLst>
          </p:cNvPr>
          <p:cNvSpPr>
            <a:spLocks noGrp="1"/>
          </p:cNvSpPr>
          <p:nvPr>
            <p:ph idx="1"/>
          </p:nvPr>
        </p:nvSpPr>
        <p:spPr/>
        <p:txBody>
          <a:bodyPr>
            <a:normAutofit fontScale="62500" lnSpcReduction="20000"/>
          </a:bodyPr>
          <a:lstStyle/>
          <a:p>
            <a:r>
              <a:rPr lang="en-US" sz="1800" dirty="0">
                <a:effectLst/>
                <a:latin typeface="TimesNewRomanPSMT"/>
              </a:rPr>
              <a:t>Clark, T. L. (2000). Origins of Aircraft-Damaging Clear-Air Turbulence during the 9 December 1992 Colorado Downslope Windstorm: Numerical Simulations and Comparison with Observations. </a:t>
            </a:r>
            <a:r>
              <a:rPr lang="en-US" sz="1800" i="1" dirty="0">
                <a:effectLst/>
                <a:latin typeface="TimesNewRomanPS"/>
              </a:rPr>
              <a:t>Journal of the Atmospheric Sciences</a:t>
            </a:r>
            <a:r>
              <a:rPr lang="en-US" sz="1800" dirty="0">
                <a:effectLst/>
                <a:latin typeface="TimesNewRomanPSMT"/>
              </a:rPr>
              <a:t>. </a:t>
            </a:r>
            <a:endParaRPr lang="en-US" dirty="0"/>
          </a:p>
          <a:p>
            <a:r>
              <a:rPr lang="en-US" sz="1800" dirty="0">
                <a:effectLst/>
                <a:latin typeface="TimesNewRomanPSMT"/>
              </a:rPr>
              <a:t>Hon K. K., N. C. (2020). Machine Learning-based Multi-Index Prediction of Aviation Turbulence over the Asia-Pacific. </a:t>
            </a:r>
            <a:r>
              <a:rPr lang="en-US" sz="1800" i="1" dirty="0">
                <a:effectLst/>
                <a:latin typeface="TimesNewRomanPS"/>
              </a:rPr>
              <a:t>Elsevier</a:t>
            </a:r>
            <a:r>
              <a:rPr lang="en-US" sz="1800" dirty="0">
                <a:effectLst/>
                <a:latin typeface="TimesNewRomanPSMT"/>
              </a:rPr>
              <a:t>. </a:t>
            </a:r>
            <a:endParaRPr lang="en-US" dirty="0"/>
          </a:p>
          <a:p>
            <a:r>
              <a:rPr lang="en-US" sz="1800" dirty="0">
                <a:effectLst/>
                <a:latin typeface="TimesNewRomanPSMT"/>
              </a:rPr>
              <a:t>Kim J., C. W. (2014). Combined Winds and Turbulence Prediction System for Automated Air- Traffic Management Applications. </a:t>
            </a:r>
            <a:r>
              <a:rPr lang="en-US" sz="1800" i="1" dirty="0">
                <a:effectLst/>
                <a:latin typeface="TimesNewRomanPS"/>
              </a:rPr>
              <a:t>Journal of Meteorology and Climatology</a:t>
            </a:r>
            <a:r>
              <a:rPr lang="en-US" sz="1800" dirty="0">
                <a:effectLst/>
                <a:latin typeface="TimesNewRomanPSMT"/>
              </a:rPr>
              <a:t>. </a:t>
            </a:r>
            <a:endParaRPr lang="en-US" dirty="0"/>
          </a:p>
          <a:p>
            <a:r>
              <a:rPr lang="en-US" sz="1800" dirty="0">
                <a:effectLst/>
                <a:latin typeface="TimesNewRomanPSMT"/>
              </a:rPr>
              <a:t>Lilly, D. K. (1977). A Severe Downslope Windstorm and Aircraft Turbulence Event Induced by a Mountain Wave. </a:t>
            </a:r>
            <a:r>
              <a:rPr lang="en-US" sz="1800" i="1" dirty="0">
                <a:effectLst/>
                <a:latin typeface="TimesNewRomanPS"/>
              </a:rPr>
              <a:t>Journal of the Atmospheric Sciences</a:t>
            </a:r>
            <a:r>
              <a:rPr lang="en-US" sz="1800" dirty="0">
                <a:effectLst/>
                <a:latin typeface="TimesNewRomanPSMT"/>
              </a:rPr>
              <a:t>. </a:t>
            </a:r>
            <a:endParaRPr lang="en-US" dirty="0"/>
          </a:p>
          <a:p>
            <a:r>
              <a:rPr lang="en-US" sz="1800" dirty="0">
                <a:effectLst/>
                <a:latin typeface="TimesNewRomanPSMT"/>
              </a:rPr>
              <a:t>Mizuno, S. O. (2022). Machine learning-based turbulence-risk prediction method for safe operation of aircrafts. </a:t>
            </a:r>
            <a:r>
              <a:rPr lang="en-US" sz="1800" i="1" dirty="0">
                <a:effectLst/>
                <a:latin typeface="TimesNewRomanPS"/>
              </a:rPr>
              <a:t>Journal of Big Data</a:t>
            </a:r>
            <a:r>
              <a:rPr lang="en-US" sz="1800" dirty="0">
                <a:effectLst/>
                <a:latin typeface="TimesNewRomanPSMT"/>
              </a:rPr>
              <a:t>. </a:t>
            </a:r>
            <a:endParaRPr lang="en-US" dirty="0"/>
          </a:p>
          <a:p>
            <a:r>
              <a:rPr lang="en-US" sz="1800" dirty="0">
                <a:effectLst/>
                <a:latin typeface="TimesNewRomanPSMT"/>
              </a:rPr>
              <a:t>R. Sharman, C. T. (2006). An Integrated Approach to Mid- and Upper-Level Turbulence Forecast. </a:t>
            </a:r>
            <a:r>
              <a:rPr lang="en-US" sz="1800" i="1" dirty="0">
                <a:effectLst/>
                <a:latin typeface="TimesNewRomanPS"/>
              </a:rPr>
              <a:t>American Meteorological Society</a:t>
            </a:r>
            <a:r>
              <a:rPr lang="en-US" sz="1800" dirty="0">
                <a:effectLst/>
                <a:latin typeface="TimesNewRomanPSMT"/>
              </a:rPr>
              <a:t>. </a:t>
            </a:r>
            <a:endParaRPr lang="en-US" dirty="0"/>
          </a:p>
          <a:p>
            <a:r>
              <a:rPr lang="en-US" sz="1800" dirty="0">
                <a:effectLst/>
                <a:latin typeface="TimesNewRomanPSMT"/>
              </a:rPr>
              <a:t>Rafalimanana A., G. C. (2022). Optimal Prediction of Atmospheric Turbulence by Means of the Weather Research and Forecasting Model . </a:t>
            </a:r>
            <a:r>
              <a:rPr lang="en-US" sz="1800" i="1" dirty="0">
                <a:effectLst/>
                <a:latin typeface="TimesNewRomanPS"/>
              </a:rPr>
              <a:t>Astronomical Society of the Pacific</a:t>
            </a:r>
            <a:r>
              <a:rPr lang="en-US" sz="1800" dirty="0">
                <a:effectLst/>
                <a:latin typeface="TimesNewRomanPSMT"/>
              </a:rPr>
              <a:t>. </a:t>
            </a:r>
            <a:endParaRPr lang="en-US" dirty="0"/>
          </a:p>
          <a:p>
            <a:r>
              <a:rPr lang="en-US" sz="1800" dirty="0">
                <a:effectLst/>
                <a:latin typeface="TimesNewRomanPSMT"/>
              </a:rPr>
              <a:t>Robert </a:t>
            </a:r>
            <a:r>
              <a:rPr lang="en-US" sz="1800" dirty="0" err="1">
                <a:effectLst/>
                <a:latin typeface="TimesNewRomanPSMT"/>
              </a:rPr>
              <a:t>Graef</a:t>
            </a:r>
            <a:r>
              <a:rPr lang="en-US" sz="1800" dirty="0">
                <a:effectLst/>
                <a:latin typeface="TimesNewRomanPSMT"/>
              </a:rPr>
              <a:t>, J. P. (2019). </a:t>
            </a:r>
            <a:r>
              <a:rPr lang="en-US" sz="1800" i="1" dirty="0">
                <a:effectLst/>
                <a:latin typeface="TimesNewRomanPS"/>
              </a:rPr>
              <a:t>Managing Severe Turbulence. </a:t>
            </a:r>
            <a:r>
              <a:rPr lang="en-US" sz="1800" dirty="0">
                <a:effectLst/>
                <a:latin typeface="TimesNewRomanPSMT"/>
              </a:rPr>
              <a:t>Retrieved from Airbus: https://</a:t>
            </a:r>
            <a:r>
              <a:rPr lang="en-US" sz="1800" dirty="0" err="1">
                <a:effectLst/>
                <a:latin typeface="TimesNewRomanPSMT"/>
              </a:rPr>
              <a:t>safetyfirst.airbus.com</a:t>
            </a:r>
            <a:r>
              <a:rPr lang="en-US" sz="1800" dirty="0">
                <a:effectLst/>
                <a:latin typeface="TimesNewRomanPSMT"/>
              </a:rPr>
              <a:t>/managing-severe- turbulence/#:~:text=Severe%20turbulence%20can%20cause%20injuries,where%20turbul ence%20will%20be%20encountered. </a:t>
            </a:r>
            <a:endParaRPr lang="en-US" dirty="0"/>
          </a:p>
          <a:p>
            <a:r>
              <a:rPr lang="en-US" sz="1800" dirty="0">
                <a:effectLst/>
                <a:latin typeface="TimesNewRomanPSMT"/>
              </a:rPr>
              <a:t>Swopes, B. (2023, January 1). </a:t>
            </a:r>
            <a:r>
              <a:rPr lang="en-US" sz="1800" i="1" dirty="0">
                <a:effectLst/>
                <a:latin typeface="TimesNewRomanPS"/>
              </a:rPr>
              <a:t>1 January 1914</a:t>
            </a:r>
            <a:r>
              <a:rPr lang="en-US" sz="1800" dirty="0">
                <a:effectLst/>
                <a:latin typeface="TimesNewRomanPSMT"/>
              </a:rPr>
              <a:t>. Retrieved from This Day in Aviation: https://</a:t>
            </a:r>
            <a:r>
              <a:rPr lang="en-US" sz="1800" dirty="0" err="1">
                <a:effectLst/>
                <a:latin typeface="TimesNewRomanPSMT"/>
              </a:rPr>
              <a:t>www.thisdayinaviation.com</a:t>
            </a:r>
            <a:r>
              <a:rPr lang="en-US" sz="1800" dirty="0">
                <a:effectLst/>
                <a:latin typeface="TimesNewRomanPSMT"/>
              </a:rPr>
              <a:t>/1-january- 1914/#:~:text=1%20January%201914%3A%20The%20world's,Petersburg%20to%20Ta mpa%2C%20Florida.</a:t>
            </a:r>
          </a:p>
          <a:p>
            <a:r>
              <a:rPr lang="en-US" sz="1800" dirty="0">
                <a:effectLst/>
                <a:latin typeface="TimesNewRomanPSMT"/>
              </a:rPr>
              <a:t>Williams, J. K. (2013). Using random forests to diagnose aviation turbulence. </a:t>
            </a:r>
            <a:r>
              <a:rPr lang="en-US" sz="1800" i="1" dirty="0">
                <a:effectLst/>
                <a:latin typeface="TimesNewRomanPS"/>
              </a:rPr>
              <a:t>SpringerLink</a:t>
            </a:r>
            <a:r>
              <a:rPr lang="en-US" sz="1800" dirty="0">
                <a:effectLst/>
                <a:latin typeface="TimesNewRomanPSMT"/>
              </a:rPr>
              <a:t>. Yoshimura, R. I. (2023). Clear air turbulence resolved by numerical weather prediction model validated by onboard and virtual flight data. </a:t>
            </a:r>
            <a:r>
              <a:rPr lang="en-US" sz="1800" i="1" dirty="0">
                <a:effectLst/>
                <a:latin typeface="TimesNewRomanPS"/>
              </a:rPr>
              <a:t>Geophysical Research Letters</a:t>
            </a:r>
            <a:r>
              <a:rPr lang="en-US" sz="1800" dirty="0">
                <a:effectLst/>
                <a:latin typeface="TimesNewRomanPSMT"/>
              </a:rPr>
              <a:t>.</a:t>
            </a:r>
          </a:p>
          <a:p>
            <a:r>
              <a:rPr lang="en-US" sz="1800" dirty="0">
                <a:effectLst/>
                <a:latin typeface="TimesNewRomanPSMT"/>
              </a:rPr>
              <a:t>Zhuang Z., Z. H. (2023). A Machine Learning-Based Model for Flight Turbulence Identification Using LiDAR Data. </a:t>
            </a:r>
            <a:r>
              <a:rPr lang="en-US" sz="1800" i="1" dirty="0">
                <a:effectLst/>
                <a:latin typeface="TimesNewRomanPS"/>
              </a:rPr>
              <a:t>Atmosphere 2023</a:t>
            </a:r>
            <a:r>
              <a:rPr lang="en-US" sz="1800" dirty="0">
                <a:effectLst/>
                <a:latin typeface="TimesNewRomanPSMT"/>
              </a:rPr>
              <a:t>. </a:t>
            </a:r>
            <a:endParaRPr lang="en-US" dirty="0"/>
          </a:p>
          <a:p>
            <a:endParaRPr lang="en-US" dirty="0"/>
          </a:p>
        </p:txBody>
      </p:sp>
    </p:spTree>
    <p:extLst>
      <p:ext uri="{BB962C8B-B14F-4D97-AF65-F5344CB8AC3E}">
        <p14:creationId xmlns:p14="http://schemas.microsoft.com/office/powerpoint/2010/main" val="353264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3F35-BF73-C38F-626D-1967F334298C}"/>
              </a:ext>
            </a:extLst>
          </p:cNvPr>
          <p:cNvSpPr>
            <a:spLocks noGrp="1"/>
          </p:cNvSpPr>
          <p:nvPr>
            <p:ph type="title"/>
          </p:nvPr>
        </p:nvSpPr>
        <p:spPr/>
        <p:txBody>
          <a:bodyPr/>
          <a:lstStyle/>
          <a:p>
            <a:r>
              <a:rPr lang="en-US"/>
              <a:t>Introduction</a:t>
            </a:r>
            <a:endParaRPr lang="en-US" dirty="0"/>
          </a:p>
        </p:txBody>
      </p:sp>
      <p:sp>
        <p:nvSpPr>
          <p:cNvPr id="4" name="Rounded Rectangle 3">
            <a:extLst>
              <a:ext uri="{FF2B5EF4-FFF2-40B4-BE49-F238E27FC236}">
                <a16:creationId xmlns:a16="http://schemas.microsoft.com/office/drawing/2014/main" id="{7330CC5A-4CB3-4317-F006-865D956566E7}"/>
              </a:ext>
            </a:extLst>
          </p:cNvPr>
          <p:cNvSpPr/>
          <p:nvPr/>
        </p:nvSpPr>
        <p:spPr>
          <a:xfrm>
            <a:off x="573404" y="2890075"/>
            <a:ext cx="10806933" cy="107784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8270A7-568B-3DC2-F4A6-FB915C96239F}"/>
              </a:ext>
            </a:extLst>
          </p:cNvPr>
          <p:cNvSpPr>
            <a:spLocks noGrp="1"/>
          </p:cNvSpPr>
          <p:nvPr>
            <p:ph idx="1"/>
          </p:nvPr>
        </p:nvSpPr>
        <p:spPr>
          <a:xfrm>
            <a:off x="454275" y="1773630"/>
            <a:ext cx="10995660" cy="4388588"/>
          </a:xfrm>
        </p:spPr>
        <p:txBody>
          <a:bodyPr>
            <a:normAutofit/>
          </a:bodyPr>
          <a:lstStyle/>
          <a:p>
            <a:pPr>
              <a:lnSpc>
                <a:spcPct val="150000"/>
              </a:lnSpc>
            </a:pPr>
            <a:r>
              <a:rPr lang="en-US" b="1" dirty="0"/>
              <a:t>Clear Air Turbulence (CAT</a:t>
            </a:r>
            <a:r>
              <a:rPr lang="en-US" dirty="0"/>
              <a:t>): An atmospheric phenomenon due to convective heating of different layers of air, especially above 15,000 ft, leading to pressure differences.</a:t>
            </a:r>
          </a:p>
          <a:p>
            <a:pPr marL="0" indent="0" algn="ctr">
              <a:buNone/>
            </a:pPr>
            <a:r>
              <a:rPr lang="en-US" dirty="0"/>
              <a:t>Thesis</a:t>
            </a:r>
          </a:p>
          <a:p>
            <a:pPr marL="274320" lvl="1" indent="0">
              <a:buNone/>
            </a:pPr>
            <a:r>
              <a:rPr lang="en-US" dirty="0"/>
              <a:t>A study on the evolution of the air turbulence prediction models (1977 – present) and  look into the best adaptable models.</a:t>
            </a:r>
          </a:p>
          <a:p>
            <a:r>
              <a:rPr lang="en-US" dirty="0"/>
              <a:t>How to predict such an occurrence?</a:t>
            </a:r>
          </a:p>
          <a:p>
            <a:pPr marL="0" indent="0" algn="ctr">
              <a:buNone/>
            </a:pPr>
            <a:endParaRPr lang="en-US" dirty="0"/>
          </a:p>
        </p:txBody>
      </p:sp>
      <p:sp>
        <p:nvSpPr>
          <p:cNvPr id="6" name="Rounded Rectangle 5">
            <a:extLst>
              <a:ext uri="{FF2B5EF4-FFF2-40B4-BE49-F238E27FC236}">
                <a16:creationId xmlns:a16="http://schemas.microsoft.com/office/drawing/2014/main" id="{767BDEB0-2EF0-DD67-2EF5-C3ADE1D716B8}"/>
              </a:ext>
            </a:extLst>
          </p:cNvPr>
          <p:cNvSpPr/>
          <p:nvPr/>
        </p:nvSpPr>
        <p:spPr>
          <a:xfrm>
            <a:off x="573404" y="4643436"/>
            <a:ext cx="10757402" cy="16573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6EB2A0-B36A-8729-594A-A77258E44343}"/>
              </a:ext>
            </a:extLst>
          </p:cNvPr>
          <p:cNvSpPr txBox="1"/>
          <p:nvPr/>
        </p:nvSpPr>
        <p:spPr>
          <a:xfrm>
            <a:off x="846906" y="4695739"/>
            <a:ext cx="10344150" cy="1477328"/>
          </a:xfrm>
          <a:prstGeom prst="rect">
            <a:avLst/>
          </a:prstGeom>
          <a:noFill/>
        </p:spPr>
        <p:txBody>
          <a:bodyPr wrap="square" rtlCol="0">
            <a:spAutoFit/>
          </a:bodyPr>
          <a:lstStyle/>
          <a:p>
            <a:pPr algn="ctr"/>
            <a:r>
              <a:rPr lang="en-US" dirty="0"/>
              <a:t>Scope</a:t>
            </a:r>
          </a:p>
          <a:p>
            <a:r>
              <a:rPr lang="en-US" dirty="0"/>
              <a:t>Addressing the increasing demand for safety in aviation through ongoing advancements in meteorological research, technological innovation, the integration of field expertise and machine learning, global data collaboration, and the continuous improvement and adaptation of models for safer and more efficient aircraft navigation</a:t>
            </a:r>
          </a:p>
        </p:txBody>
      </p:sp>
    </p:spTree>
    <p:extLst>
      <p:ext uri="{BB962C8B-B14F-4D97-AF65-F5344CB8AC3E}">
        <p14:creationId xmlns:p14="http://schemas.microsoft.com/office/powerpoint/2010/main" val="100104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7863-07F0-3C26-7C96-9DB0ACE6C8DF}"/>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97A01FF3-3AB1-954B-6DB4-E4D182A5315F}"/>
              </a:ext>
            </a:extLst>
          </p:cNvPr>
          <p:cNvSpPr>
            <a:spLocks noGrp="1"/>
          </p:cNvSpPr>
          <p:nvPr>
            <p:ph idx="1"/>
          </p:nvPr>
        </p:nvSpPr>
        <p:spPr/>
        <p:txBody>
          <a:bodyPr>
            <a:normAutofit fontScale="92500" lnSpcReduction="20000"/>
          </a:bodyPr>
          <a:lstStyle/>
          <a:p>
            <a:r>
              <a:rPr lang="en-US" dirty="0"/>
              <a:t>D. K. Lilly (1977): Colorado Downslope Windstorm Reports from pilots – adverse weather conditions</a:t>
            </a:r>
          </a:p>
          <a:p>
            <a:r>
              <a:rPr lang="en-US" dirty="0"/>
              <a:t>T. L. Clark (2000): Extended the study into CAT occurrences with significant improvement in data extraction technologies.</a:t>
            </a:r>
          </a:p>
          <a:p>
            <a:r>
              <a:rPr lang="en-US" dirty="0"/>
              <a:t>R. Sharman (2006): Introduced Graphical Turbulence Guidance (GTG) – modified by J. C. Kim (2014)</a:t>
            </a:r>
          </a:p>
          <a:p>
            <a:r>
              <a:rPr lang="en-US" dirty="0"/>
              <a:t>A. </a:t>
            </a:r>
            <a:r>
              <a:rPr lang="en-US" dirty="0">
                <a:effectLst/>
              </a:rPr>
              <a:t>Rafalimanana</a:t>
            </a:r>
            <a:r>
              <a:rPr lang="en-US" dirty="0"/>
              <a:t> (2022) and Yoshimura (2023): Concentrated on the Weather Research and Forecasting model and Numerical Weather Prediction model respectively improving the data quality and latency</a:t>
            </a:r>
          </a:p>
          <a:p>
            <a:r>
              <a:rPr lang="en-US" dirty="0"/>
              <a:t>Williams (2013) and K. K. Hon (2022): Introduced ML models along the NWP models and pilot reports</a:t>
            </a:r>
          </a:p>
        </p:txBody>
      </p:sp>
    </p:spTree>
    <p:extLst>
      <p:ext uri="{BB962C8B-B14F-4D97-AF65-F5344CB8AC3E}">
        <p14:creationId xmlns:p14="http://schemas.microsoft.com/office/powerpoint/2010/main" val="333482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24FB-CC57-3439-600F-2966B4DB59D3}"/>
              </a:ext>
            </a:extLst>
          </p:cNvPr>
          <p:cNvSpPr>
            <a:spLocks noGrp="1"/>
          </p:cNvSpPr>
          <p:nvPr>
            <p:ph type="title"/>
          </p:nvPr>
        </p:nvSpPr>
        <p:spPr/>
        <p:txBody>
          <a:bodyPr/>
          <a:lstStyle/>
          <a:p>
            <a:r>
              <a:rPr lang="en-US" dirty="0"/>
              <a:t>Technical Review</a:t>
            </a:r>
          </a:p>
        </p:txBody>
      </p:sp>
      <p:sp>
        <p:nvSpPr>
          <p:cNvPr id="3" name="Content Placeholder 2">
            <a:extLst>
              <a:ext uri="{FF2B5EF4-FFF2-40B4-BE49-F238E27FC236}">
                <a16:creationId xmlns:a16="http://schemas.microsoft.com/office/drawing/2014/main" id="{567F636B-2C30-9D60-4044-50365986329B}"/>
              </a:ext>
            </a:extLst>
          </p:cNvPr>
          <p:cNvSpPr>
            <a:spLocks noGrp="1"/>
          </p:cNvSpPr>
          <p:nvPr>
            <p:ph idx="1"/>
          </p:nvPr>
        </p:nvSpPr>
        <p:spPr>
          <a:xfrm>
            <a:off x="548641" y="1871663"/>
            <a:ext cx="10995660" cy="4186237"/>
          </a:xfrm>
        </p:spPr>
        <p:txBody>
          <a:bodyPr/>
          <a:lstStyle/>
          <a:p>
            <a:pPr marL="0" indent="0">
              <a:buNone/>
            </a:pPr>
            <a:r>
              <a:rPr lang="en-US" sz="2400" b="1" i="0" dirty="0">
                <a:effectLst/>
              </a:rPr>
              <a:t>1. Lilly's Comprehensive Analysis (Lilly, 1977)</a:t>
            </a:r>
            <a:endParaRPr lang="en-US" sz="2400" dirty="0"/>
          </a:p>
          <a:p>
            <a:r>
              <a:rPr lang="en-US" dirty="0"/>
              <a:t>In-depth exploration of wind speed, direction, pressure differentials, surface pressure, and temperature profiles.</a:t>
            </a:r>
          </a:p>
          <a:p>
            <a:r>
              <a:rPr lang="en-US" dirty="0"/>
              <a:t>Meticulously collected data spans from days to an impressive eight-year duration within the specified region.</a:t>
            </a:r>
          </a:p>
          <a:p>
            <a:r>
              <a:rPr lang="en-US" dirty="0"/>
              <a:t>Blend of mathematical and physical analyses makes it an essential resource for future investigations.</a:t>
            </a:r>
          </a:p>
          <a:p>
            <a:endParaRPr lang="en-US" dirty="0"/>
          </a:p>
        </p:txBody>
      </p:sp>
    </p:spTree>
    <p:extLst>
      <p:ext uri="{BB962C8B-B14F-4D97-AF65-F5344CB8AC3E}">
        <p14:creationId xmlns:p14="http://schemas.microsoft.com/office/powerpoint/2010/main" val="376763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0EE8-B981-E1E1-1FFE-433218224302}"/>
              </a:ext>
            </a:extLst>
          </p:cNvPr>
          <p:cNvSpPr>
            <a:spLocks noGrp="1"/>
          </p:cNvSpPr>
          <p:nvPr>
            <p:ph type="title"/>
          </p:nvPr>
        </p:nvSpPr>
        <p:spPr/>
        <p:txBody>
          <a:bodyPr/>
          <a:lstStyle/>
          <a:p>
            <a:r>
              <a:rPr lang="en-US" dirty="0"/>
              <a:t>Technical Review</a:t>
            </a:r>
          </a:p>
        </p:txBody>
      </p:sp>
      <p:sp>
        <p:nvSpPr>
          <p:cNvPr id="3" name="Content Placeholder 2">
            <a:extLst>
              <a:ext uri="{FF2B5EF4-FFF2-40B4-BE49-F238E27FC236}">
                <a16:creationId xmlns:a16="http://schemas.microsoft.com/office/drawing/2014/main" id="{D0197EBA-904E-EEF8-5CCD-553D540066B7}"/>
              </a:ext>
            </a:extLst>
          </p:cNvPr>
          <p:cNvSpPr>
            <a:spLocks noGrp="1"/>
          </p:cNvSpPr>
          <p:nvPr>
            <p:ph idx="1"/>
          </p:nvPr>
        </p:nvSpPr>
        <p:spPr>
          <a:xfrm>
            <a:off x="548641" y="1828800"/>
            <a:ext cx="10995660" cy="4229100"/>
          </a:xfrm>
        </p:spPr>
        <p:txBody>
          <a:bodyPr/>
          <a:lstStyle/>
          <a:p>
            <a:pPr marL="0" indent="0">
              <a:buNone/>
            </a:pPr>
            <a:r>
              <a:rPr lang="en-US" sz="2400" b="1" dirty="0"/>
              <a:t>2. Clark et al's CAT Simulation (Clark, 2000)</a:t>
            </a:r>
          </a:p>
          <a:p>
            <a:r>
              <a:rPr lang="en-US" dirty="0"/>
              <a:t>Utilizes the Clark-Hall Model with four levels of grid refinement for CAT simulations.</a:t>
            </a:r>
          </a:p>
          <a:p>
            <a:r>
              <a:rPr lang="en-US" dirty="0"/>
              <a:t>Large-scale domain: 25.6 km horizontal grid over 820 km by 820 km with mesoscale analyses every three hours over the continental United States.</a:t>
            </a:r>
          </a:p>
          <a:p>
            <a:r>
              <a:rPr lang="en-US" dirty="0"/>
              <a:t>Innermost domain: 200 m horizontal grid, focusing on turbulence over a 48 km region by 12.7 km vertically.</a:t>
            </a:r>
          </a:p>
          <a:p>
            <a:r>
              <a:rPr lang="en-US" dirty="0"/>
              <a:t>The simulation incorporates 0900 UTC MAPS analysis data, providing high resolution in the last 30 minutes.</a:t>
            </a:r>
          </a:p>
        </p:txBody>
      </p:sp>
    </p:spTree>
    <p:extLst>
      <p:ext uri="{BB962C8B-B14F-4D97-AF65-F5344CB8AC3E}">
        <p14:creationId xmlns:p14="http://schemas.microsoft.com/office/powerpoint/2010/main" val="29589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F3CA-88CC-808D-D36D-25C2787AC3E8}"/>
              </a:ext>
            </a:extLst>
          </p:cNvPr>
          <p:cNvSpPr>
            <a:spLocks noGrp="1"/>
          </p:cNvSpPr>
          <p:nvPr>
            <p:ph type="title"/>
          </p:nvPr>
        </p:nvSpPr>
        <p:spPr/>
        <p:txBody>
          <a:bodyPr/>
          <a:lstStyle/>
          <a:p>
            <a:r>
              <a:rPr lang="en-US" dirty="0"/>
              <a:t>Technical Review</a:t>
            </a:r>
          </a:p>
        </p:txBody>
      </p:sp>
      <p:sp>
        <p:nvSpPr>
          <p:cNvPr id="3" name="Content Placeholder 2">
            <a:extLst>
              <a:ext uri="{FF2B5EF4-FFF2-40B4-BE49-F238E27FC236}">
                <a16:creationId xmlns:a16="http://schemas.microsoft.com/office/drawing/2014/main" id="{AEA0C735-A2AA-3B15-6DDC-085A0CD43A3C}"/>
              </a:ext>
            </a:extLst>
          </p:cNvPr>
          <p:cNvSpPr>
            <a:spLocks noGrp="1"/>
          </p:cNvSpPr>
          <p:nvPr>
            <p:ph idx="1"/>
          </p:nvPr>
        </p:nvSpPr>
        <p:spPr>
          <a:xfrm>
            <a:off x="548641" y="1714500"/>
            <a:ext cx="10995660" cy="4343400"/>
          </a:xfrm>
        </p:spPr>
        <p:txBody>
          <a:bodyPr>
            <a:normAutofit fontScale="85000" lnSpcReduction="10000"/>
          </a:bodyPr>
          <a:lstStyle/>
          <a:p>
            <a:pPr marL="0" indent="0">
              <a:buNone/>
            </a:pPr>
            <a:r>
              <a:rPr lang="en-US" sz="2400" b="1" dirty="0"/>
              <a:t>3. GTG System Revolution (R. Sharman, 2006)</a:t>
            </a:r>
            <a:endParaRPr lang="en-US" b="1" dirty="0"/>
          </a:p>
          <a:p>
            <a:r>
              <a:rPr lang="en-US" dirty="0"/>
              <a:t>The Graphical Turbulence Guidance (GTG) system revolutionizes forecast models.</a:t>
            </a:r>
          </a:p>
          <a:p>
            <a:r>
              <a:rPr lang="en-US" dirty="0"/>
              <a:t>Integrates large-scale atmospheric features from NCEP's RUC-2 NWP model.</a:t>
            </a:r>
          </a:p>
          <a:p>
            <a:r>
              <a:rPr lang="en-US" dirty="0"/>
              <a:t>Real-time incorporation of weighted turbulence diagnostics based on pilot reports, updated with each RUC model update.</a:t>
            </a:r>
          </a:p>
          <a:p>
            <a:pPr marL="0" indent="0">
              <a:buNone/>
            </a:pPr>
            <a:r>
              <a:rPr lang="en-US" sz="2400" b="1" dirty="0"/>
              <a:t>4. Kim et al's Modified GTG System (Kim J., 2014)</a:t>
            </a:r>
          </a:p>
          <a:p>
            <a:r>
              <a:rPr lang="en-US" dirty="0"/>
              <a:t>Modification of the GTG system using a time-lagged ensemble of NWP forecasts.</a:t>
            </a:r>
          </a:p>
          <a:p>
            <a:r>
              <a:rPr lang="en-US" dirty="0"/>
              <a:t>Provides probabilistic information about turbulence likelihood using turbulence diagnostics.</a:t>
            </a:r>
          </a:p>
          <a:p>
            <a:r>
              <a:rPr lang="en-US" dirty="0"/>
              <a:t>Implements high-resolution NWP model with 3 km horizontal grid spacing covering CONUS.</a:t>
            </a:r>
          </a:p>
          <a:p>
            <a:r>
              <a:rPr lang="en-US" dirty="0"/>
              <a:t>Utilizes Advanced Research version of Weather Research and Forecasting Model (ARW) on Pleiades supercomputer for precise predictions.</a:t>
            </a:r>
          </a:p>
        </p:txBody>
      </p:sp>
    </p:spTree>
    <p:extLst>
      <p:ext uri="{BB962C8B-B14F-4D97-AF65-F5344CB8AC3E}">
        <p14:creationId xmlns:p14="http://schemas.microsoft.com/office/powerpoint/2010/main" val="363441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AF39-F10D-EFA6-E158-E7554C173EC1}"/>
              </a:ext>
            </a:extLst>
          </p:cNvPr>
          <p:cNvSpPr>
            <a:spLocks noGrp="1"/>
          </p:cNvSpPr>
          <p:nvPr>
            <p:ph type="title"/>
          </p:nvPr>
        </p:nvSpPr>
        <p:spPr/>
        <p:txBody>
          <a:bodyPr/>
          <a:lstStyle/>
          <a:p>
            <a:r>
              <a:rPr lang="en-US" dirty="0"/>
              <a:t>Technical Review</a:t>
            </a:r>
          </a:p>
        </p:txBody>
      </p:sp>
      <p:sp>
        <p:nvSpPr>
          <p:cNvPr id="3" name="Content Placeholder 2">
            <a:extLst>
              <a:ext uri="{FF2B5EF4-FFF2-40B4-BE49-F238E27FC236}">
                <a16:creationId xmlns:a16="http://schemas.microsoft.com/office/drawing/2014/main" id="{7FB7CF12-AF1D-F7B7-51B4-E5F184B6B053}"/>
              </a:ext>
            </a:extLst>
          </p:cNvPr>
          <p:cNvSpPr>
            <a:spLocks noGrp="1"/>
          </p:cNvSpPr>
          <p:nvPr>
            <p:ph idx="1"/>
          </p:nvPr>
        </p:nvSpPr>
        <p:spPr/>
        <p:txBody>
          <a:bodyPr>
            <a:normAutofit fontScale="92500" lnSpcReduction="10000"/>
          </a:bodyPr>
          <a:lstStyle/>
          <a:p>
            <a:pPr marL="0" indent="0">
              <a:buNone/>
            </a:pPr>
            <a:r>
              <a:rPr lang="en-US" sz="2600" b="1" dirty="0"/>
              <a:t>5. Optimal Turbulence Prediction (Rafalimanana A., 2022)</a:t>
            </a:r>
          </a:p>
          <a:p>
            <a:r>
              <a:rPr lang="en-US" dirty="0"/>
              <a:t>A blend of WRF and OT models achieves predictions of nearly 24 hours.</a:t>
            </a:r>
          </a:p>
          <a:p>
            <a:r>
              <a:rPr lang="en-US" dirty="0"/>
              <a:t>Simulations run 12 – 18 hours before the predicted time.</a:t>
            </a:r>
          </a:p>
          <a:p>
            <a:r>
              <a:rPr lang="en-US" dirty="0"/>
              <a:t>Testing of three Planetary Boundary Layer (PBL) schemes and two Land Surface Models (LSM) to find optimal WRF design.</a:t>
            </a:r>
          </a:p>
          <a:p>
            <a:r>
              <a:rPr lang="en-US" dirty="0"/>
              <a:t>WRF model features a vertical grid with 46 levels, with resolution decreasing slowly with height.</a:t>
            </a:r>
          </a:p>
          <a:p>
            <a:r>
              <a:rPr lang="en-US" dirty="0"/>
              <a:t>Data was gathered from the Cerro Pachón campaign, with radio-sounding data providing high vertical resolution.</a:t>
            </a:r>
          </a:p>
          <a:p>
            <a:r>
              <a:rPr lang="en-US" dirty="0"/>
              <a:t>WRF model predictions compared to the data yielded an MRE under 6.4%.</a:t>
            </a:r>
          </a:p>
        </p:txBody>
      </p:sp>
    </p:spTree>
    <p:extLst>
      <p:ext uri="{BB962C8B-B14F-4D97-AF65-F5344CB8AC3E}">
        <p14:creationId xmlns:p14="http://schemas.microsoft.com/office/powerpoint/2010/main" val="354382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CCC3-BD86-742F-6486-463A31E43163}"/>
              </a:ext>
            </a:extLst>
          </p:cNvPr>
          <p:cNvSpPr>
            <a:spLocks noGrp="1"/>
          </p:cNvSpPr>
          <p:nvPr>
            <p:ph type="title"/>
          </p:nvPr>
        </p:nvSpPr>
        <p:spPr/>
        <p:txBody>
          <a:bodyPr/>
          <a:lstStyle/>
          <a:p>
            <a:r>
              <a:rPr lang="en-US" dirty="0"/>
              <a:t>Technical Review</a:t>
            </a:r>
          </a:p>
        </p:txBody>
      </p:sp>
      <p:sp>
        <p:nvSpPr>
          <p:cNvPr id="3" name="Content Placeholder 2">
            <a:extLst>
              <a:ext uri="{FF2B5EF4-FFF2-40B4-BE49-F238E27FC236}">
                <a16:creationId xmlns:a16="http://schemas.microsoft.com/office/drawing/2014/main" id="{37090D12-32B5-4370-1CFE-5A7390F84003}"/>
              </a:ext>
            </a:extLst>
          </p:cNvPr>
          <p:cNvSpPr>
            <a:spLocks noGrp="1"/>
          </p:cNvSpPr>
          <p:nvPr>
            <p:ph idx="1"/>
          </p:nvPr>
        </p:nvSpPr>
        <p:spPr/>
        <p:txBody>
          <a:bodyPr>
            <a:normAutofit/>
          </a:bodyPr>
          <a:lstStyle/>
          <a:p>
            <a:pPr marL="0" indent="0">
              <a:buNone/>
            </a:pPr>
            <a:r>
              <a:rPr lang="en-US" sz="2400" b="1" dirty="0"/>
              <a:t>6. Clear Air Turbulence Event Resolved (Yoshimura, 2023)</a:t>
            </a:r>
          </a:p>
          <a:p>
            <a:r>
              <a:rPr lang="en-US" dirty="0"/>
              <a:t>A clear Air Turbulence event over Tokyo in 2020 addressed using a mesoscale NWP model.</a:t>
            </a:r>
          </a:p>
          <a:p>
            <a:r>
              <a:rPr lang="en-US" dirty="0"/>
              <a:t>NWP model simulates the event with varying horizontal resolutions.</a:t>
            </a:r>
          </a:p>
          <a:p>
            <a:r>
              <a:rPr lang="en-US" dirty="0"/>
              <a:t>Initial and boundary conditions are generated based on JMA-MSM analysis data updated every three hours.</a:t>
            </a:r>
          </a:p>
          <a:p>
            <a:r>
              <a:rPr lang="en-US" dirty="0"/>
              <a:t>2D flight simulation applied based on NWP results and additional meteorological data.</a:t>
            </a:r>
          </a:p>
          <a:p>
            <a:r>
              <a:rPr lang="en-US" dirty="0"/>
              <a:t>Data collected from three aircraft encountering maximum turbulence validated with flight simulation data.</a:t>
            </a:r>
          </a:p>
        </p:txBody>
      </p:sp>
    </p:spTree>
    <p:extLst>
      <p:ext uri="{BB962C8B-B14F-4D97-AF65-F5344CB8AC3E}">
        <p14:creationId xmlns:p14="http://schemas.microsoft.com/office/powerpoint/2010/main" val="265079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7A24-ED84-9E97-A0A7-4B0640508F2B}"/>
              </a:ext>
            </a:extLst>
          </p:cNvPr>
          <p:cNvSpPr>
            <a:spLocks noGrp="1"/>
          </p:cNvSpPr>
          <p:nvPr>
            <p:ph type="title"/>
          </p:nvPr>
        </p:nvSpPr>
        <p:spPr/>
        <p:txBody>
          <a:bodyPr/>
          <a:lstStyle/>
          <a:p>
            <a:r>
              <a:rPr lang="en-US" dirty="0"/>
              <a:t>Technical Review</a:t>
            </a:r>
          </a:p>
        </p:txBody>
      </p:sp>
      <p:sp>
        <p:nvSpPr>
          <p:cNvPr id="3" name="Content Placeholder 2">
            <a:extLst>
              <a:ext uri="{FF2B5EF4-FFF2-40B4-BE49-F238E27FC236}">
                <a16:creationId xmlns:a16="http://schemas.microsoft.com/office/drawing/2014/main" id="{0EE88377-8EFA-57C7-4E74-FCC664330544}"/>
              </a:ext>
            </a:extLst>
          </p:cNvPr>
          <p:cNvSpPr>
            <a:spLocks noGrp="1"/>
          </p:cNvSpPr>
          <p:nvPr>
            <p:ph idx="1"/>
          </p:nvPr>
        </p:nvSpPr>
        <p:spPr/>
        <p:txBody>
          <a:bodyPr/>
          <a:lstStyle/>
          <a:p>
            <a:pPr marL="0" indent="0">
              <a:buNone/>
            </a:pPr>
            <a:r>
              <a:rPr lang="en-US" sz="2400" b="1" dirty="0"/>
              <a:t>7. Machine Learning in Turbulence Prediction (Williams, 2013; Hon K. K., 2020; Zhuang Z., 2023)</a:t>
            </a:r>
          </a:p>
          <a:p>
            <a:r>
              <a:rPr lang="en-US" dirty="0"/>
              <a:t>Williams utilizes ground-based Doppler radar, satellite imagery, lightning detection network, and other features for predictions.</a:t>
            </a:r>
          </a:p>
          <a:p>
            <a:r>
              <a:rPr lang="en-US" dirty="0"/>
              <a:t>XGBoost model combines data from pilot reports and turbulence indices from the NWP model.</a:t>
            </a:r>
          </a:p>
          <a:p>
            <a:r>
              <a:rPr lang="en-US" dirty="0"/>
              <a:t>LiDAR turbulence identification model, based on XGBoost and CGAN, reduces false alarms on turbulence predictions.</a:t>
            </a:r>
          </a:p>
        </p:txBody>
      </p:sp>
    </p:spTree>
    <p:extLst>
      <p:ext uri="{BB962C8B-B14F-4D97-AF65-F5344CB8AC3E}">
        <p14:creationId xmlns:p14="http://schemas.microsoft.com/office/powerpoint/2010/main" val="1618894804"/>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
  <TotalTime>1592</TotalTime>
  <Words>1567</Words>
  <Application>Microsoft Macintosh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Medium</vt:lpstr>
      <vt:lpstr>Arial</vt:lpstr>
      <vt:lpstr>TimesNewRomanPS</vt:lpstr>
      <vt:lpstr>TimesNewRomanPSMT</vt:lpstr>
      <vt:lpstr>Univers Light</vt:lpstr>
      <vt:lpstr>TribuneVTI</vt:lpstr>
      <vt:lpstr>Atmospheric Turbulence Prediction Models for Safer Aircraft Navigation  </vt:lpstr>
      <vt:lpstr>Introduction</vt:lpstr>
      <vt:lpstr>Literature Review</vt:lpstr>
      <vt:lpstr>Technical Review</vt:lpstr>
      <vt:lpstr>Technical Review</vt:lpstr>
      <vt:lpstr>Technical Review</vt:lpstr>
      <vt:lpstr>Technical Review</vt:lpstr>
      <vt:lpstr>Technical Review</vt:lpstr>
      <vt:lpstr>Technical Review</vt:lpstr>
      <vt:lpstr>Obstacles</vt:lpstr>
      <vt:lpstr>Obstacles</vt:lpstr>
      <vt:lpstr>Obstacles</vt:lpstr>
      <vt:lpstr>What’s Next?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Rindhuja Treesa Johnson</dc:creator>
  <cp:lastModifiedBy>Rindhuja Treesa Johnson</cp:lastModifiedBy>
  <cp:revision>3</cp:revision>
  <dcterms:created xsi:type="dcterms:W3CDTF">2023-11-28T20:59:57Z</dcterms:created>
  <dcterms:modified xsi:type="dcterms:W3CDTF">2023-11-29T23:32:43Z</dcterms:modified>
</cp:coreProperties>
</file>