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57" r:id="rId4"/>
    <p:sldId id="281" r:id="rId5"/>
    <p:sldId id="280" r:id="rId6"/>
    <p:sldId id="282" r:id="rId7"/>
    <p:sldId id="283" r:id="rId8"/>
    <p:sldId id="284" r:id="rId9"/>
    <p:sldId id="285" r:id="rId10"/>
    <p:sldId id="262" r:id="rId11"/>
    <p:sldId id="267" r:id="rId12"/>
    <p:sldId id="261" r:id="rId13"/>
    <p:sldId id="263" r:id="rId14"/>
    <p:sldId id="264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999999"/>
    <a:srgbClr val="2A96CD"/>
    <a:srgbClr val="E75B17"/>
    <a:srgbClr val="FFF4E9"/>
    <a:srgbClr val="CDCDCD"/>
    <a:srgbClr val="051319"/>
    <a:srgbClr val="1F7099"/>
    <a:srgbClr val="2FA8E7"/>
    <a:srgbClr val="EEE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/>
    <p:restoredTop sz="72912"/>
  </p:normalViewPr>
  <p:slideViewPr>
    <p:cSldViewPr snapToGrid="0" snapToObjects="1">
      <p:cViewPr varScale="1">
        <p:scale>
          <a:sx n="117" d="100"/>
          <a:sy n="117" d="100"/>
        </p:scale>
        <p:origin x="168" y="17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9" d="100"/>
        <a:sy n="6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909D7-3BEC-024F-BC60-655028204A0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B7068-3CEE-3D42-A916-4E6C72F5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3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C1A28-8B6A-914B-B5BA-9B394AD9469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C05A9-73F3-E248-92BC-290B889A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月と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月の間で切ったほうがいい</a:t>
            </a:r>
            <a:endParaRPr kumimoji="1" lang="en-US" altLang="ja-JP" dirty="0" smtClean="0"/>
          </a:p>
          <a:p>
            <a:pPr algn="just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05A9-73F3-E248-92BC-290B889A38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2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2016</a:t>
            </a:r>
            <a:r>
              <a:rPr lang="ja-JP" altLang="en-US" dirty="0" smtClean="0"/>
              <a:t>年は</a:t>
            </a:r>
            <a:r>
              <a:rPr lang="en-US" altLang="ja-JP" dirty="0" smtClean="0"/>
              <a:t>4240</a:t>
            </a:r>
            <a:r>
              <a:rPr lang="ja-JP" altLang="en-US" dirty="0" smtClean="0"/>
              <a:t>トン、平年は</a:t>
            </a:r>
            <a:r>
              <a:rPr lang="en-US" altLang="ja-JP" dirty="0" smtClean="0"/>
              <a:t>5105</a:t>
            </a:r>
            <a:r>
              <a:rPr lang="ja-JP" altLang="en-US" dirty="0" smtClean="0"/>
              <a:t>トン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05A9-73F3-E248-92BC-290B889A3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Seasonal Auto Regressive Integrate</a:t>
            </a:r>
            <a:r>
              <a:rPr lang="en-US" baseline="0" dirty="0" smtClean="0"/>
              <a:t>d Moving Average model</a:t>
            </a:r>
          </a:p>
          <a:p>
            <a:pPr algn="just"/>
            <a:endParaRPr lang="en-US" baseline="0" dirty="0" smtClean="0"/>
          </a:p>
          <a:p>
            <a:pPr algn="just"/>
            <a:r>
              <a:rPr lang="ja-JP" altLang="en-US" dirty="0" smtClean="0"/>
              <a:t>平年</a:t>
            </a:r>
            <a:r>
              <a:rPr lang="en-US" altLang="ja-JP" dirty="0" smtClean="0"/>
              <a:t>5162,</a:t>
            </a:r>
            <a:r>
              <a:rPr lang="en-US" altLang="ja-JP" baseline="0" dirty="0" smtClean="0"/>
              <a:t> 4129, 6194</a:t>
            </a:r>
          </a:p>
          <a:p>
            <a:pPr algn="just"/>
            <a:r>
              <a:rPr lang="ja-JP" altLang="en-US" baseline="0" dirty="0" smtClean="0"/>
              <a:t>前年</a:t>
            </a:r>
            <a:r>
              <a:rPr lang="en-US" altLang="ja-JP" baseline="0" smtClean="0"/>
              <a:t>2344, 1875, 2813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05A9-73F3-E248-92BC-290B889A38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ja-JP" altLang="en-US" dirty="0" smtClean="0"/>
              <a:t>なぜ予報がはずれたのか</a:t>
            </a:r>
            <a:endParaRPr lang="en-US" altLang="ja-JP" dirty="0" smtClean="0"/>
          </a:p>
          <a:p>
            <a:pPr algn="just"/>
            <a:endParaRPr lang="en-US" altLang="ja-JP" dirty="0" smtClean="0"/>
          </a:p>
          <a:p>
            <a:pPr algn="just"/>
            <a:r>
              <a:rPr lang="en-US" altLang="ja-JP" dirty="0" smtClean="0"/>
              <a:t>4</a:t>
            </a:r>
            <a:r>
              <a:rPr lang="ja-JP" altLang="en-US" dirty="0" smtClean="0"/>
              <a:t>月の漁獲量が多かったから．</a:t>
            </a:r>
            <a:endParaRPr lang="en-US" altLang="ja-JP" dirty="0" smtClean="0"/>
          </a:p>
          <a:p>
            <a:pPr algn="just"/>
            <a:r>
              <a:rPr lang="en-US" altLang="ja-JP" dirty="0" smtClean="0"/>
              <a:t>5</a:t>
            </a:r>
            <a:r>
              <a:rPr lang="en-US" altLang="ja-JP" baseline="0" dirty="0" smtClean="0"/>
              <a:t>, </a:t>
            </a:r>
            <a:r>
              <a:rPr lang="en-US" altLang="ja-JP" dirty="0" smtClean="0"/>
              <a:t>7, 8</a:t>
            </a:r>
            <a:r>
              <a:rPr lang="ja-JP" altLang="en-US" dirty="0" smtClean="0"/>
              <a:t>月は予報通り，前年・平年を下回っていた．</a:t>
            </a:r>
            <a:endParaRPr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05A9-73F3-E248-92BC-290B889A38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グラフの見方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シラス</a:t>
            </a:r>
            <a:r>
              <a:rPr lang="en-US" altLang="ja-JP" dirty="0" smtClean="0"/>
              <a:t>4 cm</a:t>
            </a:r>
          </a:p>
          <a:p>
            <a:r>
              <a:rPr lang="ja-JP" altLang="en-US" dirty="0" smtClean="0"/>
              <a:t>カエリ</a:t>
            </a:r>
            <a:r>
              <a:rPr lang="en-US" altLang="ja-JP" dirty="0" smtClean="0"/>
              <a:t>4–5 cm</a:t>
            </a:r>
          </a:p>
          <a:p>
            <a:r>
              <a:rPr lang="ja-JP" altLang="en-US" dirty="0" smtClean="0"/>
              <a:t>小羽</a:t>
            </a:r>
            <a:r>
              <a:rPr lang="en-US" altLang="ja-JP" dirty="0" smtClean="0"/>
              <a:t>5–8 cm</a:t>
            </a:r>
          </a:p>
          <a:p>
            <a:r>
              <a:rPr lang="ja-JP" altLang="en-US" dirty="0" smtClean="0"/>
              <a:t>中羽</a:t>
            </a:r>
            <a:r>
              <a:rPr lang="en-US" altLang="ja-JP" dirty="0" smtClean="0"/>
              <a:t>8–10</a:t>
            </a:r>
            <a:r>
              <a:rPr lang="en-US" altLang="ja-JP" baseline="0" dirty="0" smtClean="0"/>
              <a:t> cm</a:t>
            </a:r>
          </a:p>
          <a:p>
            <a:r>
              <a:rPr lang="ja-JP" altLang="en-US" baseline="0" dirty="0" smtClean="0"/>
              <a:t>大羽</a:t>
            </a:r>
            <a:r>
              <a:rPr lang="en-US" altLang="ja-JP" baseline="0" dirty="0" smtClean="0"/>
              <a:t>10 cm</a:t>
            </a:r>
            <a:r>
              <a:rPr lang="ja-JP" altLang="en-US" baseline="0" dirty="0" smtClean="0"/>
              <a:t>以上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05A9-73F3-E248-92BC-290B889A38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9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まず前期を整理</a:t>
            </a:r>
            <a:endParaRPr lang="en-US" altLang="ja-JP" dirty="0" smtClean="0"/>
          </a:p>
          <a:p>
            <a:endParaRPr lang="en-US" dirty="0" smtClean="0"/>
          </a:p>
          <a:p>
            <a:r>
              <a:rPr lang="ja-JP" altLang="en-US" dirty="0" smtClean="0"/>
              <a:t>カエリ多かった</a:t>
            </a:r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極化</a:t>
            </a:r>
            <a:endParaRPr lang="en-US" altLang="ja-JP" dirty="0" smtClean="0"/>
          </a:p>
          <a:p>
            <a:r>
              <a:rPr lang="ja-JP" altLang="en-US" dirty="0" smtClean="0"/>
              <a:t>大羽少なかった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歳少ない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カエリを獲っていたのは長崎県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シラス</a:t>
            </a:r>
            <a:r>
              <a:rPr lang="en-US" altLang="ja-JP" dirty="0" smtClean="0"/>
              <a:t>4 cm</a:t>
            </a:r>
          </a:p>
          <a:p>
            <a:r>
              <a:rPr lang="ja-JP" altLang="en-US" dirty="0" smtClean="0"/>
              <a:t>カエリ</a:t>
            </a:r>
            <a:r>
              <a:rPr lang="en-US" altLang="ja-JP" dirty="0" smtClean="0"/>
              <a:t>4–5 cm</a:t>
            </a:r>
          </a:p>
          <a:p>
            <a:r>
              <a:rPr lang="ja-JP" altLang="en-US" dirty="0" smtClean="0"/>
              <a:t>小羽</a:t>
            </a:r>
            <a:r>
              <a:rPr lang="en-US" altLang="ja-JP" dirty="0" smtClean="0"/>
              <a:t>5–8 cm</a:t>
            </a:r>
          </a:p>
          <a:p>
            <a:r>
              <a:rPr lang="ja-JP" altLang="en-US" dirty="0" smtClean="0"/>
              <a:t>中羽</a:t>
            </a:r>
            <a:r>
              <a:rPr lang="en-US" altLang="ja-JP" dirty="0" smtClean="0"/>
              <a:t>8–10</a:t>
            </a:r>
            <a:r>
              <a:rPr lang="en-US" altLang="ja-JP" baseline="0" dirty="0" smtClean="0"/>
              <a:t> cm</a:t>
            </a:r>
          </a:p>
          <a:p>
            <a:r>
              <a:rPr lang="ja-JP" altLang="en-US" baseline="0" dirty="0" smtClean="0"/>
              <a:t>大羽</a:t>
            </a:r>
            <a:r>
              <a:rPr lang="en-US" altLang="ja-JP" baseline="0" dirty="0" smtClean="0"/>
              <a:t>10 cm</a:t>
            </a:r>
            <a:r>
              <a:rPr lang="ja-JP" altLang="en-US" baseline="0" dirty="0" smtClean="0"/>
              <a:t>以上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05A9-73F3-E248-92BC-290B889A38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後期の話題に入る</a:t>
            </a:r>
            <a:endParaRPr lang="en-US" altLang="ja-JP" dirty="0" smtClean="0"/>
          </a:p>
          <a:p>
            <a:r>
              <a:rPr lang="ja-JP" altLang="en-US" dirty="0" smtClean="0"/>
              <a:t>次スライドで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月始まりに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05A9-73F3-E248-92BC-290B889A38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5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小羽主体と考えられる</a:t>
            </a:r>
            <a:endParaRPr lang="en-US" altLang="ja-JP" dirty="0" smtClean="0"/>
          </a:p>
          <a:p>
            <a:r>
              <a:rPr lang="ja-JP" altLang="en-US" dirty="0" smtClean="0"/>
              <a:t>中</a:t>
            </a:r>
            <a:r>
              <a:rPr lang="en-US" altLang="ja-JP" dirty="0" smtClean="0"/>
              <a:t>〜</a:t>
            </a:r>
            <a:r>
              <a:rPr lang="ja-JP" altLang="en-US" dirty="0" smtClean="0"/>
              <a:t>大羽が混ざる</a:t>
            </a:r>
            <a:endParaRPr lang="en-US" altLang="ja-JP" dirty="0" smtClean="0"/>
          </a:p>
          <a:p>
            <a:endParaRPr lang="en-US" dirty="0" smtClean="0"/>
          </a:p>
          <a:p>
            <a:r>
              <a:rPr lang="ja-JP" altLang="en-US" dirty="0" smtClean="0"/>
              <a:t>秋季メイン</a:t>
            </a:r>
            <a:endParaRPr lang="en-US" altLang="ja-JP" dirty="0" smtClean="0"/>
          </a:p>
          <a:p>
            <a:endParaRPr lang="en-US" dirty="0" smtClean="0"/>
          </a:p>
          <a:p>
            <a:r>
              <a:rPr lang="ja-JP" altLang="en-US" dirty="0" smtClean="0"/>
              <a:t>カエリの多さは貢献しない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05A9-73F3-E248-92BC-290B889A38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05A9-73F3-E248-92BC-290B889A38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ja-JP" altLang="en-US" dirty="0" smtClean="0"/>
              <a:t>平年</a:t>
            </a:r>
            <a:r>
              <a:rPr lang="en-US" altLang="ja-JP" dirty="0" smtClean="0"/>
              <a:t>5162,</a:t>
            </a:r>
            <a:r>
              <a:rPr lang="en-US" altLang="ja-JP" baseline="0" dirty="0" smtClean="0"/>
              <a:t> 4129, 6194</a:t>
            </a:r>
          </a:p>
          <a:p>
            <a:pPr algn="just"/>
            <a:r>
              <a:rPr lang="ja-JP" altLang="en-US" baseline="0" dirty="0" smtClean="0"/>
              <a:t>前年</a:t>
            </a:r>
            <a:r>
              <a:rPr lang="en-US" altLang="ja-JP" baseline="0" dirty="0" smtClean="0"/>
              <a:t>2344, 1875, 2813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05A9-73F3-E248-92BC-290B889A3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根拠</a:t>
            </a:r>
            <a:endParaRPr lang="en-US" altLang="ja-JP" dirty="0" smtClean="0"/>
          </a:p>
          <a:p>
            <a:r>
              <a:rPr lang="ja-JP" altLang="en-US" dirty="0" smtClean="0"/>
              <a:t>山口</a:t>
            </a:r>
            <a:r>
              <a:rPr lang="en-US" altLang="ja-JP" dirty="0" smtClean="0"/>
              <a:t>: </a:t>
            </a:r>
            <a:r>
              <a:rPr lang="ja-JP" altLang="en-US" dirty="0" smtClean="0"/>
              <a:t>今年度の湊市場における直近までの漁模様と過去の漁獲動向。</a:t>
            </a:r>
            <a:endParaRPr lang="en-US" altLang="ja-JP" dirty="0" smtClean="0"/>
          </a:p>
          <a:p>
            <a:r>
              <a:rPr lang="ja-JP" altLang="en-US" dirty="0" smtClean="0"/>
              <a:t>福岡</a:t>
            </a:r>
            <a:r>
              <a:rPr lang="en-US" altLang="ja-JP" dirty="0" smtClean="0"/>
              <a:t>: 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今年度の棒受網の漁獲状況と、過去の漁獲動向。</a:t>
            </a:r>
            <a:r>
              <a:rPr lang="ja-JP" dirty="0" smtClean="0">
                <a:effectLst/>
              </a:rPr>
              <a:t> </a:t>
            </a:r>
            <a:endParaRPr lang="en-US" altLang="ja-JP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effectLst/>
              </a:rPr>
              <a:t>佐賀</a:t>
            </a:r>
            <a:r>
              <a:rPr lang="en-US" altLang="ja-JP" dirty="0" smtClean="0">
                <a:effectLst/>
              </a:rPr>
              <a:t>: 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過去の水揚量推移との 比較、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年の資源評 価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水準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低位、動向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ja-JP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横ばい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による。 </a:t>
            </a:r>
            <a:endParaRPr lang="en-US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長崎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低めだった前年を上回る</a:t>
            </a:r>
            <a:endParaRPr lang="en-US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熊本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ja-JP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資源評価表代表水揚港漁獲量</a:t>
            </a:r>
            <a:r>
              <a:rPr lang="ja-JP" dirty="0" smtClean="0">
                <a:effectLst/>
              </a:rPr>
              <a:t> </a:t>
            </a:r>
            <a:endParaRPr lang="en-US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鹿児島</a:t>
            </a:r>
            <a:r>
              <a:rPr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ja-JP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例外的に低かった前年を上回る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05A9-73F3-E248-92BC-290B889A3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B4F-ACD5-9D47-8BA0-E4A44776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B4F-ACD5-9D47-8BA0-E4A44776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B4F-ACD5-9D47-8BA0-E4A44776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B4F-ACD5-9D47-8BA0-E4A44776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B4F-ACD5-9D47-8BA0-E4A44776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B4F-ACD5-9D47-8BA0-E4A44776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B4F-ACD5-9D47-8BA0-E4A44776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95" y="-35923"/>
            <a:ext cx="78867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B4F-ACD5-9D47-8BA0-E4A447767E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B4F-ACD5-9D47-8BA0-E4A44776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B4F-ACD5-9D47-8BA0-E4A44776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FB4F-ACD5-9D47-8BA0-E4A44776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3738-1FB9-BC47-B7B4-28C5023E88A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FB4F-ACD5-9D47-8BA0-E4A44776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カタクチイワシ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113" y="3922078"/>
            <a:ext cx="7833775" cy="1655762"/>
          </a:xfrm>
        </p:spPr>
        <p:txBody>
          <a:bodyPr/>
          <a:lstStyle/>
          <a:p>
            <a:r>
              <a:rPr lang="ja-JP" altLang="en-US" dirty="0" smtClean="0"/>
              <a:t>平成</a:t>
            </a:r>
            <a:r>
              <a:rPr lang="en-US" altLang="ja-JP" dirty="0" smtClean="0"/>
              <a:t>30</a:t>
            </a:r>
            <a:r>
              <a:rPr lang="ja-JP" altLang="en-US" dirty="0" smtClean="0"/>
              <a:t>年度 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r>
              <a:rPr lang="ja-JP" altLang="en-US" dirty="0" smtClean="0"/>
              <a:t>対馬暖流系マア</a:t>
            </a:r>
            <a:r>
              <a:rPr lang="ja-JP" altLang="en-US" spc="-600" dirty="0" smtClean="0"/>
              <a:t>ジ・</a:t>
            </a:r>
            <a:r>
              <a:rPr lang="ja-JP" altLang="en-US" dirty="0" smtClean="0"/>
              <a:t>さば</a:t>
            </a:r>
            <a:r>
              <a:rPr lang="ja-JP" altLang="en-US" spc="-600" dirty="0" smtClean="0"/>
              <a:t>類・</a:t>
            </a:r>
            <a:r>
              <a:rPr lang="ja-JP" altLang="en-US" dirty="0" smtClean="0"/>
              <a:t>いわし類 長期漁海況予報</a:t>
            </a:r>
            <a:endParaRPr lang="en-US" altLang="ja-JP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886" y="1830593"/>
            <a:ext cx="2287704" cy="63285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903580" y="5080318"/>
            <a:ext cx="78337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平成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30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年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月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25–26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日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於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長崎県農協会館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8096" y="2298192"/>
            <a:ext cx="7766304" cy="381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統計モデルによる後期漁獲量の予測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621" y="1186296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一般化線形モデル</a:t>
            </a:r>
            <a:r>
              <a:rPr lang="ja-JP" altLang="en-US" sz="2400" dirty="0" smtClean="0"/>
              <a:t>（</a:t>
            </a:r>
            <a:r>
              <a:rPr lang="en-US" altLang="ja-JP" sz="2400" dirty="0" smtClean="0"/>
              <a:t>GLM</a:t>
            </a:r>
            <a:r>
              <a:rPr lang="ja-JP" altLang="en-US" sz="2400" dirty="0" smtClean="0"/>
              <a:t>）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57141" y="25934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・漁獲量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08621" y="224949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データ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70688" y="2919746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ja-JP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当年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4–8</a:t>
            </a:r>
            <a:r>
              <a:rPr lang="ja-JP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0688" y="3205444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00B050"/>
                </a:solidFill>
              </a:rPr>
              <a:t>-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 前年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11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月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–</a:t>
            </a:r>
            <a:r>
              <a:rPr lang="ja-JP" altLang="en-US" sz="2000" b="1" dirty="0">
                <a:solidFill>
                  <a:srgbClr val="00B050"/>
                </a:solidFill>
              </a:rPr>
              <a:t>翌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3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月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7141" y="399093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・資源評価の結果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70688" y="4414051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00B050"/>
                </a:solidFill>
              </a:rPr>
              <a:t>-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 資源量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7141" y="513258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・野外調査の結果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70687" y="5454052"/>
            <a:ext cx="5320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00B050"/>
                </a:solidFill>
              </a:rPr>
              <a:t>-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 仔魚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の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CPUE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（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4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月、ニューストンネット）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4698" y="6251987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000" b="1" smtClean="0">
                <a:solidFill>
                  <a:srgbClr val="00B050"/>
                </a:solidFill>
              </a:rPr>
              <a:t>AIC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によりモデル選択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504038" y="3132676"/>
            <a:ext cx="1720004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6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0" y="864470"/>
            <a:ext cx="5269082" cy="3242512"/>
          </a:xfrm>
          <a:prstGeom prst="rect">
            <a:avLst/>
          </a:prstGeom>
        </p:spPr>
      </p:pic>
      <p:sp>
        <p:nvSpPr>
          <p:cNvPr id="37" name="Rectangle 2"/>
          <p:cNvSpPr/>
          <p:nvPr/>
        </p:nvSpPr>
        <p:spPr>
          <a:xfrm>
            <a:off x="3873021" y="2179422"/>
            <a:ext cx="3789461" cy="3705862"/>
          </a:xfrm>
          <a:custGeom>
            <a:avLst/>
            <a:gdLst>
              <a:gd name="connsiteX0" fmla="*/ 0 w 2945522"/>
              <a:gd name="connsiteY0" fmla="*/ 0 h 3160935"/>
              <a:gd name="connsiteX1" fmla="*/ 2945522 w 2945522"/>
              <a:gd name="connsiteY1" fmla="*/ 0 h 3160935"/>
              <a:gd name="connsiteX2" fmla="*/ 2945522 w 2945522"/>
              <a:gd name="connsiteY2" fmla="*/ 3160935 h 3160935"/>
              <a:gd name="connsiteX3" fmla="*/ 0 w 2945522"/>
              <a:gd name="connsiteY3" fmla="*/ 3160935 h 3160935"/>
              <a:gd name="connsiteX4" fmla="*/ 0 w 2945522"/>
              <a:gd name="connsiteY4" fmla="*/ 0 h 3160935"/>
              <a:gd name="connsiteX0" fmla="*/ 11415 w 2956937"/>
              <a:gd name="connsiteY0" fmla="*/ 0 h 3160935"/>
              <a:gd name="connsiteX1" fmla="*/ 2956937 w 2956937"/>
              <a:gd name="connsiteY1" fmla="*/ 0 h 3160935"/>
              <a:gd name="connsiteX2" fmla="*/ 2956937 w 2956937"/>
              <a:gd name="connsiteY2" fmla="*/ 3160935 h 3160935"/>
              <a:gd name="connsiteX3" fmla="*/ 11415 w 2956937"/>
              <a:gd name="connsiteY3" fmla="*/ 3160935 h 3160935"/>
              <a:gd name="connsiteX4" fmla="*/ 0 w 2956937"/>
              <a:gd name="connsiteY4" fmla="*/ 549550 h 3160935"/>
              <a:gd name="connsiteX5" fmla="*/ 11415 w 2956937"/>
              <a:gd name="connsiteY5" fmla="*/ 0 h 3160935"/>
              <a:gd name="connsiteX0" fmla="*/ 1075587 w 4021109"/>
              <a:gd name="connsiteY0" fmla="*/ 0 h 3160935"/>
              <a:gd name="connsiteX1" fmla="*/ 4021109 w 4021109"/>
              <a:gd name="connsiteY1" fmla="*/ 0 h 3160935"/>
              <a:gd name="connsiteX2" fmla="*/ 4021109 w 4021109"/>
              <a:gd name="connsiteY2" fmla="*/ 3160935 h 3160935"/>
              <a:gd name="connsiteX3" fmla="*/ 1075587 w 4021109"/>
              <a:gd name="connsiteY3" fmla="*/ 3160935 h 3160935"/>
              <a:gd name="connsiteX4" fmla="*/ 0 w 4021109"/>
              <a:gd name="connsiteY4" fmla="*/ 518019 h 3160935"/>
              <a:gd name="connsiteX5" fmla="*/ 1075587 w 4021109"/>
              <a:gd name="connsiteY5" fmla="*/ 0 h 3160935"/>
              <a:gd name="connsiteX0" fmla="*/ 736629 w 4021109"/>
              <a:gd name="connsiteY0" fmla="*/ 0 h 3428948"/>
              <a:gd name="connsiteX1" fmla="*/ 4021109 w 4021109"/>
              <a:gd name="connsiteY1" fmla="*/ 268013 h 3428948"/>
              <a:gd name="connsiteX2" fmla="*/ 4021109 w 4021109"/>
              <a:gd name="connsiteY2" fmla="*/ 3428948 h 3428948"/>
              <a:gd name="connsiteX3" fmla="*/ 1075587 w 4021109"/>
              <a:gd name="connsiteY3" fmla="*/ 3428948 h 3428948"/>
              <a:gd name="connsiteX4" fmla="*/ 0 w 4021109"/>
              <a:gd name="connsiteY4" fmla="*/ 786032 h 3428948"/>
              <a:gd name="connsiteX5" fmla="*/ 736629 w 4021109"/>
              <a:gd name="connsiteY5" fmla="*/ 0 h 3428948"/>
              <a:gd name="connsiteX0" fmla="*/ 736629 w 4021109"/>
              <a:gd name="connsiteY0" fmla="*/ 0 h 3428948"/>
              <a:gd name="connsiteX1" fmla="*/ 4021109 w 4021109"/>
              <a:gd name="connsiteY1" fmla="*/ 268013 h 3428948"/>
              <a:gd name="connsiteX2" fmla="*/ 4021109 w 4021109"/>
              <a:gd name="connsiteY2" fmla="*/ 3428948 h 3428948"/>
              <a:gd name="connsiteX3" fmla="*/ 1075587 w 4021109"/>
              <a:gd name="connsiteY3" fmla="*/ 3428948 h 3428948"/>
              <a:gd name="connsiteX4" fmla="*/ 0 w 4021109"/>
              <a:gd name="connsiteY4" fmla="*/ 786032 h 3428948"/>
              <a:gd name="connsiteX5" fmla="*/ 409904 w 4021109"/>
              <a:gd name="connsiteY5" fmla="*/ 352480 h 3428948"/>
              <a:gd name="connsiteX6" fmla="*/ 736629 w 4021109"/>
              <a:gd name="connsiteY6" fmla="*/ 0 h 3428948"/>
              <a:gd name="connsiteX0" fmla="*/ 744511 w 4028991"/>
              <a:gd name="connsiteY0" fmla="*/ 25893 h 3454841"/>
              <a:gd name="connsiteX1" fmla="*/ 4028991 w 4028991"/>
              <a:gd name="connsiteY1" fmla="*/ 293906 h 3454841"/>
              <a:gd name="connsiteX2" fmla="*/ 4028991 w 4028991"/>
              <a:gd name="connsiteY2" fmla="*/ 3454841 h 3454841"/>
              <a:gd name="connsiteX3" fmla="*/ 1083469 w 4028991"/>
              <a:gd name="connsiteY3" fmla="*/ 3454841 h 3454841"/>
              <a:gd name="connsiteX4" fmla="*/ 7882 w 4028991"/>
              <a:gd name="connsiteY4" fmla="*/ 811925 h 3454841"/>
              <a:gd name="connsiteX5" fmla="*/ 0 w 4028991"/>
              <a:gd name="connsiteY5" fmla="*/ 0 h 3454841"/>
              <a:gd name="connsiteX6" fmla="*/ 744511 w 4028991"/>
              <a:gd name="connsiteY6" fmla="*/ 25893 h 3454841"/>
              <a:gd name="connsiteX0" fmla="*/ 762726 w 4028991"/>
              <a:gd name="connsiteY0" fmla="*/ 4035 h 3454841"/>
              <a:gd name="connsiteX1" fmla="*/ 4028991 w 4028991"/>
              <a:gd name="connsiteY1" fmla="*/ 293906 h 3454841"/>
              <a:gd name="connsiteX2" fmla="*/ 4028991 w 4028991"/>
              <a:gd name="connsiteY2" fmla="*/ 3454841 h 3454841"/>
              <a:gd name="connsiteX3" fmla="*/ 1083469 w 4028991"/>
              <a:gd name="connsiteY3" fmla="*/ 3454841 h 3454841"/>
              <a:gd name="connsiteX4" fmla="*/ 7882 w 4028991"/>
              <a:gd name="connsiteY4" fmla="*/ 811925 h 3454841"/>
              <a:gd name="connsiteX5" fmla="*/ 0 w 4028991"/>
              <a:gd name="connsiteY5" fmla="*/ 0 h 3454841"/>
              <a:gd name="connsiteX6" fmla="*/ 762726 w 4028991"/>
              <a:gd name="connsiteY6" fmla="*/ 4035 h 3454841"/>
              <a:gd name="connsiteX0" fmla="*/ 762964 w 4029229"/>
              <a:gd name="connsiteY0" fmla="*/ 4035 h 3454841"/>
              <a:gd name="connsiteX1" fmla="*/ 4029229 w 4029229"/>
              <a:gd name="connsiteY1" fmla="*/ 293906 h 3454841"/>
              <a:gd name="connsiteX2" fmla="*/ 4029229 w 4029229"/>
              <a:gd name="connsiteY2" fmla="*/ 3454841 h 3454841"/>
              <a:gd name="connsiteX3" fmla="*/ 1083707 w 4029229"/>
              <a:gd name="connsiteY3" fmla="*/ 3454841 h 3454841"/>
              <a:gd name="connsiteX4" fmla="*/ 834 w 4029229"/>
              <a:gd name="connsiteY4" fmla="*/ 822854 h 3454841"/>
              <a:gd name="connsiteX5" fmla="*/ 238 w 4029229"/>
              <a:gd name="connsiteY5" fmla="*/ 0 h 3454841"/>
              <a:gd name="connsiteX6" fmla="*/ 762964 w 4029229"/>
              <a:gd name="connsiteY6" fmla="*/ 4035 h 3454841"/>
              <a:gd name="connsiteX0" fmla="*/ 770012 w 4036277"/>
              <a:gd name="connsiteY0" fmla="*/ 392 h 3451198"/>
              <a:gd name="connsiteX1" fmla="*/ 4036277 w 4036277"/>
              <a:gd name="connsiteY1" fmla="*/ 290263 h 3451198"/>
              <a:gd name="connsiteX2" fmla="*/ 4036277 w 4036277"/>
              <a:gd name="connsiteY2" fmla="*/ 3451198 h 3451198"/>
              <a:gd name="connsiteX3" fmla="*/ 1090755 w 4036277"/>
              <a:gd name="connsiteY3" fmla="*/ 3451198 h 3451198"/>
              <a:gd name="connsiteX4" fmla="*/ 7882 w 4036277"/>
              <a:gd name="connsiteY4" fmla="*/ 819211 h 3451198"/>
              <a:gd name="connsiteX5" fmla="*/ 0 w 4036277"/>
              <a:gd name="connsiteY5" fmla="*/ 0 h 3451198"/>
              <a:gd name="connsiteX6" fmla="*/ 770012 w 4036277"/>
              <a:gd name="connsiteY6" fmla="*/ 392 h 3451198"/>
              <a:gd name="connsiteX0" fmla="*/ 770012 w 4036277"/>
              <a:gd name="connsiteY0" fmla="*/ 392 h 3451198"/>
              <a:gd name="connsiteX1" fmla="*/ 4036277 w 4036277"/>
              <a:gd name="connsiteY1" fmla="*/ 290263 h 3451198"/>
              <a:gd name="connsiteX2" fmla="*/ 4036277 w 4036277"/>
              <a:gd name="connsiteY2" fmla="*/ 3451198 h 3451198"/>
              <a:gd name="connsiteX3" fmla="*/ 1090755 w 4036277"/>
              <a:gd name="connsiteY3" fmla="*/ 3451198 h 3451198"/>
              <a:gd name="connsiteX4" fmla="*/ 7882 w 4036277"/>
              <a:gd name="connsiteY4" fmla="*/ 1106614 h 3451198"/>
              <a:gd name="connsiteX5" fmla="*/ 0 w 4036277"/>
              <a:gd name="connsiteY5" fmla="*/ 0 h 3451198"/>
              <a:gd name="connsiteX6" fmla="*/ 770012 w 4036277"/>
              <a:gd name="connsiteY6" fmla="*/ 392 h 34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6277" h="3451198">
                <a:moveTo>
                  <a:pt x="770012" y="392"/>
                </a:moveTo>
                <a:lnTo>
                  <a:pt x="4036277" y="290263"/>
                </a:lnTo>
                <a:lnTo>
                  <a:pt x="4036277" y="3451198"/>
                </a:lnTo>
                <a:lnTo>
                  <a:pt x="1090755" y="3451198"/>
                </a:lnTo>
                <a:cubicBezTo>
                  <a:pt x="729797" y="2573869"/>
                  <a:pt x="368840" y="1983943"/>
                  <a:pt x="7882" y="1106614"/>
                </a:cubicBezTo>
                <a:cubicBezTo>
                  <a:pt x="5255" y="835972"/>
                  <a:pt x="2627" y="270642"/>
                  <a:pt x="0" y="0"/>
                </a:cubicBezTo>
                <a:lnTo>
                  <a:pt x="770012" y="392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6464" y="2869603"/>
            <a:ext cx="2813277" cy="30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76016" y="995968"/>
            <a:ext cx="2643337" cy="1225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5B17"/>
                </a:solidFill>
              </a:rPr>
              <a:t>2018</a:t>
            </a:r>
            <a:r>
              <a:rPr lang="ja-JP" altLang="en-US" dirty="0" smtClean="0">
                <a:solidFill>
                  <a:srgbClr val="E75B17"/>
                </a:solidFill>
              </a:rPr>
              <a:t>年度</a:t>
            </a:r>
            <a:r>
              <a:rPr lang="en-US" altLang="ja-JP" dirty="0" smtClean="0"/>
              <a:t>11–3</a:t>
            </a:r>
            <a:r>
              <a:rPr lang="ja-JP" altLang="en-US" dirty="0" smtClean="0"/>
              <a:t>月</a:t>
            </a:r>
            <a:r>
              <a:rPr lang="ja-JP" altLang="en-US" dirty="0" smtClean="0"/>
              <a:t>の</a:t>
            </a:r>
            <a:r>
              <a:rPr lang="ja-JP" altLang="en-US" dirty="0" smtClean="0"/>
              <a:t>推定漁獲量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10121" y="10237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実漁獲量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365596" y="1172841"/>
            <a:ext cx="314998" cy="169133"/>
            <a:chOff x="6691508" y="1265143"/>
            <a:chExt cx="314998" cy="16913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691508" y="1338792"/>
              <a:ext cx="314998" cy="0"/>
            </a:xfrm>
            <a:prstGeom prst="line">
              <a:avLst/>
            </a:prstGeom>
            <a:ln w="222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767200" y="1265143"/>
              <a:ext cx="169775" cy="16913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596" y="1517496"/>
            <a:ext cx="314998" cy="544259"/>
            <a:chOff x="6691508" y="1609798"/>
            <a:chExt cx="314998" cy="544259"/>
          </a:xfrm>
        </p:grpSpPr>
        <p:sp>
          <p:nvSpPr>
            <p:cNvPr id="29" name="Rectangle 28"/>
            <p:cNvSpPr/>
            <p:nvPr/>
          </p:nvSpPr>
          <p:spPr>
            <a:xfrm>
              <a:off x="6691508" y="1609798"/>
              <a:ext cx="314998" cy="544259"/>
            </a:xfrm>
            <a:prstGeom prst="rect">
              <a:avLst/>
            </a:prstGeom>
            <a:solidFill>
              <a:srgbClr val="E7D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691508" y="1865543"/>
              <a:ext cx="314998" cy="0"/>
            </a:xfrm>
            <a:prstGeom prst="line">
              <a:avLst/>
            </a:prstGeom>
            <a:ln w="22225" cap="rnd">
              <a:solidFill>
                <a:srgbClr val="E75B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680594" y="14561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rgbClr val="E75B17"/>
                </a:solidFill>
              </a:rPr>
              <a:t>モデル推定値</a:t>
            </a:r>
            <a:endParaRPr lang="en-US" sz="2000" dirty="0">
              <a:solidFill>
                <a:srgbClr val="E75B17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1438" y="1737422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E75B17"/>
                </a:solidFill>
              </a:rPr>
              <a:t>±95%</a:t>
            </a:r>
            <a:r>
              <a:rPr lang="ja-JP" altLang="en-US" sz="2000" dirty="0" smtClean="0">
                <a:solidFill>
                  <a:srgbClr val="E75B17"/>
                </a:solidFill>
              </a:rPr>
              <a:t>信頼区間</a:t>
            </a:r>
            <a:endParaRPr lang="en-US" sz="2000" dirty="0">
              <a:solidFill>
                <a:srgbClr val="E75B17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681" y="605694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200" b="1" dirty="0" smtClean="0"/>
              <a:t>前年</a:t>
            </a:r>
            <a:r>
              <a:rPr lang="ja-JP" altLang="en-US" sz="3200" dirty="0" smtClean="0"/>
              <a:t>を</a:t>
            </a:r>
            <a:r>
              <a:rPr lang="ja-JP" altLang="en-US" sz="3200" b="1" dirty="0" smtClean="0">
                <a:solidFill>
                  <a:srgbClr val="E75B17"/>
                </a:solidFill>
              </a:rPr>
              <a:t>上回り</a:t>
            </a:r>
            <a:r>
              <a:rPr lang="ja-JP" altLang="en-US" sz="3200" dirty="0" smtClean="0"/>
              <a:t>、</a:t>
            </a:r>
            <a:r>
              <a:rPr lang="ja-JP" altLang="en-US" sz="3200" b="1" dirty="0" smtClean="0">
                <a:solidFill>
                  <a:schemeClr val="bg1">
                    <a:lumMod val="65000"/>
                  </a:schemeClr>
                </a:solidFill>
              </a:rPr>
              <a:t>平年</a:t>
            </a:r>
            <a:r>
              <a:rPr lang="ja-JP" altLang="en-US" sz="3200" dirty="0" smtClean="0"/>
              <a:t>を</a:t>
            </a:r>
            <a:r>
              <a:rPr lang="ja-JP" altLang="en-US" sz="3200" b="1" dirty="0" smtClean="0">
                <a:solidFill>
                  <a:srgbClr val="0070C0"/>
                </a:solidFill>
              </a:rPr>
              <a:t>下回る</a:t>
            </a:r>
            <a:r>
              <a:rPr lang="ja-JP" altLang="en-US" sz="3200" dirty="0" smtClean="0"/>
              <a:t>と推定された</a:t>
            </a:r>
            <a:endParaRPr lang="en-US" sz="32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1" t="35180" r="6604" b="21664"/>
          <a:stretch/>
        </p:blipFill>
        <p:spPr>
          <a:xfrm>
            <a:off x="4949271" y="2930837"/>
            <a:ext cx="2607662" cy="28959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19837" y="4411086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>
                <a:solidFill>
                  <a:srgbClr val="E75B17"/>
                </a:solidFill>
              </a:rPr>
              <a:t>3,367</a:t>
            </a:r>
            <a:endParaRPr lang="en-US" sz="2400" dirty="0">
              <a:solidFill>
                <a:srgbClr val="E75B1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2347" y="3572075"/>
            <a:ext cx="1471878" cy="400110"/>
          </a:xfrm>
          <a:prstGeom prst="rect">
            <a:avLst/>
          </a:prstGeom>
          <a:noFill/>
          <a:effectLst>
            <a:outerShdw blurRad="508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平年</a:t>
            </a:r>
            <a:r>
              <a:rPr lang="en-US" altLang="ja-JP" sz="2000" b="1" dirty="0" smtClean="0">
                <a:solidFill>
                  <a:schemeClr val="bg1">
                    <a:lumMod val="50000"/>
                  </a:schemeClr>
                </a:solidFill>
              </a:rPr>
              <a:t>±20%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38460" y="4809177"/>
            <a:ext cx="1505540" cy="461665"/>
          </a:xfrm>
          <a:prstGeom prst="rect">
            <a:avLst/>
          </a:prstGeom>
          <a:noFill/>
          <a:effectLst>
            <a:outerShdw blurRad="508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E75B17"/>
                </a:solidFill>
              </a:rPr>
              <a:t>2018</a:t>
            </a:r>
            <a:r>
              <a:rPr lang="ja-JP" altLang="en-US" sz="2400" b="1" dirty="0" smtClean="0">
                <a:solidFill>
                  <a:srgbClr val="E75B17"/>
                </a:solidFill>
              </a:rPr>
              <a:t>年度</a:t>
            </a:r>
            <a:endParaRPr lang="en-US" sz="2400" b="1" dirty="0">
              <a:solidFill>
                <a:srgbClr val="E75B1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29657" y="5279629"/>
            <a:ext cx="1471878" cy="400110"/>
          </a:xfrm>
          <a:prstGeom prst="rect">
            <a:avLst/>
          </a:prstGeom>
          <a:noFill/>
          <a:effectLst>
            <a:outerShdw blurRad="508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前年</a:t>
            </a:r>
            <a:r>
              <a:rPr lang="en-US" altLang="ja-JP" sz="2000" b="1" dirty="0" smtClean="0"/>
              <a:t>±20%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33349" y="4927049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2,344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764512" y="3877077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>
                <a:solidFill>
                  <a:schemeClr val="bg1">
                    <a:lumMod val="50000"/>
                  </a:schemeClr>
                </a:solidFill>
              </a:rPr>
              <a:t>5,162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5" y="553304"/>
            <a:ext cx="8238746" cy="5330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r>
              <a:rPr lang="en-US" altLang="ja-JP" dirty="0" smtClean="0"/>
              <a:t>: </a:t>
            </a:r>
            <a:r>
              <a:rPr lang="ja-JP" altLang="en-US" dirty="0" smtClean="0"/>
              <a:t>資源評価の結果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3928" y="5622360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水準</a:t>
            </a:r>
            <a:r>
              <a:rPr lang="en-US" altLang="ja-JP" sz="3200" dirty="0" smtClean="0"/>
              <a:t>: </a:t>
            </a:r>
            <a:r>
              <a:rPr lang="ja-JP" altLang="en-US" sz="3200" b="1" dirty="0" smtClean="0">
                <a:solidFill>
                  <a:srgbClr val="0070C0"/>
                </a:solidFill>
              </a:rPr>
              <a:t>低位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3928" y="6131479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動向</a:t>
            </a:r>
            <a:r>
              <a:rPr lang="en-US" altLang="ja-JP" sz="3200" dirty="0" smtClean="0"/>
              <a:t>: </a:t>
            </a:r>
            <a:r>
              <a:rPr lang="ja-JP" altLang="en-US" sz="3200" b="1" dirty="0" smtClean="0">
                <a:solidFill>
                  <a:srgbClr val="00B050"/>
                </a:solidFill>
              </a:rPr>
              <a:t>横ばい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7144" y="41056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2017</a:t>
            </a:r>
            <a:r>
              <a:rPr lang="ja-JP" altLang="en-US" sz="2000" b="1" dirty="0" smtClean="0">
                <a:solidFill>
                  <a:srgbClr val="0070C0"/>
                </a:solidFill>
              </a:rPr>
              <a:t>年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23145" y="1644641"/>
            <a:ext cx="8670843" cy="272533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/>
          <p:cNvSpPr/>
          <p:nvPr/>
        </p:nvSpPr>
        <p:spPr>
          <a:xfrm>
            <a:off x="323146" y="4546072"/>
            <a:ext cx="8692834" cy="13595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/>
          <p:cNvSpPr/>
          <p:nvPr/>
        </p:nvSpPr>
        <p:spPr>
          <a:xfrm>
            <a:off x="2197013" y="5020492"/>
            <a:ext cx="6818966" cy="41449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/>
          <p:cNvSpPr/>
          <p:nvPr/>
        </p:nvSpPr>
        <p:spPr>
          <a:xfrm>
            <a:off x="2197014" y="3059963"/>
            <a:ext cx="6796976" cy="41449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2197013" y="3947817"/>
            <a:ext cx="6796976" cy="41449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来遊量　各県予報とまとめ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7015" y="2110250"/>
            <a:ext cx="6796976" cy="41449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698834" y="16352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山口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698834" y="2094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福岡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98834" y="25543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佐賀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8834" y="30138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長崎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98834" y="34733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熊本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44945" y="39329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鹿児島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59160" y="100331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/>
              <a:t>前</a:t>
            </a:r>
            <a:r>
              <a:rPr lang="ja-JP" altLang="en-US" sz="2800" dirty="0" smtClean="0"/>
              <a:t>年比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461151" y="100331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smtClean="0"/>
              <a:t>平</a:t>
            </a:r>
            <a:r>
              <a:rPr lang="ja-JP" altLang="en-US" sz="2800" smtClean="0"/>
              <a:t>年比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687400" y="16352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70C0"/>
                </a:solidFill>
              </a:rPr>
              <a:t>下回る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87400" y="30138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E75B17"/>
                </a:solidFill>
              </a:rPr>
              <a:t>上回る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1289" y="34733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rgbClr val="00B050"/>
                </a:solidFill>
              </a:rPr>
              <a:t>並み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7400" y="39329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E75B17"/>
                </a:solidFill>
              </a:rPr>
              <a:t>上回る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7400" y="25543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rgbClr val="0070C0"/>
                </a:solidFill>
              </a:rPr>
              <a:t>下回る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6241" y="20947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散発的に漁獲される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743280" y="16352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B050"/>
                </a:solidFill>
              </a:rPr>
              <a:t>並み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43280" y="30138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B050"/>
                </a:solidFill>
              </a:rPr>
              <a:t>並み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9391" y="34733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rgbClr val="0070C0"/>
                </a:solidFill>
              </a:rPr>
              <a:t>下回る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9391" y="39329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70C0"/>
                </a:solidFill>
              </a:rPr>
              <a:t>下回る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9391" y="25543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70C0"/>
                </a:solidFill>
              </a:rPr>
              <a:t>下回る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2" name="直線コネクタ 15"/>
          <p:cNvCxnSpPr/>
          <p:nvPr/>
        </p:nvCxnSpPr>
        <p:spPr>
          <a:xfrm>
            <a:off x="323145" y="1635232"/>
            <a:ext cx="869283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37169" y="50041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モデル推定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237169" y="45517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前期の漁況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237169" y="54439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資源の状態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75368" y="30117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各県の予報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438283" y="49978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関連情報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719685" y="616997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西海ブロックまとめ</a:t>
            </a:r>
            <a:endParaRPr 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743280" y="4570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B050"/>
                </a:solidFill>
              </a:rPr>
              <a:t>並み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41289" y="45640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B050"/>
                </a:solidFill>
              </a:rPr>
              <a:t>並み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400" y="50066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E75B17"/>
                </a:solidFill>
              </a:rPr>
              <a:t>上回る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89391" y="50341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rgbClr val="0070C0"/>
                </a:solidFill>
              </a:rPr>
              <a:t>下回る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76731" y="54546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70C0"/>
                </a:solidFill>
              </a:rPr>
              <a:t>低位</a:t>
            </a:r>
            <a:r>
              <a:rPr lang="ja-JP" altLang="en-US" sz="2400" dirty="0" smtClean="0"/>
              <a:t>・</a:t>
            </a:r>
            <a:r>
              <a:rPr lang="ja-JP" altLang="en-US" sz="2400" dirty="0" smtClean="0">
                <a:solidFill>
                  <a:srgbClr val="00B050"/>
                </a:solidFill>
              </a:rPr>
              <a:t>横ばい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13777" y="414442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2018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年度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11–3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87400" y="61699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mtClean="0">
                <a:solidFill>
                  <a:srgbClr val="E75B17"/>
                </a:solidFill>
              </a:rPr>
              <a:t>上回る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89391" y="61604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</a:rPr>
              <a:t>下回る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2018</a:t>
            </a:r>
            <a:r>
              <a:rPr lang="ja-JP" altLang="en-US" sz="3200" dirty="0" smtClean="0"/>
              <a:t>年度</a:t>
            </a:r>
            <a:r>
              <a:rPr lang="en-US" altLang="ja-JP" sz="3200" dirty="0" smtClean="0"/>
              <a:t>11–3</a:t>
            </a:r>
            <a:r>
              <a:rPr lang="ja-JP" altLang="en-US" sz="3200" dirty="0" smtClean="0"/>
              <a:t>月予報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97706" y="201973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来遊量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7242" y="3402518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漁期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7242" y="4733224"/>
            <a:ext cx="902812" cy="523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魚体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03695" y="1983220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前</a:t>
            </a:r>
            <a:r>
              <a:rPr lang="ja-JP" altLang="en-US" sz="2800" spc="-1200" dirty="0" smtClean="0"/>
              <a:t>年</a:t>
            </a:r>
            <a:r>
              <a:rPr lang="ja-JP" altLang="en-US" sz="2800" dirty="0" smtClean="0"/>
              <a:t>（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</a:rPr>
              <a:t>2,344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</a:rPr>
              <a:t>トン</a:t>
            </a:r>
            <a:r>
              <a:rPr lang="ja-JP" altLang="en-US" sz="2800" spc="-1200" dirty="0" smtClean="0"/>
              <a:t>）</a:t>
            </a:r>
            <a:r>
              <a:rPr lang="ja-JP" altLang="en-US" sz="2800" dirty="0" smtClean="0"/>
              <a:t>を</a:t>
            </a:r>
            <a:r>
              <a:rPr lang="ja-JP" altLang="en-US" sz="2800" b="1" dirty="0" smtClean="0">
                <a:solidFill>
                  <a:srgbClr val="E75B17"/>
                </a:solidFill>
              </a:rPr>
              <a:t>上回り</a:t>
            </a:r>
            <a:r>
              <a:rPr lang="ja-JP" altLang="en-US" sz="2800" dirty="0" smtClean="0"/>
              <a:t>、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3694" y="340251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漁期の後半が主体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103694" y="5256448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800" spc="-600" dirty="0" smtClean="0"/>
              <a:t>中・</a:t>
            </a:r>
            <a:r>
              <a:rPr lang="ja-JP" altLang="en-US" sz="2800" dirty="0" smtClean="0"/>
              <a:t>大</a:t>
            </a:r>
            <a:r>
              <a:rPr lang="ja-JP" altLang="en-US" sz="2800" spc="-1200" dirty="0" smtClean="0"/>
              <a:t>羽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</a:rPr>
              <a:t>&gt;8 cm</a:t>
            </a:r>
            <a:r>
              <a:rPr lang="ja-JP" altLang="en-US" sz="2800" spc="-12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ja-JP" altLang="en-US" sz="2800" dirty="0" smtClean="0"/>
              <a:t>が混ざる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71" y="388201"/>
            <a:ext cx="1725440" cy="4773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03694" y="4733228"/>
            <a:ext cx="4248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800" dirty="0" smtClean="0"/>
              <a:t>小</a:t>
            </a:r>
            <a:r>
              <a:rPr lang="ja-JP" altLang="en-US" sz="2800" spc="-1200" dirty="0" smtClean="0"/>
              <a:t>羽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</a:rPr>
              <a:t>5–8 cm</a:t>
            </a:r>
            <a:r>
              <a:rPr lang="ja-JP" altLang="en-US" sz="2800" spc="-12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ja-JP" altLang="en-US" sz="2800" dirty="0" smtClean="0"/>
              <a:t>を主体とし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103694" y="2410253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平</a:t>
            </a:r>
            <a:r>
              <a:rPr lang="ja-JP" altLang="en-US" sz="2800" spc="-1200" dirty="0" smtClean="0"/>
              <a:t>年</a:t>
            </a:r>
            <a:r>
              <a:rPr lang="ja-JP" altLang="en-US" sz="2800" dirty="0" smtClean="0"/>
              <a:t>（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</a:rPr>
              <a:t>5,162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</a:rPr>
              <a:t>トン</a:t>
            </a:r>
            <a:r>
              <a:rPr lang="ja-JP" altLang="en-US" sz="2800" spc="-1200" dirty="0" smtClean="0"/>
              <a:t>）</a:t>
            </a:r>
            <a:r>
              <a:rPr lang="ja-JP" altLang="en-US" sz="2800" dirty="0" smtClean="0"/>
              <a:t>を</a:t>
            </a:r>
            <a:r>
              <a:rPr lang="ja-JP" altLang="en-US" sz="2800" b="1" dirty="0" smtClean="0">
                <a:solidFill>
                  <a:srgbClr val="2A96CD"/>
                </a:solidFill>
              </a:rPr>
              <a:t>下回る</a:t>
            </a:r>
            <a:endParaRPr lang="en-US" sz="2800" b="1" dirty="0">
              <a:solidFill>
                <a:srgbClr val="2A96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1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687817" y="2800281"/>
            <a:ext cx="1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Mean: 6,636</a:t>
            </a:r>
            <a:r>
              <a:rPr lang="ja-JP" altLang="en-US" dirty="0" smtClean="0"/>
              <a:t>トン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6687818" y="3308113"/>
            <a:ext cx="182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Lwr</a:t>
            </a:r>
            <a:r>
              <a:rPr lang="en-US" dirty="0" smtClean="0"/>
              <a:t>: 5,592</a:t>
            </a:r>
            <a:r>
              <a:rPr lang="ja-JP" altLang="en-US" dirty="0" smtClean="0"/>
              <a:t>トン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687817" y="2292450"/>
            <a:ext cx="182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Upr</a:t>
            </a:r>
            <a:r>
              <a:rPr lang="en-US" dirty="0" smtClean="0"/>
              <a:t>: 7,679</a:t>
            </a:r>
            <a:r>
              <a:rPr lang="ja-JP" altLang="en-US" dirty="0" smtClean="0"/>
              <a:t>トン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502913" y="260450"/>
            <a:ext cx="466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SARIMA</a:t>
            </a:r>
            <a:r>
              <a:rPr lang="ja-JP" altLang="en-US" sz="2800" dirty="0" smtClean="0"/>
              <a:t>による時系列解析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" y="868353"/>
            <a:ext cx="6217590" cy="559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1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2341" y="109835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200" dirty="0" smtClean="0"/>
              <a:t>前回</a:t>
            </a:r>
            <a:r>
              <a:rPr lang="ja-JP" altLang="en-US" sz="3200" dirty="0" smtClean="0"/>
              <a:t>予報</a:t>
            </a:r>
            <a:r>
              <a:rPr lang="ja-JP" altLang="en-US" sz="3200" dirty="0" smtClean="0"/>
              <a:t>の検証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162" y="3581821"/>
            <a:ext cx="6452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2018</a:t>
            </a:r>
            <a:r>
              <a:rPr lang="ja-JP" altLang="en-US" sz="3200" dirty="0" smtClean="0"/>
              <a:t>年度</a:t>
            </a:r>
            <a:r>
              <a:rPr lang="en-US" altLang="ja-JP" sz="3200" dirty="0" smtClean="0"/>
              <a:t>11–3</a:t>
            </a:r>
            <a:r>
              <a:rPr lang="ja-JP" altLang="en-US" sz="3200" dirty="0" smtClean="0"/>
              <a:t>月</a:t>
            </a:r>
            <a:r>
              <a:rPr lang="ja-JP" altLang="en-US" sz="3200" dirty="0" smtClean="0"/>
              <a:t>予報</a:t>
            </a:r>
            <a:r>
              <a:rPr lang="ja-JP" altLang="en-US" sz="3200" dirty="0" smtClean="0"/>
              <a:t>にむけた考察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4584" y="469437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統計モデルを用いた来遊量予測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162" y="2074834"/>
            <a:ext cx="379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2018</a:t>
            </a:r>
            <a:r>
              <a:rPr lang="ja-JP" altLang="en-US" sz="2800" dirty="0" smtClean="0"/>
              <a:t>年</a:t>
            </a:r>
            <a:r>
              <a:rPr lang="en-US" altLang="ja-JP" sz="2800" dirty="0" smtClean="0"/>
              <a:t>4–8</a:t>
            </a:r>
            <a:r>
              <a:rPr lang="ja-JP" altLang="en-US" sz="2800" dirty="0" smtClean="0"/>
              <a:t>月の</a:t>
            </a:r>
            <a:r>
              <a:rPr lang="ja-JP" altLang="en-US" sz="2800" dirty="0" smtClean="0"/>
              <a:t>まとめ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808" y="25298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・漁況の季節変化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6485" y="29393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・体長組成の季節変化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2162" y="5707978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 </a:t>
            </a:r>
            <a:r>
              <a:rPr lang="ja-JP" altLang="en-US" sz="3200" dirty="0" smtClean="0"/>
              <a:t>後期予報 まとめ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4584" y="420109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体長組成の分析</a:t>
            </a:r>
            <a:endParaRPr lang="en-US" altLang="ja-JP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114666" y="420109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 smtClean="0"/>
              <a:t>魚体</a:t>
            </a:r>
            <a:r>
              <a:rPr lang="en-US" altLang="ja-JP" sz="2400" dirty="0" smtClean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6888" y="469437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 smtClean="0"/>
              <a:t>来遊量</a:t>
            </a:r>
            <a:r>
              <a:rPr lang="en-US" altLang="ja-JP" sz="24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478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623436" y="1333512"/>
            <a:ext cx="3307535" cy="53964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09216" y="1333512"/>
            <a:ext cx="3307535" cy="539647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4178" y="1971716"/>
            <a:ext cx="8874749" cy="140577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5763" y="4695375"/>
            <a:ext cx="8874749" cy="182968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予報の検証　西海ブロック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15" y="23721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来遊量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44603" y="13373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予報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88127" y="13335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結果</a:t>
            </a:r>
            <a:endParaRPr lang="en-US" altLang="ja-JP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651" y="3820420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漁期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1651" y="5372361"/>
            <a:ext cx="902812" cy="523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魚体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97576" y="237211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前年・平年を</a:t>
            </a:r>
            <a:r>
              <a:rPr lang="ja-JP" altLang="en-US" sz="2800" dirty="0" smtClean="0">
                <a:solidFill>
                  <a:srgbClr val="0070C0"/>
                </a:solidFill>
              </a:rPr>
              <a:t>下回る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8309" y="3792858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主に</a:t>
            </a:r>
            <a:r>
              <a:rPr lang="en-US" altLang="ja-JP" sz="2800" dirty="0" smtClean="0"/>
              <a:t>5–8</a:t>
            </a:r>
            <a:r>
              <a:rPr lang="ja-JP" altLang="en-US" sz="2800" dirty="0" smtClean="0"/>
              <a:t>月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7576" y="46722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大羽主体に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097576" y="58785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カエリ～中羽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97576" y="506007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カエリ</a:t>
            </a:r>
            <a:r>
              <a:rPr lang="en-US" altLang="ja-JP" sz="2800" dirty="0" smtClean="0"/>
              <a:t>〜</a:t>
            </a:r>
            <a:r>
              <a:rPr lang="ja-JP" altLang="en-US" sz="2800" dirty="0" smtClean="0"/>
              <a:t>小羽混じる</a:t>
            </a:r>
            <a:endParaRPr lang="en-US" sz="2800" dirty="0"/>
          </a:p>
        </p:txBody>
      </p:sp>
      <p:sp>
        <p:nvSpPr>
          <p:cNvPr id="15" name="TextBox 9"/>
          <p:cNvSpPr txBox="1"/>
          <p:nvPr/>
        </p:nvSpPr>
        <p:spPr>
          <a:xfrm>
            <a:off x="5743289" y="3765295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主に</a:t>
            </a:r>
            <a:r>
              <a:rPr lang="en-US" altLang="ja-JP" sz="2800" dirty="0" smtClean="0"/>
              <a:t>5–</a:t>
            </a:r>
            <a:r>
              <a:rPr lang="en-US" altLang="ja-JP" sz="2800" dirty="0" smtClean="0">
                <a:solidFill>
                  <a:srgbClr val="00B050"/>
                </a:solidFill>
              </a:rPr>
              <a:t>7</a:t>
            </a:r>
            <a:r>
              <a:rPr lang="ja-JP" altLang="en-US" sz="2800" dirty="0" smtClean="0"/>
              <a:t>月であった</a:t>
            </a:r>
            <a:endParaRPr lang="en-US" sz="2800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134178" y="1954315"/>
            <a:ext cx="887474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/>
          <p:cNvSpPr txBox="1"/>
          <p:nvPr/>
        </p:nvSpPr>
        <p:spPr>
          <a:xfrm>
            <a:off x="1310697" y="4921579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4</a:t>
            </a:r>
            <a:r>
              <a:rPr lang="ja-JP" altLang="en-US" sz="2000" dirty="0" smtClean="0"/>
              <a:t>月</a:t>
            </a:r>
            <a:endParaRPr lang="en-US" sz="2000" dirty="0"/>
          </a:p>
        </p:txBody>
      </p:sp>
      <p:sp>
        <p:nvSpPr>
          <p:cNvPr id="18" name="TextBox 10"/>
          <p:cNvSpPr txBox="1"/>
          <p:nvPr/>
        </p:nvSpPr>
        <p:spPr>
          <a:xfrm>
            <a:off x="1017250" y="5943275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5</a:t>
            </a:r>
            <a:r>
              <a:rPr lang="ja-JP" altLang="en-US" sz="2000" dirty="0" smtClean="0"/>
              <a:t>月以降</a:t>
            </a:r>
            <a:endParaRPr lang="en-US" sz="2000" dirty="0"/>
          </a:p>
        </p:txBody>
      </p:sp>
      <p:sp>
        <p:nvSpPr>
          <p:cNvPr id="21" name="TextBox 12"/>
          <p:cNvSpPr txBox="1"/>
          <p:nvPr/>
        </p:nvSpPr>
        <p:spPr>
          <a:xfrm>
            <a:off x="7072122" y="49227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800" b="1" smtClean="0"/>
              <a:t>○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184115" y="365248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2018</a:t>
            </a:r>
            <a:r>
              <a:rPr lang="ja-JP" altLang="en-US" sz="2800" dirty="0" smtClean="0"/>
              <a:t>年</a:t>
            </a:r>
            <a:r>
              <a:rPr lang="en-US" altLang="ja-JP" sz="2800" dirty="0"/>
              <a:t>4–8</a:t>
            </a:r>
            <a:r>
              <a:rPr lang="ja-JP" altLang="en-US" sz="2800" dirty="0" smtClean="0"/>
              <a:t>月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231968" y="219755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800" dirty="0" smtClean="0"/>
              <a:t>前年・平年</a:t>
            </a:r>
            <a:endParaRPr lang="en-US" altLang="ja-JP" sz="2800" dirty="0" smtClean="0"/>
          </a:p>
          <a:p>
            <a:pPr algn="just"/>
            <a:r>
              <a:rPr lang="ja-JP" altLang="en-US" sz="2800" b="1" dirty="0" smtClean="0">
                <a:solidFill>
                  <a:srgbClr val="00B050"/>
                </a:solidFill>
              </a:rPr>
              <a:t>並み</a:t>
            </a:r>
            <a:r>
              <a:rPr lang="ja-JP" altLang="en-US" sz="2800" dirty="0" smtClean="0"/>
              <a:t>であった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1" name="TextBox 12"/>
          <p:cNvSpPr txBox="1"/>
          <p:nvPr/>
        </p:nvSpPr>
        <p:spPr>
          <a:xfrm>
            <a:off x="7067662" y="58253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800" b="1" smtClean="0"/>
              <a:t>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7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8" y="771421"/>
            <a:ext cx="7372350" cy="5406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79644" y="4653472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>
                <a:solidFill>
                  <a:srgbClr val="2A96CD"/>
                </a:solidFill>
              </a:rPr>
              <a:t>前年</a:t>
            </a:r>
            <a:r>
              <a:rPr lang="en-US" altLang="ja-JP" sz="2000" dirty="0" smtClean="0">
                <a:solidFill>
                  <a:srgbClr val="2A96CD"/>
                </a:solidFill>
              </a:rPr>
              <a:t>±20%</a:t>
            </a:r>
            <a:endParaRPr lang="en-US" sz="2000" dirty="0">
              <a:solidFill>
                <a:srgbClr val="2A96C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0543" y="3929354"/>
            <a:ext cx="1510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平年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 ±20%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1350" y="5538566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※2013–2017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年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3823" y="385829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※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9018" y="286437"/>
            <a:ext cx="7886700" cy="830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ja-JP" altLang="en-US" sz="3600" dirty="0" smtClean="0"/>
              <a:t>どうして予報が外れたのか？</a:t>
            </a:r>
            <a:endParaRPr lang="en-US" sz="3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00583" y="6014434"/>
            <a:ext cx="6319405" cy="5658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ja-JP" sz="3600" dirty="0" smtClean="0"/>
              <a:t>4</a:t>
            </a:r>
            <a:r>
              <a:rPr lang="ja-JP" altLang="en-US" sz="3600" dirty="0" smtClean="0"/>
              <a:t>月の漁獲量が多かったため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45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8" y="873589"/>
            <a:ext cx="7964441" cy="584059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9018" y="286437"/>
            <a:ext cx="7886700" cy="830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ja-JP" altLang="en-US" sz="3600" dirty="0" smtClean="0"/>
              <a:t>どうして予報が外れたのか？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7240" y="6014434"/>
            <a:ext cx="8149589" cy="5658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ja-JP" altLang="en-US" sz="3600" dirty="0" smtClean="0"/>
              <a:t>長崎・熊本で予想を上回ったため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719651" y="1117001"/>
            <a:ext cx="2460464" cy="171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2525" y="1069903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b="1" dirty="0" smtClean="0">
                <a:solidFill>
                  <a:srgbClr val="2A96CD"/>
                </a:solidFill>
              </a:rPr>
              <a:t> </a:t>
            </a:r>
            <a:r>
              <a:rPr lang="ja-JP" altLang="en-US" sz="2000" b="1" dirty="0" smtClean="0">
                <a:solidFill>
                  <a:srgbClr val="2A96CD"/>
                </a:solidFill>
              </a:rPr>
              <a:t>前年</a:t>
            </a:r>
            <a:r>
              <a:rPr lang="en-US" altLang="ja-JP" sz="2000" b="1" dirty="0" smtClean="0">
                <a:solidFill>
                  <a:srgbClr val="2A96CD"/>
                </a:solidFill>
              </a:rPr>
              <a:t>±20%</a:t>
            </a:r>
            <a:endParaRPr lang="en-US" sz="2000" b="1" dirty="0">
              <a:solidFill>
                <a:srgbClr val="2A96C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2940" y="1768689"/>
            <a:ext cx="1101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b="1" dirty="0" smtClean="0">
                <a:solidFill>
                  <a:srgbClr val="CD2828"/>
                </a:solidFill>
              </a:rPr>
              <a:t> </a:t>
            </a:r>
            <a:r>
              <a:rPr lang="en-US" altLang="ja-JP" sz="2000" b="1" dirty="0" smtClean="0">
                <a:solidFill>
                  <a:srgbClr val="CD2828"/>
                </a:solidFill>
              </a:rPr>
              <a:t>2018</a:t>
            </a:r>
            <a:r>
              <a:rPr lang="ja-JP" altLang="en-US" sz="2000" b="1" dirty="0" smtClean="0">
                <a:solidFill>
                  <a:srgbClr val="CD2828"/>
                </a:solidFill>
              </a:rPr>
              <a:t>年</a:t>
            </a:r>
            <a:endParaRPr lang="en-US" sz="2000" b="1" dirty="0">
              <a:solidFill>
                <a:srgbClr val="CD282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577" y="2223134"/>
            <a:ext cx="1495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平年</a:t>
            </a:r>
            <a:r>
              <a:rPr lang="en-US" altLang="ja-JP" sz="2000" b="1" dirty="0" smtClean="0">
                <a:solidFill>
                  <a:schemeClr val="bg1">
                    <a:lumMod val="65000"/>
                  </a:schemeClr>
                </a:solidFill>
              </a:rPr>
              <a:t>±20%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54678" y="1714553"/>
            <a:ext cx="372695" cy="474786"/>
            <a:chOff x="7748224" y="2941715"/>
            <a:chExt cx="372695" cy="474786"/>
          </a:xfrm>
        </p:grpSpPr>
        <p:sp>
          <p:nvSpPr>
            <p:cNvPr id="11" name="Rectangle 10"/>
            <p:cNvSpPr/>
            <p:nvPr/>
          </p:nvSpPr>
          <p:spPr>
            <a:xfrm>
              <a:off x="7784079" y="2941715"/>
              <a:ext cx="300986" cy="47478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748224" y="3185702"/>
              <a:ext cx="372695" cy="0"/>
            </a:xfrm>
            <a:prstGeom prst="line">
              <a:avLst/>
            </a:prstGeom>
            <a:ln w="38100" cap="rnd"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6683" y="1464717"/>
            <a:ext cx="946850" cy="313631"/>
            <a:chOff x="7472805" y="1675497"/>
            <a:chExt cx="946850" cy="31363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7525715" y="1840249"/>
              <a:ext cx="730685" cy="53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472805" y="1790773"/>
              <a:ext cx="109728" cy="109728"/>
            </a:xfrm>
            <a:prstGeom prst="ellipse">
              <a:avLst/>
            </a:prstGeom>
            <a:solidFill>
              <a:srgbClr val="2A9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230679" y="1757710"/>
              <a:ext cx="188976" cy="188976"/>
            </a:xfrm>
            <a:prstGeom prst="ellipse">
              <a:avLst/>
            </a:prstGeom>
            <a:solidFill>
              <a:srgbClr val="CD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525715" y="1675497"/>
              <a:ext cx="0" cy="313631"/>
            </a:xfrm>
            <a:prstGeom prst="line">
              <a:avLst/>
            </a:prstGeom>
            <a:ln w="25400" cap="rnd">
              <a:solidFill>
                <a:srgbClr val="2A96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5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920" y="1022037"/>
            <a:ext cx="9144000" cy="558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82030" y="49755"/>
            <a:ext cx="2768350" cy="843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6142" y="128212"/>
            <a:ext cx="757326" cy="679362"/>
          </a:xfrm>
          <a:prstGeom prst="rect">
            <a:avLst/>
          </a:prstGeom>
          <a:solidFill>
            <a:srgbClr val="FDF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56822" y="2678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カエリ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798065" y="127636"/>
            <a:ext cx="554400" cy="679362"/>
          </a:xfrm>
          <a:prstGeom prst="rect">
            <a:avLst/>
          </a:prstGeom>
          <a:solidFill>
            <a:srgbClr val="F7F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26452" y="2672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小羽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411215" y="125168"/>
            <a:ext cx="554400" cy="679362"/>
          </a:xfrm>
          <a:prstGeom prst="rect">
            <a:avLst/>
          </a:prstGeom>
          <a:solidFill>
            <a:srgbClr val="EEE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9602" y="2647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中羽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8024365" y="130814"/>
            <a:ext cx="554400" cy="679362"/>
          </a:xfrm>
          <a:prstGeom prst="rect">
            <a:avLst/>
          </a:prstGeom>
          <a:solidFill>
            <a:srgbClr val="E7E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52752" y="2704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大羽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0650" y="23325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ea"/>
                <a:ea typeface="+mj-ea"/>
              </a:rPr>
              <a:t>漁獲物の体長組成</a:t>
            </a:r>
            <a:endParaRPr 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6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920" y="1022037"/>
            <a:ext cx="9144000" cy="5588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51066" y="5422912"/>
            <a:ext cx="25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2018</a:t>
            </a:r>
            <a:r>
              <a:rPr lang="ja-JP" altLang="en-US" sz="3200" dirty="0" smtClean="0"/>
              <a:t>年</a:t>
            </a:r>
            <a:r>
              <a:rPr lang="en-US" altLang="ja-JP" sz="3200" dirty="0" smtClean="0"/>
              <a:t>4–8</a:t>
            </a:r>
            <a:r>
              <a:rPr lang="ja-JP" altLang="en-US" sz="3200" dirty="0" smtClean="0"/>
              <a:t>月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541159" y="601387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rgbClr val="E75B17"/>
                </a:solidFill>
              </a:rPr>
              <a:t>カエリ・小羽の割合が多かった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732" y="2888492"/>
            <a:ext cx="860177" cy="1604260"/>
          </a:xfrm>
          <a:prstGeom prst="rect">
            <a:avLst/>
          </a:prstGeom>
          <a:noFill/>
          <a:ln w="38100">
            <a:solidFill>
              <a:srgbClr val="E75B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0650" y="23325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ea"/>
                <a:ea typeface="+mj-ea"/>
              </a:rPr>
              <a:t>漁獲物の体長組成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82030" y="49755"/>
            <a:ext cx="2768350" cy="843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46142" y="128212"/>
            <a:ext cx="757326" cy="679362"/>
          </a:xfrm>
          <a:prstGeom prst="rect">
            <a:avLst/>
          </a:prstGeom>
          <a:solidFill>
            <a:srgbClr val="FDF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56822" y="2678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カエリ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798065" y="127636"/>
            <a:ext cx="554400" cy="679362"/>
          </a:xfrm>
          <a:prstGeom prst="rect">
            <a:avLst/>
          </a:prstGeom>
          <a:solidFill>
            <a:srgbClr val="F7F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726452" y="2672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小羽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7411215" y="125168"/>
            <a:ext cx="554400" cy="679362"/>
          </a:xfrm>
          <a:prstGeom prst="rect">
            <a:avLst/>
          </a:prstGeom>
          <a:solidFill>
            <a:srgbClr val="EEE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39602" y="2647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中羽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8024365" y="130814"/>
            <a:ext cx="554400" cy="679362"/>
          </a:xfrm>
          <a:prstGeom prst="rect">
            <a:avLst/>
          </a:prstGeom>
          <a:solidFill>
            <a:srgbClr val="E7E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52752" y="2704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大羽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057374" y="2334494"/>
            <a:ext cx="553002" cy="55399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ja-JP" altLang="en-US" sz="3600" b="1" dirty="0" smtClean="0">
                <a:solidFill>
                  <a:srgbClr val="E75B17"/>
                </a:solidFill>
              </a:rPr>
              <a:t>多</a:t>
            </a:r>
            <a:endParaRPr lang="en-US" sz="3600" b="1" dirty="0">
              <a:solidFill>
                <a:srgbClr val="E75B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920" y="1022037"/>
            <a:ext cx="9144000" cy="5588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0650" y="23325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ea"/>
                <a:ea typeface="+mj-ea"/>
              </a:rPr>
              <a:t>漁獲物の体長組成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82030" y="49755"/>
            <a:ext cx="2768350" cy="843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46142" y="128212"/>
            <a:ext cx="757326" cy="679362"/>
          </a:xfrm>
          <a:prstGeom prst="rect">
            <a:avLst/>
          </a:prstGeom>
          <a:solidFill>
            <a:srgbClr val="FDF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56822" y="2678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カエリ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798065" y="127636"/>
            <a:ext cx="554400" cy="679362"/>
          </a:xfrm>
          <a:prstGeom prst="rect">
            <a:avLst/>
          </a:prstGeom>
          <a:solidFill>
            <a:srgbClr val="F7F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26452" y="2672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小羽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7411215" y="125168"/>
            <a:ext cx="554400" cy="679362"/>
          </a:xfrm>
          <a:prstGeom prst="rect">
            <a:avLst/>
          </a:prstGeom>
          <a:solidFill>
            <a:srgbClr val="EEE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39602" y="2647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中羽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8024365" y="130814"/>
            <a:ext cx="554400" cy="679362"/>
          </a:xfrm>
          <a:prstGeom prst="rect">
            <a:avLst/>
          </a:prstGeom>
          <a:solidFill>
            <a:srgbClr val="E7E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952752" y="2704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大羽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057374" y="2334494"/>
            <a:ext cx="553002" cy="55399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ja-JP" altLang="en-US" sz="3600" b="1" dirty="0" smtClean="0">
                <a:solidFill>
                  <a:srgbClr val="E75B17"/>
                </a:solidFill>
              </a:rPr>
              <a:t>多</a:t>
            </a:r>
            <a:endParaRPr lang="en-US" sz="3600" b="1" dirty="0">
              <a:solidFill>
                <a:srgbClr val="E75B17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20732" y="2888492"/>
            <a:ext cx="860177" cy="1604260"/>
          </a:xfrm>
          <a:prstGeom prst="rect">
            <a:avLst/>
          </a:prstGeom>
          <a:noFill/>
          <a:ln w="38100">
            <a:solidFill>
              <a:srgbClr val="E75B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0650" y="23325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ea"/>
                <a:ea typeface="+mj-ea"/>
              </a:rPr>
              <a:t>漁獲物の体長組成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3365" y="3235238"/>
            <a:ext cx="553002" cy="55399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ja-JP" altLang="en-US" sz="3600" b="1" dirty="0" smtClean="0">
                <a:solidFill>
                  <a:srgbClr val="E75B17"/>
                </a:solidFill>
              </a:rPr>
              <a:t>多</a:t>
            </a:r>
            <a:endParaRPr lang="en-US" sz="3600" b="1" dirty="0">
              <a:solidFill>
                <a:srgbClr val="E75B17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20732" y="1553312"/>
            <a:ext cx="860177" cy="1604260"/>
          </a:xfrm>
          <a:prstGeom prst="rect">
            <a:avLst/>
          </a:prstGeom>
          <a:noFill/>
          <a:ln w="38100">
            <a:solidFill>
              <a:srgbClr val="E75B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920" y="1022037"/>
            <a:ext cx="9144000" cy="55880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882030" y="49755"/>
            <a:ext cx="2768350" cy="843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46142" y="128212"/>
            <a:ext cx="757326" cy="679362"/>
          </a:xfrm>
          <a:prstGeom prst="rect">
            <a:avLst/>
          </a:prstGeom>
          <a:solidFill>
            <a:srgbClr val="FDF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56822" y="2678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カエリ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6798065" y="127636"/>
            <a:ext cx="554400" cy="679362"/>
          </a:xfrm>
          <a:prstGeom prst="rect">
            <a:avLst/>
          </a:prstGeom>
          <a:solidFill>
            <a:srgbClr val="F7F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726452" y="2672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小羽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7411215" y="125168"/>
            <a:ext cx="554400" cy="679362"/>
          </a:xfrm>
          <a:prstGeom prst="rect">
            <a:avLst/>
          </a:prstGeom>
          <a:solidFill>
            <a:srgbClr val="EEE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39602" y="2647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中羽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8024365" y="130814"/>
            <a:ext cx="554400" cy="679362"/>
          </a:xfrm>
          <a:prstGeom prst="rect">
            <a:avLst/>
          </a:prstGeom>
          <a:solidFill>
            <a:srgbClr val="E7E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952752" y="2704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2000" dirty="0" smtClean="0"/>
              <a:t>大羽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057374" y="1019435"/>
            <a:ext cx="553002" cy="55399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 algn="just"/>
            <a:r>
              <a:rPr lang="ja-JP" altLang="en-US" sz="3600" b="1" dirty="0" smtClean="0">
                <a:solidFill>
                  <a:srgbClr val="E75B17"/>
                </a:solidFill>
              </a:rPr>
              <a:t>多</a:t>
            </a:r>
            <a:endParaRPr lang="en-US" sz="3600" b="1" dirty="0">
              <a:solidFill>
                <a:srgbClr val="E75B17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13276" y="1630978"/>
            <a:ext cx="860177" cy="1604260"/>
          </a:xfrm>
          <a:prstGeom prst="rect">
            <a:avLst/>
          </a:prstGeom>
          <a:noFill/>
          <a:ln w="38100">
            <a:solidFill>
              <a:srgbClr val="E75B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ユーザー定義 1">
      <a:majorFont>
        <a:latin typeface="Segoe UI"/>
        <a:ea typeface="游ゴシック Medium"/>
        <a:cs typeface=""/>
      </a:majorFont>
      <a:minorFont>
        <a:latin typeface="Segoe UI"/>
        <a:ea typeface="游ゴシック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6661</TotalTime>
  <Words>715</Words>
  <Application>Microsoft Macintosh PowerPoint</Application>
  <PresentationFormat>On-screen Show (4:3)</PresentationFormat>
  <Paragraphs>204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Segoe UI</vt:lpstr>
      <vt:lpstr>Yu Gothic</vt:lpstr>
      <vt:lpstr>游ゴシック</vt:lpstr>
      <vt:lpstr>游ゴシック Medium</vt:lpstr>
      <vt:lpstr>Arial</vt:lpstr>
      <vt:lpstr>Office Theme</vt:lpstr>
      <vt:lpstr>カタクチイワシ</vt:lpstr>
      <vt:lpstr>目次</vt:lpstr>
      <vt:lpstr>予報の検証　西海ブロック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統計モデルによる後期漁獲量の予測</vt:lpstr>
      <vt:lpstr>2018年度11–3月の推定漁獲量</vt:lpstr>
      <vt:lpstr>参考: 資源評価の結果</vt:lpstr>
      <vt:lpstr>来遊量　各県予報とまとめ</vt:lpstr>
      <vt:lpstr>2018年度11–3月予報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晃</dc:creator>
  <cp:lastModifiedBy>林 晃</cp:lastModifiedBy>
  <cp:revision>518</cp:revision>
  <cp:lastPrinted>2018-10-16T05:41:56Z</cp:lastPrinted>
  <dcterms:created xsi:type="dcterms:W3CDTF">2017-10-11T01:59:19Z</dcterms:created>
  <dcterms:modified xsi:type="dcterms:W3CDTF">2018-10-18T02:02:15Z</dcterms:modified>
</cp:coreProperties>
</file>