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3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1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0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9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38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47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7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320" y="13161092"/>
            <a:ext cx="292001" cy="2971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6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320" y="13161092"/>
            <a:ext cx="292001" cy="29714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ln w="12700">
            <a:miter lim="400000"/>
          </a:ln>
        </p:spPr>
        <p:txBody>
          <a:bodyPr wrap="none" lIns="50750" tIns="50750" rIns="50750" bIns="50750" anchor="b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37;p33"/>
          <p:cNvSpPr txBox="1">
            <a:spLocks noGrp="1"/>
          </p:cNvSpPr>
          <p:nvPr>
            <p:ph type="subTitle" sz="quarter" idx="1"/>
          </p:nvPr>
        </p:nvSpPr>
        <p:spPr>
          <a:xfrm>
            <a:off x="1206360" y="11838960"/>
            <a:ext cx="21969360" cy="1330941"/>
          </a:xfrm>
          <a:prstGeom prst="rect">
            <a:avLst/>
          </a:prstGeom>
        </p:spPr>
        <p:txBody>
          <a:bodyPr lIns="45699" tIns="45699" rIns="45699" bIns="45699">
            <a:normAutofit/>
          </a:bodyPr>
          <a:lstStyle/>
          <a:p>
            <a:pPr indent="0" algn="r" defTabSz="475487">
              <a:lnSpc>
                <a:spcPct val="115000"/>
              </a:lnSpc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400" dirty="0" err="1"/>
              <a:t>Выполнили</a:t>
            </a:r>
            <a:r>
              <a:rPr sz="2400" dirty="0"/>
              <a:t>: </a:t>
            </a:r>
            <a:r>
              <a:rPr sz="2400" dirty="0" err="1"/>
              <a:t>Даниил</a:t>
            </a:r>
            <a:r>
              <a:rPr sz="2400" dirty="0"/>
              <a:t> </a:t>
            </a:r>
            <a:r>
              <a:rPr sz="2400" dirty="0" err="1"/>
              <a:t>Маркин</a:t>
            </a:r>
            <a:r>
              <a:rPr lang="ru-RU" sz="2400" dirty="0"/>
              <a:t>,</a:t>
            </a:r>
          </a:p>
          <a:p>
            <a:pPr indent="0" algn="r" defTabSz="475487">
              <a:lnSpc>
                <a:spcPct val="115000"/>
              </a:lnSpc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ru-RU" sz="2400" dirty="0"/>
              <a:t> </a:t>
            </a:r>
            <a:r>
              <a:rPr sz="2400" dirty="0" err="1"/>
              <a:t>Сергей</a:t>
            </a:r>
            <a:r>
              <a:rPr sz="2400" dirty="0"/>
              <a:t> </a:t>
            </a:r>
            <a:r>
              <a:rPr sz="2400" dirty="0" err="1"/>
              <a:t>Кузи</a:t>
            </a:r>
            <a:r>
              <a:rPr lang="ru-RU" sz="2400" dirty="0"/>
              <a:t>н,</a:t>
            </a:r>
          </a:p>
          <a:p>
            <a:pPr indent="0" algn="r" defTabSz="475487">
              <a:lnSpc>
                <a:spcPct val="115000"/>
              </a:lnSpc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ru-RU" sz="2400" dirty="0"/>
              <a:t> Иванова Альмира</a:t>
            </a:r>
            <a:endParaRPr sz="2400" dirty="0"/>
          </a:p>
        </p:txBody>
      </p:sp>
      <p:sp>
        <p:nvSpPr>
          <p:cNvPr id="158" name="Google Shape;138;p33"/>
          <p:cNvSpPr txBox="1">
            <a:spLocks noGrp="1"/>
          </p:cNvSpPr>
          <p:nvPr>
            <p:ph type="ctrTitle"/>
          </p:nvPr>
        </p:nvSpPr>
        <p:spPr>
          <a:xfrm>
            <a:off x="1206360" y="6060599"/>
            <a:ext cx="21969360" cy="1592642"/>
          </a:xfrm>
          <a:prstGeom prst="rect">
            <a:avLst/>
          </a:prstGeom>
        </p:spPr>
        <p:txBody>
          <a:bodyPr lIns="50750" tIns="50750" rIns="50750" bIns="50750"/>
          <a:lstStyle>
            <a:lvl1pPr algn="ctr"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Telegram-бот для управления задачами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203;p43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Установка статусов:</a:t>
            </a:r>
          </a:p>
        </p:txBody>
      </p:sp>
      <p:sp>
        <p:nvSpPr>
          <p:cNvPr id="194" name="Google Shape;204;p43"/>
          <p:cNvSpPr txBox="1">
            <a:spLocks noGrp="1"/>
          </p:cNvSpPr>
          <p:nvPr>
            <p:ph type="body" sz="half" idx="1"/>
          </p:nvPr>
        </p:nvSpPr>
        <p:spPr>
          <a:xfrm>
            <a:off x="14453900" y="858718"/>
            <a:ext cx="9200402" cy="11173804"/>
          </a:xfrm>
          <a:prstGeom prst="rect">
            <a:avLst/>
          </a:prstGeom>
        </p:spPr>
        <p:txBody>
          <a:bodyPr lIns="50750" tIns="50750" rIns="50750" bIns="50750"/>
          <a:lstStyle/>
          <a:p>
            <a:pPr indent="0" algn="r">
              <a:lnSpc>
                <a:spcPct val="150000"/>
              </a:lnSpc>
              <a:defRPr sz="4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Всего их три вида:  «</a:t>
            </a:r>
            <a:r>
              <a:rPr b="1"/>
              <a:t>Не начата</a:t>
            </a:r>
            <a:r>
              <a:t>», «</a:t>
            </a:r>
            <a:r>
              <a:rPr b="1"/>
              <a:t>В процессе</a:t>
            </a:r>
            <a:r>
              <a:t>», «</a:t>
            </a:r>
            <a:r>
              <a:rPr b="1"/>
              <a:t>Выполнена</a:t>
            </a:r>
            <a:r>
              <a:t>». Для их изменения надо также действовать из просмотра задачи.</a:t>
            </a:r>
          </a:p>
          <a:p>
            <a:pPr indent="0" algn="r">
              <a:lnSpc>
                <a:spcPct val="150000"/>
              </a:lnSpc>
              <a:spcBef>
                <a:spcPts val="4500"/>
              </a:spcBef>
              <a:defRPr sz="4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Нажать кнопку</a:t>
            </a:r>
          </a:p>
          <a:p>
            <a:pPr indent="0" algn="r">
              <a:lnSpc>
                <a:spcPct val="150000"/>
              </a:lnSpc>
              <a:spcBef>
                <a:spcPts val="4500"/>
              </a:spcBef>
              <a:defRPr sz="4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Выбрать статус</a:t>
            </a:r>
          </a:p>
          <a:p>
            <a:pPr indent="0" algn="r">
              <a:lnSpc>
                <a:spcPct val="150000"/>
              </a:lnSpc>
              <a:spcBef>
                <a:spcPts val="4500"/>
              </a:spcBef>
              <a:defRPr sz="4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После чего данные обновятся</a:t>
            </a:r>
          </a:p>
        </p:txBody>
      </p:sp>
      <p:pic>
        <p:nvPicPr>
          <p:cNvPr id="195" name="Google Shape;205;p43" descr="Google Shape;205;p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40" y="2828710"/>
            <a:ext cx="7997402" cy="8817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oogle Shape;206;p43" descr="Google Shape;206;p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539" y="8726250"/>
            <a:ext cx="7997402" cy="4629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211;p44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Удаление:</a:t>
            </a:r>
          </a:p>
        </p:txBody>
      </p:sp>
      <p:sp>
        <p:nvSpPr>
          <p:cNvPr id="199" name="Google Shape;212;p44"/>
          <p:cNvSpPr txBox="1">
            <a:spLocks noGrp="1"/>
          </p:cNvSpPr>
          <p:nvPr>
            <p:ph type="body" sz="quarter" idx="1"/>
          </p:nvPr>
        </p:nvSpPr>
        <p:spPr>
          <a:xfrm>
            <a:off x="1086224" y="2884850"/>
            <a:ext cx="6649802" cy="8750702"/>
          </a:xfrm>
          <a:prstGeom prst="rect">
            <a:avLst/>
          </a:prstGeom>
        </p:spPr>
        <p:txBody>
          <a:bodyPr lIns="50750" tIns="50750" rIns="50750" bIns="50750"/>
          <a:lstStyle/>
          <a:p>
            <a:pPr indent="0" defTabSz="859536">
              <a:lnSpc>
                <a:spcPct val="150000"/>
              </a:lnSpc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Доступно в главном меню. после нажатия кнопки «</a:t>
            </a:r>
            <a:r>
              <a:rPr b="1"/>
              <a:t>Удалить задачу»</a:t>
            </a:r>
            <a:r>
              <a:t>,</a:t>
            </a:r>
          </a:p>
          <a:p>
            <a:pPr indent="0" defTabSz="859536">
              <a:lnSpc>
                <a:spcPct val="150000"/>
              </a:lnSpc>
              <a:spcBef>
                <a:spcPts val="420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Бот попросит номер задачи, а после его ввода(если он корректен) удалит задачу</a:t>
            </a:r>
          </a:p>
        </p:txBody>
      </p:sp>
      <p:pic>
        <p:nvPicPr>
          <p:cNvPr id="200" name="Google Shape;213;p44" descr="Google Shape;213;p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3" y="2610349"/>
            <a:ext cx="13777577" cy="797582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Google Shape;214;p44"/>
          <p:cNvSpPr txBox="1"/>
          <p:nvPr/>
        </p:nvSpPr>
        <p:spPr>
          <a:xfrm>
            <a:off x="8113320" y="11968705"/>
            <a:ext cx="15583322" cy="78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750" tIns="50750" rIns="50750" bIns="50750" anchor="ctr">
            <a:spAutoFit/>
          </a:bodyPr>
          <a:lstStyle>
            <a:lvl1pPr>
              <a:lnSpc>
                <a:spcPct val="90000"/>
              </a:lnSpc>
              <a:defRPr sz="4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Номер можно узнать при просмотре задач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19;p45"/>
          <p:cNvSpPr txBox="1">
            <a:spLocks noGrp="1"/>
          </p:cNvSpPr>
          <p:nvPr>
            <p:ph type="title"/>
          </p:nvPr>
        </p:nvSpPr>
        <p:spPr>
          <a:xfrm>
            <a:off x="871920" y="5018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Напоминания:</a:t>
            </a:r>
          </a:p>
        </p:txBody>
      </p:sp>
      <p:sp>
        <p:nvSpPr>
          <p:cNvPr id="204" name="Google Shape;220;p45"/>
          <p:cNvSpPr txBox="1">
            <a:spLocks noGrp="1"/>
          </p:cNvSpPr>
          <p:nvPr>
            <p:ph type="body" sz="half" idx="1"/>
          </p:nvPr>
        </p:nvSpPr>
        <p:spPr>
          <a:xfrm>
            <a:off x="871918" y="1933188"/>
            <a:ext cx="21969304" cy="3381904"/>
          </a:xfrm>
          <a:prstGeom prst="rect">
            <a:avLst/>
          </a:prstGeom>
        </p:spPr>
        <p:txBody>
          <a:bodyPr lIns="50750" tIns="50750" rIns="50750" bIns="50750">
            <a:normAutofit lnSpcReduction="10000"/>
          </a:bodyPr>
          <a:lstStyle/>
          <a:p>
            <a:pPr indent="0" defTabSz="704087">
              <a:lnSpc>
                <a:spcPct val="150000"/>
              </a:lnSpc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Добавить напоминание можно через просмотр задачи.</a:t>
            </a:r>
          </a:p>
          <a:p>
            <a:pPr indent="0" defTabSz="704087">
              <a:lnSpc>
                <a:spcPct val="150000"/>
              </a:lnSpc>
              <a:spcBef>
                <a:spcPts val="2400"/>
              </a:spcBef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Нужно нажать кнопку «</a:t>
            </a:r>
            <a:r>
              <a:rPr b="1"/>
              <a:t>Установить напоминание</a:t>
            </a:r>
            <a:r>
              <a:t>»</a:t>
            </a:r>
          </a:p>
          <a:p>
            <a:pPr indent="0" defTabSz="704087">
              <a:lnSpc>
                <a:spcPct val="150000"/>
              </a:lnSpc>
              <a:spcBef>
                <a:spcPts val="2400"/>
              </a:spcBef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Далее бот попросит ввести время в формате: </a:t>
            </a:r>
            <a:r>
              <a:rPr b="1"/>
              <a:t>DD:MM:YYYY HH:MM</a:t>
            </a:r>
          </a:p>
          <a:p>
            <a:pPr indent="0" defTabSz="704087">
              <a:lnSpc>
                <a:spcPct val="150000"/>
              </a:lnSpc>
              <a:spcBef>
                <a:spcPts val="2400"/>
              </a:spcBef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После добавления, бот пришлет напоминание в указаное время</a:t>
            </a:r>
          </a:p>
        </p:txBody>
      </p:sp>
      <p:pic>
        <p:nvPicPr>
          <p:cNvPr id="205" name="Google Shape;221;p45" descr="Google Shape;221;p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724" y="6548073"/>
            <a:ext cx="17930424" cy="7167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26;p46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Список выполненых задач:</a:t>
            </a:r>
          </a:p>
        </p:txBody>
      </p:sp>
      <p:sp>
        <p:nvSpPr>
          <p:cNvPr id="208" name="Google Shape;227;p46"/>
          <p:cNvSpPr txBox="1">
            <a:spLocks noGrp="1"/>
          </p:cNvSpPr>
          <p:nvPr>
            <p:ph type="body" sz="quarter" idx="1"/>
          </p:nvPr>
        </p:nvSpPr>
        <p:spPr>
          <a:xfrm>
            <a:off x="1206396" y="3585559"/>
            <a:ext cx="21969304" cy="2428502"/>
          </a:xfrm>
          <a:prstGeom prst="rect">
            <a:avLst/>
          </a:prstGeom>
        </p:spPr>
        <p:txBody>
          <a:bodyPr lIns="50750" tIns="50750" rIns="50750" bIns="50750"/>
          <a:lstStyle/>
          <a:p>
            <a:pPr indent="0">
              <a:lnSpc>
                <a:spcPct val="150000"/>
              </a:lnSpc>
              <a:defRPr sz="4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Чтобы посмотреть задачи, которые уже завершены, нужно нажать кнопку в главном меню «</a:t>
            </a:r>
            <a:r>
              <a:rPr b="1"/>
              <a:t>Выполненные задачи</a:t>
            </a:r>
            <a:r>
              <a:t>»</a:t>
            </a:r>
          </a:p>
        </p:txBody>
      </p:sp>
      <p:sp>
        <p:nvSpPr>
          <p:cNvPr id="209" name="Google Shape;228;p46"/>
          <p:cNvSpPr txBox="1"/>
          <p:nvPr/>
        </p:nvSpPr>
        <p:spPr>
          <a:xfrm>
            <a:off x="15674040" y="10225589"/>
            <a:ext cx="9143281" cy="153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750" tIns="50750" rIns="50750" bIns="50750" anchor="ctr">
            <a:spAutoFit/>
          </a:bodyPr>
          <a:lstStyle>
            <a:lvl1pPr>
              <a:lnSpc>
                <a:spcPct val="90000"/>
              </a:lnSpc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Тут также указано время завершения</a:t>
            </a:r>
          </a:p>
        </p:txBody>
      </p:sp>
      <p:pic>
        <p:nvPicPr>
          <p:cNvPr id="210" name="Google Shape;229;p46" descr="Google Shape;229;p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78" y="7384319"/>
            <a:ext cx="13789803" cy="4569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77F9D8-6019-4231-7436-99B891DB75FC}"/>
              </a:ext>
            </a:extLst>
          </p:cNvPr>
          <p:cNvSpPr txBox="1"/>
          <p:nvPr/>
        </p:nvSpPr>
        <p:spPr>
          <a:xfrm>
            <a:off x="182880" y="1005840"/>
            <a:ext cx="23938992" cy="1661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6000" b="1" dirty="0"/>
              <a:t>Остальные функции буду реализованы в ближайшее время!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											</a:t>
            </a:r>
            <a:r>
              <a:rPr lang="ru-RU" sz="2400" b="1" dirty="0"/>
              <a:t>поэтому…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b="1" dirty="0"/>
              <a:t>											вот вам мем</a:t>
            </a:r>
            <a:r>
              <a:rPr lang="en-US" sz="2400" b="1" dirty="0"/>
              <a:t>:</a:t>
            </a:r>
            <a:endParaRPr kumimoji="0" lang="ru-RU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026" name="Picture 2" descr="Сформированное изображение">
            <a:extLst>
              <a:ext uri="{FF2B5EF4-FFF2-40B4-BE49-F238E27FC236}">
                <a16:creationId xmlns:a16="http://schemas.microsoft.com/office/drawing/2014/main" id="{F9E96DB5-432C-A8F3-F02A-25F119B0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2926080"/>
            <a:ext cx="22823424" cy="10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0936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34;p47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sz="8500" b="1" dirty="0" err="1">
                <a:latin typeface="Helvetica Neue"/>
                <a:ea typeface="Helvetica Neue"/>
                <a:cs typeface="Helvetica Neue"/>
                <a:sym typeface="Helvetica Neue"/>
              </a:rPr>
              <a:t>Вот</a:t>
            </a:r>
            <a:r>
              <a:rPr lang="en-US" sz="8500" b="1" dirty="0">
                <a:latin typeface="Helvetica Neue"/>
                <a:ea typeface="Helvetica Neue"/>
                <a:cs typeface="Helvetica Neue"/>
                <a:sym typeface="Helvetica Neue"/>
              </a:rPr>
              <a:t> БАЗА ДАННЫХ, </a:t>
            </a:r>
            <a:r>
              <a:rPr lang="en-US" sz="8500" b="1" dirty="0" err="1">
                <a:latin typeface="Helvetica Neue"/>
                <a:ea typeface="Helvetica Neue"/>
                <a:cs typeface="Helvetica Neue"/>
                <a:sym typeface="Helvetica Neue"/>
              </a:rPr>
              <a:t>где</a:t>
            </a:r>
            <a:r>
              <a:rPr lang="en-US" sz="85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8500" b="1" dirty="0" err="1">
                <a:latin typeface="Helvetica Neue"/>
                <a:ea typeface="Helvetica Neue"/>
                <a:cs typeface="Helvetica Neue"/>
                <a:sym typeface="Helvetica Neue"/>
              </a:rPr>
              <a:t>все</a:t>
            </a:r>
            <a:r>
              <a:rPr lang="en-US" sz="8500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8500" b="1" dirty="0" err="1">
                <a:latin typeface="Helvetica Neue"/>
                <a:ea typeface="Helvetica Neue"/>
                <a:cs typeface="Helvetica Neue"/>
                <a:sym typeface="Helvetica Neue"/>
              </a:rPr>
              <a:t>хранится</a:t>
            </a:r>
            <a:r>
              <a:rPr lang="en-US" sz="8500" b="1" dirty="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dirty="0"/>
          </a:p>
        </p:txBody>
      </p:sp>
      <p:pic>
        <p:nvPicPr>
          <p:cNvPr id="2" name="Google Shape;168;p31">
            <a:extLst>
              <a:ext uri="{FF2B5EF4-FFF2-40B4-BE49-F238E27FC236}">
                <a16:creationId xmlns:a16="http://schemas.microsoft.com/office/drawing/2014/main" id="{836E06B7-6E8F-2C08-50F5-41569FC5AE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0040" y="2858160"/>
            <a:ext cx="22542000" cy="97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C2160-FB22-96E0-773E-47DA3CBF1830}"/>
              </a:ext>
            </a:extLst>
          </p:cNvPr>
          <p:cNvSpPr txBox="1"/>
          <p:nvPr/>
        </p:nvSpPr>
        <p:spPr>
          <a:xfrm>
            <a:off x="21084786" y="12768075"/>
            <a:ext cx="2377254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это тоже мем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40;p48"/>
          <p:cNvSpPr txBox="1">
            <a:spLocks noGrp="1"/>
          </p:cNvSpPr>
          <p:nvPr>
            <p:ph type="title"/>
          </p:nvPr>
        </p:nvSpPr>
        <p:spPr>
          <a:xfrm>
            <a:off x="1206360" y="1008000"/>
            <a:ext cx="21969360" cy="1575000"/>
          </a:xfrm>
          <a:prstGeom prst="rect">
            <a:avLst/>
          </a:prstGeom>
        </p:spPr>
        <p:txBody>
          <a:bodyPr/>
          <a:lstStyle>
            <a:lvl1pPr>
              <a:defRPr sz="8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QR код нашего тг бота:</a:t>
            </a:r>
          </a:p>
        </p:txBody>
      </p:sp>
      <p:pic>
        <p:nvPicPr>
          <p:cNvPr id="216" name="Google Shape;241;p48" descr="Google Shape;241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118" y="4586399"/>
            <a:ext cx="4008963" cy="4599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242;p48" descr="Google Shape;242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119" y="3600000"/>
            <a:ext cx="7048801" cy="80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243;p48" descr="Google Shape;243;p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559" y="3239998"/>
            <a:ext cx="7686362" cy="88189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7E602C-4FFB-A1DC-257D-213C51979357}"/>
              </a:ext>
            </a:extLst>
          </p:cNvPr>
          <p:cNvSpPr txBox="1"/>
          <p:nvPr/>
        </p:nvSpPr>
        <p:spPr>
          <a:xfrm>
            <a:off x="6282026" y="12454308"/>
            <a:ext cx="11067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Не все функции могут работать, бот находится в разработке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48;p49"/>
          <p:cNvSpPr txBox="1">
            <a:spLocks noGrp="1"/>
          </p:cNvSpPr>
          <p:nvPr>
            <p:ph type="title"/>
          </p:nvPr>
        </p:nvSpPr>
        <p:spPr>
          <a:xfrm>
            <a:off x="1105920" y="5709599"/>
            <a:ext cx="21969360" cy="1718642"/>
          </a:xfrm>
          <a:prstGeom prst="rect">
            <a:avLst/>
          </a:prstGeom>
        </p:spPr>
        <p:txBody>
          <a:bodyPr/>
          <a:lstStyle>
            <a:lvl1pPr algn="ctr">
              <a:defRPr sz="9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СПАСИБО ЗА ВНИМАНИЕ!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44;p34"/>
          <p:cNvSpPr txBox="1">
            <a:spLocks noGrp="1"/>
          </p:cNvSpPr>
          <p:nvPr>
            <p:ph type="title"/>
          </p:nvPr>
        </p:nvSpPr>
        <p:spPr>
          <a:xfrm>
            <a:off x="1206358" y="1079640"/>
            <a:ext cx="21969304" cy="1431302"/>
          </a:xfrm>
          <a:prstGeom prst="rect">
            <a:avLst/>
          </a:prstGeom>
        </p:spPr>
        <p:txBody>
          <a:bodyPr/>
          <a:lstStyle>
            <a:lvl1pPr>
              <a:defRPr sz="65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t>Цели и задачи проекта</a:t>
            </a:r>
          </a:p>
        </p:txBody>
      </p:sp>
      <p:sp>
        <p:nvSpPr>
          <p:cNvPr id="162" name="Google Shape;145;p34"/>
          <p:cNvSpPr txBox="1">
            <a:spLocks noGrp="1"/>
          </p:cNvSpPr>
          <p:nvPr>
            <p:ph type="body" idx="1"/>
          </p:nvPr>
        </p:nvSpPr>
        <p:spPr>
          <a:xfrm>
            <a:off x="1206348" y="2980697"/>
            <a:ext cx="21969304" cy="9465000"/>
          </a:xfrm>
          <a:prstGeom prst="rect">
            <a:avLst/>
          </a:prstGeom>
        </p:spPr>
        <p:txBody>
          <a:bodyPr/>
          <a:lstStyle/>
          <a:p>
            <a:pPr indent="0">
              <a:lnSpc>
                <a:spcPct val="115000"/>
              </a:lnSpc>
              <a:spcBef>
                <a:spcPts val="1200"/>
              </a:spcBef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Цели:</a:t>
            </a:r>
          </a:p>
          <a:p>
            <a:pPr marL="457200" indent="-48260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4000"/>
              <a:buFont typeface="Helvetica"/>
              <a:buChar char="●"/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Создать удобный и функциональный инструмент для управления задачами.</a:t>
            </a:r>
          </a:p>
          <a:p>
            <a:pPr marL="457200" indent="-482600">
              <a:lnSpc>
                <a:spcPct val="115000"/>
              </a:lnSpc>
              <a:buClr>
                <a:srgbClr val="000000"/>
              </a:buClr>
              <a:buSzPts val="4000"/>
              <a:buFont typeface="Helvetica"/>
              <a:buChar char="●"/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Повысить личную эффективность пользователей и их контроль над задачами.</a:t>
            </a:r>
          </a:p>
          <a:p>
            <a:pPr marL="457200" indent="-482600">
              <a:lnSpc>
                <a:spcPct val="115000"/>
              </a:lnSpc>
              <a:buClr>
                <a:srgbClr val="000000"/>
              </a:buClr>
              <a:buSzPts val="4000"/>
              <a:buFont typeface="Helvetica"/>
              <a:buChar char="●"/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Сделать продукт готовым к продаже и масштабированию.</a:t>
            </a:r>
          </a:p>
          <a:p>
            <a:pPr indent="0">
              <a:lnSpc>
                <a:spcPct val="115000"/>
              </a:lnSpc>
              <a:spcBef>
                <a:spcPts val="1200"/>
              </a:spcBef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t>Задачи:</a:t>
            </a:r>
          </a:p>
          <a:p>
            <a:pPr marL="457200" indent="-48260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4000"/>
              <a:buFont typeface="Helvetica"/>
              <a:buChar char="●"/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Разработать Telegram-бот с интуитивно понятным интерфейсом.</a:t>
            </a:r>
          </a:p>
          <a:p>
            <a:pPr marL="457200" indent="-482600">
              <a:lnSpc>
                <a:spcPct val="115000"/>
              </a:lnSpc>
              <a:buClr>
                <a:srgbClr val="000000"/>
              </a:buClr>
              <a:buSzPts val="4000"/>
              <a:buFont typeface="Helvetica"/>
              <a:buChar char="●"/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Реализовать основные функции: добавление, редактирование, напоминания и статусы задач.</a:t>
            </a:r>
          </a:p>
          <a:p>
            <a:pPr marL="457200" indent="-482600">
              <a:lnSpc>
                <a:spcPct val="115000"/>
              </a:lnSpc>
              <a:buClr>
                <a:srgbClr val="000000"/>
              </a:buClr>
              <a:buSzPts val="4000"/>
              <a:buFont typeface="Helvetica"/>
              <a:buChar char="●"/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Обеспечить удобство использования для целевой аудитории: школьников, студентов, специалистов.</a:t>
            </a:r>
          </a:p>
          <a:p>
            <a:pPr marL="457200" indent="-482600">
              <a:lnSpc>
                <a:spcPct val="115000"/>
              </a:lnSpc>
              <a:buClr>
                <a:srgbClr val="000000"/>
              </a:buClr>
              <a:buSzPts val="4000"/>
              <a:buFont typeface="Helvetica"/>
              <a:buChar char="●"/>
              <a:defRPr sz="4000">
                <a:latin typeface="Montserrat"/>
                <a:ea typeface="Montserrat"/>
                <a:cs typeface="Montserrat"/>
                <a:sym typeface="Montserrat"/>
              </a:defRPr>
            </a:pPr>
            <a:r>
              <a:t>Тестировать и доработать продукт для соответствия требованиям пользователей.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50;p35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Описание и актуальность проекта:</a:t>
            </a:r>
          </a:p>
        </p:txBody>
      </p:sp>
      <p:sp>
        <p:nvSpPr>
          <p:cNvPr id="165" name="Google Shape;151;p35"/>
          <p:cNvSpPr txBox="1">
            <a:spLocks noGrp="1"/>
          </p:cNvSpPr>
          <p:nvPr>
            <p:ph type="body" idx="1"/>
          </p:nvPr>
        </p:nvSpPr>
        <p:spPr>
          <a:xfrm>
            <a:off x="1207358" y="3596209"/>
            <a:ext cx="21969304" cy="8254201"/>
          </a:xfrm>
          <a:prstGeom prst="rect">
            <a:avLst/>
          </a:prstGeom>
        </p:spPr>
        <p:txBody>
          <a:bodyPr lIns="50750" tIns="50750" rIns="50750" bIns="50750"/>
          <a:lstStyle>
            <a:lvl1pPr indent="0" defTabSz="886967">
              <a:lnSpc>
                <a:spcPct val="150000"/>
              </a:lnSpc>
              <a:defRPr sz="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Это удобный Telegram-бот для управления задачами, который помогает организовать дела, контролировать сроки и повышать продуктивность. Бот позволяет легко добавлять, редактировать и завершать задачи, устанавливать напоминания и отслеживать статусы. Он разработан для школьников и студентов, чтобы планировать учебу, молодых специалистов и фрилансеров для управления рабочими процессами, а также всех, кто хочет структурировать повседневные дела. Простота использования, интеграция с Telegram и гибкие настройки делают его отличным инструментом для повышения эффективности и качества жизни.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63;p37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Технические особенности:</a:t>
            </a:r>
          </a:p>
        </p:txBody>
      </p:sp>
      <p:sp>
        <p:nvSpPr>
          <p:cNvPr id="172" name="Google Shape;164;p37"/>
          <p:cNvSpPr txBox="1">
            <a:spLocks noGrp="1"/>
          </p:cNvSpPr>
          <p:nvPr>
            <p:ph type="body" idx="1"/>
          </p:nvPr>
        </p:nvSpPr>
        <p:spPr>
          <a:xfrm>
            <a:off x="1087958" y="2784245"/>
            <a:ext cx="21969304" cy="9325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0" defTabSz="850391">
              <a:lnSpc>
                <a:spcPct val="150000"/>
              </a:lnSpc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: Python 3.10+</a:t>
            </a:r>
          </a:p>
          <a:p>
            <a:pPr indent="0" defTabSz="850391">
              <a:lnSpc>
                <a:spcPct val="150000"/>
              </a:lnSpc>
              <a:spcBef>
                <a:spcPts val="1000"/>
              </a:spcBef>
              <a:defRPr sz="37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: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aiogram</a:t>
            </a:r>
            <a:r>
              <a:rPr dirty="0"/>
              <a:t> —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с Telegram API.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asyncio</a:t>
            </a:r>
            <a:r>
              <a:rPr dirty="0"/>
              <a:t> —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асинхронной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.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uuid</a:t>
            </a:r>
            <a:r>
              <a:rPr dirty="0"/>
              <a:t> —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уникальной</a:t>
            </a:r>
            <a:r>
              <a:rPr dirty="0"/>
              <a:t> </a:t>
            </a:r>
            <a:r>
              <a:rPr dirty="0" err="1"/>
              <a:t>идентификации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.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dirty="0"/>
              <a:t>sqlite3</a:t>
            </a:r>
            <a:r>
              <a:rPr dirty="0"/>
              <a:t> —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/>
              <a:t>datetime —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датой</a:t>
            </a:r>
            <a:r>
              <a:rPr dirty="0"/>
              <a:t> и </a:t>
            </a:r>
            <a:r>
              <a:rPr dirty="0" err="1"/>
              <a:t>временем</a:t>
            </a:r>
            <a:r>
              <a:rPr dirty="0"/>
              <a:t>.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: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сохраняются</a:t>
            </a:r>
            <a:r>
              <a:rPr dirty="0"/>
              <a:t> в </a:t>
            </a:r>
            <a:r>
              <a:rPr dirty="0" err="1"/>
              <a:t>локальном</a:t>
            </a:r>
            <a:r>
              <a:rPr dirty="0"/>
              <a:t> </a:t>
            </a:r>
            <a:r>
              <a:rPr dirty="0" err="1"/>
              <a:t>файле</a:t>
            </a:r>
            <a:r>
              <a:rPr dirty="0"/>
              <a:t> </a:t>
            </a:r>
            <a:r>
              <a:rPr dirty="0" err="1"/>
              <a:t>tasks.json</a:t>
            </a:r>
            <a:r>
              <a:rPr dirty="0"/>
              <a:t>.</a:t>
            </a:r>
          </a:p>
          <a:p>
            <a:pPr marL="401759" indent="-301320" defTabSz="850391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SzPts val="3700"/>
              <a:buFont typeface="Helvetica"/>
              <a:buChar char="●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Автоматическое</a:t>
            </a:r>
            <a:r>
              <a:rPr dirty="0"/>
              <a:t> </a:t>
            </a:r>
            <a:r>
              <a:rPr dirty="0" err="1"/>
              <a:t>обновление</a:t>
            </a:r>
            <a:r>
              <a:rPr dirty="0"/>
              <a:t> </a:t>
            </a:r>
            <a:r>
              <a:rPr dirty="0" err="1"/>
              <a:t>файла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изменении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69;p38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Основные функции:</a:t>
            </a:r>
          </a:p>
        </p:txBody>
      </p:sp>
      <p:sp>
        <p:nvSpPr>
          <p:cNvPr id="175" name="Google Shape;170;p38"/>
          <p:cNvSpPr txBox="1">
            <a:spLocks noGrp="1"/>
          </p:cNvSpPr>
          <p:nvPr>
            <p:ph type="body" idx="1"/>
          </p:nvPr>
        </p:nvSpPr>
        <p:spPr>
          <a:xfrm>
            <a:off x="1206416" y="2871595"/>
            <a:ext cx="21969304" cy="10643237"/>
          </a:xfrm>
          <a:prstGeom prst="rect">
            <a:avLst/>
          </a:prstGeom>
        </p:spPr>
        <p:txBody>
          <a:bodyPr lIns="50750" tIns="50750" rIns="50750" bIns="50750">
            <a:normAutofit lnSpcReduction="10000"/>
          </a:bodyPr>
          <a:lstStyle/>
          <a:p>
            <a:pPr marL="457200" indent="-4826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4000"/>
              <a:buFont typeface="Arial"/>
              <a:buChar char="●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Добавление</a:t>
            </a:r>
            <a:r>
              <a:rPr dirty="0"/>
              <a:t> </a:t>
            </a:r>
            <a:r>
              <a:rPr dirty="0" err="1"/>
              <a:t>задач</a:t>
            </a:r>
            <a:r>
              <a:rPr b="0" dirty="0"/>
              <a:t> – </a:t>
            </a:r>
            <a:r>
              <a:rPr b="0" dirty="0" err="1"/>
              <a:t>быстрое</a:t>
            </a:r>
            <a:r>
              <a:rPr b="0" dirty="0"/>
              <a:t> </a:t>
            </a:r>
            <a:r>
              <a:rPr b="0" dirty="0" err="1"/>
              <a:t>создание</a:t>
            </a:r>
            <a:r>
              <a:rPr b="0" dirty="0"/>
              <a:t> </a:t>
            </a:r>
            <a:r>
              <a:rPr b="0" dirty="0" err="1"/>
              <a:t>новой</a:t>
            </a:r>
            <a:r>
              <a:rPr b="0" dirty="0"/>
              <a:t> </a:t>
            </a:r>
            <a:r>
              <a:rPr b="0" dirty="0" err="1"/>
              <a:t>задачи</a:t>
            </a:r>
            <a:r>
              <a:rPr b="0" dirty="0"/>
              <a:t> </a:t>
            </a:r>
            <a:r>
              <a:rPr b="0" dirty="0" err="1"/>
              <a:t>через</a:t>
            </a:r>
            <a:r>
              <a:rPr b="0" dirty="0"/>
              <a:t> </a:t>
            </a:r>
            <a:r>
              <a:rPr b="0" dirty="0" err="1"/>
              <a:t>кнопку</a:t>
            </a:r>
            <a:r>
              <a:rPr b="0" dirty="0"/>
              <a:t> </a:t>
            </a:r>
            <a:r>
              <a:rPr b="0" dirty="0" err="1"/>
              <a:t>или</a:t>
            </a:r>
            <a:r>
              <a:rPr b="0" dirty="0"/>
              <a:t> </a:t>
            </a:r>
            <a:r>
              <a:rPr b="0" dirty="0" err="1"/>
              <a:t>команду</a:t>
            </a:r>
            <a:r>
              <a:rPr b="0" dirty="0"/>
              <a:t>.</a:t>
            </a:r>
          </a:p>
          <a:p>
            <a:pPr marL="457200" indent="-482600">
              <a:lnSpc>
                <a:spcPct val="150000"/>
              </a:lnSpc>
              <a:buClr>
                <a:srgbClr val="000000"/>
              </a:buClr>
              <a:buSzPts val="4000"/>
              <a:buFont typeface="Arial"/>
              <a:buChar char="●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Просмотр</a:t>
            </a:r>
            <a:r>
              <a:rPr dirty="0"/>
              <a:t> </a:t>
            </a:r>
            <a:r>
              <a:rPr dirty="0" err="1"/>
              <a:t>списка</a:t>
            </a:r>
            <a:r>
              <a:rPr b="0" dirty="0"/>
              <a:t> – </a:t>
            </a:r>
            <a:r>
              <a:rPr b="0" dirty="0" err="1"/>
              <a:t>отображение</a:t>
            </a:r>
            <a:r>
              <a:rPr b="0" dirty="0"/>
              <a:t> </a:t>
            </a:r>
            <a:r>
              <a:rPr b="0" dirty="0" err="1"/>
              <a:t>задач</a:t>
            </a:r>
            <a:r>
              <a:rPr b="0" dirty="0"/>
              <a:t> с </a:t>
            </a:r>
            <a:r>
              <a:rPr b="0" dirty="0" err="1"/>
              <a:t>их</a:t>
            </a:r>
            <a:r>
              <a:rPr b="0" dirty="0"/>
              <a:t> </a:t>
            </a:r>
            <a:r>
              <a:rPr b="0" dirty="0" err="1"/>
              <a:t>статусами</a:t>
            </a:r>
            <a:r>
              <a:rPr b="0" dirty="0"/>
              <a:t>, </a:t>
            </a:r>
            <a:r>
              <a:rPr b="0" dirty="0" err="1"/>
              <a:t>временем</a:t>
            </a:r>
            <a:r>
              <a:rPr b="0" dirty="0"/>
              <a:t> </a:t>
            </a:r>
            <a:r>
              <a:rPr b="0" dirty="0" err="1"/>
              <a:t>добавления</a:t>
            </a:r>
            <a:r>
              <a:rPr b="0" dirty="0"/>
              <a:t> и </a:t>
            </a:r>
            <a:r>
              <a:rPr b="0" dirty="0" err="1"/>
              <a:t>доступными</a:t>
            </a:r>
            <a:r>
              <a:rPr b="0" dirty="0"/>
              <a:t> </a:t>
            </a:r>
            <a:r>
              <a:rPr b="0" dirty="0" err="1"/>
              <a:t>действиями</a:t>
            </a:r>
            <a:r>
              <a:rPr b="0" dirty="0"/>
              <a:t>.</a:t>
            </a:r>
          </a:p>
          <a:p>
            <a:pPr marL="457200" indent="-482600">
              <a:lnSpc>
                <a:spcPct val="150000"/>
              </a:lnSpc>
              <a:buClr>
                <a:srgbClr val="000000"/>
              </a:buClr>
              <a:buSzPts val="4000"/>
              <a:buFont typeface="Arial"/>
              <a:buChar char="●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Редактирование</a:t>
            </a:r>
            <a:r>
              <a:rPr b="0" dirty="0"/>
              <a:t> – </a:t>
            </a:r>
            <a:r>
              <a:rPr b="0" dirty="0" err="1"/>
              <a:t>возможность</a:t>
            </a:r>
            <a:r>
              <a:rPr b="0" dirty="0"/>
              <a:t> </a:t>
            </a:r>
            <a:r>
              <a:rPr b="0" dirty="0" err="1"/>
              <a:t>изменить</a:t>
            </a:r>
            <a:r>
              <a:rPr b="0" dirty="0"/>
              <a:t> </a:t>
            </a:r>
            <a:r>
              <a:rPr b="0" dirty="0" err="1"/>
              <a:t>текст</a:t>
            </a:r>
            <a:r>
              <a:rPr b="0" dirty="0"/>
              <a:t> </a:t>
            </a:r>
            <a:r>
              <a:rPr b="0" dirty="0" err="1"/>
              <a:t>задачи</a:t>
            </a:r>
            <a:r>
              <a:rPr b="0" dirty="0"/>
              <a:t> в </a:t>
            </a:r>
            <a:r>
              <a:rPr b="0" dirty="0" err="1"/>
              <a:t>любое</a:t>
            </a:r>
            <a:r>
              <a:rPr b="0" dirty="0"/>
              <a:t> </a:t>
            </a:r>
            <a:r>
              <a:rPr b="0" dirty="0" err="1"/>
              <a:t>время</a:t>
            </a:r>
            <a:r>
              <a:rPr b="0" dirty="0"/>
              <a:t>.</a:t>
            </a:r>
          </a:p>
          <a:p>
            <a:pPr marL="457200" indent="-482600">
              <a:lnSpc>
                <a:spcPct val="150000"/>
              </a:lnSpc>
              <a:buClr>
                <a:srgbClr val="000000"/>
              </a:buClr>
              <a:buSzPts val="4000"/>
              <a:buFont typeface="Arial"/>
              <a:buChar char="●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Установка</a:t>
            </a:r>
            <a:r>
              <a:rPr dirty="0"/>
              <a:t> </a:t>
            </a:r>
            <a:r>
              <a:rPr dirty="0" err="1"/>
              <a:t>статусов</a:t>
            </a:r>
            <a:r>
              <a:rPr b="0" dirty="0"/>
              <a:t> – </a:t>
            </a:r>
            <a:r>
              <a:rPr b="0" dirty="0" err="1"/>
              <a:t>три</a:t>
            </a:r>
            <a:r>
              <a:rPr b="0" dirty="0"/>
              <a:t> </a:t>
            </a:r>
            <a:r>
              <a:rPr b="0" dirty="0" err="1"/>
              <a:t>варианта</a:t>
            </a:r>
            <a:r>
              <a:rPr b="0" dirty="0"/>
              <a:t>: «</a:t>
            </a:r>
            <a:r>
              <a:rPr b="0" dirty="0" err="1"/>
              <a:t>Не</a:t>
            </a:r>
            <a:r>
              <a:rPr b="0" dirty="0"/>
              <a:t> </a:t>
            </a:r>
            <a:r>
              <a:rPr b="0" dirty="0" err="1"/>
              <a:t>начата</a:t>
            </a:r>
            <a:r>
              <a:rPr b="0" dirty="0"/>
              <a:t>», «В </a:t>
            </a:r>
            <a:r>
              <a:rPr b="0" dirty="0" err="1"/>
              <a:t>процессе</a:t>
            </a:r>
            <a:r>
              <a:rPr b="0" dirty="0"/>
              <a:t>», «</a:t>
            </a:r>
            <a:r>
              <a:rPr b="0" dirty="0" err="1"/>
              <a:t>Выполнена</a:t>
            </a:r>
            <a:r>
              <a:rPr b="0" dirty="0"/>
              <a:t>».</a:t>
            </a:r>
          </a:p>
          <a:p>
            <a:pPr marL="457200" indent="-482600">
              <a:lnSpc>
                <a:spcPct val="150000"/>
              </a:lnSpc>
              <a:buClr>
                <a:srgbClr val="000000"/>
              </a:buClr>
              <a:buSzPts val="4000"/>
              <a:buFont typeface="Arial"/>
              <a:buChar char="●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Напоминания</a:t>
            </a:r>
            <a:r>
              <a:rPr b="0" dirty="0"/>
              <a:t> – </a:t>
            </a:r>
            <a:r>
              <a:rPr b="0" dirty="0" err="1"/>
              <a:t>настройка</a:t>
            </a:r>
            <a:r>
              <a:rPr b="0" dirty="0"/>
              <a:t> </a:t>
            </a:r>
            <a:r>
              <a:rPr b="0" dirty="0" err="1"/>
              <a:t>уведомлений</a:t>
            </a:r>
            <a:r>
              <a:rPr b="0" dirty="0"/>
              <a:t> </a:t>
            </a:r>
            <a:r>
              <a:rPr b="0" dirty="0" err="1"/>
              <a:t>на</a:t>
            </a:r>
            <a:r>
              <a:rPr b="0" dirty="0"/>
              <a:t> </a:t>
            </a:r>
            <a:r>
              <a:rPr b="0" dirty="0" err="1"/>
              <a:t>определённое</a:t>
            </a:r>
            <a:r>
              <a:rPr b="0" dirty="0"/>
              <a:t> </a:t>
            </a:r>
            <a:r>
              <a:rPr b="0" dirty="0" err="1"/>
              <a:t>время</a:t>
            </a:r>
            <a:r>
              <a:rPr b="0" dirty="0"/>
              <a:t>.</a:t>
            </a:r>
          </a:p>
          <a:p>
            <a:pPr marL="457200" indent="-482600">
              <a:lnSpc>
                <a:spcPct val="150000"/>
              </a:lnSpc>
              <a:buClr>
                <a:srgbClr val="000000"/>
              </a:buClr>
              <a:buSzPts val="4000"/>
              <a:buFont typeface="Arial"/>
              <a:buChar char="●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задач</a:t>
            </a:r>
            <a:r>
              <a:rPr b="0" dirty="0"/>
              <a:t> – </a:t>
            </a:r>
            <a:r>
              <a:rPr b="0" dirty="0" err="1"/>
              <a:t>простой</a:t>
            </a:r>
            <a:r>
              <a:rPr b="0" dirty="0"/>
              <a:t> </a:t>
            </a:r>
            <a:r>
              <a:rPr b="0" dirty="0" err="1"/>
              <a:t>способ</a:t>
            </a:r>
            <a:r>
              <a:rPr b="0" dirty="0"/>
              <a:t> </a:t>
            </a:r>
            <a:r>
              <a:rPr b="0" dirty="0" err="1"/>
              <a:t>убрать</a:t>
            </a:r>
            <a:r>
              <a:rPr b="0" dirty="0"/>
              <a:t> </a:t>
            </a:r>
            <a:r>
              <a:rPr b="0" dirty="0" err="1"/>
              <a:t>ненужные</a:t>
            </a:r>
            <a:r>
              <a:rPr b="0" dirty="0"/>
              <a:t> </a:t>
            </a:r>
            <a:r>
              <a:rPr b="0" dirty="0" err="1"/>
              <a:t>задачи</a:t>
            </a:r>
            <a:r>
              <a:rPr b="0" dirty="0"/>
              <a:t>.</a:t>
            </a:r>
          </a:p>
          <a:p>
            <a:pPr marL="457200" indent="-482600">
              <a:lnSpc>
                <a:spcPct val="150000"/>
              </a:lnSpc>
              <a:buClr>
                <a:srgbClr val="000000"/>
              </a:buClr>
              <a:buSzPts val="4000"/>
              <a:buFont typeface="Arial"/>
              <a:buChar char="●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r>
              <a:rPr dirty="0" err="1"/>
              <a:t>Список</a:t>
            </a:r>
            <a:r>
              <a:rPr dirty="0"/>
              <a:t> </a:t>
            </a:r>
            <a:r>
              <a:rPr dirty="0" err="1"/>
              <a:t>выполненных</a:t>
            </a:r>
            <a:r>
              <a:rPr dirty="0"/>
              <a:t> </a:t>
            </a:r>
            <a:r>
              <a:rPr dirty="0" err="1"/>
              <a:t>задач</a:t>
            </a:r>
            <a:r>
              <a:rPr b="0" dirty="0"/>
              <a:t> – </a:t>
            </a:r>
            <a:r>
              <a:rPr b="0" dirty="0" err="1"/>
              <a:t>доступ</a:t>
            </a:r>
            <a:r>
              <a:rPr b="0" dirty="0"/>
              <a:t> к </a:t>
            </a:r>
            <a:r>
              <a:rPr b="0" dirty="0" err="1"/>
              <a:t>завершённым</a:t>
            </a:r>
            <a:r>
              <a:rPr b="0" dirty="0"/>
              <a:t> </a:t>
            </a:r>
            <a:r>
              <a:rPr b="0" dirty="0" err="1"/>
              <a:t>задачам</a:t>
            </a:r>
            <a:r>
              <a:rPr b="0" dirty="0"/>
              <a:t> с </a:t>
            </a:r>
            <a:r>
              <a:rPr b="0" dirty="0" err="1"/>
              <a:t>указанием</a:t>
            </a:r>
            <a:r>
              <a:rPr b="0" dirty="0"/>
              <a:t> </a:t>
            </a:r>
            <a:r>
              <a:rPr b="0" dirty="0" err="1"/>
              <a:t>даты</a:t>
            </a:r>
            <a:r>
              <a:rPr b="0" dirty="0"/>
              <a:t> </a:t>
            </a:r>
            <a:r>
              <a:rPr b="0" dirty="0" err="1"/>
              <a:t>выполнения</a:t>
            </a:r>
            <a:r>
              <a:rPr b="0" dirty="0"/>
              <a:t>.</a:t>
            </a:r>
            <a:endParaRPr lang="en-US" b="0" dirty="0"/>
          </a:p>
          <a:p>
            <a:pPr marL="457200" lvl="0" indent="-488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ru-RU" sz="4000" b="1" dirty="0">
                <a:latin typeface="Montserrat"/>
                <a:ea typeface="Montserrat"/>
                <a:cs typeface="Montserrat"/>
                <a:sym typeface="Montserrat"/>
              </a:rPr>
              <a:t>Сортировка задач </a:t>
            </a:r>
            <a:r>
              <a:rPr lang="ru-RU" sz="4000" dirty="0">
                <a:latin typeface="Montserrat"/>
                <a:ea typeface="Montserrat"/>
                <a:cs typeface="Montserrat"/>
                <a:sym typeface="Montserrat"/>
              </a:rPr>
              <a:t>– Сортировка задач по статусам при просмотре</a:t>
            </a:r>
          </a:p>
          <a:p>
            <a:pPr marL="457200" lvl="0" indent="-488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ontserrat"/>
              <a:buChar char="●"/>
            </a:pPr>
            <a:r>
              <a:rPr lang="ru-RU" sz="4000" b="1" dirty="0">
                <a:latin typeface="Montserrat"/>
                <a:ea typeface="Montserrat"/>
                <a:cs typeface="Montserrat"/>
                <a:sym typeface="Montserrat"/>
              </a:rPr>
              <a:t>Описание задач </a:t>
            </a:r>
            <a:r>
              <a:rPr lang="ru-RU" sz="4000" dirty="0">
                <a:latin typeface="Montserrat"/>
                <a:ea typeface="Montserrat"/>
                <a:cs typeface="Montserrat"/>
                <a:sym typeface="Montserrat"/>
              </a:rPr>
              <a:t>- добавление описания к задачам</a:t>
            </a:r>
          </a:p>
          <a:p>
            <a:pPr indent="0">
              <a:lnSpc>
                <a:spcPct val="150000"/>
              </a:lnSpc>
              <a:buClr>
                <a:srgbClr val="000000"/>
              </a:buClr>
              <a:buSzPts val="4000"/>
              <a:defRPr sz="4000" b="1">
                <a:latin typeface="Montserrat"/>
                <a:ea typeface="Montserrat"/>
                <a:cs typeface="Montserrat"/>
                <a:sym typeface="Montserrat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5;p39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Начало работы с ботом:</a:t>
            </a:r>
          </a:p>
        </p:txBody>
      </p:sp>
      <p:sp>
        <p:nvSpPr>
          <p:cNvPr id="178" name="Google Shape;176;p39"/>
          <p:cNvSpPr txBox="1">
            <a:spLocks noGrp="1"/>
          </p:cNvSpPr>
          <p:nvPr>
            <p:ph type="body" sz="quarter" idx="1"/>
          </p:nvPr>
        </p:nvSpPr>
        <p:spPr>
          <a:xfrm>
            <a:off x="1206350" y="3160353"/>
            <a:ext cx="20157900" cy="1774203"/>
          </a:xfrm>
          <a:prstGeom prst="rect">
            <a:avLst/>
          </a:prstGeom>
        </p:spPr>
        <p:txBody>
          <a:bodyPr lIns="50750" tIns="50750" rIns="50750" bIns="50750">
            <a:normAutofit fontScale="92500" lnSpcReduction="10000"/>
          </a:bodyPr>
          <a:lstStyle/>
          <a:p>
            <a:pPr indent="0" defTabSz="813816">
              <a:lnSpc>
                <a:spcPct val="150000"/>
              </a:lnSpc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Для начала работы нужно отправить команду «</a:t>
            </a:r>
            <a:r>
              <a:rPr b="1"/>
              <a:t>/start</a:t>
            </a:r>
            <a:r>
              <a:t>» После этого можно начать пользоваться ботом</a:t>
            </a:r>
          </a:p>
        </p:txBody>
      </p:sp>
      <p:pic>
        <p:nvPicPr>
          <p:cNvPr id="179" name="Google Shape;177;p39" descr="Google Shape;177;p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40" y="6688800"/>
            <a:ext cx="23096521" cy="5644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2;p40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Добавление задачи:</a:t>
            </a:r>
          </a:p>
        </p:txBody>
      </p:sp>
      <p:sp>
        <p:nvSpPr>
          <p:cNvPr id="182" name="Google Shape;183;p40"/>
          <p:cNvSpPr txBox="1">
            <a:spLocks noGrp="1"/>
          </p:cNvSpPr>
          <p:nvPr>
            <p:ph type="body" sz="quarter" idx="1"/>
          </p:nvPr>
        </p:nvSpPr>
        <p:spPr>
          <a:xfrm>
            <a:off x="15913800" y="2877144"/>
            <a:ext cx="7261802" cy="8980801"/>
          </a:xfrm>
          <a:prstGeom prst="rect">
            <a:avLst/>
          </a:prstGeom>
        </p:spPr>
        <p:txBody>
          <a:bodyPr lIns="50750" tIns="50750" rIns="50750" bIns="50750"/>
          <a:lstStyle/>
          <a:p>
            <a:pPr indent="0" algn="r">
              <a:lnSpc>
                <a:spcPct val="150000"/>
              </a:lnSpc>
              <a:defRPr sz="50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Для добавления задачи нужно нажать кнопку «</a:t>
            </a:r>
            <a:r>
              <a:rPr b="1"/>
              <a:t>Добавить задачу</a:t>
            </a:r>
            <a:r>
              <a:t>» Далее бот попросит ввести текст задачи, а после ввода выведет такое сообщение:</a:t>
            </a:r>
          </a:p>
        </p:txBody>
      </p:sp>
      <p:pic>
        <p:nvPicPr>
          <p:cNvPr id="183" name="Google Shape;184;p40" descr="Google Shape;184;p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80" y="3209400"/>
            <a:ext cx="14149800" cy="9294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9;p41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Просмотр списка задач:</a:t>
            </a:r>
          </a:p>
        </p:txBody>
      </p:sp>
      <p:sp>
        <p:nvSpPr>
          <p:cNvPr id="186" name="Google Shape;190;p41"/>
          <p:cNvSpPr txBox="1">
            <a:spLocks noGrp="1"/>
          </p:cNvSpPr>
          <p:nvPr>
            <p:ph type="body" sz="half" idx="1"/>
          </p:nvPr>
        </p:nvSpPr>
        <p:spPr>
          <a:xfrm>
            <a:off x="1316834" y="3585559"/>
            <a:ext cx="8668802" cy="8254201"/>
          </a:xfrm>
          <a:prstGeom prst="rect">
            <a:avLst/>
          </a:prstGeom>
        </p:spPr>
        <p:txBody>
          <a:bodyPr lIns="50750" tIns="50750" rIns="50750" bIns="50750">
            <a:normAutofit lnSpcReduction="10000"/>
          </a:bodyPr>
          <a:lstStyle/>
          <a:p>
            <a:pPr indent="0" defTabSz="905255">
              <a:lnSpc>
                <a:spcPct val="150000"/>
              </a:lnSpc>
              <a:defRPr sz="4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Нужно нажать кнопку «</a:t>
            </a:r>
            <a:r>
              <a:rPr b="1"/>
              <a:t>Показать задачи</a:t>
            </a:r>
            <a:r>
              <a:t>» в меню.</a:t>
            </a:r>
          </a:p>
          <a:p>
            <a:pPr indent="0" defTabSz="905255">
              <a:lnSpc>
                <a:spcPct val="150000"/>
              </a:lnSpc>
              <a:spcBef>
                <a:spcPts val="4200"/>
              </a:spcBef>
              <a:defRPr sz="4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Бот покажет:</a:t>
            </a:r>
          </a:p>
          <a:p>
            <a:pPr marL="452627" indent="-528066" defTabSz="905255">
              <a:lnSpc>
                <a:spcPct val="150000"/>
              </a:lnSpc>
              <a:spcBef>
                <a:spcPts val="4200"/>
              </a:spcBef>
              <a:buClr>
                <a:srgbClr val="000000"/>
              </a:buClr>
              <a:buSzPts val="4700"/>
              <a:buFont typeface="Helvetica Neue"/>
              <a:buChar char="●"/>
              <a:defRPr sz="4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задачу,</a:t>
            </a:r>
          </a:p>
          <a:p>
            <a:pPr marL="452627" indent="-528066" defTabSz="905255">
              <a:lnSpc>
                <a:spcPct val="150000"/>
              </a:lnSpc>
              <a:buClr>
                <a:srgbClr val="000000"/>
              </a:buClr>
              <a:buSzPts val="4700"/>
              <a:buFont typeface="Helvetica Neue"/>
              <a:buChar char="●"/>
              <a:defRPr sz="4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ее статус,</a:t>
            </a:r>
          </a:p>
          <a:p>
            <a:pPr marL="452627" indent="-528066" defTabSz="905255">
              <a:lnSpc>
                <a:spcPct val="150000"/>
              </a:lnSpc>
              <a:buClr>
                <a:srgbClr val="000000"/>
              </a:buClr>
              <a:buSzPts val="4700"/>
              <a:buFont typeface="Helvetica Neue"/>
              <a:buChar char="●"/>
              <a:defRPr sz="4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время добавления,</a:t>
            </a:r>
          </a:p>
          <a:p>
            <a:pPr marL="452627" indent="-528066" defTabSz="905255">
              <a:lnSpc>
                <a:spcPct val="150000"/>
              </a:lnSpc>
              <a:buClr>
                <a:srgbClr val="000000"/>
              </a:buClr>
              <a:buSzPts val="4700"/>
              <a:buFont typeface="Helvetica Neue"/>
              <a:buChar char="●"/>
              <a:defRPr sz="4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возможные действия</a:t>
            </a:r>
          </a:p>
        </p:txBody>
      </p:sp>
      <p:pic>
        <p:nvPicPr>
          <p:cNvPr id="187" name="Google Shape;191;p41" descr="Google Shape;191;p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160" y="3265199"/>
            <a:ext cx="11629081" cy="831852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CCFE5B3-AB49-9843-2B53-DFD76A3C53A0}"/>
              </a:ext>
            </a:extLst>
          </p:cNvPr>
          <p:cNvCxnSpPr/>
          <p:nvPr/>
        </p:nvCxnSpPr>
        <p:spPr>
          <a:xfrm flipH="1">
            <a:off x="16952976" y="2132279"/>
            <a:ext cx="1883664" cy="407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0EE763-58E8-59EE-DC0F-8E561F3DB49A}"/>
              </a:ext>
            </a:extLst>
          </p:cNvPr>
          <p:cNvSpPr txBox="1"/>
          <p:nvPr/>
        </p:nvSpPr>
        <p:spPr>
          <a:xfrm>
            <a:off x="17410176" y="1493570"/>
            <a:ext cx="391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Этого скоро не будет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96;p42"/>
          <p:cNvSpPr txBox="1">
            <a:spLocks noGrp="1"/>
          </p:cNvSpPr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</p:spPr>
        <p:txBody>
          <a:bodyPr lIns="50750" tIns="50750" rIns="50750" bIns="50750" anchor="t"/>
          <a:lstStyle>
            <a:lvl1pPr>
              <a:lnSpc>
                <a:spcPct val="80000"/>
              </a:lnSpc>
              <a:defRPr sz="8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Редактирование:</a:t>
            </a:r>
          </a:p>
        </p:txBody>
      </p:sp>
      <p:sp>
        <p:nvSpPr>
          <p:cNvPr id="190" name="Google Shape;197;p42"/>
          <p:cNvSpPr txBox="1">
            <a:spLocks noGrp="1"/>
          </p:cNvSpPr>
          <p:nvPr>
            <p:ph type="body" sz="half" idx="1"/>
          </p:nvPr>
        </p:nvSpPr>
        <p:spPr>
          <a:xfrm>
            <a:off x="1206360" y="3383033"/>
            <a:ext cx="13646400" cy="8254204"/>
          </a:xfrm>
          <a:prstGeom prst="rect">
            <a:avLst/>
          </a:prstGeom>
        </p:spPr>
        <p:txBody>
          <a:bodyPr lIns="50750" tIns="50750" rIns="50750" bIns="50750">
            <a:normAutofit lnSpcReduction="10000"/>
          </a:bodyPr>
          <a:lstStyle/>
          <a:p>
            <a:pPr indent="0" defTabSz="804672">
              <a:lnSpc>
                <a:spcPct val="150000"/>
              </a:lnSpc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Нужно нажать кнопку «</a:t>
            </a:r>
            <a:r>
              <a:rPr b="1"/>
              <a:t>Редактировать</a:t>
            </a:r>
            <a:r>
              <a:t>».        (доступна только в просмотре задачи)</a:t>
            </a:r>
          </a:p>
          <a:p>
            <a:pPr indent="0" defTabSz="804672">
              <a:lnSpc>
                <a:spcPct val="150000"/>
              </a:lnSpc>
              <a:spcBef>
                <a:spcPts val="31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Далее ввести новый текст задачи</a:t>
            </a:r>
          </a:p>
          <a:p>
            <a:pPr indent="0" defTabSz="804672">
              <a:lnSpc>
                <a:spcPct val="150000"/>
              </a:lnSpc>
              <a:spcBef>
                <a:spcPts val="31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Бот пришлет подтверждение</a:t>
            </a:r>
          </a:p>
          <a:p>
            <a:pPr indent="0" defTabSz="804672">
              <a:lnSpc>
                <a:spcPct val="150000"/>
              </a:lnSpc>
              <a:spcBef>
                <a:spcPts val="3100"/>
              </a:spcBef>
              <a:defRPr sz="3500"/>
            </a:pPr>
            <a:endParaRPr/>
          </a:p>
          <a:p>
            <a:pPr indent="0" defTabSz="804672">
              <a:lnSpc>
                <a:spcPct val="150000"/>
              </a:lnSpc>
              <a:spcBef>
                <a:spcPts val="3100"/>
              </a:spcBef>
              <a:defRPr sz="35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P.S.</a:t>
            </a:r>
          </a:p>
          <a:p>
            <a:pPr indent="0" defTabSz="804672">
              <a:lnSpc>
                <a:spcPct val="150000"/>
              </a:lnSpc>
              <a:spcBef>
                <a:spcPts val="3100"/>
              </a:spcBef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Чтобы проверить успех моего действия, я еще раз нажал на кнопку «</a:t>
            </a:r>
            <a:r>
              <a:rPr b="1"/>
              <a:t>Показать задачи</a:t>
            </a:r>
            <a:r>
              <a:t>», а убрал я </a:t>
            </a:r>
            <a:r>
              <a:rPr b="1"/>
              <a:t>точку</a:t>
            </a:r>
          </a:p>
        </p:txBody>
      </p:sp>
      <p:pic>
        <p:nvPicPr>
          <p:cNvPr id="191" name="Google Shape;198;p42" descr="Google Shape;198;p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080" y="606239"/>
            <a:ext cx="8357401" cy="12921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687</Words>
  <Application>Microsoft Office PowerPoint</Application>
  <PresentationFormat>Произвольный</PresentationFormat>
  <Paragraphs>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Helvetica</vt:lpstr>
      <vt:lpstr>Helvetica Neue</vt:lpstr>
      <vt:lpstr>Montserrat</vt:lpstr>
      <vt:lpstr>Times New Roman</vt:lpstr>
      <vt:lpstr>21_BasicWhite</vt:lpstr>
      <vt:lpstr>Telegram-бот для управления задачами</vt:lpstr>
      <vt:lpstr>Цели и задачи проекта</vt:lpstr>
      <vt:lpstr>Описание и актуальность проекта:</vt:lpstr>
      <vt:lpstr>Технические особенности:</vt:lpstr>
      <vt:lpstr>Основные функции:</vt:lpstr>
      <vt:lpstr>Начало работы с ботом:</vt:lpstr>
      <vt:lpstr>Добавление задачи:</vt:lpstr>
      <vt:lpstr>Просмотр списка задач:</vt:lpstr>
      <vt:lpstr>Редактирование:</vt:lpstr>
      <vt:lpstr>Установка статусов:</vt:lpstr>
      <vt:lpstr>Удаление:</vt:lpstr>
      <vt:lpstr>Напоминания:</vt:lpstr>
      <vt:lpstr>Список выполненых задач:</vt:lpstr>
      <vt:lpstr>Презентация PowerPoint</vt:lpstr>
      <vt:lpstr>Вот БАЗА ДАННЫХ, где все хранится:</vt:lpstr>
      <vt:lpstr>QR код нашего тг бота: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Sergey Kuzin</cp:lastModifiedBy>
  <cp:revision>3</cp:revision>
  <dcterms:modified xsi:type="dcterms:W3CDTF">2025-04-30T12:24:36Z</dcterms:modified>
</cp:coreProperties>
</file>