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-82" y="-9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768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12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293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4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4243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7621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669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936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95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57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565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14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9642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14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8527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1942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554901-47A0-4451-A24A-68A10B91FA9C}" type="datetimeFigureOut">
              <a:rPr lang="ru-RU" smtClean="0"/>
              <a:pPr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56100E-54E0-4A4F-86B9-0DBEC3B787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4954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698899E4-16ED-468B-BC8F-4B81FC4875FA}"/>
              </a:ext>
            </a:extLst>
          </p:cNvPr>
          <p:cNvSpPr>
            <a:spLocks noGrp="1"/>
          </p:cNvSpPr>
          <p:nvPr/>
        </p:nvSpPr>
        <p:spPr bwMode="auto">
          <a:xfrm>
            <a:off x="268685" y="268448"/>
            <a:ext cx="11643919" cy="63504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ct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1400" dirty="0">
                <a:solidFill>
                  <a:schemeClr val="tx2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Самарской области</a:t>
            </a:r>
          </a:p>
          <a:p>
            <a:pPr marL="0" indent="0" algn="ct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1400" dirty="0">
                <a:solidFill>
                  <a:schemeClr val="tx2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«Тольяттинский социально-экономический колледж»</a:t>
            </a:r>
            <a:endParaRPr lang="ru-RU" sz="1600" dirty="0">
              <a:solidFill>
                <a:schemeClr val="tx2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0" indent="0" algn="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ru-RU" sz="10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marL="0" indent="0" algn="ct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dirty="0">
                <a:solidFill>
                  <a:schemeClr val="tx2"/>
                </a:solidFill>
                <a:latin typeface="Bahnschrift SemiLight" panose="020B0502040204020203" pitchFamily="34" charset="0"/>
              </a:rPr>
              <a:t>Производственная практика в </a:t>
            </a:r>
            <a:r>
              <a:rPr lang="en-US" dirty="0">
                <a:solidFill>
                  <a:schemeClr val="tx2"/>
                </a:solidFill>
                <a:latin typeface="Bahnschrift SemiLight" panose="020B0502040204020203" pitchFamily="34" charset="0"/>
              </a:rPr>
              <a:t>“</a:t>
            </a:r>
            <a:r>
              <a:rPr lang="ru-RU" dirty="0">
                <a:solidFill>
                  <a:schemeClr val="tx2"/>
                </a:solidFill>
                <a:latin typeface="Bahnschrift SemiLight" panose="020B0502040204020203" pitchFamily="34" charset="0"/>
              </a:rPr>
              <a:t>ЦОПП</a:t>
            </a:r>
            <a:r>
              <a:rPr lang="en-US" dirty="0">
                <a:solidFill>
                  <a:schemeClr val="tx2"/>
                </a:solidFill>
                <a:latin typeface="Bahnschrift SemiLight" panose="020B0502040204020203" pitchFamily="34" charset="0"/>
              </a:rPr>
              <a:t>”</a:t>
            </a:r>
            <a:endParaRPr lang="ru-RU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marL="0" indent="0" algn="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ru-RU" sz="10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marL="0" indent="0" algn="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ru-RU" sz="10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marL="0" indent="0" algn="r">
              <a:buFont typeface="Wingdings" panose="05000000000000000000" pitchFamily="2" charset="2"/>
              <a:buNone/>
              <a:defRPr/>
            </a:pPr>
            <a:r>
              <a:rPr lang="ru-RU" sz="1800" b="1" dirty="0">
                <a:effectLst/>
                <a:latin typeface="Bahnschrift SemiLight" panose="020B0502040204020203" pitchFamily="34" charset="0"/>
              </a:rPr>
              <a:t>Презентация по производственной практики:</a:t>
            </a:r>
            <a:endParaRPr lang="ru-RU" sz="1800" dirty="0">
              <a:effectLst/>
              <a:latin typeface="Bahnschrift SemiLight" panose="020B0502040204020203" pitchFamily="34" charset="0"/>
            </a:endParaRPr>
          </a:p>
          <a:p>
            <a:pPr marL="0" indent="0" algn="r"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  <a:latin typeface="Bahnschrift SemiLight" panose="020B0502040204020203" pitchFamily="34" charset="0"/>
              </a:rPr>
              <a:t> Студент </a:t>
            </a:r>
            <a:r>
              <a:rPr lang="ru-RU" sz="1800" dirty="0" smtClean="0">
                <a:effectLst/>
                <a:latin typeface="Bahnschrift SemiLight" panose="020B0502040204020203" pitchFamily="34" charset="0"/>
              </a:rPr>
              <a:t>ИСП-21</a:t>
            </a:r>
          </a:p>
          <a:p>
            <a:pPr algn="r">
              <a:buNone/>
              <a:defRPr/>
            </a:pPr>
            <a:r>
              <a:rPr lang="ru-RU" sz="1800" b="1" dirty="0" smtClean="0">
                <a:effectLst/>
                <a:latin typeface="Bahnschrift SemiLight" panose="020B0502040204020203" pitchFamily="34" charset="0"/>
              </a:rPr>
              <a:t>Лаптев  Арсений Игоревич</a:t>
            </a:r>
          </a:p>
          <a:p>
            <a:pPr marL="0" indent="0" algn="r">
              <a:buFont typeface="Wingdings" panose="05000000000000000000" pitchFamily="2" charset="2"/>
              <a:buNone/>
              <a:defRPr/>
            </a:pPr>
            <a:r>
              <a:rPr lang="ru-RU" sz="1800" b="1" dirty="0" smtClean="0">
                <a:effectLst/>
                <a:latin typeface="Bahnschrift SemiLight" panose="020B0502040204020203" pitchFamily="34" charset="0"/>
              </a:rPr>
              <a:t>Руководитель </a:t>
            </a:r>
            <a:r>
              <a:rPr lang="ru-RU" sz="1800" b="1" dirty="0">
                <a:effectLst/>
                <a:latin typeface="Bahnschrift SemiLight" panose="020B0502040204020203" pitchFamily="34" charset="0"/>
              </a:rPr>
              <a:t>производственной практики:</a:t>
            </a:r>
            <a:endParaRPr lang="ru-RU" sz="1800" dirty="0">
              <a:effectLst/>
              <a:latin typeface="Bahnschrift SemiLight" panose="020B0502040204020203" pitchFamily="34" charset="0"/>
            </a:endParaRPr>
          </a:p>
          <a:p>
            <a:pPr marL="0" indent="0" algn="r">
              <a:buFont typeface="Wingdings" panose="05000000000000000000" pitchFamily="2" charset="2"/>
              <a:buNone/>
              <a:defRPr/>
            </a:pPr>
            <a:r>
              <a:rPr lang="ru-RU" sz="1800" dirty="0" err="1">
                <a:effectLst/>
                <a:latin typeface="Bahnschrift SemiLight" panose="020B0502040204020203" pitchFamily="34" charset="0"/>
              </a:rPr>
              <a:t>Суханцев</a:t>
            </a:r>
            <a:r>
              <a:rPr lang="ru-RU" sz="1800" dirty="0">
                <a:effectLst/>
                <a:latin typeface="Bahnschrift SemiLight" panose="020B0502040204020203" pitchFamily="34" charset="0"/>
              </a:rPr>
              <a:t> Вадим Андреевич</a:t>
            </a:r>
          </a:p>
          <a:p>
            <a:pPr marL="0" indent="0" algn="r">
              <a:buFont typeface="Wingdings" panose="05000000000000000000" pitchFamily="2" charset="2"/>
              <a:buNone/>
              <a:defRPr/>
            </a:pPr>
            <a:endParaRPr lang="ru-RU" sz="1800" dirty="0">
              <a:effectLst/>
              <a:latin typeface="Bahnschrift SemiLight" panose="020B0502040204020203" pitchFamily="34" charset="0"/>
            </a:endParaRPr>
          </a:p>
          <a:p>
            <a:pPr marL="0" indent="0" algn="r">
              <a:buFont typeface="Wingdings" panose="05000000000000000000" pitchFamily="2" charset="2"/>
              <a:buNone/>
              <a:defRPr/>
            </a:pPr>
            <a:endParaRPr lang="ru-RU" sz="1800" dirty="0">
              <a:effectLst/>
              <a:latin typeface="Bahnschrift SemiLight" panose="020B0502040204020203" pitchFamily="34" charset="0"/>
            </a:endParaRPr>
          </a:p>
          <a:p>
            <a:pPr marL="0" indent="0" algn="r">
              <a:buFont typeface="Wingdings" panose="05000000000000000000" pitchFamily="2" charset="2"/>
              <a:buNone/>
              <a:defRPr/>
            </a:pPr>
            <a:endParaRPr lang="ru-RU" sz="1800" dirty="0">
              <a:effectLst/>
              <a:latin typeface="Bahnschrift SemiLight" panose="020B0502040204020203" pitchFamily="34" charset="0"/>
            </a:endParaRPr>
          </a:p>
          <a:p>
            <a:pPr marL="0" indent="0" algn="r">
              <a:buFont typeface="Wingdings" panose="05000000000000000000" pitchFamily="2" charset="2"/>
              <a:buNone/>
              <a:defRPr/>
            </a:pPr>
            <a:endParaRPr lang="ru-RU" sz="1800" dirty="0">
              <a:effectLst/>
              <a:latin typeface="Bahnschrift SemiLight" panose="020B0502040204020203" pitchFamily="34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  <a:latin typeface="Bahnschrift SemiLight" panose="020B0502040204020203" pitchFamily="34" charset="0"/>
              </a:rPr>
              <a:t>2022</a:t>
            </a:r>
          </a:p>
          <a:p>
            <a:pPr marL="0" indent="0" algn="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ru-RU" sz="10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marL="0" indent="0" algn="r" defTabSz="912813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ru-RU" sz="10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88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5A044E-5C14-4A61-8673-55FF88C6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kern="0" dirty="0"/>
              <a:t>Курс </a:t>
            </a:r>
            <a:r>
              <a:rPr lang="ru-RU" altLang="ru-RU" kern="0" dirty="0" smtClean="0"/>
              <a:t>«</a:t>
            </a:r>
            <a:r>
              <a:rPr lang="ru-RU" altLang="ru-RU" kern="0" dirty="0" err="1" smtClean="0"/>
              <a:t>Продажника</a:t>
            </a:r>
            <a:r>
              <a:rPr lang="ru-RU" altLang="ru-RU" kern="0" dirty="0" smtClean="0"/>
              <a:t>» </a:t>
            </a:r>
            <a:r>
              <a:rPr lang="en-US" altLang="ru-RU" kern="0" dirty="0"/>
              <a:t>ACDMX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6D50165-C5BC-4780-B905-39B255CA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322773"/>
            <a:ext cx="5682914" cy="4007723"/>
          </a:xfrm>
        </p:spPr>
        <p:txBody>
          <a:bodyPr/>
          <a:lstStyle/>
          <a:p>
            <a:r>
              <a:rPr lang="ru-RU" altLang="ru-RU" kern="0" dirty="0"/>
              <a:t>На курсе я изучал </a:t>
            </a:r>
            <a:r>
              <a:rPr lang="ru-RU" altLang="ru-RU" kern="0" dirty="0" smtClean="0"/>
              <a:t>основы продаж, </a:t>
            </a:r>
            <a:r>
              <a:rPr lang="ru-RU" altLang="ru-RU" kern="0" dirty="0"/>
              <a:t>б</a:t>
            </a:r>
            <a:r>
              <a:rPr lang="ru-RU" altLang="ru-RU" kern="0" dirty="0" smtClean="0"/>
              <a:t>лагодаря </a:t>
            </a:r>
            <a:r>
              <a:rPr lang="ru-RU" altLang="ru-RU" kern="0" dirty="0"/>
              <a:t>видео </a:t>
            </a:r>
            <a:r>
              <a:rPr lang="ru-RU" altLang="ru-RU" kern="0" dirty="0" smtClean="0"/>
              <a:t>урокам и заданиям которые были качественными </a:t>
            </a:r>
            <a:r>
              <a:rPr lang="ru-RU" altLang="ru-RU" kern="0" dirty="0"/>
              <a:t>и </a:t>
            </a:r>
            <a:r>
              <a:rPr lang="ru-RU" altLang="ru-RU" kern="0" dirty="0" smtClean="0"/>
              <a:t>интересными </a:t>
            </a:r>
            <a:r>
              <a:rPr lang="ru-RU" altLang="ru-RU" kern="0" dirty="0"/>
              <a:t>я легко </a:t>
            </a:r>
            <a:r>
              <a:rPr lang="ru-RU" altLang="ru-RU" kern="0" dirty="0" smtClean="0"/>
              <a:t>овладел новыми навыками общения с потенциальными клиентами и изучения рынка.</a:t>
            </a:r>
            <a:endParaRPr lang="ru-RU" dirty="0"/>
          </a:p>
        </p:txBody>
      </p:sp>
      <p:pic>
        <p:nvPicPr>
          <p:cNvPr id="4100" name="Picture 4" descr="Хороший Продажник - миф и реальность?! | ВКонтакт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2066" y="2047598"/>
            <a:ext cx="5546870" cy="3182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5066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1F422D3-7106-4DFE-A302-5A6F63A5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2053E8E-8826-42A9-9852-F26F912E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16388" cy="3649133"/>
          </a:xfrm>
        </p:spPr>
        <p:txBody>
          <a:bodyPr>
            <a:normAutofit/>
          </a:bodyPr>
          <a:lstStyle/>
          <a:p>
            <a:r>
              <a:rPr lang="ru-RU" sz="3200" dirty="0"/>
              <a:t>В заключение хотелось бы сказать что на практике в </a:t>
            </a:r>
            <a:r>
              <a:rPr lang="ru-RU" sz="3200" dirty="0" smtClean="0"/>
              <a:t>ЦОПП </a:t>
            </a:r>
            <a:r>
              <a:rPr lang="ru-RU" sz="3200" dirty="0"/>
              <a:t>я многому </a:t>
            </a:r>
            <a:r>
              <a:rPr lang="ru-RU" sz="3200" dirty="0" smtClean="0"/>
              <a:t>научился </a:t>
            </a:r>
            <a:r>
              <a:rPr lang="ru-RU" sz="3200" dirty="0"/>
              <a:t>и </a:t>
            </a:r>
            <a:r>
              <a:rPr lang="ru-RU" sz="3200" dirty="0" smtClean="0"/>
              <a:t>приобрел полезные навыки.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427017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624DA6-4744-4A8B-96C3-AD36F667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7BB5D70-4921-4362-A5D5-75852327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9497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5DC4E5-CFB9-4CDE-BE71-531E1D15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3" y="1135811"/>
            <a:ext cx="4816266" cy="1540042"/>
          </a:xfrm>
        </p:spPr>
        <p:txBody>
          <a:bodyPr>
            <a:noAutofit/>
          </a:bodyPr>
          <a:lstStyle/>
          <a:p>
            <a:r>
              <a:rPr lang="ru-RU" altLang="ru-RU" sz="2000" b="1" dirty="0"/>
              <a:t>Объект исследования </a:t>
            </a:r>
            <a:r>
              <a:rPr lang="ru-RU" altLang="ru-RU" sz="2000" dirty="0"/>
              <a:t>– Центр опережающей профессиональной подготовки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53CA90C5-3767-4ECE-92D1-EEF80CB00CF1}"/>
              </a:ext>
            </a:extLst>
          </p:cNvPr>
          <p:cNvSpPr txBox="1">
            <a:spLocks/>
          </p:cNvSpPr>
          <p:nvPr/>
        </p:nvSpPr>
        <p:spPr>
          <a:xfrm>
            <a:off x="703729" y="2662686"/>
            <a:ext cx="5273467" cy="15400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2000" b="1" dirty="0"/>
              <a:t>Предмет исследования </a:t>
            </a:r>
            <a:r>
              <a:rPr lang="ru-RU" altLang="ru-RU" sz="2000" dirty="0"/>
              <a:t>– Работа в организации, обучение курсу </a:t>
            </a:r>
            <a:r>
              <a:rPr lang="ru-RU" altLang="ru-RU" sz="2000" dirty="0" err="1" smtClean="0"/>
              <a:t>продажника</a:t>
            </a:r>
            <a:r>
              <a:rPr lang="ru-RU" altLang="ru-RU" sz="2000" dirty="0" smtClean="0"/>
              <a:t> </a:t>
            </a:r>
            <a:r>
              <a:rPr lang="ru-RU" altLang="ru-RU" sz="2000" dirty="0"/>
              <a:t>и применение знаний на примере.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F4D237A-6C57-42A6-B760-3EA691EBE1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7050" y="655608"/>
            <a:ext cx="5905917" cy="45633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3DF1AB-A53D-4179-8356-83AF911C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altLang="ru-RU" b="1" dirty="0"/>
              <a:t>Поставленные цели потребовали решения задач:</a:t>
            </a:r>
            <a:r>
              <a:rPr lang="ru-RU" altLang="ru-RU" dirty="0">
                <a:solidFill>
                  <a:srgbClr val="FF0000"/>
                </a:solidFill>
              </a:rPr>
              <a:t/>
            </a:r>
            <a:br>
              <a:rPr lang="ru-RU" altLang="ru-RU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DE83C56-A914-4A12-B18D-DB0C4C3F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604433"/>
            <a:ext cx="5796046" cy="4844493"/>
          </a:xfrm>
        </p:spPr>
        <p:txBody>
          <a:bodyPr>
            <a:normAutofit/>
          </a:bodyPr>
          <a:lstStyle/>
          <a:p>
            <a:pPr marL="0" indent="0"/>
            <a:r>
              <a:rPr lang="ru-RU" altLang="ru-RU" sz="2000" dirty="0" smtClean="0"/>
              <a:t>Изучение управления персонала внутри </a:t>
            </a:r>
            <a:r>
              <a:rPr lang="ru-RU" altLang="ru-RU" sz="2000" dirty="0"/>
              <a:t>организации;</a:t>
            </a:r>
          </a:p>
          <a:p>
            <a:pPr marL="0" indent="0"/>
            <a:r>
              <a:rPr lang="ru-RU" altLang="ru-RU" sz="2000" dirty="0"/>
              <a:t>анализ </a:t>
            </a:r>
            <a:r>
              <a:rPr lang="ru-RU" altLang="ru-RU" sz="2000" dirty="0" smtClean="0"/>
              <a:t>управления </a:t>
            </a:r>
            <a:r>
              <a:rPr lang="ru-RU" altLang="ru-RU" sz="2000" dirty="0"/>
              <a:t>и аттестации персон окончивших обучение на </a:t>
            </a:r>
            <a:r>
              <a:rPr lang="ru-RU" altLang="ru-RU" sz="2000" dirty="0" smtClean="0"/>
              <a:t>одно из направлений;</a:t>
            </a:r>
            <a:endParaRPr lang="ru-RU" altLang="ru-RU" sz="2000" dirty="0"/>
          </a:p>
          <a:p>
            <a:pPr marL="0" indent="0"/>
            <a:r>
              <a:rPr lang="ru-RU" altLang="ru-RU" sz="2000" dirty="0" smtClean="0"/>
              <a:t>разработка </a:t>
            </a:r>
            <a:r>
              <a:rPr lang="ru-RU" altLang="ru-RU" sz="2000" dirty="0"/>
              <a:t>рекомендаций по совершенствованию системы </a:t>
            </a:r>
            <a:r>
              <a:rPr lang="ru-RU" altLang="ru-RU" sz="2000" dirty="0" smtClean="0"/>
              <a:t>аттестации</a:t>
            </a:r>
            <a:r>
              <a:rPr lang="en-US" altLang="ru-RU" sz="2000" dirty="0" smtClean="0"/>
              <a:t>;</a:t>
            </a:r>
            <a:endParaRPr lang="ru-RU" altLang="ru-RU" sz="2000" dirty="0"/>
          </a:p>
          <a:p>
            <a:pPr marL="0" indent="0"/>
            <a:r>
              <a:rPr lang="ru-RU" altLang="ru-RU" sz="2000" dirty="0"/>
              <a:t>определение экономического и социального эффекта от предложенных мер внутри организации по выпуску обучившихся, вывод их на </a:t>
            </a:r>
            <a:r>
              <a:rPr lang="ru-RU" altLang="ru-RU" sz="2000" dirty="0" smtClean="0"/>
              <a:t>рынок </a:t>
            </a:r>
            <a:r>
              <a:rPr lang="ru-RU" altLang="ru-RU" sz="2000" dirty="0"/>
              <a:t>труда</a:t>
            </a:r>
            <a:r>
              <a:rPr lang="en-US" altLang="ru-RU" sz="2000" dirty="0"/>
              <a:t>;</a:t>
            </a:r>
            <a:endParaRPr lang="ru-RU" altLang="ru-RU" sz="20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9E3F173B-EDA9-4284-A111-503BE23546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523" y="2342147"/>
            <a:ext cx="5140341" cy="30842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1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43E104-93EA-4738-8F9F-FA57CF8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Чему я обучился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A5586CA-51D3-46A9-80D8-AE9E116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151065" cy="1372920"/>
          </a:xfrm>
        </p:spPr>
        <p:txBody>
          <a:bodyPr>
            <a:normAutofit/>
          </a:bodyPr>
          <a:lstStyle/>
          <a:p>
            <a:r>
              <a:rPr lang="ru-RU" dirty="0"/>
              <a:t>На данном курсе </a:t>
            </a:r>
            <a:r>
              <a:rPr lang="ru-RU" altLang="ru-RU" b="1" kern="0" dirty="0"/>
              <a:t>я смог научиться некоторым вещам в </a:t>
            </a:r>
            <a:r>
              <a:rPr lang="ru-RU" altLang="ru-RU" b="1" kern="0" dirty="0" smtClean="0"/>
              <a:t>такой отрасли</a:t>
            </a:r>
            <a:r>
              <a:rPr lang="en-US" altLang="ru-RU" b="1" kern="0" dirty="0" smtClean="0"/>
              <a:t> </a:t>
            </a:r>
            <a:r>
              <a:rPr lang="ru-RU" altLang="ru-RU" b="1" kern="0" dirty="0" smtClean="0"/>
              <a:t>как продажа продуктов. </a:t>
            </a:r>
            <a:endParaRPr lang="ru-RU" altLang="ru-RU" b="1" kern="0" dirty="0"/>
          </a:p>
          <a:p>
            <a:r>
              <a:rPr lang="ru-RU" altLang="ru-RU" b="1" kern="0" dirty="0"/>
              <a:t>Я уяснил базовые элементы в сфере </a:t>
            </a:r>
            <a:r>
              <a:rPr lang="ru-RU" altLang="ru-RU" b="1" kern="0" dirty="0" smtClean="0"/>
              <a:t>продаж, </a:t>
            </a:r>
            <a:r>
              <a:rPr lang="ru-RU" altLang="ru-RU" b="1" kern="0" dirty="0"/>
              <a:t>понял </a:t>
            </a:r>
            <a:r>
              <a:rPr lang="ru-RU" altLang="ru-RU" b="1" kern="0" dirty="0" smtClean="0"/>
              <a:t>как максимально эффективно продавать продукты.</a:t>
            </a:r>
            <a:endParaRPr lang="ru-RU" altLang="ru-RU" b="1" kern="0" dirty="0"/>
          </a:p>
          <a:p>
            <a:r>
              <a:rPr lang="ru-RU" altLang="ru-RU" b="1" kern="0" dirty="0"/>
              <a:t>Также я обучился </a:t>
            </a:r>
            <a:r>
              <a:rPr lang="ru-RU" altLang="ru-RU" b="1" kern="0" dirty="0" smtClean="0"/>
              <a:t>работе с людьми, тому как общаться с потенциальным покупателем.</a:t>
            </a:r>
            <a:endParaRPr lang="ru-RU" altLang="ru-RU" b="1" kern="0" dirty="0"/>
          </a:p>
          <a:p>
            <a:endParaRPr lang="ru-RU" dirty="0"/>
          </a:p>
        </p:txBody>
      </p:sp>
      <p:pic>
        <p:nvPicPr>
          <p:cNvPr id="5122" name="Picture 2" descr="ПРОДАЖНИК ИЛИ ПРОДАВЕЦ? | SALES LOGIC | Яндекс Дзе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999" y="3435658"/>
            <a:ext cx="5708340" cy="3280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104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A860D3-D88D-40BA-90CE-2F64FB30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638" y="109057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Функциональная модель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59F00153-205F-48CE-8553-EBFEA19A8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0688" t="22922" r="27897" b="20249"/>
          <a:stretch/>
        </p:blipFill>
        <p:spPr>
          <a:xfrm>
            <a:off x="247152" y="1207066"/>
            <a:ext cx="4886910" cy="25436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1370F00-86CE-43E7-955B-FFC35AB46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559" t="20400" r="27227" b="6625"/>
          <a:stretch/>
        </p:blipFill>
        <p:spPr>
          <a:xfrm>
            <a:off x="3570913" y="3837963"/>
            <a:ext cx="5050174" cy="2910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947077B-BB09-4D00-B61F-854501651A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441" t="20932" r="27137" b="6675"/>
          <a:stretch/>
        </p:blipFill>
        <p:spPr>
          <a:xfrm>
            <a:off x="6962863" y="1211561"/>
            <a:ext cx="4981986" cy="2539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0127" y="2048039"/>
            <a:ext cx="5614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chemeClr val="bg1"/>
                </a:solidFill>
              </a:rPr>
              <a:t>Обучение</a:t>
            </a:r>
            <a:r>
              <a:rPr lang="ru-RU" sz="600" dirty="0">
                <a:solidFill>
                  <a:schemeClr val="bg1"/>
                </a:solidFill>
              </a:rPr>
              <a:t> </a:t>
            </a:r>
          </a:p>
          <a:p>
            <a:r>
              <a:rPr lang="ru-RU" sz="600" dirty="0">
                <a:solidFill>
                  <a:schemeClr val="bg1"/>
                </a:solidFill>
              </a:rPr>
              <a:t>   в</a:t>
            </a:r>
          </a:p>
        </p:txBody>
      </p:sp>
    </p:spTree>
    <p:extLst>
      <p:ext uri="{BB962C8B-B14F-4D97-AF65-F5344CB8AC3E}">
        <p14:creationId xmlns:p14="http://schemas.microsoft.com/office/powerpoint/2010/main" xmlns="" val="347014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3A3E53-7AA5-41CF-A7F9-A0938C6D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ПОСТРОЕНИЕ АРХИТЕКТУРЫ ПРОГРАММНОГО СРЕДСТВА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825D6FE-70A1-4447-800A-433A41DB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7" y="1946245"/>
            <a:ext cx="124995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54F6BFC-85BC-41C9-B277-A26220AE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812" y="5551638"/>
            <a:ext cx="28942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44"/>
          <a:stretch/>
        </p:blipFill>
        <p:spPr>
          <a:xfrm>
            <a:off x="2351314" y="3123375"/>
            <a:ext cx="591524" cy="1181265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4544291" y="2398458"/>
            <a:ext cx="1506186" cy="706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Вводит значения примера(1\2\3…)</a:t>
            </a:r>
          </a:p>
        </p:txBody>
      </p:sp>
      <p:sp>
        <p:nvSpPr>
          <p:cNvPr id="20" name="Овал 19"/>
          <p:cNvSpPr/>
          <p:nvPr/>
        </p:nvSpPr>
        <p:spPr>
          <a:xfrm>
            <a:off x="4544291" y="3360755"/>
            <a:ext cx="1506186" cy="706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Вводит знак для примера (+\-\*…)</a:t>
            </a:r>
          </a:p>
        </p:txBody>
      </p:sp>
      <p:sp>
        <p:nvSpPr>
          <p:cNvPr id="21" name="Овал 20"/>
          <p:cNvSpPr/>
          <p:nvPr/>
        </p:nvSpPr>
        <p:spPr>
          <a:xfrm>
            <a:off x="4544291" y="4325625"/>
            <a:ext cx="1506186" cy="706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Выводит ответ</a:t>
            </a:r>
          </a:p>
        </p:txBody>
      </p:sp>
      <p:sp>
        <p:nvSpPr>
          <p:cNvPr id="22" name="Овал 21"/>
          <p:cNvSpPr/>
          <p:nvPr/>
        </p:nvSpPr>
        <p:spPr>
          <a:xfrm>
            <a:off x="7333013" y="3123375"/>
            <a:ext cx="2428503" cy="1460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 калькулятора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7679" y="4488873"/>
            <a:ext cx="16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</a:t>
            </a:r>
          </a:p>
        </p:txBody>
      </p:sp>
      <p:cxnSp>
        <p:nvCxnSpPr>
          <p:cNvPr id="24" name="Прямая со стрелкой 23"/>
          <p:cNvCxnSpPr>
            <a:stCxn id="3" idx="3"/>
            <a:endCxn id="18" idx="2"/>
          </p:cNvCxnSpPr>
          <p:nvPr/>
        </p:nvCxnSpPr>
        <p:spPr>
          <a:xfrm flipV="1">
            <a:off x="2942838" y="2751710"/>
            <a:ext cx="1601453" cy="962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3" idx="3"/>
            <a:endCxn id="20" idx="2"/>
          </p:cNvCxnSpPr>
          <p:nvPr/>
        </p:nvCxnSpPr>
        <p:spPr>
          <a:xfrm flipV="1">
            <a:off x="2942838" y="3714007"/>
            <a:ext cx="160145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1" idx="2"/>
            <a:endCxn id="3" idx="3"/>
          </p:cNvCxnSpPr>
          <p:nvPr/>
        </p:nvCxnSpPr>
        <p:spPr>
          <a:xfrm flipH="1" flipV="1">
            <a:off x="2942838" y="3714008"/>
            <a:ext cx="1601453" cy="9648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Прямая со стрелкой 1023"/>
          <p:cNvCxnSpPr>
            <a:stCxn id="18" idx="6"/>
            <a:endCxn id="22" idx="2"/>
          </p:cNvCxnSpPr>
          <p:nvPr/>
        </p:nvCxnSpPr>
        <p:spPr>
          <a:xfrm>
            <a:off x="6050477" y="2751710"/>
            <a:ext cx="1282536" cy="11019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Прямая со стрелкой 1030"/>
          <p:cNvCxnSpPr>
            <a:stCxn id="22" idx="2"/>
            <a:endCxn id="21" idx="6"/>
          </p:cNvCxnSpPr>
          <p:nvPr/>
        </p:nvCxnSpPr>
        <p:spPr>
          <a:xfrm flipH="1">
            <a:off x="6050477" y="3853625"/>
            <a:ext cx="1282536" cy="825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3" name="Прямая со стрелкой 1032"/>
          <p:cNvCxnSpPr>
            <a:stCxn id="20" idx="6"/>
            <a:endCxn id="22" idx="2"/>
          </p:cNvCxnSpPr>
          <p:nvPr/>
        </p:nvCxnSpPr>
        <p:spPr>
          <a:xfrm>
            <a:off x="6050477" y="3714007"/>
            <a:ext cx="1282536" cy="139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035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Рисунок 1">
            <a:extLst>
              <a:ext uri="{FF2B5EF4-FFF2-40B4-BE49-F238E27FC236}">
                <a16:creationId xmlns:a16="http://schemas.microsoft.com/office/drawing/2014/main" xmlns="" id="{19526287-D915-427C-8A7C-24A0881F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757" t="34584" r="26819" b="21983"/>
          <a:stretch>
            <a:fillRect/>
          </a:stretch>
        </p:blipFill>
        <p:spPr bwMode="auto">
          <a:xfrm>
            <a:off x="2678742" y="534782"/>
            <a:ext cx="6834516" cy="444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1F67720-8393-499D-970B-4127B71668FE}"/>
              </a:ext>
            </a:extLst>
          </p:cNvPr>
          <p:cNvSpPr/>
          <p:nvPr/>
        </p:nvSpPr>
        <p:spPr>
          <a:xfrm>
            <a:off x="2678742" y="4982642"/>
            <a:ext cx="5974608" cy="45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indent="450215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</a:t>
            </a:r>
            <a:endParaRPr 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98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86347B6-8CAE-4C95-86C5-02364137C7F3}"/>
              </a:ext>
            </a:extLst>
          </p:cNvPr>
          <p:cNvSpPr/>
          <p:nvPr/>
        </p:nvSpPr>
        <p:spPr>
          <a:xfrm>
            <a:off x="4119816" y="5044724"/>
            <a:ext cx="3263394" cy="457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1200" indent="450215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классов</a:t>
            </a:r>
            <a:endParaRPr 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xmlns="" id="{510B04F9-1F33-44A7-B4D3-09E04F58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910" t="42627" r="29631" b="39142"/>
          <a:stretch>
            <a:fillRect/>
          </a:stretch>
        </p:blipFill>
        <p:spPr bwMode="auto">
          <a:xfrm>
            <a:off x="1055145" y="1813276"/>
            <a:ext cx="10081709" cy="26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492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214458-280C-4538-B79E-CC04E766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РАЗРАБОТКА ПРОГРАММНОГО ОБЕСПЕЧЕНИЯ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2A695C-4C35-43E8-919A-99AFEF49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0605C5E-C12D-4C27-AA0A-BFAD091F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42067"/>
            <a:ext cx="27717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Калькулятор Windows Forms на языке C#">
            <a:extLst>
              <a:ext uri="{FF2B5EF4-FFF2-40B4-BE49-F238E27FC236}">
                <a16:creationId xmlns:a16="http://schemas.microsoft.com/office/drawing/2014/main" xmlns="" id="{2C17A61A-B783-42AC-94E0-F0D596AE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6576" y="2142067"/>
            <a:ext cx="2771775" cy="318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Калькулятор Windows Forms на языке C#">
            <a:extLst>
              <a:ext uri="{FF2B5EF4-FFF2-40B4-BE49-F238E27FC236}">
                <a16:creationId xmlns:a16="http://schemas.microsoft.com/office/drawing/2014/main" xmlns="" id="{9440265F-EE69-4BAB-918B-A01D4A35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7351" y="2142067"/>
            <a:ext cx="28098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400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434</TotalTime>
  <Words>248</Words>
  <Application>Microsoft Office PowerPoint</Application>
  <PresentationFormat>Произвольный</PresentationFormat>
  <Paragraphs>45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Небесная</vt:lpstr>
      <vt:lpstr>Слайд 1</vt:lpstr>
      <vt:lpstr>Объект исследования – Центр опережающей профессиональной подготовки</vt:lpstr>
      <vt:lpstr>Поставленные цели потребовали решения задач: </vt:lpstr>
      <vt:lpstr>Чему я обучился</vt:lpstr>
      <vt:lpstr>Функциональная модель </vt:lpstr>
      <vt:lpstr>ПОСТРОЕНИЕ АРХИТЕКТУРЫ ПРОГРАММНОГО СРЕДСТВА</vt:lpstr>
      <vt:lpstr>Слайд 7</vt:lpstr>
      <vt:lpstr>Слайд 8</vt:lpstr>
      <vt:lpstr>РАЗРАБОТКА ПРОГРАММНОГО ОБЕСПЕЧЕНИЯ</vt:lpstr>
      <vt:lpstr>Курс «Продажника» ACDMX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Полейчук</dc:creator>
  <cp:lastModifiedBy>Пользователь Windows</cp:lastModifiedBy>
  <cp:revision>25</cp:revision>
  <dcterms:created xsi:type="dcterms:W3CDTF">2022-06-20T17:00:19Z</dcterms:created>
  <dcterms:modified xsi:type="dcterms:W3CDTF">2022-06-26T17:29:56Z</dcterms:modified>
</cp:coreProperties>
</file>