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5" r:id="rId10"/>
    <p:sldId id="266" r:id="rId11"/>
    <p:sldId id="267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6503E50-C488-42F1-89DB-604CA89FA1A5}" type="datetimeFigureOut">
              <a:rPr lang="en-CA" smtClean="0"/>
              <a:t>2022-06-20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DD030E9-C643-4505-BE10-592D9BBDFA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4214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3E50-C488-42F1-89DB-604CA89FA1A5}" type="datetimeFigureOut">
              <a:rPr lang="en-CA" smtClean="0"/>
              <a:t>2022-06-20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030E9-C643-4505-BE10-592D9BBDFA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4954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3E50-C488-42F1-89DB-604CA89FA1A5}" type="datetimeFigureOut">
              <a:rPr lang="en-CA" smtClean="0"/>
              <a:t>2022-06-20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030E9-C643-4505-BE10-592D9BBDFA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16084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3E50-C488-42F1-89DB-604CA89FA1A5}" type="datetimeFigureOut">
              <a:rPr lang="en-CA" smtClean="0"/>
              <a:t>2022-06-20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030E9-C643-4505-BE10-592D9BBDFA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49483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3E50-C488-42F1-89DB-604CA89FA1A5}" type="datetimeFigureOut">
              <a:rPr lang="en-CA" smtClean="0"/>
              <a:t>2022-06-20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030E9-C643-4505-BE10-592D9BBDFA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62195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3E50-C488-42F1-89DB-604CA89FA1A5}" type="datetimeFigureOut">
              <a:rPr lang="en-CA" smtClean="0"/>
              <a:t>2022-06-20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030E9-C643-4505-BE10-592D9BBDFA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27082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3E50-C488-42F1-89DB-604CA89FA1A5}" type="datetimeFigureOut">
              <a:rPr lang="en-CA" smtClean="0"/>
              <a:t>2022-06-20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030E9-C643-4505-BE10-592D9BBDFA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36353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6503E50-C488-42F1-89DB-604CA89FA1A5}" type="datetimeFigureOut">
              <a:rPr lang="en-CA" smtClean="0"/>
              <a:t>2022-06-20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030E9-C643-4505-BE10-592D9BBDFA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62460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86503E50-C488-42F1-89DB-604CA89FA1A5}" type="datetimeFigureOut">
              <a:rPr lang="en-CA" smtClean="0"/>
              <a:t>2022-06-20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030E9-C643-4505-BE10-592D9BBDFA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7670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3E50-C488-42F1-89DB-604CA89FA1A5}" type="datetimeFigureOut">
              <a:rPr lang="en-CA" smtClean="0"/>
              <a:t>2022-06-20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030E9-C643-4505-BE10-592D9BBDFA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24470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3E50-C488-42F1-89DB-604CA89FA1A5}" type="datetimeFigureOut">
              <a:rPr lang="en-CA" smtClean="0"/>
              <a:t>2022-06-20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030E9-C643-4505-BE10-592D9BBDFA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2722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3E50-C488-42F1-89DB-604CA89FA1A5}" type="datetimeFigureOut">
              <a:rPr lang="en-CA" smtClean="0"/>
              <a:t>2022-06-20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030E9-C643-4505-BE10-592D9BBDFA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4138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3E50-C488-42F1-89DB-604CA89FA1A5}" type="datetimeFigureOut">
              <a:rPr lang="en-CA" smtClean="0"/>
              <a:t>2022-06-20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030E9-C643-4505-BE10-592D9BBDFA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3420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3E50-C488-42F1-89DB-604CA89FA1A5}" type="datetimeFigureOut">
              <a:rPr lang="en-CA" smtClean="0"/>
              <a:t>2022-06-20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030E9-C643-4505-BE10-592D9BBDFA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8272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3E50-C488-42F1-89DB-604CA89FA1A5}" type="datetimeFigureOut">
              <a:rPr lang="en-CA" smtClean="0"/>
              <a:t>2022-06-20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030E9-C643-4505-BE10-592D9BBDFA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4998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3E50-C488-42F1-89DB-604CA89FA1A5}" type="datetimeFigureOut">
              <a:rPr lang="en-CA" smtClean="0"/>
              <a:t>2022-06-20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030E9-C643-4505-BE10-592D9BBDFA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6814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3E50-C488-42F1-89DB-604CA89FA1A5}" type="datetimeFigureOut">
              <a:rPr lang="en-CA" smtClean="0"/>
              <a:t>2022-06-20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030E9-C643-4505-BE10-592D9BBDFA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9483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6503E50-C488-42F1-89DB-604CA89FA1A5}" type="datetimeFigureOut">
              <a:rPr lang="en-CA" smtClean="0"/>
              <a:t>2022-06-20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CA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DD030E9-C643-4505-BE10-592D9BBDFA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2327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wnload/win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1ECA4FE-7D2F-4576-B767-3A5F5ABFE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75408F-9A49-717F-361C-4BCBE917D6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1169773"/>
            <a:ext cx="8825658" cy="2870161"/>
          </a:xfrm>
        </p:spPr>
        <p:txBody>
          <a:bodyPr anchor="b">
            <a:normAutofit/>
          </a:bodyPr>
          <a:lstStyle/>
          <a:p>
            <a:pPr algn="ctr"/>
            <a:r>
              <a:rPr lang="en-US" b="1">
                <a:solidFill>
                  <a:schemeClr val="tx1"/>
                </a:solidFill>
              </a:rPr>
              <a:t>INTRODUCTION TO PYTHON</a:t>
            </a:r>
            <a:endParaRPr lang="en-CA" b="1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35F3B0-AA0C-A4A6-3F21-6EC4F6F270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171" y="4293441"/>
            <a:ext cx="8825658" cy="1234148"/>
          </a:xfrm>
        </p:spPr>
        <p:txBody>
          <a:bodyPr>
            <a:normAutofit/>
          </a:bodyPr>
          <a:lstStyle/>
          <a:p>
            <a:pPr algn="ctr"/>
            <a:r>
              <a:rPr lang="en-US" sz="2000"/>
              <a:t>SUMMER 2022</a:t>
            </a:r>
            <a:endParaRPr lang="en-CA" sz="200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81F53E2-F556-42FA-8D24-113839EE1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58249" y="4166888"/>
            <a:ext cx="675502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42335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3BA58-79D3-B57D-4A62-A1895289A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Git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30B78-F6AB-AFE5-CBAF-4525E9001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6049" y="2663134"/>
            <a:ext cx="10473829" cy="4015961"/>
          </a:xfrm>
        </p:spPr>
        <p:txBody>
          <a:bodyPr>
            <a:normAutofit/>
          </a:bodyPr>
          <a:lstStyle/>
          <a:p>
            <a:r>
              <a:rPr lang="en-US" sz="2400" dirty="0"/>
              <a:t>We will install git to our computers using the following steps:</a:t>
            </a:r>
          </a:p>
          <a:p>
            <a:pPr lvl="1"/>
            <a:r>
              <a:rPr lang="en-US" sz="2000" dirty="0"/>
              <a:t>1) Click on the following link:</a:t>
            </a:r>
          </a:p>
          <a:p>
            <a:pPr lvl="2"/>
            <a:r>
              <a:rPr lang="en-CA" sz="1800" dirty="0">
                <a:hlinkClick r:id="rId2"/>
              </a:rPr>
              <a:t>https://git-scm.com/download/win</a:t>
            </a:r>
            <a:endParaRPr lang="en-US" sz="1800" dirty="0"/>
          </a:p>
          <a:p>
            <a:pPr lvl="1"/>
            <a:r>
              <a:rPr lang="en-US" sz="2000" dirty="0"/>
              <a:t>2) Download the latest version of git</a:t>
            </a:r>
          </a:p>
          <a:p>
            <a:pPr lvl="2"/>
            <a:r>
              <a:rPr lang="en-US" sz="1800" dirty="0"/>
              <a:t>You should see a link that says “Click here to download the latest 64-bit version of Git for Windows</a:t>
            </a:r>
          </a:p>
          <a:p>
            <a:pPr lvl="2"/>
            <a:r>
              <a:rPr lang="en-US" sz="1800" dirty="0"/>
              <a:t>Click to start download</a:t>
            </a:r>
          </a:p>
          <a:p>
            <a:pPr lvl="1"/>
            <a:r>
              <a:rPr lang="en-US" sz="2000" dirty="0"/>
              <a:t>3) Once download is finished, click on the .exe file to begin installation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455179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6C4A2-225F-6F1B-BFFC-EFE1729D9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Git (cont.)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5AF01-0121-BC57-FBD9-D8B210CCA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038741" cy="557143"/>
          </a:xfrm>
        </p:spPr>
        <p:txBody>
          <a:bodyPr>
            <a:normAutofit/>
          </a:bodyPr>
          <a:lstStyle/>
          <a:p>
            <a:r>
              <a:rPr lang="en-US" sz="2400" dirty="0"/>
              <a:t>Make sure the following options are enabled:</a:t>
            </a:r>
            <a:endParaRPr lang="en-C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2AB030-2526-17CF-E055-21E043EC3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641" y="3314733"/>
            <a:ext cx="4155534" cy="32550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67EC07-EA21-92D6-BA54-446E87192EF5}"/>
              </a:ext>
            </a:extLst>
          </p:cNvPr>
          <p:cNvSpPr txBox="1"/>
          <p:nvPr/>
        </p:nvSpPr>
        <p:spPr>
          <a:xfrm>
            <a:off x="5174324" y="3955775"/>
            <a:ext cx="5828840" cy="1418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Otherwise, just keep clicking on “next”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When you reach the end, click on “install”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This will install with the default configuration</a:t>
            </a:r>
          </a:p>
        </p:txBody>
      </p:sp>
    </p:spTree>
    <p:extLst>
      <p:ext uri="{BB962C8B-B14F-4D97-AF65-F5344CB8AC3E}">
        <p14:creationId xmlns:p14="http://schemas.microsoft.com/office/powerpoint/2010/main" val="2067945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E099C-B882-2A0B-5595-A17AFF240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write our first program!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41F84-C68B-5E0C-F520-1E0B19991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 on the following link to access the </a:t>
            </a:r>
            <a:r>
              <a:rPr lang="fr-CA" dirty="0"/>
              <a:t>Banque d’exercices: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69639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536E7-5B2F-ED00-D21B-CBCDB011E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Computer Science?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F2EEB-B16E-A5E1-10B9-DF14A1AF5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3" y="2603499"/>
            <a:ext cx="9976873" cy="4174988"/>
          </a:xfrm>
        </p:spPr>
        <p:txBody>
          <a:bodyPr>
            <a:normAutofit/>
          </a:bodyPr>
          <a:lstStyle/>
          <a:p>
            <a:r>
              <a:rPr lang="en-US" sz="2800" dirty="0"/>
              <a:t>Science of problem solving</a:t>
            </a:r>
          </a:p>
          <a:p>
            <a:r>
              <a:rPr lang="en-US" sz="2800" dirty="0"/>
              <a:t>Discipline that spans theory and practice</a:t>
            </a:r>
          </a:p>
          <a:p>
            <a:r>
              <a:rPr lang="en-US" sz="2800" dirty="0"/>
              <a:t>Requires abstract and concrete thinking</a:t>
            </a:r>
          </a:p>
          <a:p>
            <a:r>
              <a:rPr lang="en-US" sz="2800" dirty="0"/>
              <a:t>A computer scientist…</a:t>
            </a:r>
          </a:p>
          <a:p>
            <a:pPr lvl="1"/>
            <a:r>
              <a:rPr lang="en-US" sz="2400" dirty="0"/>
              <a:t>Must be able to model and analyze problems</a:t>
            </a:r>
          </a:p>
          <a:p>
            <a:pPr lvl="1"/>
            <a:r>
              <a:rPr lang="en-US" sz="2400" dirty="0"/>
              <a:t>Designs solutions</a:t>
            </a:r>
          </a:p>
          <a:p>
            <a:pPr lvl="1"/>
            <a:r>
              <a:rPr lang="en-US" sz="2400" dirty="0"/>
              <a:t>Verifies that solutions are correct</a:t>
            </a:r>
          </a:p>
          <a:p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3028199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071EA-5E95-C893-BC6E-853115B2D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programming?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D18FD-646D-CAD2-4A98-191B009D6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10791881" cy="4174988"/>
          </a:xfrm>
        </p:spPr>
        <p:txBody>
          <a:bodyPr>
            <a:normAutofit/>
          </a:bodyPr>
          <a:lstStyle/>
          <a:p>
            <a:r>
              <a:rPr lang="en-US" sz="2800" dirty="0"/>
              <a:t>Three-step process:</a:t>
            </a:r>
          </a:p>
          <a:p>
            <a:pPr lvl="1"/>
            <a:r>
              <a:rPr lang="en-US" sz="2400" dirty="0"/>
              <a:t>1) Think of a solution</a:t>
            </a:r>
          </a:p>
          <a:p>
            <a:pPr lvl="1"/>
            <a:r>
              <a:rPr lang="en-US" sz="2400" dirty="0"/>
              <a:t>2) Translate it into a sequence of instructions (</a:t>
            </a:r>
            <a:r>
              <a:rPr lang="en-US" sz="2400" i="1" dirty="0"/>
              <a:t>coding</a:t>
            </a:r>
            <a:r>
              <a:rPr lang="en-US" sz="2400" dirty="0"/>
              <a:t>)</a:t>
            </a:r>
          </a:p>
          <a:p>
            <a:pPr lvl="1"/>
            <a:r>
              <a:rPr lang="en-US" sz="2400" dirty="0"/>
              <a:t>3) Check that the solution is correct (</a:t>
            </a:r>
            <a:r>
              <a:rPr lang="en-US" sz="2400" i="1" dirty="0"/>
              <a:t>testing</a:t>
            </a:r>
            <a:r>
              <a:rPr lang="en-US" sz="2400" dirty="0"/>
              <a:t>) and fix any problems (</a:t>
            </a:r>
            <a:r>
              <a:rPr lang="en-US" sz="2400" i="1" dirty="0"/>
              <a:t>debugging</a:t>
            </a:r>
            <a:r>
              <a:rPr lang="en-US" sz="2400" dirty="0"/>
              <a:t>)</a:t>
            </a:r>
          </a:p>
          <a:p>
            <a:r>
              <a:rPr lang="en-CA" sz="2800" dirty="0"/>
              <a:t>Challenge: breaking down large problems into smaller and simpler tasks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30537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F47BA-A342-E9A3-9080-FB89EC83B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algorithms?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B2A5F-7CC9-73D8-6B33-9F1E8F050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10185594" cy="3876813"/>
          </a:xfrm>
        </p:spPr>
        <p:txBody>
          <a:bodyPr>
            <a:normAutofit/>
          </a:bodyPr>
          <a:lstStyle/>
          <a:p>
            <a:r>
              <a:rPr lang="en-US" sz="2800" dirty="0"/>
              <a:t>Sequence of logical steps that specify how to solve a problem</a:t>
            </a:r>
          </a:p>
          <a:p>
            <a:r>
              <a:rPr lang="en-US" sz="2800" dirty="0"/>
              <a:t>Computer science is the science of algorithms!</a:t>
            </a:r>
          </a:p>
          <a:p>
            <a:r>
              <a:rPr lang="en-US" sz="2800" dirty="0"/>
              <a:t>Examples:</a:t>
            </a:r>
          </a:p>
          <a:p>
            <a:pPr lvl="1"/>
            <a:r>
              <a:rPr lang="en-CA" sz="2400" dirty="0"/>
              <a:t>Cooking recipes</a:t>
            </a:r>
          </a:p>
          <a:p>
            <a:pPr lvl="1"/>
            <a:r>
              <a:rPr lang="en-CA" sz="2400" dirty="0"/>
              <a:t>Moves to solve a Rubik’s cube</a:t>
            </a:r>
          </a:p>
          <a:p>
            <a:pPr lvl="1"/>
            <a:r>
              <a:rPr lang="en-CA" sz="2400" dirty="0"/>
              <a:t>List of instructions to install your favourite video game</a:t>
            </a:r>
          </a:p>
        </p:txBody>
      </p:sp>
    </p:spTree>
    <p:extLst>
      <p:ext uri="{BB962C8B-B14F-4D97-AF65-F5344CB8AC3E}">
        <p14:creationId xmlns:p14="http://schemas.microsoft.com/office/powerpoint/2010/main" val="3746381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75CC7-9D4C-3DC1-DAAE-67252BB88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Python?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B084C-D355-E801-03E0-48062E892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5745" y="2246243"/>
            <a:ext cx="10513585" cy="4611757"/>
          </a:xfrm>
        </p:spPr>
        <p:txBody>
          <a:bodyPr>
            <a:normAutofit/>
          </a:bodyPr>
          <a:lstStyle/>
          <a:p>
            <a:r>
              <a:rPr lang="en-US" sz="2400" dirty="0"/>
              <a:t>Python is a popular programming language</a:t>
            </a:r>
          </a:p>
          <a:p>
            <a:r>
              <a:rPr lang="en-US" sz="2400" dirty="0"/>
              <a:t>Allows you to “speak” to the computer</a:t>
            </a:r>
          </a:p>
          <a:p>
            <a:r>
              <a:rPr lang="en-US" sz="2400" dirty="0"/>
              <a:t>The logical sequence is:</a:t>
            </a:r>
          </a:p>
          <a:p>
            <a:pPr lvl="1"/>
            <a:r>
              <a:rPr lang="en-US" sz="2000" dirty="0"/>
              <a:t>English </a:t>
            </a:r>
            <a:r>
              <a:rPr lang="en-US" sz="2000" dirty="0">
                <a:sym typeface="Wingdings" panose="05000000000000000000" pitchFamily="2" charset="2"/>
              </a:rPr>
              <a:t> Python  Machine language</a:t>
            </a:r>
            <a:endParaRPr lang="en-US" sz="2000" dirty="0"/>
          </a:p>
          <a:p>
            <a:r>
              <a:rPr lang="en-US" sz="2400" dirty="0"/>
              <a:t>Middle-man between us and the computer’s internal language</a:t>
            </a:r>
          </a:p>
          <a:p>
            <a:r>
              <a:rPr lang="en-US" sz="2400" dirty="0">
                <a:sym typeface="Wingdings" panose="05000000000000000000" pitchFamily="2" charset="2"/>
              </a:rPr>
              <a:t>There exist many different programming languages, each with their own set of strengths and weaknesses (e.g. Java, JavaScript, C++, C#, …)</a:t>
            </a:r>
          </a:p>
          <a:p>
            <a:r>
              <a:rPr lang="en-US" sz="2400" dirty="0">
                <a:sym typeface="Wingdings" panose="05000000000000000000" pitchFamily="2" charset="2"/>
              </a:rPr>
              <a:t>Python is popular in the scientific community for being beginner-</a:t>
            </a:r>
            <a:r>
              <a:rPr lang="en-US" sz="2400" dirty="0" err="1">
                <a:sym typeface="Wingdings" panose="05000000000000000000" pitchFamily="2" charset="2"/>
              </a:rPr>
              <a:t>friendy</a:t>
            </a:r>
            <a:r>
              <a:rPr lang="en-US" sz="2400" dirty="0">
                <a:sym typeface="Wingdings" panose="05000000000000000000" pitchFamily="2" charset="2"/>
              </a:rPr>
              <a:t> and providing visual tools for creating diagrams and graphs</a:t>
            </a:r>
            <a:endParaRPr lang="en-CA" sz="2400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CA" sz="20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52044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DCEDE-1EDB-36F1-309B-6B7F110B3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install Python!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0F53D-59CF-7F08-A6A7-A5D193E0D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9559429" cy="3737665"/>
          </a:xfrm>
        </p:spPr>
        <p:txBody>
          <a:bodyPr>
            <a:normAutofit/>
          </a:bodyPr>
          <a:lstStyle/>
          <a:p>
            <a:r>
              <a:rPr lang="en-US" sz="2400" dirty="0"/>
              <a:t>Click on the following link to download Python to your computer:</a:t>
            </a:r>
          </a:p>
          <a:p>
            <a:pPr lvl="1"/>
            <a:r>
              <a:rPr lang="en-CA" sz="2000" dirty="0">
                <a:hlinkClick r:id="rId2"/>
              </a:rPr>
              <a:t>https://www.python.org/downloads/</a:t>
            </a:r>
            <a:endParaRPr lang="en-CA" sz="2000" dirty="0"/>
          </a:p>
          <a:p>
            <a:pPr lvl="1"/>
            <a:r>
              <a:rPr lang="en-CA" sz="2000" dirty="0"/>
              <a:t>You should see a big box that says “Download the latest version for Windows”</a:t>
            </a:r>
          </a:p>
          <a:p>
            <a:pPr lvl="1"/>
            <a:r>
              <a:rPr lang="en-CA" sz="2000" dirty="0"/>
              <a:t>Click on Download Python 3.10.5</a:t>
            </a:r>
          </a:p>
        </p:txBody>
      </p:sp>
    </p:spTree>
    <p:extLst>
      <p:ext uri="{BB962C8B-B14F-4D97-AF65-F5344CB8AC3E}">
        <p14:creationId xmlns:p14="http://schemas.microsoft.com/office/powerpoint/2010/main" val="2475772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38F45-0C23-9E14-5FA2-03D47D6C6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Integrated Development Environment (IDE)</a:t>
            </a:r>
            <a:endParaRPr lang="en-CA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31974-9439-05CC-A8CD-84E9FDEE91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837724" cy="3416300"/>
          </a:xfrm>
        </p:spPr>
        <p:txBody>
          <a:bodyPr>
            <a:normAutofit/>
          </a:bodyPr>
          <a:lstStyle/>
          <a:p>
            <a:r>
              <a:rPr lang="en-US" sz="2800" dirty="0"/>
              <a:t>Now that Python is installed, we need an environment to write and execute Python code in </a:t>
            </a:r>
            <a:r>
              <a:rPr lang="en-US" sz="2800" dirty="0">
                <a:sym typeface="Wingdings" panose="05000000000000000000" pitchFamily="2" charset="2"/>
              </a:rPr>
              <a:t> IDE</a:t>
            </a:r>
            <a:endParaRPr lang="en-CA" sz="2800" dirty="0">
              <a:sym typeface="Wingdings" panose="05000000000000000000" pitchFamily="2" charset="2"/>
            </a:endParaRPr>
          </a:p>
          <a:p>
            <a:r>
              <a:rPr lang="en-CA" sz="2800" dirty="0">
                <a:sym typeface="Wingdings" panose="05000000000000000000" pitchFamily="2" charset="2"/>
              </a:rPr>
              <a:t>An IDE is just an application</a:t>
            </a:r>
            <a:r>
              <a:rPr lang="en-US" sz="2800" dirty="0">
                <a:sym typeface="Wingdings" panose="05000000000000000000" pitchFamily="2" charset="2"/>
              </a:rPr>
              <a:t> (like Word, PowerPoint, </a:t>
            </a:r>
            <a:r>
              <a:rPr lang="en-US" sz="2800" dirty="0" err="1">
                <a:sym typeface="Wingdings" panose="05000000000000000000" pitchFamily="2" charset="2"/>
              </a:rPr>
              <a:t>etc</a:t>
            </a:r>
            <a:r>
              <a:rPr lang="en-US" sz="2800" dirty="0">
                <a:sym typeface="Wingdings" panose="05000000000000000000" pitchFamily="2" charset="2"/>
              </a:rPr>
              <a:t>)</a:t>
            </a:r>
          </a:p>
          <a:p>
            <a:r>
              <a:rPr lang="en-US" sz="2800" dirty="0">
                <a:sym typeface="Wingdings" panose="05000000000000000000" pitchFamily="2" charset="2"/>
              </a:rPr>
              <a:t>Allows you to write, test, debug, and run your Python code</a:t>
            </a:r>
            <a:endParaRPr lang="en-CA" sz="28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49943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BEB86-483B-814F-1062-617A0E3D5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Notebook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6F198-7DAE-2BA8-6E07-4A8D99F9D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05325"/>
            <a:ext cx="10603037" cy="4552675"/>
          </a:xfrm>
        </p:spPr>
        <p:txBody>
          <a:bodyPr>
            <a:normAutofit/>
          </a:bodyPr>
          <a:lstStyle/>
          <a:p>
            <a:r>
              <a:rPr lang="en-US" sz="2400" dirty="0"/>
              <a:t>We will install a popular IDE called </a:t>
            </a:r>
            <a:r>
              <a:rPr lang="en-US" sz="2400" dirty="0" err="1"/>
              <a:t>Jupyter</a:t>
            </a:r>
            <a:r>
              <a:rPr lang="en-US" sz="2400" dirty="0"/>
              <a:t> Notebook with the following steps:</a:t>
            </a:r>
          </a:p>
          <a:p>
            <a:pPr lvl="1"/>
            <a:r>
              <a:rPr lang="en-US" sz="2000" dirty="0"/>
              <a:t>1) Open the Windows Command </a:t>
            </a:r>
            <a:r>
              <a:rPr lang="en-US" sz="2000" dirty="0" err="1"/>
              <a:t>Promp</a:t>
            </a:r>
            <a:endParaRPr lang="en-US" sz="2000" dirty="0"/>
          </a:p>
          <a:p>
            <a:pPr lvl="2"/>
            <a:r>
              <a:rPr lang="en-US" sz="1800" dirty="0"/>
              <a:t>a) Click on the Windows Start menu</a:t>
            </a:r>
          </a:p>
          <a:p>
            <a:pPr lvl="2"/>
            <a:r>
              <a:rPr lang="en-US" sz="1800" dirty="0"/>
              <a:t>b) Type in “command prompt”</a:t>
            </a:r>
          </a:p>
          <a:p>
            <a:pPr lvl="2"/>
            <a:r>
              <a:rPr lang="en-US" sz="1800" dirty="0"/>
              <a:t>c) Click on the first option</a:t>
            </a:r>
          </a:p>
          <a:p>
            <a:pPr lvl="1"/>
            <a:r>
              <a:rPr lang="en-US" sz="2000" dirty="0"/>
              <a:t>2) Copy-and-paste the following command to install:</a:t>
            </a:r>
          </a:p>
          <a:p>
            <a:pPr lvl="2"/>
            <a:r>
              <a:rPr lang="en-US" sz="1800" dirty="0"/>
              <a:t>pip install notebook</a:t>
            </a:r>
          </a:p>
          <a:p>
            <a:pPr lvl="1"/>
            <a:r>
              <a:rPr lang="en-US" sz="2000" dirty="0"/>
              <a:t>3) Launch </a:t>
            </a:r>
            <a:r>
              <a:rPr lang="en-US" sz="2000" dirty="0" err="1"/>
              <a:t>Jupyter</a:t>
            </a:r>
            <a:r>
              <a:rPr lang="en-US" sz="2000" dirty="0"/>
              <a:t> Notebook by copy-and-pasting the following command:</a:t>
            </a:r>
          </a:p>
          <a:p>
            <a:pPr lvl="2"/>
            <a:r>
              <a:rPr lang="en-US" sz="1800" dirty="0" err="1"/>
              <a:t>jupyter</a:t>
            </a:r>
            <a:r>
              <a:rPr lang="en-US" sz="1800" dirty="0"/>
              <a:t> notebook</a:t>
            </a:r>
          </a:p>
          <a:p>
            <a:pPr marL="914400" lvl="2" indent="0">
              <a:buNone/>
            </a:pPr>
            <a:endParaRPr lang="en-US" sz="1800" dirty="0"/>
          </a:p>
          <a:p>
            <a:pPr lvl="2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08987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D8C39-30AA-FE57-66A0-6733961D3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FAB9A-168A-BF24-FC4A-D59FA3AC6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851978"/>
            <a:ext cx="10255168" cy="3171136"/>
          </a:xfrm>
        </p:spPr>
        <p:txBody>
          <a:bodyPr>
            <a:normAutofit/>
          </a:bodyPr>
          <a:lstStyle/>
          <a:p>
            <a:r>
              <a:rPr lang="en-US" sz="2400" dirty="0"/>
              <a:t>Git is a popular tool that allows easy and organized </a:t>
            </a:r>
            <a:r>
              <a:rPr lang="en-US" sz="2400" b="1" dirty="0"/>
              <a:t>version control</a:t>
            </a:r>
          </a:p>
          <a:p>
            <a:r>
              <a:rPr lang="en-US" sz="2400" dirty="0"/>
              <a:t>Allows you to keep track of changes made to your code and collaborate with other programmers</a:t>
            </a:r>
          </a:p>
          <a:p>
            <a:r>
              <a:rPr lang="en-US" sz="2400" dirty="0"/>
              <a:t>Allows you to easily revert changes and avoid costly mistakes</a:t>
            </a:r>
          </a:p>
          <a:p>
            <a:r>
              <a:rPr lang="en-US" sz="2400" dirty="0"/>
              <a:t>Overall an </a:t>
            </a:r>
            <a:r>
              <a:rPr lang="en-US" sz="2400" b="1" dirty="0"/>
              <a:t>absolutely indispensable</a:t>
            </a:r>
            <a:r>
              <a:rPr lang="en-US" sz="2400" dirty="0"/>
              <a:t> programming tool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30631129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82</TotalTime>
  <Words>579</Words>
  <Application>Microsoft Office PowerPoint</Application>
  <PresentationFormat>Widescreen</PresentationFormat>
  <Paragraphs>70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Wingdings</vt:lpstr>
      <vt:lpstr>Wingdings 3</vt:lpstr>
      <vt:lpstr>Ion Boardroom</vt:lpstr>
      <vt:lpstr>INTRODUCTION TO PYTHON</vt:lpstr>
      <vt:lpstr>What is Computer Science?</vt:lpstr>
      <vt:lpstr>What is programming?</vt:lpstr>
      <vt:lpstr>What are algorithms?</vt:lpstr>
      <vt:lpstr>What is Python?</vt:lpstr>
      <vt:lpstr>Let’s install Python!</vt:lpstr>
      <vt:lpstr>Integrated Development Environment (IDE)</vt:lpstr>
      <vt:lpstr>Jupyter Notebook</vt:lpstr>
      <vt:lpstr>Git</vt:lpstr>
      <vt:lpstr>Installing Git</vt:lpstr>
      <vt:lpstr>Installing Git (cont.)</vt:lpstr>
      <vt:lpstr>Let’s write our first program!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</dc:title>
  <dc:creator>Jade Ducharme</dc:creator>
  <cp:lastModifiedBy>Jade Ducharme</cp:lastModifiedBy>
  <cp:revision>16</cp:revision>
  <dcterms:created xsi:type="dcterms:W3CDTF">2022-06-20T13:35:53Z</dcterms:created>
  <dcterms:modified xsi:type="dcterms:W3CDTF">2022-06-20T14:58:17Z</dcterms:modified>
</cp:coreProperties>
</file>