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421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95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1608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4948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6219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2708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3635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6246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67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447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272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413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42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827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499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681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948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232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baron-de-montrouge/Intro-to-Pyth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75408F-9A49-717F-361C-4BCBE917D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en-US" b="1">
                <a:solidFill>
                  <a:schemeClr val="tx1"/>
                </a:solidFill>
              </a:rPr>
              <a:t>INTRODUCTION TO PYTHON</a:t>
            </a:r>
            <a:endParaRPr lang="en-CA" b="1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5F3B0-AA0C-A4A6-3F21-6EC4F6F27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/>
              <a:t>SUMMER 2022</a:t>
            </a:r>
            <a:endParaRPr lang="en-CA" sz="2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233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BA58-79D3-B57D-4A62-A1895289A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Git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30B78-F6AB-AFE5-CBAF-4525E9001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049" y="2663134"/>
            <a:ext cx="10473829" cy="4015961"/>
          </a:xfrm>
        </p:spPr>
        <p:txBody>
          <a:bodyPr>
            <a:normAutofit/>
          </a:bodyPr>
          <a:lstStyle/>
          <a:p>
            <a:r>
              <a:rPr lang="en-US" sz="2400" dirty="0"/>
              <a:t>We will install git to our computers using the following steps:</a:t>
            </a:r>
          </a:p>
          <a:p>
            <a:pPr lvl="1"/>
            <a:r>
              <a:rPr lang="en-US" sz="2000" dirty="0"/>
              <a:t>1) Click on the following link:</a:t>
            </a:r>
          </a:p>
          <a:p>
            <a:pPr lvl="2"/>
            <a:r>
              <a:rPr lang="en-CA" sz="1800" dirty="0">
                <a:hlinkClick r:id="rId2"/>
              </a:rPr>
              <a:t>https://git-scm.com/download/win</a:t>
            </a:r>
            <a:endParaRPr lang="en-US" sz="1800" dirty="0"/>
          </a:p>
          <a:p>
            <a:pPr lvl="1"/>
            <a:r>
              <a:rPr lang="en-US" sz="2000" dirty="0"/>
              <a:t>2) Download the latest version of git</a:t>
            </a:r>
          </a:p>
          <a:p>
            <a:pPr lvl="2"/>
            <a:r>
              <a:rPr lang="en-US" sz="1800" dirty="0"/>
              <a:t>You should see a link that says “Click here to download the latest 64-bit version of Git for Windows</a:t>
            </a:r>
          </a:p>
          <a:p>
            <a:pPr lvl="2"/>
            <a:r>
              <a:rPr lang="en-US" sz="1800" dirty="0"/>
              <a:t>Click to start download</a:t>
            </a:r>
          </a:p>
          <a:p>
            <a:pPr lvl="1"/>
            <a:r>
              <a:rPr lang="en-US" sz="2000" dirty="0"/>
              <a:t>3) Once download is finished, click on the .exe file to begin installation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55179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6C4A2-225F-6F1B-BFFC-EFE1729D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Git (cont.)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5AF01-0121-BC57-FBD9-D8B210CC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038741" cy="557143"/>
          </a:xfrm>
        </p:spPr>
        <p:txBody>
          <a:bodyPr>
            <a:normAutofit/>
          </a:bodyPr>
          <a:lstStyle/>
          <a:p>
            <a:r>
              <a:rPr lang="en-US" sz="2400" dirty="0"/>
              <a:t>Make sure the following options are enabled:</a:t>
            </a: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2AB030-2526-17CF-E055-21E043EC3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41" y="3314733"/>
            <a:ext cx="4155534" cy="32550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67EC07-EA21-92D6-BA54-446E87192EF5}"/>
              </a:ext>
            </a:extLst>
          </p:cNvPr>
          <p:cNvSpPr txBox="1"/>
          <p:nvPr/>
        </p:nvSpPr>
        <p:spPr>
          <a:xfrm>
            <a:off x="5174324" y="3955775"/>
            <a:ext cx="5828840" cy="1418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Otherwise, just keep clicking on “next”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When you reach the end, click on “install”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This will install with the default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067945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099C-B882-2A0B-5595-A17AFF24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Exercises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41F84-C68B-5E0C-F520-1E0B19991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157" y="2480606"/>
            <a:ext cx="5407536" cy="3936447"/>
          </a:xfrm>
        </p:spPr>
        <p:txBody>
          <a:bodyPr>
            <a:normAutofit/>
          </a:bodyPr>
          <a:lstStyle/>
          <a:p>
            <a:r>
              <a:rPr lang="en-US" sz="2400" dirty="0"/>
              <a:t>Click on the following link to access the </a:t>
            </a:r>
            <a:r>
              <a:rPr lang="fr-CA" sz="2400" dirty="0"/>
              <a:t>Banque d’exercices:</a:t>
            </a:r>
          </a:p>
          <a:p>
            <a:pPr lvl="1"/>
            <a:r>
              <a:rPr lang="en-CA" sz="2000" dirty="0">
                <a:hlinkClick r:id="rId2"/>
              </a:rPr>
              <a:t>https://github.com/baron-de-montrouge/Intro-to-Python</a:t>
            </a:r>
            <a:endParaRPr lang="en-CA" sz="2000" dirty="0"/>
          </a:p>
          <a:p>
            <a:r>
              <a:rPr lang="en-CA" sz="2400" dirty="0"/>
              <a:t>We will want to “fork” this repository onto our own computer</a:t>
            </a:r>
          </a:p>
          <a:p>
            <a:r>
              <a:rPr lang="en-CA" sz="2400" dirty="0"/>
              <a:t>This will allow you to “own” the repo and modify it freely!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83D15E-0E45-CBD6-C04D-7DFE6B7DB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225" y="2297246"/>
            <a:ext cx="5142387" cy="442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39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E38E0-42CB-6501-86CF-EE6AA01B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a GitHub repository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1B654-940D-17C8-B6CA-636367C42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823" y="2509181"/>
            <a:ext cx="9698576" cy="2197100"/>
          </a:xfrm>
        </p:spPr>
        <p:txBody>
          <a:bodyPr>
            <a:normAutofit/>
          </a:bodyPr>
          <a:lstStyle/>
          <a:p>
            <a:r>
              <a:rPr lang="en-US" sz="2400" dirty="0"/>
              <a:t>You will need a (free!) GitHub account to fork the repo</a:t>
            </a:r>
          </a:p>
          <a:p>
            <a:r>
              <a:rPr lang="en-US" sz="2400" dirty="0"/>
              <a:t>You can create one easily with an email and a password</a:t>
            </a:r>
          </a:p>
          <a:p>
            <a:r>
              <a:rPr lang="en-US" sz="2400" dirty="0"/>
              <a:t>Once that is done, follow these steps to fork the repo:</a:t>
            </a:r>
          </a:p>
          <a:p>
            <a:pPr lvl="1"/>
            <a:r>
              <a:rPr lang="en-US" sz="2000" dirty="0"/>
              <a:t>1) Click on the “Fork” icon on the top-right corner</a:t>
            </a: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4FC33-DAF7-0B1A-52DB-91F5B4C5D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523" y="4536191"/>
            <a:ext cx="6792273" cy="1076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6D28A2-18DC-C623-79A3-4B1C6C23F187}"/>
              </a:ext>
            </a:extLst>
          </p:cNvPr>
          <p:cNvSpPr txBox="1"/>
          <p:nvPr/>
        </p:nvSpPr>
        <p:spPr>
          <a:xfrm>
            <a:off x="-685800" y="308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B90F8BD-A4EB-863E-2037-B5A6011F5FCF}"/>
              </a:ext>
            </a:extLst>
          </p:cNvPr>
          <p:cNvSpPr txBox="1">
            <a:spLocks/>
          </p:cNvSpPr>
          <p:nvPr/>
        </p:nvSpPr>
        <p:spPr>
          <a:xfrm>
            <a:off x="1266581" y="5612666"/>
            <a:ext cx="9658837" cy="945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2) Navigate to your copy of the repo in GitHub</a:t>
            </a:r>
          </a:p>
          <a:p>
            <a:pPr lvl="2"/>
            <a:r>
              <a:rPr lang="en-US" sz="1800" dirty="0"/>
              <a:t>It should be named YOUR-USER-NAME/Intro-to-Python</a:t>
            </a:r>
          </a:p>
        </p:txBody>
      </p:sp>
    </p:spTree>
    <p:extLst>
      <p:ext uri="{BB962C8B-B14F-4D97-AF65-F5344CB8AC3E}">
        <p14:creationId xmlns:p14="http://schemas.microsoft.com/office/powerpoint/2010/main" val="490339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E0C1-DDD9-80BE-BF13-E6650FD9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a GitHub repository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763D-B6A9-F855-2F75-80B8204EA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907" y="2474292"/>
            <a:ext cx="10742185" cy="825500"/>
          </a:xfrm>
        </p:spPr>
        <p:txBody>
          <a:bodyPr>
            <a:normAutofit/>
          </a:bodyPr>
          <a:lstStyle/>
          <a:p>
            <a:r>
              <a:rPr lang="en-US" sz="2400" dirty="0"/>
              <a:t>3) In your forked copy of the repo, click on the green “Code” icon</a:t>
            </a: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0099A-7F79-041D-EBE5-52D735A95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089" y="2977695"/>
            <a:ext cx="5469822" cy="90261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57E449-B855-77A6-7E16-3481DD987684}"/>
              </a:ext>
            </a:extLst>
          </p:cNvPr>
          <p:cNvSpPr txBox="1">
            <a:spLocks/>
          </p:cNvSpPr>
          <p:nvPr/>
        </p:nvSpPr>
        <p:spPr>
          <a:xfrm>
            <a:off x="724907" y="4093452"/>
            <a:ext cx="10742185" cy="825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4) Click on this icon to “clone” the repo</a:t>
            </a:r>
            <a:endParaRPr lang="en-CA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1E315B-E3DE-A06E-78BB-89D4A0005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792" y="4622253"/>
            <a:ext cx="4612415" cy="200375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17CDCFD-1A56-9C80-2BB7-05BA73592F7F}"/>
              </a:ext>
            </a:extLst>
          </p:cNvPr>
          <p:cNvSpPr/>
          <p:nvPr/>
        </p:nvSpPr>
        <p:spPr>
          <a:xfrm>
            <a:off x="7593496" y="5784574"/>
            <a:ext cx="808712" cy="47707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2823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A222-452A-B9EE-B750-D0FFC788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a GitHub Repository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340EC-AD29-7760-3280-C602DB539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9638942" cy="1362213"/>
          </a:xfrm>
        </p:spPr>
        <p:txBody>
          <a:bodyPr>
            <a:normAutofit/>
          </a:bodyPr>
          <a:lstStyle/>
          <a:p>
            <a:r>
              <a:rPr lang="en-US" sz="2400" dirty="0"/>
              <a:t>5) Open up the File Explorer and navigate to where you would like the files to be</a:t>
            </a:r>
          </a:p>
          <a:p>
            <a:pPr lvl="1"/>
            <a:r>
              <a:rPr lang="en-US" sz="2000" dirty="0"/>
              <a:t>For example:</a:t>
            </a: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F03C4-AAEE-A5D2-2DD4-D17530B2B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05" y="3965712"/>
            <a:ext cx="5922919" cy="69581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E10B8B-38C2-487D-E9FD-FC52F9E57FDC}"/>
              </a:ext>
            </a:extLst>
          </p:cNvPr>
          <p:cNvSpPr txBox="1">
            <a:spLocks/>
          </p:cNvSpPr>
          <p:nvPr/>
        </p:nvSpPr>
        <p:spPr>
          <a:xfrm>
            <a:off x="1276528" y="4803359"/>
            <a:ext cx="4100542" cy="1362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6) Right click and select “Git bash here”</a:t>
            </a:r>
            <a:endParaRPr lang="en-CA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93141-BEF5-3D4C-BAA2-CF4C79B6A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191" y="3285435"/>
            <a:ext cx="3224706" cy="328985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0FA089B-113C-D3C7-6858-8987E13B6BCF}"/>
              </a:ext>
            </a:extLst>
          </p:cNvPr>
          <p:cNvSpPr/>
          <p:nvPr/>
        </p:nvSpPr>
        <p:spPr>
          <a:xfrm>
            <a:off x="7569191" y="5237922"/>
            <a:ext cx="1147426" cy="2087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0543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7C2D-B162-C314-4DAB-C0D110BB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a GitHub Repository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09AA5-3979-259D-265A-F8673BC09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44473"/>
            <a:ext cx="10076263" cy="2892840"/>
          </a:xfrm>
        </p:spPr>
        <p:txBody>
          <a:bodyPr>
            <a:normAutofit/>
          </a:bodyPr>
          <a:lstStyle/>
          <a:p>
            <a:r>
              <a:rPr lang="en-US" sz="2400" dirty="0"/>
              <a:t>7) Type in the following</a:t>
            </a:r>
          </a:p>
          <a:p>
            <a:pPr lvl="1"/>
            <a:r>
              <a:rPr lang="en-US" sz="2000" dirty="0"/>
              <a:t>git clone link-to-repo</a:t>
            </a:r>
          </a:p>
          <a:p>
            <a:pPr lvl="1"/>
            <a:r>
              <a:rPr lang="en-US" sz="2000" dirty="0"/>
              <a:t>Replace the “link-to-repo” with the link you copied in Step 4</a:t>
            </a:r>
          </a:p>
          <a:p>
            <a:pPr lvl="2"/>
            <a:r>
              <a:rPr lang="en-US" sz="1800" dirty="0"/>
              <a:t>It should still be in your copied, so you should be able to simply right click and paste it!</a:t>
            </a:r>
          </a:p>
          <a:p>
            <a:r>
              <a:rPr lang="en-US" sz="2400" dirty="0"/>
              <a:t>8) Finally, you can open your cloned repo directly in the file explorer and access all the exercises!</a:t>
            </a: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832E7-5BFF-C4F2-F5EE-9B46438D0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034" y="5636203"/>
            <a:ext cx="8035932" cy="68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37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B4F7-7861-C675-2657-CAE5AF80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Okay, but why not use the F drive?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8915A-5F85-A37C-92E5-BC378B6A3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16629" cy="3687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It’s true, I could’ve simply put all these exercises in the F drive and you could’ve easily accessed them this way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advantage with GitHub is that you can freely modify the code you forked, and I (or anyone else!) can access </a:t>
            </a:r>
            <a:r>
              <a:rPr lang="en-US" sz="2400" b="1" dirty="0"/>
              <a:t>your version </a:t>
            </a:r>
            <a:r>
              <a:rPr lang="en-US" sz="2400" dirty="0"/>
              <a:t>of the code and help with writing, testing, debugging, etc. </a:t>
            </a:r>
            <a:r>
              <a:rPr lang="en-US" sz="2400" b="1" dirty="0"/>
              <a:t>without affecting the “main” code</a:t>
            </a:r>
          </a:p>
        </p:txBody>
      </p:sp>
    </p:spTree>
    <p:extLst>
      <p:ext uri="{BB962C8B-B14F-4D97-AF65-F5344CB8AC3E}">
        <p14:creationId xmlns:p14="http://schemas.microsoft.com/office/powerpoint/2010/main" val="1849516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9352-DDBD-C9E4-E8B1-1BC6D15F7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let’s write our first program!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47AE1-6328-1ED5-A1F5-032976FF9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35289" cy="3416300"/>
          </a:xfrm>
        </p:spPr>
        <p:txBody>
          <a:bodyPr>
            <a:normAutofit/>
          </a:bodyPr>
          <a:lstStyle/>
          <a:p>
            <a:r>
              <a:rPr lang="en-US" sz="2800" dirty="0"/>
              <a:t>Open up the Windows Command Prompt</a:t>
            </a:r>
          </a:p>
          <a:p>
            <a:r>
              <a:rPr lang="en-US" sz="2800" dirty="0"/>
              <a:t>Type in</a:t>
            </a:r>
            <a:r>
              <a:rPr lang="en-CA" sz="2800" dirty="0"/>
              <a:t> the following</a:t>
            </a:r>
          </a:p>
          <a:p>
            <a:pPr lvl="1"/>
            <a:r>
              <a:rPr lang="en-CA" sz="2400" dirty="0" err="1"/>
              <a:t>jupyter</a:t>
            </a:r>
            <a:r>
              <a:rPr lang="en-CA" sz="2400" dirty="0"/>
              <a:t> notebook</a:t>
            </a:r>
          </a:p>
          <a:p>
            <a:r>
              <a:rPr lang="en-CA" sz="2800" dirty="0"/>
              <a:t>Navigate to your cloned Intro-to-Python repo</a:t>
            </a:r>
          </a:p>
          <a:p>
            <a:r>
              <a:rPr lang="en-CA" sz="2800" dirty="0"/>
              <a:t>Open up the Exercises folder and click on Week1.ipynb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7431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070F-BD25-A8E3-F6CB-08DDED37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2465F-8357-18C2-3569-29D9428D2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579307" cy="3416300"/>
          </a:xfrm>
        </p:spPr>
        <p:txBody>
          <a:bodyPr>
            <a:normAutofit/>
          </a:bodyPr>
          <a:lstStyle/>
          <a:p>
            <a:r>
              <a:rPr lang="en-US" sz="2400" dirty="0"/>
              <a:t>The first Python functionality we will learn is the “print” statement</a:t>
            </a:r>
          </a:p>
          <a:p>
            <a:r>
              <a:rPr lang="en-US" sz="2400" dirty="0"/>
              <a:t>As the name suggests, it allows the user to “print” a piece of information on the screen</a:t>
            </a:r>
          </a:p>
          <a:p>
            <a:r>
              <a:rPr lang="en-US" sz="2400" dirty="0"/>
              <a:t>Exercise 1: print out Hello World using the following syntax:</a:t>
            </a:r>
          </a:p>
          <a:p>
            <a:pPr lvl="1"/>
            <a:r>
              <a:rPr lang="en-US" sz="2000" dirty="0"/>
              <a:t>print(“Hello World”)</a:t>
            </a:r>
          </a:p>
          <a:p>
            <a:pPr lvl="1"/>
            <a:r>
              <a:rPr lang="en-US" sz="2000" dirty="0"/>
              <a:t>Quotes are important!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26111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36E7-5B2F-ED00-D21B-CBCDB011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Computer Science?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F2EEB-B16E-A5E1-10B9-DF14A1AF5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499"/>
            <a:ext cx="9976873" cy="4174988"/>
          </a:xfrm>
        </p:spPr>
        <p:txBody>
          <a:bodyPr>
            <a:normAutofit/>
          </a:bodyPr>
          <a:lstStyle/>
          <a:p>
            <a:r>
              <a:rPr lang="en-US" sz="2800" dirty="0"/>
              <a:t>Science of problem solving</a:t>
            </a:r>
          </a:p>
          <a:p>
            <a:r>
              <a:rPr lang="en-US" sz="2800" dirty="0"/>
              <a:t>Discipline that spans theory and practice</a:t>
            </a:r>
          </a:p>
          <a:p>
            <a:r>
              <a:rPr lang="en-US" sz="2800" dirty="0"/>
              <a:t>Requires abstract and concrete thinking</a:t>
            </a:r>
          </a:p>
          <a:p>
            <a:r>
              <a:rPr lang="en-US" sz="2800" dirty="0"/>
              <a:t>A computer scientist…</a:t>
            </a:r>
          </a:p>
          <a:p>
            <a:pPr lvl="1"/>
            <a:r>
              <a:rPr lang="en-US" sz="2400" dirty="0"/>
              <a:t>Must be able to model and analyze problems</a:t>
            </a:r>
          </a:p>
          <a:p>
            <a:pPr lvl="1"/>
            <a:r>
              <a:rPr lang="en-US" sz="2400" dirty="0"/>
              <a:t>Designs solutions</a:t>
            </a:r>
          </a:p>
          <a:p>
            <a:pPr lvl="1"/>
            <a:r>
              <a:rPr lang="en-US" sz="2400" dirty="0"/>
              <a:t>Verifies that solutions are correct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028199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6D6B-4216-2788-7B3A-DB8A9985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functionalities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06A79-DA45-37AD-68DD-E50B333AA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035" y="2454965"/>
            <a:ext cx="10386391" cy="4283765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The second Python functionality we will learn relates to mathematical operations</a:t>
            </a:r>
          </a:p>
          <a:p>
            <a:r>
              <a:rPr lang="en-US" sz="2400" dirty="0"/>
              <a:t>Math is super easy in Python!</a:t>
            </a:r>
          </a:p>
          <a:p>
            <a:r>
              <a:rPr lang="en-US" sz="2400" dirty="0"/>
              <a:t>Add numbers using +, subtract using -, multiply using *, and divide using /</a:t>
            </a:r>
          </a:p>
          <a:p>
            <a:r>
              <a:rPr lang="en-US" sz="2400" dirty="0"/>
              <a:t>Let’s write a code that adds two numbers, a and b, using the following syntax</a:t>
            </a:r>
          </a:p>
          <a:p>
            <a:pPr lvl="1"/>
            <a:r>
              <a:rPr lang="en-US" sz="2000" dirty="0"/>
              <a:t>a = 1</a:t>
            </a:r>
          </a:p>
          <a:p>
            <a:pPr lvl="1"/>
            <a:r>
              <a:rPr lang="en-US" sz="2000" dirty="0"/>
              <a:t>b = 2</a:t>
            </a:r>
          </a:p>
          <a:p>
            <a:pPr lvl="1"/>
            <a:r>
              <a:rPr lang="en-US" sz="2000" dirty="0"/>
              <a:t>print(</a:t>
            </a:r>
            <a:r>
              <a:rPr lang="en-US" sz="2000" dirty="0" err="1"/>
              <a:t>a+b</a:t>
            </a:r>
            <a:r>
              <a:rPr lang="en-US" sz="2000" dirty="0"/>
              <a:t>)</a:t>
            </a:r>
          </a:p>
          <a:p>
            <a:r>
              <a:rPr lang="en-US" sz="2400" dirty="0"/>
              <a:t>Notice the lack of quotation marks this time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844420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0F8C-8EE3-198B-FDE2-3C75AC7E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Objects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8A5F-C3AC-24EB-FB29-463264600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740" y="2355573"/>
            <a:ext cx="9492519" cy="4502427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Python classifies different bits of text into different objects</a:t>
            </a:r>
          </a:p>
          <a:p>
            <a:r>
              <a:rPr lang="en-US" sz="2000" dirty="0"/>
              <a:t>These include…</a:t>
            </a:r>
          </a:p>
          <a:p>
            <a:pPr lvl="1"/>
            <a:r>
              <a:rPr lang="en-US" sz="1800" dirty="0"/>
              <a:t>Strings </a:t>
            </a:r>
          </a:p>
          <a:p>
            <a:pPr lvl="2"/>
            <a:r>
              <a:rPr lang="en-US" sz="1600" dirty="0"/>
              <a:t>These are any pieces of text enclosed in quotations marks</a:t>
            </a:r>
          </a:p>
          <a:p>
            <a:pPr lvl="2"/>
            <a:r>
              <a:rPr lang="en-US" sz="1600" dirty="0"/>
              <a:t>E.g. “Hello World” is a string object</a:t>
            </a:r>
          </a:p>
          <a:p>
            <a:pPr lvl="2"/>
            <a:r>
              <a:rPr lang="en-US" sz="1600" dirty="0"/>
              <a:t>Used to represent exactly what is enclosed in the quotation marks</a:t>
            </a:r>
          </a:p>
          <a:p>
            <a:pPr lvl="1"/>
            <a:r>
              <a:rPr lang="en-US" sz="1800" dirty="0"/>
              <a:t>Integers</a:t>
            </a:r>
          </a:p>
          <a:p>
            <a:pPr lvl="2"/>
            <a:r>
              <a:rPr lang="en-US" sz="1600" dirty="0"/>
              <a:t>Round numbers with no decimals</a:t>
            </a:r>
          </a:p>
          <a:p>
            <a:pPr lvl="2"/>
            <a:r>
              <a:rPr lang="en-US" sz="1600" dirty="0"/>
              <a:t>E.g. 1, 2, 3, …</a:t>
            </a:r>
          </a:p>
          <a:p>
            <a:pPr lvl="1"/>
            <a:r>
              <a:rPr lang="en-CA" sz="1800" dirty="0"/>
              <a:t>Floats</a:t>
            </a:r>
          </a:p>
          <a:p>
            <a:pPr lvl="2"/>
            <a:r>
              <a:rPr lang="en-CA" sz="1600" dirty="0"/>
              <a:t>Floating point numbers are numbers with decimal places</a:t>
            </a:r>
          </a:p>
          <a:p>
            <a:pPr lvl="2"/>
            <a:r>
              <a:rPr lang="en-CA" sz="1600" dirty="0"/>
              <a:t>E.g. 3.1415, </a:t>
            </a:r>
            <a:r>
              <a:rPr lang="en-CA" sz="1600" dirty="0" err="1"/>
              <a:t>etc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4170095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A070C-C689-772D-B7BE-0BA632D79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Objects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17976-91DC-9EAF-0507-85941E090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14048"/>
            <a:ext cx="10006689" cy="4145170"/>
          </a:xfrm>
        </p:spPr>
        <p:txBody>
          <a:bodyPr>
            <a:normAutofit/>
          </a:bodyPr>
          <a:lstStyle/>
          <a:p>
            <a:r>
              <a:rPr lang="en-US" sz="2400" dirty="0"/>
              <a:t>Exercise 3: Let’s write a code that outputs our name and age using the following syntax</a:t>
            </a:r>
          </a:p>
          <a:p>
            <a:pPr lvl="1"/>
            <a:r>
              <a:rPr lang="en-US" sz="2000" dirty="0"/>
              <a:t>name = “Jade”</a:t>
            </a:r>
          </a:p>
          <a:p>
            <a:pPr lvl="1"/>
            <a:r>
              <a:rPr lang="en-US" sz="2000" dirty="0"/>
              <a:t>age = 21</a:t>
            </a:r>
          </a:p>
          <a:p>
            <a:pPr lvl="1"/>
            <a:r>
              <a:rPr lang="en-US" sz="2000" dirty="0"/>
              <a:t>print(“My name is”, name, “and I am”, age, “years old.”)</a:t>
            </a:r>
          </a:p>
          <a:p>
            <a:r>
              <a:rPr lang="en-US" sz="2400" dirty="0"/>
              <a:t>Notice the quotations around “Jade” (string object), and the lack of quotations around 21 (int object)</a:t>
            </a:r>
          </a:p>
          <a:p>
            <a:r>
              <a:rPr lang="en-US" sz="2400" dirty="0"/>
              <a:t>To combine different objects in a print statement, use a comma!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698028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71EA-5E95-C893-BC6E-853115B2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D18FD-646D-CAD2-4A98-191B009D6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791881" cy="4174988"/>
          </a:xfrm>
        </p:spPr>
        <p:txBody>
          <a:bodyPr>
            <a:normAutofit/>
          </a:bodyPr>
          <a:lstStyle/>
          <a:p>
            <a:r>
              <a:rPr lang="en-US" sz="2800" dirty="0"/>
              <a:t>Three-step process:</a:t>
            </a:r>
          </a:p>
          <a:p>
            <a:pPr lvl="1"/>
            <a:r>
              <a:rPr lang="en-US" sz="2400" dirty="0"/>
              <a:t>1) Think of a solution</a:t>
            </a:r>
          </a:p>
          <a:p>
            <a:pPr lvl="1"/>
            <a:r>
              <a:rPr lang="en-US" sz="2400" dirty="0"/>
              <a:t>2) Translate it into a sequence of instructions (</a:t>
            </a:r>
            <a:r>
              <a:rPr lang="en-US" sz="2400" i="1" dirty="0"/>
              <a:t>coding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3) Check that the solution is correct (</a:t>
            </a:r>
            <a:r>
              <a:rPr lang="en-US" sz="2400" i="1" dirty="0"/>
              <a:t>testing</a:t>
            </a:r>
            <a:r>
              <a:rPr lang="en-US" sz="2400" dirty="0"/>
              <a:t>) and fix any problems (</a:t>
            </a:r>
            <a:r>
              <a:rPr lang="en-US" sz="2400" i="1" dirty="0"/>
              <a:t>debugging</a:t>
            </a:r>
            <a:r>
              <a:rPr lang="en-US" sz="2400" dirty="0"/>
              <a:t>)</a:t>
            </a:r>
          </a:p>
          <a:p>
            <a:r>
              <a:rPr lang="en-CA" sz="2800" dirty="0"/>
              <a:t>Challenge: breaking down large problems into smaller and simpler tasks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053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47BA-A342-E9A3-9080-FB89EC83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algorithms?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B2A5F-7CC9-73D8-6B33-9F1E8F050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185594" cy="3876813"/>
          </a:xfrm>
        </p:spPr>
        <p:txBody>
          <a:bodyPr>
            <a:normAutofit/>
          </a:bodyPr>
          <a:lstStyle/>
          <a:p>
            <a:r>
              <a:rPr lang="en-US" sz="2800" dirty="0"/>
              <a:t>Sequence of logical steps that specify how to solve a problem</a:t>
            </a:r>
          </a:p>
          <a:p>
            <a:r>
              <a:rPr lang="en-US" sz="2800" dirty="0"/>
              <a:t>Computer science is the science of algorithms!</a:t>
            </a:r>
          </a:p>
          <a:p>
            <a:r>
              <a:rPr lang="en-US" sz="2800" dirty="0"/>
              <a:t>Examples:</a:t>
            </a:r>
          </a:p>
          <a:p>
            <a:pPr lvl="1"/>
            <a:r>
              <a:rPr lang="en-CA" sz="2400" dirty="0"/>
              <a:t>Cooking recipes</a:t>
            </a:r>
          </a:p>
          <a:p>
            <a:pPr lvl="1"/>
            <a:r>
              <a:rPr lang="en-CA" sz="2400" dirty="0"/>
              <a:t>Moves to solve a Rubik’s cube</a:t>
            </a:r>
          </a:p>
          <a:p>
            <a:pPr lvl="1"/>
            <a:r>
              <a:rPr lang="en-CA" sz="2400" dirty="0"/>
              <a:t>List of instructions to install your favourite video game</a:t>
            </a:r>
          </a:p>
        </p:txBody>
      </p:sp>
    </p:spTree>
    <p:extLst>
      <p:ext uri="{BB962C8B-B14F-4D97-AF65-F5344CB8AC3E}">
        <p14:creationId xmlns:p14="http://schemas.microsoft.com/office/powerpoint/2010/main" val="3746381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5CC7-9D4C-3DC1-DAAE-67252BB8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084C-D355-E801-03E0-48062E892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745" y="2246243"/>
            <a:ext cx="10513585" cy="4611757"/>
          </a:xfrm>
        </p:spPr>
        <p:txBody>
          <a:bodyPr>
            <a:normAutofit/>
          </a:bodyPr>
          <a:lstStyle/>
          <a:p>
            <a:r>
              <a:rPr lang="en-US" sz="2400" dirty="0"/>
              <a:t>Python is a popular programming language</a:t>
            </a:r>
          </a:p>
          <a:p>
            <a:r>
              <a:rPr lang="en-US" sz="2400" dirty="0"/>
              <a:t>Allows you to “speak” to the computer</a:t>
            </a:r>
          </a:p>
          <a:p>
            <a:r>
              <a:rPr lang="en-US" sz="2400" dirty="0"/>
              <a:t>The logical sequence is:</a:t>
            </a:r>
          </a:p>
          <a:p>
            <a:pPr lvl="1"/>
            <a:r>
              <a:rPr lang="en-US" sz="2000" dirty="0"/>
              <a:t>English </a:t>
            </a:r>
            <a:r>
              <a:rPr lang="en-US" sz="2000" dirty="0">
                <a:sym typeface="Wingdings" panose="05000000000000000000" pitchFamily="2" charset="2"/>
              </a:rPr>
              <a:t> Python  Machine language</a:t>
            </a:r>
            <a:endParaRPr lang="en-US" sz="2000" dirty="0"/>
          </a:p>
          <a:p>
            <a:r>
              <a:rPr lang="en-US" sz="2400" dirty="0"/>
              <a:t>Middle-man between us and the computer’s internal language</a:t>
            </a:r>
          </a:p>
          <a:p>
            <a:r>
              <a:rPr lang="en-US" sz="2400" dirty="0">
                <a:sym typeface="Wingdings" panose="05000000000000000000" pitchFamily="2" charset="2"/>
              </a:rPr>
              <a:t>There exist many different programming languages, each with their own set of strengths and weaknesses (e.g. Java, JavaScript, C++, C#, …)</a:t>
            </a:r>
          </a:p>
          <a:p>
            <a:r>
              <a:rPr lang="en-US" sz="2400" dirty="0">
                <a:sym typeface="Wingdings" panose="05000000000000000000" pitchFamily="2" charset="2"/>
              </a:rPr>
              <a:t>Python is popular in the scientific community for being beginner-</a:t>
            </a:r>
            <a:r>
              <a:rPr lang="en-US" sz="2400" dirty="0" err="1">
                <a:sym typeface="Wingdings" panose="05000000000000000000" pitchFamily="2" charset="2"/>
              </a:rPr>
              <a:t>friendy</a:t>
            </a:r>
            <a:r>
              <a:rPr lang="en-US" sz="2400" dirty="0">
                <a:sym typeface="Wingdings" panose="05000000000000000000" pitchFamily="2" charset="2"/>
              </a:rPr>
              <a:t> and providing visual tools for creating diagrams and graphs</a:t>
            </a:r>
            <a:endParaRPr lang="en-CA" sz="24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CA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5204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DCEDE-1EDB-36F1-309B-6B7F110B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install Python!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0F53D-59CF-7F08-A6A7-A5D193E0D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559429" cy="3737665"/>
          </a:xfrm>
        </p:spPr>
        <p:txBody>
          <a:bodyPr>
            <a:normAutofit/>
          </a:bodyPr>
          <a:lstStyle/>
          <a:p>
            <a:r>
              <a:rPr lang="en-US" sz="2400" dirty="0"/>
              <a:t>Click on the following link to download Python to your computer:</a:t>
            </a:r>
          </a:p>
          <a:p>
            <a:pPr lvl="1"/>
            <a:r>
              <a:rPr lang="en-CA" sz="2000" dirty="0">
                <a:hlinkClick r:id="rId2"/>
              </a:rPr>
              <a:t>https://www.python.org/downloads/</a:t>
            </a:r>
            <a:endParaRPr lang="en-CA" sz="2000" dirty="0"/>
          </a:p>
          <a:p>
            <a:pPr lvl="1"/>
            <a:r>
              <a:rPr lang="en-CA" sz="2000" dirty="0"/>
              <a:t>You should see a big box that says “Download the latest version for Windows”</a:t>
            </a:r>
          </a:p>
          <a:p>
            <a:pPr lvl="1"/>
            <a:r>
              <a:rPr lang="en-CA" sz="2000" dirty="0"/>
              <a:t>Click on Download Python 3.10.5</a:t>
            </a:r>
          </a:p>
        </p:txBody>
      </p:sp>
    </p:spTree>
    <p:extLst>
      <p:ext uri="{BB962C8B-B14F-4D97-AF65-F5344CB8AC3E}">
        <p14:creationId xmlns:p14="http://schemas.microsoft.com/office/powerpoint/2010/main" val="247577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8F45-0C23-9E14-5FA2-03D47D6C6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Integrated Development Environment (IDE)</a:t>
            </a:r>
            <a:endParaRPr lang="en-C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31974-9439-05CC-A8CD-84E9FDEE9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37724" cy="3416300"/>
          </a:xfrm>
        </p:spPr>
        <p:txBody>
          <a:bodyPr>
            <a:normAutofit/>
          </a:bodyPr>
          <a:lstStyle/>
          <a:p>
            <a:r>
              <a:rPr lang="en-US" sz="2800" dirty="0"/>
              <a:t>Now that Python is installed, we need an environment to write and execute Python code in </a:t>
            </a:r>
            <a:r>
              <a:rPr lang="en-US" sz="2800" dirty="0">
                <a:sym typeface="Wingdings" panose="05000000000000000000" pitchFamily="2" charset="2"/>
              </a:rPr>
              <a:t> IDE</a:t>
            </a:r>
            <a:endParaRPr lang="en-CA" sz="2800" dirty="0">
              <a:sym typeface="Wingdings" panose="05000000000000000000" pitchFamily="2" charset="2"/>
            </a:endParaRPr>
          </a:p>
          <a:p>
            <a:r>
              <a:rPr lang="en-CA" sz="2800" dirty="0">
                <a:sym typeface="Wingdings" panose="05000000000000000000" pitchFamily="2" charset="2"/>
              </a:rPr>
              <a:t>An IDE is just an application</a:t>
            </a:r>
            <a:r>
              <a:rPr lang="en-US" sz="2800" dirty="0">
                <a:sym typeface="Wingdings" panose="05000000000000000000" pitchFamily="2" charset="2"/>
              </a:rPr>
              <a:t> (like Word, PowerPoint, </a:t>
            </a:r>
            <a:r>
              <a:rPr lang="en-US" sz="2800" dirty="0" err="1">
                <a:sym typeface="Wingdings" panose="05000000000000000000" pitchFamily="2" charset="2"/>
              </a:rPr>
              <a:t>etc</a:t>
            </a:r>
            <a:r>
              <a:rPr lang="en-US" sz="2800" dirty="0">
                <a:sym typeface="Wingdings" panose="05000000000000000000" pitchFamily="2" charset="2"/>
              </a:rPr>
              <a:t>)</a:t>
            </a:r>
          </a:p>
          <a:p>
            <a:r>
              <a:rPr lang="en-US" sz="2800" dirty="0">
                <a:sym typeface="Wingdings" panose="05000000000000000000" pitchFamily="2" charset="2"/>
              </a:rPr>
              <a:t>Allows you to write, test, debug, and run your Python code</a:t>
            </a:r>
            <a:endParaRPr lang="en-CA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4994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BEB86-483B-814F-1062-617A0E3D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6F198-7DAE-2BA8-6E07-4A8D99F9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05325"/>
            <a:ext cx="10603037" cy="4552675"/>
          </a:xfrm>
        </p:spPr>
        <p:txBody>
          <a:bodyPr>
            <a:normAutofit/>
          </a:bodyPr>
          <a:lstStyle/>
          <a:p>
            <a:r>
              <a:rPr lang="en-US" sz="2400" dirty="0"/>
              <a:t>We will install a popular IDE called </a:t>
            </a:r>
            <a:r>
              <a:rPr lang="en-US" sz="2400" dirty="0" err="1"/>
              <a:t>Jupyter</a:t>
            </a:r>
            <a:r>
              <a:rPr lang="en-US" sz="2400" dirty="0"/>
              <a:t> Notebook with the following steps:</a:t>
            </a:r>
          </a:p>
          <a:p>
            <a:pPr lvl="1"/>
            <a:r>
              <a:rPr lang="en-US" sz="2000" dirty="0"/>
              <a:t>1) Open the Windows Command </a:t>
            </a:r>
            <a:r>
              <a:rPr lang="en-US" sz="2000" dirty="0" err="1"/>
              <a:t>Promp</a:t>
            </a:r>
            <a:endParaRPr lang="en-US" sz="2000" dirty="0"/>
          </a:p>
          <a:p>
            <a:pPr lvl="2"/>
            <a:r>
              <a:rPr lang="en-US" sz="1800" dirty="0"/>
              <a:t>a) Click on the Windows Start menu</a:t>
            </a:r>
          </a:p>
          <a:p>
            <a:pPr lvl="2"/>
            <a:r>
              <a:rPr lang="en-US" sz="1800" dirty="0"/>
              <a:t>b) Type in “command prompt”</a:t>
            </a:r>
          </a:p>
          <a:p>
            <a:pPr lvl="2"/>
            <a:r>
              <a:rPr lang="en-US" sz="1800" dirty="0"/>
              <a:t>c) Click on the first option</a:t>
            </a:r>
          </a:p>
          <a:p>
            <a:pPr lvl="1"/>
            <a:r>
              <a:rPr lang="en-US" sz="2000" dirty="0"/>
              <a:t>2) Copy-and-paste the following command to install:</a:t>
            </a:r>
          </a:p>
          <a:p>
            <a:pPr lvl="2"/>
            <a:r>
              <a:rPr lang="en-US" sz="1800" dirty="0"/>
              <a:t>pip install notebook</a:t>
            </a:r>
          </a:p>
          <a:p>
            <a:pPr lvl="1"/>
            <a:r>
              <a:rPr lang="en-US" sz="2000" dirty="0"/>
              <a:t>3) Launch </a:t>
            </a:r>
            <a:r>
              <a:rPr lang="en-US" sz="2000" dirty="0" err="1"/>
              <a:t>Jupyter</a:t>
            </a:r>
            <a:r>
              <a:rPr lang="en-US" sz="2000" dirty="0"/>
              <a:t> Notebook by copy-and-pasting the following command:</a:t>
            </a:r>
          </a:p>
          <a:p>
            <a:pPr lvl="2"/>
            <a:r>
              <a:rPr lang="en-US" sz="1800" dirty="0" err="1"/>
              <a:t>jupyter</a:t>
            </a:r>
            <a:r>
              <a:rPr lang="en-US" sz="1800" dirty="0"/>
              <a:t> notebook</a:t>
            </a:r>
          </a:p>
          <a:p>
            <a:pPr marL="914400" lvl="2" indent="0">
              <a:buNone/>
            </a:pPr>
            <a:endParaRPr lang="en-US" sz="1800" dirty="0"/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08987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8C39-30AA-FE57-66A0-6733961D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FAB9A-168A-BF24-FC4A-D59FA3AC6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851978"/>
            <a:ext cx="10255168" cy="3171136"/>
          </a:xfrm>
        </p:spPr>
        <p:txBody>
          <a:bodyPr>
            <a:normAutofit/>
          </a:bodyPr>
          <a:lstStyle/>
          <a:p>
            <a:r>
              <a:rPr lang="en-US" sz="2400" dirty="0"/>
              <a:t>Git is a popular tool that allows easy and organized </a:t>
            </a:r>
            <a:r>
              <a:rPr lang="en-US" sz="2400" b="1" dirty="0"/>
              <a:t>version control</a:t>
            </a:r>
          </a:p>
          <a:p>
            <a:r>
              <a:rPr lang="en-US" sz="2400" dirty="0"/>
              <a:t>Allows you to keep track of changes made to your code and collaborate with other programmers</a:t>
            </a:r>
          </a:p>
          <a:p>
            <a:r>
              <a:rPr lang="en-US" sz="2400" dirty="0"/>
              <a:t>Allows you to easily revert changes and avoid costly mistakes</a:t>
            </a:r>
          </a:p>
          <a:p>
            <a:r>
              <a:rPr lang="en-US" sz="2400" dirty="0"/>
              <a:t>Overall an </a:t>
            </a:r>
            <a:r>
              <a:rPr lang="en-US" sz="2400" b="1" dirty="0"/>
              <a:t>absolutely indispensable</a:t>
            </a:r>
            <a:r>
              <a:rPr lang="en-US" sz="2400" dirty="0"/>
              <a:t> programming tool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063112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120</TotalTime>
  <Words>1234</Words>
  <Application>Microsoft Office PowerPoint</Application>
  <PresentationFormat>Widescreen</PresentationFormat>
  <Paragraphs>137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Wingdings</vt:lpstr>
      <vt:lpstr>Wingdings 3</vt:lpstr>
      <vt:lpstr>Ion Boardroom</vt:lpstr>
      <vt:lpstr>INTRODUCTION TO PYTHON</vt:lpstr>
      <vt:lpstr>What is Computer Science?</vt:lpstr>
      <vt:lpstr>What is programming?</vt:lpstr>
      <vt:lpstr>What are algorithms?</vt:lpstr>
      <vt:lpstr>What is Python?</vt:lpstr>
      <vt:lpstr>Let’s install Python!</vt:lpstr>
      <vt:lpstr>Integrated Development Environment (IDE)</vt:lpstr>
      <vt:lpstr>Jupyter Notebook</vt:lpstr>
      <vt:lpstr>Git</vt:lpstr>
      <vt:lpstr>Installing Git</vt:lpstr>
      <vt:lpstr>Installing Git (cont.)</vt:lpstr>
      <vt:lpstr>Access the Exercises</vt:lpstr>
      <vt:lpstr>Fork a GitHub repository</vt:lpstr>
      <vt:lpstr>Fork a GitHub repository (cont)</vt:lpstr>
      <vt:lpstr>Clone a GitHub Repository</vt:lpstr>
      <vt:lpstr>Clone a GitHub Repository (cont)</vt:lpstr>
      <vt:lpstr>Okay, but why not use the F drive?</vt:lpstr>
      <vt:lpstr>Finally, let’s write our first program!</vt:lpstr>
      <vt:lpstr>Hello World</vt:lpstr>
      <vt:lpstr>Math functionalities</vt:lpstr>
      <vt:lpstr>Python Objects</vt:lpstr>
      <vt:lpstr>Combining Objects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Jade Ducharme</dc:creator>
  <cp:lastModifiedBy>Jade Ducharme</cp:lastModifiedBy>
  <cp:revision>36</cp:revision>
  <dcterms:created xsi:type="dcterms:W3CDTF">2022-06-20T13:35:53Z</dcterms:created>
  <dcterms:modified xsi:type="dcterms:W3CDTF">2022-06-20T15:50:25Z</dcterms:modified>
</cp:coreProperties>
</file>