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04" r:id="rId3"/>
    <p:sldId id="258" r:id="rId4"/>
    <p:sldId id="259" r:id="rId5"/>
    <p:sldId id="314" r:id="rId6"/>
    <p:sldId id="265" r:id="rId7"/>
    <p:sldId id="299" r:id="rId8"/>
    <p:sldId id="268" r:id="rId9"/>
    <p:sldId id="271" r:id="rId10"/>
    <p:sldId id="328" r:id="rId11"/>
    <p:sldId id="315" r:id="rId12"/>
    <p:sldId id="317" r:id="rId13"/>
    <p:sldId id="318" r:id="rId14"/>
    <p:sldId id="319" r:id="rId15"/>
    <p:sldId id="320" r:id="rId16"/>
    <p:sldId id="322" r:id="rId17"/>
    <p:sldId id="324" r:id="rId18"/>
    <p:sldId id="325" r:id="rId19"/>
    <p:sldId id="326" r:id="rId20"/>
    <p:sldId id="327" r:id="rId21"/>
    <p:sldId id="305" r:id="rId22"/>
    <p:sldId id="275" r:id="rId23"/>
    <p:sldId id="306" r:id="rId24"/>
    <p:sldId id="294" r:id="rId25"/>
    <p:sldId id="329" r:id="rId26"/>
    <p:sldId id="330" r:id="rId27"/>
    <p:sldId id="331" r:id="rId28"/>
    <p:sldId id="333" r:id="rId29"/>
    <p:sldId id="334" r:id="rId30"/>
    <p:sldId id="335" r:id="rId31"/>
    <p:sldId id="336" r:id="rId32"/>
    <p:sldId id="337" r:id="rId33"/>
    <p:sldId id="307" r:id="rId34"/>
    <p:sldId id="297" r:id="rId35"/>
    <p:sldId id="273" r:id="rId36"/>
    <p:sldId id="276" r:id="rId37"/>
    <p:sldId id="298" r:id="rId38"/>
    <p:sldId id="338" r:id="rId39"/>
    <p:sldId id="310" r:id="rId40"/>
    <p:sldId id="312" r:id="rId41"/>
    <p:sldId id="311" r:id="rId42"/>
    <p:sldId id="285"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BB7"/>
    <a:srgbClr val="134098"/>
    <a:srgbClr val="CE421C"/>
    <a:srgbClr val="173376"/>
    <a:srgbClr val="E4E4E4"/>
    <a:srgbClr val="003064"/>
    <a:srgbClr val="0058B0"/>
    <a:srgbClr val="003366"/>
    <a:srgbClr val="52B0C5"/>
    <a:srgbClr val="0051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2" autoAdjust="0"/>
  </p:normalViewPr>
  <p:slideViewPr>
    <p:cSldViewPr snapToGrid="0">
      <p:cViewPr>
        <p:scale>
          <a:sx n="120" d="100"/>
          <a:sy n="120" d="100"/>
        </p:scale>
        <p:origin x="174"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t>‹#›</a:t>
            </a:fld>
            <a:endParaRPr lang="zh-CN" altLang="en-US"/>
          </a:p>
        </p:txBody>
      </p:sp>
    </p:spTree>
    <p:extLst>
      <p:ext uri="{BB962C8B-B14F-4D97-AF65-F5344CB8AC3E}">
        <p14:creationId xmlns:p14="http://schemas.microsoft.com/office/powerpoint/2010/main" val="228158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a:t>
            </a:fld>
            <a:endParaRPr lang="zh-CN" altLang="en-US"/>
          </a:p>
        </p:txBody>
      </p:sp>
    </p:spTree>
    <p:extLst>
      <p:ext uri="{BB962C8B-B14F-4D97-AF65-F5344CB8AC3E}">
        <p14:creationId xmlns:p14="http://schemas.microsoft.com/office/powerpoint/2010/main" val="24958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21899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13999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956212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50739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48452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8451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38282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544222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284589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06641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74459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90345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81870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246950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64940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989650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51605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228280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61014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945250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99181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717915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92092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0088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923806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4202087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1562686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619874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696113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400548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3631387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159736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862290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58398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40677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324945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0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74671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06341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59515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59527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32037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4630797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8788842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3728369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7925863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6802358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4254243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6627851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1091786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918255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t>2020/8/9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9401507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t>2020/8/9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t>‹#›</a:t>
            </a:fld>
            <a:endParaRPr lang="zh-CN" altLang="en-US"/>
          </a:p>
        </p:txBody>
      </p:sp>
    </p:spTree>
    <p:extLst>
      <p:ext uri="{BB962C8B-B14F-4D97-AF65-F5344CB8AC3E}">
        <p14:creationId xmlns:p14="http://schemas.microsoft.com/office/powerpoint/2010/main" val="283743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4" y="1757777"/>
            <a:ext cx="10045831" cy="2123658"/>
          </a:xfrm>
          <a:prstGeom prst="rect">
            <a:avLst/>
          </a:prstGeom>
          <a:noFill/>
        </p:spPr>
        <p:txBody>
          <a:bodyPr wrap="square" rtlCol="0">
            <a:spAutoFit/>
          </a:bodyPr>
          <a:lstStyle/>
          <a:p>
            <a:pPr algn="ctr"/>
            <a:r>
              <a:rPr lang="en-US" altLang="zh-CN" sz="4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Predict Political Advertisements from Facebook by Learning from the Dataset Collected from the Facebook Users</a:t>
            </a:r>
            <a:endParaRPr lang="zh-CN" altLang="en-US" sz="44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5" name="图片 4">
            <a:extLst>
              <a:ext uri="{FF2B5EF4-FFF2-40B4-BE49-F238E27FC236}">
                <a16:creationId xmlns:a16="http://schemas.microsoft.com/office/drawing/2014/main" id="{CB63DE8D-CC64-48CD-AD88-DCF804F389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1176" y="228130"/>
            <a:ext cx="1529647" cy="1529647"/>
          </a:xfrm>
          <a:prstGeom prst="rect">
            <a:avLst/>
          </a:prstGeom>
        </p:spPr>
      </p:pic>
      <p:sp>
        <p:nvSpPr>
          <p:cNvPr id="6" name="文本框 5">
            <a:extLst>
              <a:ext uri="{FF2B5EF4-FFF2-40B4-BE49-F238E27FC236}">
                <a16:creationId xmlns:a16="http://schemas.microsoft.com/office/drawing/2014/main" id="{18B7C499-15E2-4B4D-8F61-913EE4C058DE}"/>
              </a:ext>
            </a:extLst>
          </p:cNvPr>
          <p:cNvSpPr txBox="1"/>
          <p:nvPr/>
        </p:nvSpPr>
        <p:spPr>
          <a:xfrm>
            <a:off x="1922929" y="5077288"/>
            <a:ext cx="8346140" cy="1200329"/>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Team No.4</a:t>
            </a:r>
          </a:p>
          <a:p>
            <a:pPr algn="ctr"/>
            <a:r>
              <a:rPr lang="en-US" sz="2400" b="1" dirty="0">
                <a:solidFill>
                  <a:schemeClr val="bg1"/>
                </a:solidFill>
                <a:latin typeface="Times New Roman" panose="02020603050405020304" pitchFamily="18" charset="0"/>
                <a:cs typeface="Times New Roman" panose="02020603050405020304" pitchFamily="18" charset="0"/>
              </a:rPr>
              <a:t>Yi Ren    001050300           Yuchen Zhao    001089667</a:t>
            </a:r>
          </a:p>
          <a:p>
            <a:pPr algn="ctr"/>
            <a:r>
              <a:rPr lang="en-US" sz="2400" b="1" dirty="0">
                <a:solidFill>
                  <a:schemeClr val="bg1"/>
                </a:solidFill>
                <a:latin typeface="Times New Roman" panose="02020603050405020304" pitchFamily="18" charset="0"/>
                <a:cs typeface="Times New Roman" panose="02020603050405020304" pitchFamily="18" charset="0"/>
              </a:rPr>
              <a:t>Instructor:   Dr. Liu Handan</a:t>
            </a:r>
          </a:p>
        </p:txBody>
      </p:sp>
    </p:spTree>
    <p:extLst>
      <p:ext uri="{BB962C8B-B14F-4D97-AF65-F5344CB8AC3E}">
        <p14:creationId xmlns:p14="http://schemas.microsoft.com/office/powerpoint/2010/main" val="601547380"/>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10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551016" y="1947058"/>
            <a:ext cx="3433755" cy="461665"/>
          </a:xfrm>
          <a:prstGeom prst="rect">
            <a:avLst/>
          </a:prstGeom>
        </p:spPr>
        <p:txBody>
          <a:bodyPr wrap="square">
            <a:spAutoFit/>
          </a:bodyPr>
          <a:lstStyle/>
          <a:p>
            <a:pPr algn="just">
              <a:spcAft>
                <a:spcPts val="0"/>
              </a:spcAft>
            </a:pPr>
            <a:r>
              <a:rPr lang="en-US" altLang="zh-CN" sz="2400"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p:txBody>
      </p:sp>
      <p:sp>
        <p:nvSpPr>
          <p:cNvPr id="3" name="矩形 2">
            <a:extLst>
              <a:ext uri="{FF2B5EF4-FFF2-40B4-BE49-F238E27FC236}">
                <a16:creationId xmlns:a16="http://schemas.microsoft.com/office/drawing/2014/main" id="{FF8C1548-C8F6-482D-BB04-335C1A9328F6}"/>
              </a:ext>
            </a:extLst>
          </p:cNvPr>
          <p:cNvSpPr/>
          <p:nvPr/>
        </p:nvSpPr>
        <p:spPr>
          <a:xfrm>
            <a:off x="8227316" y="2967335"/>
            <a:ext cx="1994649" cy="461665"/>
          </a:xfrm>
          <a:prstGeom prst="rect">
            <a:avLst/>
          </a:prstGeom>
        </p:spPr>
        <p:txBody>
          <a:bodyPr wrap="non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13" name="矩形 12">
            <a:extLst>
              <a:ext uri="{FF2B5EF4-FFF2-40B4-BE49-F238E27FC236}">
                <a16:creationId xmlns:a16="http://schemas.microsoft.com/office/drawing/2014/main" id="{DAB389D6-593B-410B-9351-1C2BFFB4D48A}"/>
              </a:ext>
            </a:extLst>
          </p:cNvPr>
          <p:cNvSpPr/>
          <p:nvPr/>
        </p:nvSpPr>
        <p:spPr>
          <a:xfrm>
            <a:off x="324514" y="4338301"/>
            <a:ext cx="6126621" cy="461665"/>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14" name="矩形 13">
            <a:extLst>
              <a:ext uri="{FF2B5EF4-FFF2-40B4-BE49-F238E27FC236}">
                <a16:creationId xmlns:a16="http://schemas.microsoft.com/office/drawing/2014/main" id="{0A050BB5-39B0-48AD-A4C6-CB2434666555}"/>
              </a:ext>
            </a:extLst>
          </p:cNvPr>
          <p:cNvSpPr/>
          <p:nvPr/>
        </p:nvSpPr>
        <p:spPr>
          <a:xfrm>
            <a:off x="6096000" y="5835408"/>
            <a:ext cx="5702831" cy="461665"/>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Tree>
    <p:extLst>
      <p:ext uri="{BB962C8B-B14F-4D97-AF65-F5344CB8AC3E}">
        <p14:creationId xmlns:p14="http://schemas.microsoft.com/office/powerpoint/2010/main" val="348294228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AC70752C-B6D4-436B-9904-90AA26B049AF}"/>
              </a:ext>
            </a:extLst>
          </p:cNvPr>
          <p:cNvPicPr/>
          <p:nvPr/>
        </p:nvPicPr>
        <p:blipFill>
          <a:blip r:embed="rId3"/>
          <a:stretch>
            <a:fillRect/>
          </a:stretch>
        </p:blipFill>
        <p:spPr>
          <a:xfrm>
            <a:off x="436646" y="1938587"/>
            <a:ext cx="5200015" cy="2745105"/>
          </a:xfrm>
          <a:prstGeom prst="rect">
            <a:avLst/>
          </a:prstGeom>
        </p:spPr>
      </p:pic>
      <p:pic>
        <p:nvPicPr>
          <p:cNvPr id="10" name="图片 9">
            <a:extLst>
              <a:ext uri="{FF2B5EF4-FFF2-40B4-BE49-F238E27FC236}">
                <a16:creationId xmlns:a16="http://schemas.microsoft.com/office/drawing/2014/main" id="{70986AC7-513E-4E8E-94B6-969597E0F2AD}"/>
              </a:ext>
            </a:extLst>
          </p:cNvPr>
          <p:cNvPicPr/>
          <p:nvPr/>
        </p:nvPicPr>
        <p:blipFill>
          <a:blip r:embed="rId4"/>
          <a:stretch>
            <a:fillRect/>
          </a:stretch>
        </p:blipFill>
        <p:spPr>
          <a:xfrm>
            <a:off x="436646" y="5057290"/>
            <a:ext cx="5274310" cy="1218565"/>
          </a:xfrm>
          <a:prstGeom prst="rect">
            <a:avLst/>
          </a:prstGeom>
        </p:spPr>
      </p:pic>
      <p:sp>
        <p:nvSpPr>
          <p:cNvPr id="6" name="矩形 5">
            <a:extLst>
              <a:ext uri="{FF2B5EF4-FFF2-40B4-BE49-F238E27FC236}">
                <a16:creationId xmlns:a16="http://schemas.microsoft.com/office/drawing/2014/main" id="{E95284F4-E46A-4FA8-B681-DFCBA992C84F}"/>
              </a:ext>
            </a:extLst>
          </p:cNvPr>
          <p:cNvSpPr/>
          <p:nvPr/>
        </p:nvSpPr>
        <p:spPr>
          <a:xfrm>
            <a:off x="6946644" y="877381"/>
            <a:ext cx="306365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Step2: Extract data features: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B6C9B285-2028-4F20-ADB9-75C19115C717}"/>
              </a:ext>
            </a:extLst>
          </p:cNvPr>
          <p:cNvSpPr/>
          <p:nvPr/>
        </p:nvSpPr>
        <p:spPr>
          <a:xfrm>
            <a:off x="7286480" y="1373995"/>
            <a:ext cx="2723823"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(1) Divide data by category</a:t>
            </a:r>
            <a:endParaRPr lang="zh-CN" altLang="en-US" dirty="0"/>
          </a:p>
        </p:txBody>
      </p:sp>
      <p:pic>
        <p:nvPicPr>
          <p:cNvPr id="15" name="图片 14">
            <a:extLst>
              <a:ext uri="{FF2B5EF4-FFF2-40B4-BE49-F238E27FC236}">
                <a16:creationId xmlns:a16="http://schemas.microsoft.com/office/drawing/2014/main" id="{CE22091F-093F-430E-B21D-F0C0224A0532}"/>
              </a:ext>
            </a:extLst>
          </p:cNvPr>
          <p:cNvPicPr/>
          <p:nvPr/>
        </p:nvPicPr>
        <p:blipFill>
          <a:blip r:embed="rId5"/>
          <a:stretch>
            <a:fillRect/>
          </a:stretch>
        </p:blipFill>
        <p:spPr>
          <a:xfrm>
            <a:off x="6663440" y="2170619"/>
            <a:ext cx="5274310" cy="3810000"/>
          </a:xfrm>
          <a:prstGeom prst="rect">
            <a:avLst/>
          </a:prstGeom>
        </p:spPr>
      </p:pic>
      <p:sp>
        <p:nvSpPr>
          <p:cNvPr id="8" name="矩形 7">
            <a:extLst>
              <a:ext uri="{FF2B5EF4-FFF2-40B4-BE49-F238E27FC236}">
                <a16:creationId xmlns:a16="http://schemas.microsoft.com/office/drawing/2014/main" id="{E06341D4-D28B-4E2B-BB2D-C8C06DCF3D89}"/>
              </a:ext>
            </a:extLst>
          </p:cNvPr>
          <p:cNvSpPr/>
          <p:nvPr/>
        </p:nvSpPr>
        <p:spPr>
          <a:xfrm>
            <a:off x="328645" y="1339046"/>
            <a:ext cx="239681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Step1: Processing data:</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830179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19BF3784-FE07-4191-BE0A-510B43314EC9}"/>
              </a:ext>
            </a:extLst>
          </p:cNvPr>
          <p:cNvSpPr/>
          <p:nvPr/>
        </p:nvSpPr>
        <p:spPr>
          <a:xfrm>
            <a:off x="467126" y="1875779"/>
            <a:ext cx="4421403"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(2)</a:t>
            </a:r>
            <a:r>
              <a:rPr lang="en-US" altLang="zh-CN" sz="1400" dirty="0">
                <a:latin typeface="等线"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panose="02010600030101010101" pitchFamily="2" charset="-122"/>
              </a:rPr>
              <a:t>Calculate the mean and standard deviation</a:t>
            </a:r>
            <a:endParaRPr lang="zh-CN" altLang="en-US" dirty="0"/>
          </a:p>
        </p:txBody>
      </p:sp>
      <p:pic>
        <p:nvPicPr>
          <p:cNvPr id="12" name="图片 11">
            <a:extLst>
              <a:ext uri="{FF2B5EF4-FFF2-40B4-BE49-F238E27FC236}">
                <a16:creationId xmlns:a16="http://schemas.microsoft.com/office/drawing/2014/main" id="{48FA0033-61D2-4F84-9497-8C8620D50D0E}"/>
              </a:ext>
            </a:extLst>
          </p:cNvPr>
          <p:cNvPicPr/>
          <p:nvPr/>
        </p:nvPicPr>
        <p:blipFill>
          <a:blip r:embed="rId3"/>
          <a:stretch>
            <a:fillRect/>
          </a:stretch>
        </p:blipFill>
        <p:spPr>
          <a:xfrm>
            <a:off x="352870" y="2522043"/>
            <a:ext cx="5274310" cy="1316355"/>
          </a:xfrm>
          <a:prstGeom prst="rect">
            <a:avLst/>
          </a:prstGeom>
        </p:spPr>
      </p:pic>
      <p:sp>
        <p:nvSpPr>
          <p:cNvPr id="4" name="矩形 3">
            <a:extLst>
              <a:ext uri="{FF2B5EF4-FFF2-40B4-BE49-F238E27FC236}">
                <a16:creationId xmlns:a16="http://schemas.microsoft.com/office/drawing/2014/main" id="{84459451-4EAF-4081-8FDF-F995BC9A815B}"/>
              </a:ext>
            </a:extLst>
          </p:cNvPr>
          <p:cNvSpPr/>
          <p:nvPr/>
        </p:nvSpPr>
        <p:spPr>
          <a:xfrm>
            <a:off x="467126" y="4242732"/>
            <a:ext cx="364555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Extract the features of the data set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2A72B727-6F1A-4876-9B43-463C03A3A3E1}"/>
              </a:ext>
            </a:extLst>
          </p:cNvPr>
          <p:cNvPicPr/>
          <p:nvPr/>
        </p:nvPicPr>
        <p:blipFill>
          <a:blip r:embed="rId4"/>
          <a:stretch>
            <a:fillRect/>
          </a:stretch>
        </p:blipFill>
        <p:spPr>
          <a:xfrm>
            <a:off x="322390" y="5016398"/>
            <a:ext cx="5274310" cy="722630"/>
          </a:xfrm>
          <a:prstGeom prst="rect">
            <a:avLst/>
          </a:prstGeom>
        </p:spPr>
      </p:pic>
      <p:sp>
        <p:nvSpPr>
          <p:cNvPr id="5" name="矩形 4">
            <a:extLst>
              <a:ext uri="{FF2B5EF4-FFF2-40B4-BE49-F238E27FC236}">
                <a16:creationId xmlns:a16="http://schemas.microsoft.com/office/drawing/2014/main" id="{A4AF2D17-3FA9-4135-908A-AA9E10D381AA}"/>
              </a:ext>
            </a:extLst>
          </p:cNvPr>
          <p:cNvSpPr/>
          <p:nvPr/>
        </p:nvSpPr>
        <p:spPr>
          <a:xfrm>
            <a:off x="6830116" y="1875779"/>
            <a:ext cx="3927678"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Extract attribute features by category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65411302-EDDC-4865-AAC0-139CE5BEFD37}"/>
              </a:ext>
            </a:extLst>
          </p:cNvPr>
          <p:cNvPicPr/>
          <p:nvPr/>
        </p:nvPicPr>
        <p:blipFill>
          <a:blip r:embed="rId5"/>
          <a:stretch>
            <a:fillRect/>
          </a:stretch>
        </p:blipFill>
        <p:spPr>
          <a:xfrm>
            <a:off x="6336308" y="3098904"/>
            <a:ext cx="5274310" cy="1106170"/>
          </a:xfrm>
          <a:prstGeom prst="rect">
            <a:avLst/>
          </a:prstGeom>
        </p:spPr>
      </p:pic>
      <p:sp>
        <p:nvSpPr>
          <p:cNvPr id="17" name="矩形 16">
            <a:extLst>
              <a:ext uri="{FF2B5EF4-FFF2-40B4-BE49-F238E27FC236}">
                <a16:creationId xmlns:a16="http://schemas.microsoft.com/office/drawing/2014/main" id="{561C08C5-DE87-4989-9D40-191C75DDA526}"/>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86871455"/>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3DE7A3D2-D473-4437-B5CC-9CF028D89384}"/>
              </a:ext>
            </a:extLst>
          </p:cNvPr>
          <p:cNvSpPr/>
          <p:nvPr/>
        </p:nvSpPr>
        <p:spPr>
          <a:xfrm>
            <a:off x="291991" y="1347273"/>
            <a:ext cx="194796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Step3: Forecast: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1D8EB430-F120-4525-9E83-FBA9DA82AC34}"/>
              </a:ext>
            </a:extLst>
          </p:cNvPr>
          <p:cNvSpPr/>
          <p:nvPr/>
        </p:nvSpPr>
        <p:spPr>
          <a:xfrm>
            <a:off x="505819" y="2039147"/>
            <a:ext cx="6096000" cy="646331"/>
          </a:xfrm>
          <a:prstGeom prst="rect">
            <a:avLst/>
          </a:prstGeom>
        </p:spPr>
        <p:txBody>
          <a:bodyPr>
            <a:spAutoFit/>
          </a:bodyPr>
          <a:lstStyle/>
          <a:p>
            <a:pPr marL="342900" lvl="0" indent="-342900" algn="just">
              <a:spcAft>
                <a:spcPts val="0"/>
              </a:spcAft>
              <a:buFont typeface="+mj-lt"/>
              <a:buAutoNum type="arabicParenBoth"/>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Calculate the probability density function of Gaussian distribution (normal distribution)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7027F388-E341-48B7-A689-6C560929CE9C}"/>
              </a:ext>
            </a:extLst>
          </p:cNvPr>
          <p:cNvPicPr/>
          <p:nvPr/>
        </p:nvPicPr>
        <p:blipFill>
          <a:blip r:embed="rId3"/>
          <a:stretch>
            <a:fillRect/>
          </a:stretch>
        </p:blipFill>
        <p:spPr>
          <a:xfrm>
            <a:off x="729411" y="3008020"/>
            <a:ext cx="5274310" cy="795655"/>
          </a:xfrm>
          <a:prstGeom prst="rect">
            <a:avLst/>
          </a:prstGeom>
        </p:spPr>
      </p:pic>
      <p:sp>
        <p:nvSpPr>
          <p:cNvPr id="5" name="矩形 4">
            <a:extLst>
              <a:ext uri="{FF2B5EF4-FFF2-40B4-BE49-F238E27FC236}">
                <a16:creationId xmlns:a16="http://schemas.microsoft.com/office/drawing/2014/main" id="{8F6972F1-BCE8-427F-BA65-B71B21056D5C}"/>
              </a:ext>
            </a:extLst>
          </p:cNvPr>
          <p:cNvSpPr/>
          <p:nvPr/>
        </p:nvSpPr>
        <p:spPr>
          <a:xfrm>
            <a:off x="505819" y="4461213"/>
            <a:ext cx="3882794"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(2)</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Calculate the probability of the class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ED7E725C-DA01-4475-A428-E61F42B6775C}"/>
              </a:ext>
            </a:extLst>
          </p:cNvPr>
          <p:cNvPicPr/>
          <p:nvPr/>
        </p:nvPicPr>
        <p:blipFill>
          <a:blip r:embed="rId4"/>
          <a:stretch>
            <a:fillRect/>
          </a:stretch>
        </p:blipFill>
        <p:spPr>
          <a:xfrm>
            <a:off x="729411" y="5488083"/>
            <a:ext cx="5274310" cy="1194435"/>
          </a:xfrm>
          <a:prstGeom prst="rect">
            <a:avLst/>
          </a:prstGeom>
        </p:spPr>
      </p:pic>
      <p:sp>
        <p:nvSpPr>
          <p:cNvPr id="8" name="矩形 7">
            <a:extLst>
              <a:ext uri="{FF2B5EF4-FFF2-40B4-BE49-F238E27FC236}">
                <a16:creationId xmlns:a16="http://schemas.microsoft.com/office/drawing/2014/main" id="{4F99A1C7-6DF6-45BA-A42C-929512AAB305}"/>
              </a:ext>
            </a:extLst>
          </p:cNvPr>
          <p:cNvSpPr/>
          <p:nvPr/>
        </p:nvSpPr>
        <p:spPr>
          <a:xfrm>
            <a:off x="8436450" y="1347273"/>
            <a:ext cx="2087431"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Single prediction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7F44A604-1450-4690-A11D-74C152CE06E6}"/>
              </a:ext>
            </a:extLst>
          </p:cNvPr>
          <p:cNvPicPr/>
          <p:nvPr/>
        </p:nvPicPr>
        <p:blipFill>
          <a:blip r:embed="rId5"/>
          <a:stretch>
            <a:fillRect/>
          </a:stretch>
        </p:blipFill>
        <p:spPr>
          <a:xfrm>
            <a:off x="6601819" y="2685411"/>
            <a:ext cx="5274310" cy="1363345"/>
          </a:xfrm>
          <a:prstGeom prst="rect">
            <a:avLst/>
          </a:prstGeom>
        </p:spPr>
      </p:pic>
      <p:sp>
        <p:nvSpPr>
          <p:cNvPr id="11" name="矩形 10">
            <a:extLst>
              <a:ext uri="{FF2B5EF4-FFF2-40B4-BE49-F238E27FC236}">
                <a16:creationId xmlns:a16="http://schemas.microsoft.com/office/drawing/2014/main" id="{0E953725-3A0A-441F-B5E6-A7F8CED825A3}"/>
              </a:ext>
            </a:extLst>
          </p:cNvPr>
          <p:cNvSpPr/>
          <p:nvPr/>
        </p:nvSpPr>
        <p:spPr>
          <a:xfrm>
            <a:off x="8288973" y="4392202"/>
            <a:ext cx="2382383"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Multiple predictions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8B48F29E-7D32-4987-A50B-6A32C8BCA6BC}"/>
              </a:ext>
            </a:extLst>
          </p:cNvPr>
          <p:cNvPicPr/>
          <p:nvPr/>
        </p:nvPicPr>
        <p:blipFill>
          <a:blip r:embed="rId6"/>
          <a:stretch>
            <a:fillRect/>
          </a:stretch>
        </p:blipFill>
        <p:spPr>
          <a:xfrm>
            <a:off x="6601819" y="5560796"/>
            <a:ext cx="5274310" cy="1040765"/>
          </a:xfrm>
          <a:prstGeom prst="rect">
            <a:avLst/>
          </a:prstGeom>
        </p:spPr>
      </p:pic>
      <p:sp>
        <p:nvSpPr>
          <p:cNvPr id="20" name="矩形 19">
            <a:extLst>
              <a:ext uri="{FF2B5EF4-FFF2-40B4-BE49-F238E27FC236}">
                <a16:creationId xmlns:a16="http://schemas.microsoft.com/office/drawing/2014/main" id="{A76263DC-8F68-4BA9-BF45-A8C36D94C9D8}"/>
              </a:ext>
            </a:extLst>
          </p:cNvPr>
          <p:cNvSpPr/>
          <p:nvPr/>
        </p:nvSpPr>
        <p:spPr>
          <a:xfrm>
            <a:off x="328646" y="838993"/>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069445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54B3DAB2-85D5-4360-A0C4-CD4C7A6E403C}"/>
              </a:ext>
            </a:extLst>
          </p:cNvPr>
          <p:cNvSpPr/>
          <p:nvPr/>
        </p:nvSpPr>
        <p:spPr>
          <a:xfrm>
            <a:off x="467126" y="1551973"/>
            <a:ext cx="3044423"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Step4: Evaluation accuracy: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5FB1E18A-94B6-480C-BCDF-AFF21C1BC5C1}"/>
              </a:ext>
            </a:extLst>
          </p:cNvPr>
          <p:cNvPicPr/>
          <p:nvPr/>
        </p:nvPicPr>
        <p:blipFill>
          <a:blip r:embed="rId3"/>
          <a:stretch>
            <a:fillRect/>
          </a:stretch>
        </p:blipFill>
        <p:spPr>
          <a:xfrm>
            <a:off x="578708" y="2460251"/>
            <a:ext cx="5274310" cy="899160"/>
          </a:xfrm>
          <a:prstGeom prst="rect">
            <a:avLst/>
          </a:prstGeom>
        </p:spPr>
      </p:pic>
      <p:pic>
        <p:nvPicPr>
          <p:cNvPr id="13" name="图片 12">
            <a:extLst>
              <a:ext uri="{FF2B5EF4-FFF2-40B4-BE49-F238E27FC236}">
                <a16:creationId xmlns:a16="http://schemas.microsoft.com/office/drawing/2014/main" id="{2452807B-21DF-4233-B3BA-D6527BFD2B0B}"/>
              </a:ext>
            </a:extLst>
          </p:cNvPr>
          <p:cNvPicPr/>
          <p:nvPr/>
        </p:nvPicPr>
        <p:blipFill>
          <a:blip r:embed="rId4"/>
          <a:stretch>
            <a:fillRect/>
          </a:stretch>
        </p:blipFill>
        <p:spPr>
          <a:xfrm>
            <a:off x="578708" y="4056659"/>
            <a:ext cx="5274310" cy="1674495"/>
          </a:xfrm>
          <a:prstGeom prst="rect">
            <a:avLst/>
          </a:prstGeom>
        </p:spPr>
      </p:pic>
      <p:sp>
        <p:nvSpPr>
          <p:cNvPr id="4" name="矩形 3">
            <a:extLst>
              <a:ext uri="{FF2B5EF4-FFF2-40B4-BE49-F238E27FC236}">
                <a16:creationId xmlns:a16="http://schemas.microsoft.com/office/drawing/2014/main" id="{C0B67E37-A912-4E20-9CDD-AC90E62E6CE4}"/>
              </a:ext>
            </a:extLst>
          </p:cNvPr>
          <p:cNvSpPr/>
          <p:nvPr/>
        </p:nvSpPr>
        <p:spPr>
          <a:xfrm>
            <a:off x="7906403" y="1551973"/>
            <a:ext cx="2217274"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Step5: Conclusion: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EB2B72B9-94C3-4F32-A559-7D1AF7DCCB54}"/>
              </a:ext>
            </a:extLst>
          </p:cNvPr>
          <p:cNvSpPr/>
          <p:nvPr/>
        </p:nvSpPr>
        <p:spPr>
          <a:xfrm>
            <a:off x="6532333" y="2949524"/>
            <a:ext cx="5506528" cy="1754326"/>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In our practice of naive Bayes algorithm, our results are not very ideal, but our learning, trying and summarizing process has benefited us a lot, and we will also cross Naive Bayes and K-fold in the follow-up The verification method has been combined with experiments, and some results have been obtained.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679E6D5-070F-4928-95A8-83CC4BC1F3A9}"/>
              </a:ext>
            </a:extLst>
          </p:cNvPr>
          <p:cNvSpPr/>
          <p:nvPr/>
        </p:nvSpPr>
        <p:spPr>
          <a:xfrm>
            <a:off x="328645" y="877381"/>
            <a:ext cx="3228287" cy="646331"/>
          </a:xfrm>
          <a:prstGeom prst="rect">
            <a:avLst/>
          </a:prstGeom>
        </p:spPr>
        <p:txBody>
          <a:bodyPr wrap="square">
            <a:spAutoFit/>
          </a:bodyPr>
          <a:lstStyle/>
          <a:p>
            <a:pPr algn="just">
              <a:spcAft>
                <a:spcPts val="0"/>
              </a:spcAft>
            </a:pP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Naive Bayes Algorithm:</a:t>
            </a:r>
          </a:p>
          <a:p>
            <a:pPr marL="400050" indent="-400050" algn="just">
              <a:spcAft>
                <a:spcPts val="0"/>
              </a:spcAft>
              <a:buAutoNum type="romanLcParenR"/>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2103011"/>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3" name="矩形 2">
            <a:extLst>
              <a:ext uri="{FF2B5EF4-FFF2-40B4-BE49-F238E27FC236}">
                <a16:creationId xmlns:a16="http://schemas.microsoft.com/office/drawing/2014/main" id="{10789FCC-305A-463A-8295-0ACF8E7DC68E}"/>
              </a:ext>
            </a:extLst>
          </p:cNvPr>
          <p:cNvSpPr/>
          <p:nvPr/>
        </p:nvSpPr>
        <p:spPr>
          <a:xfrm>
            <a:off x="325005" y="1373995"/>
            <a:ext cx="305724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Step1: Initialize parameters: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EE7E5FC-E5AA-4871-ACA8-F2BFEDFE03B8}"/>
              </a:ext>
            </a:extLst>
          </p:cNvPr>
          <p:cNvPicPr/>
          <p:nvPr/>
        </p:nvPicPr>
        <p:blipFill>
          <a:blip r:embed="rId3"/>
          <a:stretch>
            <a:fillRect/>
          </a:stretch>
        </p:blipFill>
        <p:spPr>
          <a:xfrm>
            <a:off x="467126" y="2533650"/>
            <a:ext cx="3533775" cy="1790700"/>
          </a:xfrm>
          <a:prstGeom prst="rect">
            <a:avLst/>
          </a:prstGeom>
        </p:spPr>
      </p:pic>
      <p:sp>
        <p:nvSpPr>
          <p:cNvPr id="4" name="矩形 3">
            <a:extLst>
              <a:ext uri="{FF2B5EF4-FFF2-40B4-BE49-F238E27FC236}">
                <a16:creationId xmlns:a16="http://schemas.microsoft.com/office/drawing/2014/main" id="{4D762576-D2F2-4C75-81AD-4A0852501ACD}"/>
              </a:ext>
            </a:extLst>
          </p:cNvPr>
          <p:cNvSpPr/>
          <p:nvPr/>
        </p:nvSpPr>
        <p:spPr>
          <a:xfrm>
            <a:off x="7060564" y="1373995"/>
            <a:ext cx="2768707"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Step2: Define the model: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7AD0F854-3A25-422F-A2B7-9A954DAB30DA}"/>
              </a:ext>
            </a:extLst>
          </p:cNvPr>
          <p:cNvPicPr/>
          <p:nvPr/>
        </p:nvPicPr>
        <p:blipFill>
          <a:blip r:embed="rId4"/>
          <a:stretch>
            <a:fillRect/>
          </a:stretch>
        </p:blipFill>
        <p:spPr>
          <a:xfrm>
            <a:off x="6492292" y="2128837"/>
            <a:ext cx="3905250" cy="2600325"/>
          </a:xfrm>
          <a:prstGeom prst="rect">
            <a:avLst/>
          </a:prstGeom>
        </p:spPr>
      </p:pic>
    </p:spTree>
    <p:extLst>
      <p:ext uri="{BB962C8B-B14F-4D97-AF65-F5344CB8AC3E}">
        <p14:creationId xmlns:p14="http://schemas.microsoft.com/office/powerpoint/2010/main" val="3306035836"/>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 TensorFlow:</a:t>
            </a:r>
          </a:p>
        </p:txBody>
      </p:sp>
      <p:sp>
        <p:nvSpPr>
          <p:cNvPr id="5" name="矩形 4">
            <a:extLst>
              <a:ext uri="{FF2B5EF4-FFF2-40B4-BE49-F238E27FC236}">
                <a16:creationId xmlns:a16="http://schemas.microsoft.com/office/drawing/2014/main" id="{643E6349-3EC8-4A44-8861-7EA36CCFB40B}"/>
              </a:ext>
            </a:extLst>
          </p:cNvPr>
          <p:cNvSpPr/>
          <p:nvPr/>
        </p:nvSpPr>
        <p:spPr>
          <a:xfrm>
            <a:off x="166552" y="1338979"/>
            <a:ext cx="4763355"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Step3: Training model and printing the results: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9AC5E75C-5E51-4CB3-A940-8D98A0570380}"/>
              </a:ext>
            </a:extLst>
          </p:cNvPr>
          <p:cNvPicPr/>
          <p:nvPr/>
        </p:nvPicPr>
        <p:blipFill>
          <a:blip r:embed="rId3"/>
          <a:stretch>
            <a:fillRect/>
          </a:stretch>
        </p:blipFill>
        <p:spPr>
          <a:xfrm>
            <a:off x="3397959" y="1888888"/>
            <a:ext cx="5274310" cy="1359535"/>
          </a:xfrm>
          <a:prstGeom prst="rect">
            <a:avLst/>
          </a:prstGeom>
        </p:spPr>
      </p:pic>
      <p:pic>
        <p:nvPicPr>
          <p:cNvPr id="13" name="图片 12">
            <a:extLst>
              <a:ext uri="{FF2B5EF4-FFF2-40B4-BE49-F238E27FC236}">
                <a16:creationId xmlns:a16="http://schemas.microsoft.com/office/drawing/2014/main" id="{B6FDBA86-22E8-42B8-B805-78AEB43E1C7C}"/>
              </a:ext>
            </a:extLst>
          </p:cNvPr>
          <p:cNvPicPr/>
          <p:nvPr/>
        </p:nvPicPr>
        <p:blipFill>
          <a:blip r:embed="rId4"/>
          <a:stretch>
            <a:fillRect/>
          </a:stretch>
        </p:blipFill>
        <p:spPr>
          <a:xfrm>
            <a:off x="3397959" y="3609578"/>
            <a:ext cx="5181600" cy="2676525"/>
          </a:xfrm>
          <a:prstGeom prst="rect">
            <a:avLst/>
          </a:prstGeom>
        </p:spPr>
      </p:pic>
    </p:spTree>
    <p:extLst>
      <p:ext uri="{BB962C8B-B14F-4D97-AF65-F5344CB8AC3E}">
        <p14:creationId xmlns:p14="http://schemas.microsoft.com/office/powerpoint/2010/main" val="84485240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923425" y="1338979"/>
            <a:ext cx="3249608"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Step1: Initializing parameters: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5E34FBF5-F59B-45A4-8B85-3ADB57ABC9DE}"/>
              </a:ext>
            </a:extLst>
          </p:cNvPr>
          <p:cNvPicPr/>
          <p:nvPr/>
        </p:nvPicPr>
        <p:blipFill>
          <a:blip r:embed="rId3"/>
          <a:stretch>
            <a:fillRect/>
          </a:stretch>
        </p:blipFill>
        <p:spPr>
          <a:xfrm>
            <a:off x="467126" y="1912811"/>
            <a:ext cx="5274310" cy="2158365"/>
          </a:xfrm>
          <a:prstGeom prst="rect">
            <a:avLst/>
          </a:prstGeom>
        </p:spPr>
      </p:pic>
      <p:sp>
        <p:nvSpPr>
          <p:cNvPr id="3" name="矩形 2">
            <a:extLst>
              <a:ext uri="{FF2B5EF4-FFF2-40B4-BE49-F238E27FC236}">
                <a16:creationId xmlns:a16="http://schemas.microsoft.com/office/drawing/2014/main" id="{0057751D-9939-4B54-B0A0-60DC4136C1CE}"/>
              </a:ext>
            </a:extLst>
          </p:cNvPr>
          <p:cNvSpPr/>
          <p:nvPr/>
        </p:nvSpPr>
        <p:spPr>
          <a:xfrm>
            <a:off x="737477" y="4275676"/>
            <a:ext cx="3621504"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Defining tuning parameter:</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91980FD8-982A-4674-812B-4FA1C7399A40}"/>
              </a:ext>
            </a:extLst>
          </p:cNvPr>
          <p:cNvPicPr/>
          <p:nvPr/>
        </p:nvPicPr>
        <p:blipFill>
          <a:blip r:embed="rId4"/>
          <a:stretch>
            <a:fillRect/>
          </a:stretch>
        </p:blipFill>
        <p:spPr>
          <a:xfrm>
            <a:off x="1598015" y="5040778"/>
            <a:ext cx="2838450" cy="333375"/>
          </a:xfrm>
          <a:prstGeom prst="rect">
            <a:avLst/>
          </a:prstGeom>
        </p:spPr>
      </p:pic>
      <p:sp>
        <p:nvSpPr>
          <p:cNvPr id="4" name="矩形 3">
            <a:extLst>
              <a:ext uri="{FF2B5EF4-FFF2-40B4-BE49-F238E27FC236}">
                <a16:creationId xmlns:a16="http://schemas.microsoft.com/office/drawing/2014/main" id="{92EA2FB2-0923-400B-92CC-FC26D89CDDE9}"/>
              </a:ext>
            </a:extLst>
          </p:cNvPr>
          <p:cNvSpPr/>
          <p:nvPr/>
        </p:nvSpPr>
        <p:spPr>
          <a:xfrm>
            <a:off x="6457459" y="1338979"/>
            <a:ext cx="4461478"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	Defining testing set and training set:</a:t>
            </a:r>
            <a:endParaRPr lang="zh-CN" altLang="en-US" dirty="0"/>
          </a:p>
        </p:txBody>
      </p:sp>
      <p:pic>
        <p:nvPicPr>
          <p:cNvPr id="14" name="图片 13">
            <a:extLst>
              <a:ext uri="{FF2B5EF4-FFF2-40B4-BE49-F238E27FC236}">
                <a16:creationId xmlns:a16="http://schemas.microsoft.com/office/drawing/2014/main" id="{8296CB48-A280-4B9D-89D4-354CA573183B}"/>
              </a:ext>
            </a:extLst>
          </p:cNvPr>
          <p:cNvPicPr/>
          <p:nvPr/>
        </p:nvPicPr>
        <p:blipFill>
          <a:blip r:embed="rId5"/>
          <a:stretch>
            <a:fillRect/>
          </a:stretch>
        </p:blipFill>
        <p:spPr>
          <a:xfrm>
            <a:off x="7109451" y="2557462"/>
            <a:ext cx="3895725" cy="1743075"/>
          </a:xfrm>
          <a:prstGeom prst="rect">
            <a:avLst/>
          </a:prstGeom>
        </p:spPr>
      </p:pic>
    </p:spTree>
    <p:extLst>
      <p:ext uri="{BB962C8B-B14F-4D97-AF65-F5344CB8AC3E}">
        <p14:creationId xmlns:p14="http://schemas.microsoft.com/office/powerpoint/2010/main" val="3887808223"/>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iii) K-fold Cross Validation &amp;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1344528" y="1384589"/>
            <a:ext cx="2640979" cy="369332"/>
          </a:xfrm>
          <a:prstGeom prst="rect">
            <a:avLst/>
          </a:prstGeom>
        </p:spPr>
        <p:txBody>
          <a:bodyPr wrap="none">
            <a:spAutoFit/>
          </a:bodyPr>
          <a:lstStyle/>
          <a:p>
            <a:pPr indent="266700"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Step 2: Training model: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057751D-9939-4B54-B0A0-60DC4136C1CE}"/>
              </a:ext>
            </a:extLst>
          </p:cNvPr>
          <p:cNvSpPr/>
          <p:nvPr/>
        </p:nvSpPr>
        <p:spPr>
          <a:xfrm>
            <a:off x="6451712" y="1336269"/>
            <a:ext cx="3352200"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Step3: Data Parallelism:</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B6527477-046E-4A83-9B50-936A6F6EDF31}"/>
              </a:ext>
            </a:extLst>
          </p:cNvPr>
          <p:cNvPicPr/>
          <p:nvPr/>
        </p:nvPicPr>
        <p:blipFill>
          <a:blip r:embed="rId3"/>
          <a:stretch>
            <a:fillRect/>
          </a:stretch>
        </p:blipFill>
        <p:spPr>
          <a:xfrm>
            <a:off x="651413" y="2745202"/>
            <a:ext cx="4714875" cy="971550"/>
          </a:xfrm>
          <a:prstGeom prst="rect">
            <a:avLst/>
          </a:prstGeom>
        </p:spPr>
      </p:pic>
      <p:pic>
        <p:nvPicPr>
          <p:cNvPr id="15" name="图片 14">
            <a:extLst>
              <a:ext uri="{FF2B5EF4-FFF2-40B4-BE49-F238E27FC236}">
                <a16:creationId xmlns:a16="http://schemas.microsoft.com/office/drawing/2014/main" id="{213E3548-A996-400D-8311-A3F9C4164079}"/>
              </a:ext>
            </a:extLst>
          </p:cNvPr>
          <p:cNvPicPr/>
          <p:nvPr/>
        </p:nvPicPr>
        <p:blipFill>
          <a:blip r:embed="rId4"/>
          <a:stretch>
            <a:fillRect/>
          </a:stretch>
        </p:blipFill>
        <p:spPr>
          <a:xfrm>
            <a:off x="6451712" y="2198345"/>
            <a:ext cx="4467225" cy="4038600"/>
          </a:xfrm>
          <a:prstGeom prst="rect">
            <a:avLst/>
          </a:prstGeom>
        </p:spPr>
      </p:pic>
    </p:spTree>
    <p:extLst>
      <p:ext uri="{BB962C8B-B14F-4D97-AF65-F5344CB8AC3E}">
        <p14:creationId xmlns:p14="http://schemas.microsoft.com/office/powerpoint/2010/main" val="1818342508"/>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0" y="1385385"/>
            <a:ext cx="7885492" cy="369332"/>
          </a:xfrm>
          <a:prstGeom prst="rect">
            <a:avLst/>
          </a:prstGeom>
        </p:spPr>
        <p:txBody>
          <a:bodyPr wrap="non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Import the package corresponding to torch, some related tools, and data loading:</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0057751D-9939-4B54-B0A0-60DC4136C1CE}"/>
              </a:ext>
            </a:extLst>
          </p:cNvPr>
          <p:cNvSpPr/>
          <p:nvPr/>
        </p:nvSpPr>
        <p:spPr>
          <a:xfrm>
            <a:off x="216002" y="3693328"/>
            <a:ext cx="5386954" cy="646331"/>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Define the neural network which contains one input layer, one output layer and two hidden layers: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22586CC5-EA76-47A9-9CD7-DF9CE54BCF26}"/>
              </a:ext>
            </a:extLst>
          </p:cNvPr>
          <p:cNvPicPr/>
          <p:nvPr/>
        </p:nvPicPr>
        <p:blipFill>
          <a:blip r:embed="rId3"/>
          <a:stretch>
            <a:fillRect/>
          </a:stretch>
        </p:blipFill>
        <p:spPr>
          <a:xfrm>
            <a:off x="328645" y="1962975"/>
            <a:ext cx="5274310" cy="1522095"/>
          </a:xfrm>
          <a:prstGeom prst="rect">
            <a:avLst/>
          </a:prstGeom>
        </p:spPr>
      </p:pic>
      <p:pic>
        <p:nvPicPr>
          <p:cNvPr id="15" name="图片 14">
            <a:extLst>
              <a:ext uri="{FF2B5EF4-FFF2-40B4-BE49-F238E27FC236}">
                <a16:creationId xmlns:a16="http://schemas.microsoft.com/office/drawing/2014/main" id="{39C0293D-C3B1-48E0-9920-495B0509A06C}"/>
              </a:ext>
            </a:extLst>
          </p:cNvPr>
          <p:cNvPicPr/>
          <p:nvPr/>
        </p:nvPicPr>
        <p:blipFill>
          <a:blip r:embed="rId4"/>
          <a:stretch>
            <a:fillRect/>
          </a:stretch>
        </p:blipFill>
        <p:spPr>
          <a:xfrm>
            <a:off x="328645" y="4430430"/>
            <a:ext cx="5274310" cy="2275840"/>
          </a:xfrm>
          <a:prstGeom prst="rect">
            <a:avLst/>
          </a:prstGeom>
        </p:spPr>
      </p:pic>
      <p:sp>
        <p:nvSpPr>
          <p:cNvPr id="6" name="矩形 5">
            <a:extLst>
              <a:ext uri="{FF2B5EF4-FFF2-40B4-BE49-F238E27FC236}">
                <a16:creationId xmlns:a16="http://schemas.microsoft.com/office/drawing/2014/main" id="{6B44CA2C-3CEF-4BBC-BD45-DBAC87CF0CAA}"/>
              </a:ext>
            </a:extLst>
          </p:cNvPr>
          <p:cNvSpPr/>
          <p:nvPr/>
        </p:nvSpPr>
        <p:spPr>
          <a:xfrm>
            <a:off x="6668741" y="3093163"/>
            <a:ext cx="5114918" cy="923330"/>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Convert the model to a multi-GPU concurrent processing format, the number of the neurons of each layers are set to 61, 32, 16, 1:</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5B9E5E32-8EB0-4C79-BFDE-E6812DF9CA91}"/>
              </a:ext>
            </a:extLst>
          </p:cNvPr>
          <p:cNvPicPr/>
          <p:nvPr/>
        </p:nvPicPr>
        <p:blipFill>
          <a:blip r:embed="rId5"/>
          <a:stretch>
            <a:fillRect/>
          </a:stretch>
        </p:blipFill>
        <p:spPr>
          <a:xfrm>
            <a:off x="6668741" y="4400997"/>
            <a:ext cx="5274310" cy="1294130"/>
          </a:xfrm>
          <a:prstGeom prst="rect">
            <a:avLst/>
          </a:prstGeom>
        </p:spPr>
      </p:pic>
    </p:spTree>
    <p:extLst>
      <p:ext uri="{BB962C8B-B14F-4D97-AF65-F5344CB8AC3E}">
        <p14:creationId xmlns:p14="http://schemas.microsoft.com/office/powerpoint/2010/main" val="3329971622"/>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383" y="1759033"/>
            <a:ext cx="3261459"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01 / Introduction</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矩形 50"/>
          <p:cNvSpPr/>
          <p:nvPr/>
        </p:nvSpPr>
        <p:spPr>
          <a:xfrm>
            <a:off x="5990383" y="2334687"/>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02 / Methodology</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矩形 51"/>
          <p:cNvSpPr/>
          <p:nvPr/>
        </p:nvSpPr>
        <p:spPr>
          <a:xfrm>
            <a:off x="5990383" y="2910341"/>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03 / Data Sources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矩形 52"/>
          <p:cNvSpPr/>
          <p:nvPr/>
        </p:nvSpPr>
        <p:spPr>
          <a:xfrm>
            <a:off x="5990383" y="3485995"/>
            <a:ext cx="409465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04 / Results and Analysis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矩形 53"/>
          <p:cNvSpPr/>
          <p:nvPr/>
        </p:nvSpPr>
        <p:spPr>
          <a:xfrm>
            <a:off x="5990382" y="4061649"/>
            <a:ext cx="2658011"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05 / Conclusion</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矩形 54"/>
          <p:cNvSpPr/>
          <p:nvPr/>
        </p:nvSpPr>
        <p:spPr>
          <a:xfrm>
            <a:off x="5990383" y="4637302"/>
            <a:ext cx="2763000" cy="523220"/>
          </a:xfrm>
          <a:prstGeom prst="rect">
            <a:avLst/>
          </a:prstGeom>
        </p:spPr>
        <p:txBody>
          <a:bodyPr wrap="square">
            <a:spAutoFit/>
          </a:bodyPr>
          <a:lstStyle/>
          <a:p>
            <a:pPr>
              <a:defRPr/>
            </a:pPr>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06 / References</a:t>
            </a:r>
            <a:endParaRPr lang="zh-CN"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prstTxWarp prst="textNoShape">
              <a:avLst/>
            </a:prstTxWarp>
            <a:noAutofit/>
          </a:bodyPr>
          <a:lstStyle/>
          <a:p>
            <a:pPr algn="ctr"/>
            <a:endParaRPr lang="zh-CN" altLang="en-US">
              <a:solidFill>
                <a:srgbClr val="262626"/>
              </a:solidFill>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en-US" altLang="zh-CN" sz="3200" kern="0" dirty="0">
                <a:solidFill>
                  <a:schemeClr val="accent2"/>
                </a:solidFill>
                <a:latin typeface="Times New Roman" panose="02020603050405020304" pitchFamily="18" charset="0"/>
                <a:ea typeface="微软雅黑" pitchFamily="34" charset="-122"/>
                <a:cs typeface="Times New Roman" panose="02020603050405020304" pitchFamily="18" charset="0"/>
              </a:rPr>
              <a:t>CONTENTS</a:t>
            </a:r>
            <a:endParaRPr lang="en-US" altLang="ko-KR" sz="3200" kern="0" dirty="0">
              <a:solidFill>
                <a:schemeClr val="accent2"/>
              </a:solidFill>
              <a:latin typeface="Times New Roman" panose="02020603050405020304" pitchFamily="18" charset="0"/>
              <a:ea typeface="微软雅黑"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49AC5926-08D4-47B5-BC73-D6653FACCD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22921" y="2767195"/>
            <a:ext cx="763219" cy="747955"/>
          </a:xfrm>
          <a:prstGeom prst="rect">
            <a:avLst/>
          </a:prstGeom>
        </p:spPr>
      </p:pic>
    </p:spTree>
    <p:extLst>
      <p:ext uri="{BB962C8B-B14F-4D97-AF65-F5344CB8AC3E}">
        <p14:creationId xmlns:p14="http://schemas.microsoft.com/office/powerpoint/2010/main" val="144645911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250" fill="hold"/>
                                        <p:tgtEl>
                                          <p:spTgt spid="17"/>
                                        </p:tgtEl>
                                        <p:attrNameLst>
                                          <p:attrName>ppt_w</p:attrName>
                                        </p:attrNameLst>
                                      </p:cBhvr>
                                      <p:tavLst>
                                        <p:tav tm="0">
                                          <p:val>
                                            <p:fltVal val="0"/>
                                          </p:val>
                                        </p:tav>
                                        <p:tav tm="100000">
                                          <p:val>
                                            <p:strVal val="#ppt_w"/>
                                          </p:val>
                                        </p:tav>
                                      </p:tavLst>
                                    </p:anim>
                                    <p:anim calcmode="lin" valueType="num">
                                      <p:cBhvr>
                                        <p:cTn id="14" dur="250" fill="hold"/>
                                        <p:tgtEl>
                                          <p:spTgt spid="17"/>
                                        </p:tgtEl>
                                        <p:attrNameLst>
                                          <p:attrName>ppt_h</p:attrName>
                                        </p:attrNameLst>
                                      </p:cBhvr>
                                      <p:tavLst>
                                        <p:tav tm="0">
                                          <p:val>
                                            <p:fltVal val="0"/>
                                          </p:val>
                                        </p:tav>
                                        <p:tav tm="100000">
                                          <p:val>
                                            <p:strVal val="#ppt_h"/>
                                          </p:val>
                                        </p:tav>
                                      </p:tavLst>
                                    </p:anim>
                                    <p:animEffect transition="in" filter="fade">
                                      <p:cBhvr>
                                        <p:cTn id="15" dur="250"/>
                                        <p:tgtEl>
                                          <p:spTgt spid="17"/>
                                        </p:tgtEl>
                                      </p:cBhvr>
                                    </p:animEffect>
                                  </p:childTnLst>
                                </p:cTn>
                              </p:par>
                              <p:par>
                                <p:cTn id="16" presetID="6" presetClass="emph" presetSubtype="0" decel="100000" fill="hold" grpId="1" nodeType="withEffect">
                                  <p:stCondLst>
                                    <p:cond delay="200"/>
                                  </p:stCondLst>
                                  <p:childTnLst>
                                    <p:animScale>
                                      <p:cBhvr>
                                        <p:cTn id="17" dur="250" fill="hold"/>
                                        <p:tgtEl>
                                          <p:spTgt spid="17"/>
                                        </p:tgtEl>
                                      </p:cBhvr>
                                      <p:by x="120000" y="120000"/>
                                    </p:animScale>
                                  </p:childTnLst>
                                </p:cTn>
                              </p:par>
                              <p:par>
                                <p:cTn id="18" presetID="6" presetClass="emph" presetSubtype="0" decel="100000" fill="hold" grpId="2" nodeType="withEffect">
                                  <p:stCondLst>
                                    <p:cond delay="400"/>
                                  </p:stCondLst>
                                  <p:childTnLst>
                                    <p:animScale>
                                      <p:cBhvr>
                                        <p:cTn id="19" dur="250" fill="hold"/>
                                        <p:tgtEl>
                                          <p:spTgt spid="17"/>
                                        </p:tgtEl>
                                      </p:cBhvr>
                                      <p:by x="83000" y="83000"/>
                                    </p:animScale>
                                  </p:childTnLst>
                                </p:cTn>
                              </p:par>
                              <p:par>
                                <p:cTn id="20" presetID="53" presetClass="entr" presetSubtype="16" fill="hold" grpId="0" nodeType="withEffect">
                                  <p:stCondLst>
                                    <p:cond delay="6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250" fill="hold"/>
                                        <p:tgtEl>
                                          <p:spTgt spid="13"/>
                                        </p:tgtEl>
                                        <p:attrNameLst>
                                          <p:attrName>ppt_w</p:attrName>
                                        </p:attrNameLst>
                                      </p:cBhvr>
                                      <p:tavLst>
                                        <p:tav tm="0">
                                          <p:val>
                                            <p:fltVal val="0"/>
                                          </p:val>
                                        </p:tav>
                                        <p:tav tm="100000">
                                          <p:val>
                                            <p:strVal val="#ppt_w"/>
                                          </p:val>
                                        </p:tav>
                                      </p:tavLst>
                                    </p:anim>
                                    <p:anim calcmode="lin" valueType="num">
                                      <p:cBhvr>
                                        <p:cTn id="23" dur="250" fill="hold"/>
                                        <p:tgtEl>
                                          <p:spTgt spid="13"/>
                                        </p:tgtEl>
                                        <p:attrNameLst>
                                          <p:attrName>ppt_h</p:attrName>
                                        </p:attrNameLst>
                                      </p:cBhvr>
                                      <p:tavLst>
                                        <p:tav tm="0">
                                          <p:val>
                                            <p:fltVal val="0"/>
                                          </p:val>
                                        </p:tav>
                                        <p:tav tm="100000">
                                          <p:val>
                                            <p:strVal val="#ppt_h"/>
                                          </p:val>
                                        </p:tav>
                                      </p:tavLst>
                                    </p:anim>
                                    <p:animEffect transition="in" filter="fade">
                                      <p:cBhvr>
                                        <p:cTn id="24" dur="250"/>
                                        <p:tgtEl>
                                          <p:spTgt spid="13"/>
                                        </p:tgtEl>
                                      </p:cBhvr>
                                    </p:animEffect>
                                  </p:childTnLst>
                                </p:cTn>
                              </p:par>
                              <p:par>
                                <p:cTn id="25" presetID="6" presetClass="emph" presetSubtype="0" decel="100000" fill="hold" grpId="1" nodeType="withEffect">
                                  <p:stCondLst>
                                    <p:cond delay="800"/>
                                  </p:stCondLst>
                                  <p:childTnLst>
                                    <p:animScale>
                                      <p:cBhvr>
                                        <p:cTn id="26" dur="250" fill="hold"/>
                                        <p:tgtEl>
                                          <p:spTgt spid="13"/>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3"/>
                                        </p:tgtEl>
                                      </p:cBhvr>
                                      <p:by x="83000" y="83000"/>
                                    </p:animScale>
                                  </p:childTnLst>
                                </p:cTn>
                              </p:par>
                            </p:childTnLst>
                          </p:cTn>
                        </p:par>
                        <p:par>
                          <p:cTn id="29" fill="hold">
                            <p:stCondLst>
                              <p:cond delay="1750"/>
                            </p:stCondLst>
                            <p:childTnLst>
                              <p:par>
                                <p:cTn id="30" presetID="2" presetClass="entr" presetSubtype="2"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00"/>
                                  </p:stCondLst>
                                  <p:childTnLst>
                                    <p:set>
                                      <p:cBhvr>
                                        <p:cTn id="35" dur="1" fill="hold">
                                          <p:stCondLst>
                                            <p:cond delay="0"/>
                                          </p:stCondLst>
                                        </p:cTn>
                                        <p:tgtEl>
                                          <p:spTgt spid="51"/>
                                        </p:tgtEl>
                                        <p:attrNameLst>
                                          <p:attrName>style.visibility</p:attrName>
                                        </p:attrNameLst>
                                      </p:cBhvr>
                                      <p:to>
                                        <p:strVal val="visible"/>
                                      </p:to>
                                    </p:set>
                                    <p:anim calcmode="lin" valueType="num">
                                      <p:cBhvr additive="base">
                                        <p:cTn id="36" dur="500" fill="hold"/>
                                        <p:tgtEl>
                                          <p:spTgt spid="51"/>
                                        </p:tgtEl>
                                        <p:attrNameLst>
                                          <p:attrName>ppt_x</p:attrName>
                                        </p:attrNameLst>
                                      </p:cBhvr>
                                      <p:tavLst>
                                        <p:tav tm="0">
                                          <p:val>
                                            <p:strVal val="1+#ppt_w/2"/>
                                          </p:val>
                                        </p:tav>
                                        <p:tav tm="100000">
                                          <p:val>
                                            <p:strVal val="#ppt_x"/>
                                          </p:val>
                                        </p:tav>
                                      </p:tavLst>
                                    </p:anim>
                                    <p:anim calcmode="lin" valueType="num">
                                      <p:cBhvr additive="base">
                                        <p:cTn id="37" dur="500" fill="hold"/>
                                        <p:tgtEl>
                                          <p:spTgt spid="51"/>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40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1+#ppt_w/2"/>
                                          </p:val>
                                        </p:tav>
                                        <p:tav tm="100000">
                                          <p:val>
                                            <p:strVal val="#ppt_x"/>
                                          </p:val>
                                        </p:tav>
                                      </p:tavLst>
                                    </p:anim>
                                    <p:anim calcmode="lin" valueType="num">
                                      <p:cBhvr additive="base">
                                        <p:cTn id="41" dur="500" fill="hold"/>
                                        <p:tgtEl>
                                          <p:spTgt spid="5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60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500" fill="hold"/>
                                        <p:tgtEl>
                                          <p:spTgt spid="53"/>
                                        </p:tgtEl>
                                        <p:attrNameLst>
                                          <p:attrName>ppt_x</p:attrName>
                                        </p:attrNameLst>
                                      </p:cBhvr>
                                      <p:tavLst>
                                        <p:tav tm="0">
                                          <p:val>
                                            <p:strVal val="1+#ppt_w/2"/>
                                          </p:val>
                                        </p:tav>
                                        <p:tav tm="100000">
                                          <p:val>
                                            <p:strVal val="#ppt_x"/>
                                          </p:val>
                                        </p:tav>
                                      </p:tavLst>
                                    </p:anim>
                                    <p:anim calcmode="lin" valueType="num">
                                      <p:cBhvr additive="base">
                                        <p:cTn id="45" dur="500" fill="hold"/>
                                        <p:tgtEl>
                                          <p:spTgt spid="53"/>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80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1+#ppt_w/2"/>
                                          </p:val>
                                        </p:tav>
                                        <p:tav tm="100000">
                                          <p:val>
                                            <p:strVal val="#ppt_x"/>
                                          </p:val>
                                        </p:tav>
                                      </p:tavLst>
                                    </p:anim>
                                    <p:anim calcmode="lin" valueType="num">
                                      <p:cBhvr additive="base">
                                        <p:cTn id="49" dur="500" fill="hold"/>
                                        <p:tgtEl>
                                          <p:spTgt spid="5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1000"/>
                                  </p:stCondLst>
                                  <p:childTnLst>
                                    <p:set>
                                      <p:cBhvr>
                                        <p:cTn id="51" dur="1" fill="hold">
                                          <p:stCondLst>
                                            <p:cond delay="0"/>
                                          </p:stCondLst>
                                        </p:cTn>
                                        <p:tgtEl>
                                          <p:spTgt spid="55"/>
                                        </p:tgtEl>
                                        <p:attrNameLst>
                                          <p:attrName>style.visibility</p:attrName>
                                        </p:attrNameLst>
                                      </p:cBhvr>
                                      <p:to>
                                        <p:strVal val="visible"/>
                                      </p:to>
                                    </p:set>
                                    <p:anim calcmode="lin" valueType="num">
                                      <p:cBhvr additive="base">
                                        <p:cTn id="52" dur="500" fill="hold"/>
                                        <p:tgtEl>
                                          <p:spTgt spid="55"/>
                                        </p:tgtEl>
                                        <p:attrNameLst>
                                          <p:attrName>ppt_x</p:attrName>
                                        </p:attrNameLst>
                                      </p:cBhvr>
                                      <p:tavLst>
                                        <p:tav tm="0">
                                          <p:val>
                                            <p:strVal val="1+#ppt_w/2"/>
                                          </p:val>
                                        </p:tav>
                                        <p:tav tm="100000">
                                          <p:val>
                                            <p:strVal val="#ppt_x"/>
                                          </p:val>
                                        </p:tav>
                                      </p:tavLst>
                                    </p:anim>
                                    <p:anim calcmode="lin" valueType="num">
                                      <p:cBhvr additive="base">
                                        <p:cTn id="5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13" grpId="0"/>
      <p:bldP spid="13" grpId="1"/>
      <p:bldP spid="13"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5628874"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ⅱ. Specific Implementation </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36933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iv) Neural network &amp; GPU data parallelism:</a:t>
            </a:r>
          </a:p>
        </p:txBody>
      </p:sp>
      <p:sp>
        <p:nvSpPr>
          <p:cNvPr id="5" name="矩形 4">
            <a:extLst>
              <a:ext uri="{FF2B5EF4-FFF2-40B4-BE49-F238E27FC236}">
                <a16:creationId xmlns:a16="http://schemas.microsoft.com/office/drawing/2014/main" id="{643E6349-3EC8-4A44-8861-7EA36CCFB40B}"/>
              </a:ext>
            </a:extLst>
          </p:cNvPr>
          <p:cNvSpPr/>
          <p:nvPr/>
        </p:nvSpPr>
        <p:spPr>
          <a:xfrm>
            <a:off x="328645" y="1970931"/>
            <a:ext cx="5126151" cy="923330"/>
          </a:xfrm>
          <a:prstGeom prst="rect">
            <a:avLst/>
          </a:prstGeom>
        </p:spPr>
        <p:txBody>
          <a:bodyPr wrap="squar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Choose optimizer and loss function, the learning rate is set to 0.01 and the loss is set as the Binary Cross-Entropy Loss: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8FF60AC6-1267-44C1-8FCE-6EC6FF9796CE}"/>
              </a:ext>
            </a:extLst>
          </p:cNvPr>
          <p:cNvPicPr/>
          <p:nvPr/>
        </p:nvPicPr>
        <p:blipFill>
          <a:blip r:embed="rId3"/>
          <a:stretch>
            <a:fillRect/>
          </a:stretch>
        </p:blipFill>
        <p:spPr>
          <a:xfrm>
            <a:off x="328644" y="3686245"/>
            <a:ext cx="5274310" cy="554990"/>
          </a:xfrm>
          <a:prstGeom prst="rect">
            <a:avLst/>
          </a:prstGeom>
        </p:spPr>
      </p:pic>
      <p:sp>
        <p:nvSpPr>
          <p:cNvPr id="4" name="矩形 3">
            <a:extLst>
              <a:ext uri="{FF2B5EF4-FFF2-40B4-BE49-F238E27FC236}">
                <a16:creationId xmlns:a16="http://schemas.microsoft.com/office/drawing/2014/main" id="{2D605ACB-903C-4021-A338-BDE834B58650}"/>
              </a:ext>
            </a:extLst>
          </p:cNvPr>
          <p:cNvSpPr/>
          <p:nvPr/>
        </p:nvSpPr>
        <p:spPr>
          <a:xfrm>
            <a:off x="7059216" y="1970931"/>
            <a:ext cx="4493538" cy="369332"/>
          </a:xfrm>
          <a:prstGeom prst="rect">
            <a:avLst/>
          </a:prstGeom>
        </p:spPr>
        <p:txBody>
          <a:bodyPr wrap="none">
            <a:spAutoFit/>
          </a:bodyPr>
          <a:lstStyle/>
          <a:p>
            <a:pPr marL="285750" indent="-285750" algn="just">
              <a:spcAft>
                <a:spcPts val="0"/>
              </a:spcAft>
              <a:buFont typeface="Wingdings" panose="05000000000000000000" pitchFamily="2" charset="2"/>
              <a:buChar char="l"/>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Model training and visualize the loss value.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D7EEF046-4297-441E-B26B-FAAE94D397E8}"/>
              </a:ext>
            </a:extLst>
          </p:cNvPr>
          <p:cNvPicPr/>
          <p:nvPr/>
        </p:nvPicPr>
        <p:blipFill>
          <a:blip r:embed="rId4"/>
          <a:stretch>
            <a:fillRect/>
          </a:stretch>
        </p:blipFill>
        <p:spPr>
          <a:xfrm>
            <a:off x="6589047" y="3151505"/>
            <a:ext cx="5274310" cy="1981835"/>
          </a:xfrm>
          <a:prstGeom prst="rect">
            <a:avLst/>
          </a:prstGeom>
        </p:spPr>
      </p:pic>
    </p:spTree>
    <p:extLst>
      <p:ext uri="{BB962C8B-B14F-4D97-AF65-F5344CB8AC3E}">
        <p14:creationId xmlns:p14="http://schemas.microsoft.com/office/powerpoint/2010/main" val="2809700700"/>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177150" y="4648663"/>
            <a:ext cx="98376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Data Sources (download link)</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3</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THTEE</a:t>
            </a:r>
          </a:p>
        </p:txBody>
      </p:sp>
    </p:spTree>
    <p:extLst>
      <p:ext uri="{BB962C8B-B14F-4D97-AF65-F5344CB8AC3E}">
        <p14:creationId xmlns:p14="http://schemas.microsoft.com/office/powerpoint/2010/main" val="1758949239"/>
      </p:ext>
    </p:extLst>
  </p:cSld>
  <p:clrMapOvr>
    <a:masterClrMapping/>
  </p:clrMapOvr>
  <mc:AlternateContent xmlns:mc="http://schemas.openxmlformats.org/markup-compatibility/2006" xmlns:p14="http://schemas.microsoft.com/office/powerpoint/2010/main">
    <mc:Choice Requires="p14">
      <p:transition spd="slow" p14:dur="2500" advClick="0" advTm="3000">
        <p:checker/>
      </p:transition>
    </mc:Choice>
    <mc:Fallback xmlns="">
      <p:transition spd="slow" advClick="0"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5" y="261895"/>
            <a:ext cx="5807839"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Data Sources (download link):</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36" name="矩形 3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7" name="矩形 3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A2EE7CC4-52E7-4F9C-897E-68D8915D98C9}"/>
              </a:ext>
            </a:extLst>
          </p:cNvPr>
          <p:cNvSpPr/>
          <p:nvPr/>
        </p:nvSpPr>
        <p:spPr>
          <a:xfrm>
            <a:off x="1083705" y="1068801"/>
            <a:ext cx="7105535" cy="3165482"/>
          </a:xfrm>
          <a:prstGeom prst="rect">
            <a:avLst/>
          </a:prstGeom>
        </p:spPr>
        <p:txBody>
          <a:bodyPr wrap="none">
            <a:spAutoFit/>
          </a:bodyPr>
          <a:lstStyle/>
          <a:p>
            <a:pPr algn="just">
              <a:lnSpc>
                <a:spcPct val="240000"/>
              </a:lnSpc>
              <a:spcBef>
                <a:spcPts val="1700"/>
              </a:spcBef>
              <a:spcAft>
                <a:spcPts val="1650"/>
              </a:spcAft>
            </a:pPr>
            <a:r>
              <a:rPr lang="en-US" altLang="zh-CN" b="1" kern="2200" dirty="0">
                <a:latin typeface="Times New Roman" panose="02020603050405020304" pitchFamily="18" charset="0"/>
                <a:ea typeface="等线" panose="02010600030101010101" pitchFamily="2" charset="-122"/>
              </a:rPr>
              <a:t>Data Sources (download link):</a:t>
            </a:r>
          </a:p>
          <a:p>
            <a:pPr algn="just">
              <a:lnSpc>
                <a:spcPct val="240000"/>
              </a:lnSpc>
              <a:spcBef>
                <a:spcPts val="1700"/>
              </a:spcBef>
              <a:spcAft>
                <a:spcPts val="1650"/>
              </a:spcAft>
            </a:pPr>
            <a:r>
              <a:rPr lang="en-US" altLang="zh-CN" dirty="0"/>
              <a:t>https://www.kaggle.com/mrmorj/political-advertisements-from-facebook</a:t>
            </a:r>
            <a:endParaRPr lang="zh-CN" altLang="zh-CN" dirty="0"/>
          </a:p>
          <a:p>
            <a:pPr algn="just">
              <a:lnSpc>
                <a:spcPct val="240000"/>
              </a:lnSpc>
              <a:spcBef>
                <a:spcPts val="1700"/>
              </a:spcBef>
              <a:spcAft>
                <a:spcPts val="1650"/>
              </a:spcAft>
            </a:pPr>
            <a:endParaRPr lang="zh-CN" altLang="zh-CN" sz="2800" b="1" kern="2200" dirty="0">
              <a:effectLst/>
              <a:latin typeface="等线" panose="02010600030101010101" pitchFamily="2" charset="-122"/>
              <a:ea typeface="等线" panose="02010600030101010101" pitchFamily="2" charset="-122"/>
            </a:endParaRPr>
          </a:p>
        </p:txBody>
      </p:sp>
      <p:pic>
        <p:nvPicPr>
          <p:cNvPr id="31" name="图片 30">
            <a:extLst>
              <a:ext uri="{FF2B5EF4-FFF2-40B4-BE49-F238E27FC236}">
                <a16:creationId xmlns:a16="http://schemas.microsoft.com/office/drawing/2014/main" id="{716EFCEB-6D3F-4657-9989-2F9AEEFD2414}"/>
              </a:ext>
            </a:extLst>
          </p:cNvPr>
          <p:cNvPicPr/>
          <p:nvPr/>
        </p:nvPicPr>
        <p:blipFill>
          <a:blip r:embed="rId3"/>
          <a:stretch>
            <a:fillRect/>
          </a:stretch>
        </p:blipFill>
        <p:spPr>
          <a:xfrm>
            <a:off x="3458845" y="3429000"/>
            <a:ext cx="5274310" cy="3325495"/>
          </a:xfrm>
          <a:prstGeom prst="rect">
            <a:avLst/>
          </a:prstGeom>
        </p:spPr>
      </p:pic>
    </p:spTree>
    <p:extLst>
      <p:ext uri="{BB962C8B-B14F-4D97-AF65-F5344CB8AC3E}">
        <p14:creationId xmlns:p14="http://schemas.microsoft.com/office/powerpoint/2010/main" val="1545463103"/>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3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animBg="1"/>
      <p:bldP spid="36" grpId="1" animBg="1"/>
      <p:bldP spid="37" grpId="0" animBg="1"/>
      <p:bldP spid="3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Results and Analysis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4</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FOUR</a:t>
            </a:r>
          </a:p>
        </p:txBody>
      </p:sp>
    </p:spTree>
    <p:extLst>
      <p:ext uri="{BB962C8B-B14F-4D97-AF65-F5344CB8AC3E}">
        <p14:creationId xmlns:p14="http://schemas.microsoft.com/office/powerpoint/2010/main" val="411667087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3"/>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 name="矩形 6">
            <a:extLst>
              <a:ext uri="{FF2B5EF4-FFF2-40B4-BE49-F238E27FC236}">
                <a16:creationId xmlns:a16="http://schemas.microsoft.com/office/drawing/2014/main" id="{A3EEFF99-37D7-4507-B1B4-893B05A102FC}"/>
              </a:ext>
            </a:extLst>
          </p:cNvPr>
          <p:cNvSpPr/>
          <p:nvPr/>
        </p:nvSpPr>
        <p:spPr>
          <a:xfrm>
            <a:off x="591732" y="891291"/>
            <a:ext cx="5958362"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 Linear regression under the </a:t>
            </a:r>
            <a:r>
              <a:rPr lang="en-US" altLang="zh-CN" b="1" kern="100" dirty="0" err="1">
                <a:latin typeface="Times New Roman" panose="02020603050405020304" pitchFamily="18" charset="0"/>
                <a:ea typeface="等线 Light" panose="02010600030101010101" pitchFamily="2" charset="-122"/>
                <a:cs typeface="Times New Roman" panose="02020603050405020304" pitchFamily="18" charset="0"/>
              </a:rPr>
              <a:t>Tensorflow</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 framework</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2C33C09-C1EF-4240-90AC-0FD635C5F11A}"/>
              </a:ext>
            </a:extLst>
          </p:cNvPr>
          <p:cNvSpPr/>
          <p:nvPr/>
        </p:nvSpPr>
        <p:spPr>
          <a:xfrm>
            <a:off x="591732" y="1509274"/>
            <a:ext cx="248241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ⅰ. Data Processing:</a:t>
            </a:r>
            <a:endParaRPr lang="zh-CN" altLang="zh-CN" sz="2400" b="1" kern="100" dirty="0">
              <a:effectLst/>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1039563C-A603-43D0-ABB9-AECC0A4E6DD0}"/>
              </a:ext>
            </a:extLst>
          </p:cNvPr>
          <p:cNvPicPr/>
          <p:nvPr/>
        </p:nvPicPr>
        <p:blipFill>
          <a:blip r:embed="rId3"/>
          <a:stretch>
            <a:fillRect/>
          </a:stretch>
        </p:blipFill>
        <p:spPr>
          <a:xfrm>
            <a:off x="1234318" y="2576951"/>
            <a:ext cx="3028950" cy="2771775"/>
          </a:xfrm>
          <a:prstGeom prst="rect">
            <a:avLst/>
          </a:prstGeom>
        </p:spPr>
      </p:pic>
      <p:sp>
        <p:nvSpPr>
          <p:cNvPr id="9" name="矩形 8">
            <a:extLst>
              <a:ext uri="{FF2B5EF4-FFF2-40B4-BE49-F238E27FC236}">
                <a16:creationId xmlns:a16="http://schemas.microsoft.com/office/drawing/2014/main" id="{F54A0183-9977-4B26-AC62-CBC23C57A2F5}"/>
              </a:ext>
            </a:extLst>
          </p:cNvPr>
          <p:cNvSpPr/>
          <p:nvPr/>
        </p:nvSpPr>
        <p:spPr>
          <a:xfrm>
            <a:off x="7182177" y="1509274"/>
            <a:ext cx="276037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ⅱ. Linear Regression:</a:t>
            </a:r>
            <a:endParaRPr lang="zh-CN" altLang="zh-CN" sz="2400" b="1" kern="100" dirty="0">
              <a:effectLst/>
              <a:latin typeface="等线" panose="02010600030101010101" pitchFamily="2" charset="-122"/>
              <a:ea typeface="等线" panose="02010600030101010101" pitchFamily="2" charset="-122"/>
            </a:endParaRPr>
          </a:p>
        </p:txBody>
      </p:sp>
      <p:pic>
        <p:nvPicPr>
          <p:cNvPr id="16" name="图片 15">
            <a:extLst>
              <a:ext uri="{FF2B5EF4-FFF2-40B4-BE49-F238E27FC236}">
                <a16:creationId xmlns:a16="http://schemas.microsoft.com/office/drawing/2014/main" id="{E23E7C3C-94F3-4F86-B374-FEDC357E86FD}"/>
              </a:ext>
            </a:extLst>
          </p:cNvPr>
          <p:cNvPicPr/>
          <p:nvPr/>
        </p:nvPicPr>
        <p:blipFill rotWithShape="1">
          <a:blip r:embed="rId4"/>
          <a:srcRect t="4363"/>
          <a:stretch/>
        </p:blipFill>
        <p:spPr bwMode="auto">
          <a:xfrm>
            <a:off x="6550094" y="2338705"/>
            <a:ext cx="4667250" cy="40093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0603696"/>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28"/>
                                        </p:tgtEl>
                                        <p:attrNameLst>
                                          <p:attrName>style.visibility</p:attrName>
                                        </p:attrNameLst>
                                      </p:cBhvr>
                                      <p:to>
                                        <p:strVal val="visible"/>
                                      </p:to>
                                    </p:set>
                                    <p:anim calcmode="lin" valueType="num">
                                      <p:cBhvr>
                                        <p:cTn id="21" dur="500" fill="hold"/>
                                        <p:tgtEl>
                                          <p:spTgt spid="128"/>
                                        </p:tgtEl>
                                        <p:attrNameLst>
                                          <p:attrName>ppt_w</p:attrName>
                                        </p:attrNameLst>
                                      </p:cBhvr>
                                      <p:tavLst>
                                        <p:tav tm="0">
                                          <p:val>
                                            <p:fltVal val="0"/>
                                          </p:val>
                                        </p:tav>
                                        <p:tav tm="100000">
                                          <p:val>
                                            <p:strVal val="#ppt_w"/>
                                          </p:val>
                                        </p:tav>
                                      </p:tavLst>
                                    </p:anim>
                                    <p:anim calcmode="lin" valueType="num">
                                      <p:cBhvr>
                                        <p:cTn id="22" dur="500" fill="hold"/>
                                        <p:tgtEl>
                                          <p:spTgt spid="128"/>
                                        </p:tgtEl>
                                        <p:attrNameLst>
                                          <p:attrName>ppt_h</p:attrName>
                                        </p:attrNameLst>
                                      </p:cBhvr>
                                      <p:tavLst>
                                        <p:tav tm="0">
                                          <p:val>
                                            <p:fltVal val="0"/>
                                          </p:val>
                                        </p:tav>
                                        <p:tav tm="100000">
                                          <p:val>
                                            <p:strVal val="#ppt_h"/>
                                          </p:val>
                                        </p:tav>
                                      </p:tavLst>
                                    </p:anim>
                                    <p:animEffect transition="in" filter="fade">
                                      <p:cBhvr>
                                        <p:cTn id="23" dur="500"/>
                                        <p:tgtEl>
                                          <p:spTgt spid="12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8" grpId="1"/>
      <p:bldP spid="129" grpId="0" animBg="1"/>
      <p:bldP spid="129" grpId="1" animBg="1"/>
      <p:bldP spid="130" grpId="0" animBg="1"/>
      <p:bldP spid="13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FCCAAFC3-289F-4343-BDD9-EEC3D006B324}"/>
              </a:ext>
            </a:extLst>
          </p:cNvPr>
          <p:cNvSpPr/>
          <p:nvPr/>
        </p:nvSpPr>
        <p:spPr>
          <a:xfrm>
            <a:off x="216001" y="785115"/>
            <a:ext cx="5047279"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II: Visualization &amp; Comprehensive Methods</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22B732FF-48FC-4FAF-AD9D-63A96B9F02B0}"/>
              </a:ext>
            </a:extLst>
          </p:cNvPr>
          <p:cNvSpPr/>
          <p:nvPr/>
        </p:nvSpPr>
        <p:spPr>
          <a:xfrm>
            <a:off x="108001" y="1503687"/>
            <a:ext cx="2242986"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ⅰ. Visualization: </a:t>
            </a:r>
            <a:endParaRPr lang="zh-CN" altLang="zh-CN" sz="2400" b="1" kern="100" dirty="0">
              <a:effectLst/>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1F002C2D-F35F-4430-8E38-53A0197B3FE7}"/>
              </a:ext>
            </a:extLst>
          </p:cNvPr>
          <p:cNvPicPr/>
          <p:nvPr/>
        </p:nvPicPr>
        <p:blipFill>
          <a:blip r:embed="rId3"/>
          <a:stretch>
            <a:fillRect/>
          </a:stretch>
        </p:blipFill>
        <p:spPr>
          <a:xfrm>
            <a:off x="436646" y="2779676"/>
            <a:ext cx="5274310" cy="2743200"/>
          </a:xfrm>
          <a:prstGeom prst="rect">
            <a:avLst/>
          </a:prstGeom>
        </p:spPr>
      </p:pic>
      <p:sp>
        <p:nvSpPr>
          <p:cNvPr id="4" name="矩形 3">
            <a:extLst>
              <a:ext uri="{FF2B5EF4-FFF2-40B4-BE49-F238E27FC236}">
                <a16:creationId xmlns:a16="http://schemas.microsoft.com/office/drawing/2014/main" id="{B317C56B-FC86-4105-B79B-0281F0B9EA81}"/>
              </a:ext>
            </a:extLst>
          </p:cNvPr>
          <p:cNvSpPr/>
          <p:nvPr/>
        </p:nvSpPr>
        <p:spPr>
          <a:xfrm>
            <a:off x="436646" y="2227922"/>
            <a:ext cx="1890261"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Data information: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3DF1E75-B5AC-4702-BC94-E2C60C762C80}"/>
              </a:ext>
            </a:extLst>
          </p:cNvPr>
          <p:cNvSpPr/>
          <p:nvPr/>
        </p:nvSpPr>
        <p:spPr>
          <a:xfrm>
            <a:off x="6879740" y="2227922"/>
            <a:ext cx="1435778"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Word Cloud: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BEECF95A-1F7E-4633-8A4B-F83E73AF3FC1}"/>
              </a:ext>
            </a:extLst>
          </p:cNvPr>
          <p:cNvPicPr/>
          <p:nvPr/>
        </p:nvPicPr>
        <p:blipFill>
          <a:blip r:embed="rId4"/>
          <a:stretch>
            <a:fillRect/>
          </a:stretch>
        </p:blipFill>
        <p:spPr>
          <a:xfrm>
            <a:off x="6834151" y="2843493"/>
            <a:ext cx="5022850" cy="2615565"/>
          </a:xfrm>
          <a:prstGeom prst="rect">
            <a:avLst/>
          </a:prstGeom>
        </p:spPr>
      </p:pic>
      <p:sp>
        <p:nvSpPr>
          <p:cNvPr id="11" name="矩形 3">
            <a:extLst>
              <a:ext uri="{FF2B5EF4-FFF2-40B4-BE49-F238E27FC236}">
                <a16:creationId xmlns:a16="http://schemas.microsoft.com/office/drawing/2014/main" id="{62B2898E-0C75-42FE-B718-880E3476634C}"/>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Tree>
    <p:extLst>
      <p:ext uri="{BB962C8B-B14F-4D97-AF65-F5344CB8AC3E}">
        <p14:creationId xmlns:p14="http://schemas.microsoft.com/office/powerpoint/2010/main" val="881348003"/>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01904900-F011-4781-AC0E-50987F8BA88A}"/>
              </a:ext>
            </a:extLst>
          </p:cNvPr>
          <p:cNvSpPr/>
          <p:nvPr/>
        </p:nvSpPr>
        <p:spPr>
          <a:xfrm>
            <a:off x="436646" y="954140"/>
            <a:ext cx="2023183"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Title political word: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7DCB74F-F188-44E2-A767-227FD447CD0B}"/>
              </a:ext>
            </a:extLst>
          </p:cNvPr>
          <p:cNvPicPr/>
          <p:nvPr/>
        </p:nvPicPr>
        <p:blipFill>
          <a:blip r:embed="rId3"/>
          <a:stretch>
            <a:fillRect/>
          </a:stretch>
        </p:blipFill>
        <p:spPr>
          <a:xfrm>
            <a:off x="108001" y="1689109"/>
            <a:ext cx="5274310" cy="2717165"/>
          </a:xfrm>
          <a:prstGeom prst="rect">
            <a:avLst/>
          </a:prstGeom>
        </p:spPr>
      </p:pic>
      <p:sp>
        <p:nvSpPr>
          <p:cNvPr id="3" name="矩形 2">
            <a:extLst>
              <a:ext uri="{FF2B5EF4-FFF2-40B4-BE49-F238E27FC236}">
                <a16:creationId xmlns:a16="http://schemas.microsoft.com/office/drawing/2014/main" id="{60D6DFC2-5DB3-4136-9ECF-4E5E54484DB7}"/>
              </a:ext>
            </a:extLst>
          </p:cNvPr>
          <p:cNvSpPr/>
          <p:nvPr/>
        </p:nvSpPr>
        <p:spPr>
          <a:xfrm>
            <a:off x="6809691" y="2531270"/>
            <a:ext cx="1274708"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Paid for by:</a:t>
            </a:r>
            <a:endParaRPr lang="zh-CN" altLang="en-US" dirty="0"/>
          </a:p>
        </p:txBody>
      </p:sp>
      <p:pic>
        <p:nvPicPr>
          <p:cNvPr id="8" name="图片 7">
            <a:extLst>
              <a:ext uri="{FF2B5EF4-FFF2-40B4-BE49-F238E27FC236}">
                <a16:creationId xmlns:a16="http://schemas.microsoft.com/office/drawing/2014/main" id="{8AEE4F60-9B01-4C83-897D-3B34D11200AF}"/>
              </a:ext>
            </a:extLst>
          </p:cNvPr>
          <p:cNvPicPr/>
          <p:nvPr/>
        </p:nvPicPr>
        <p:blipFill>
          <a:blip r:embed="rId4"/>
          <a:stretch>
            <a:fillRect/>
          </a:stretch>
        </p:blipFill>
        <p:spPr>
          <a:xfrm>
            <a:off x="6480787" y="3047691"/>
            <a:ext cx="5270500" cy="2743200"/>
          </a:xfrm>
          <a:prstGeom prst="rect">
            <a:avLst/>
          </a:prstGeom>
        </p:spPr>
      </p:pic>
      <p:sp>
        <p:nvSpPr>
          <p:cNvPr id="9" name="矩形 3">
            <a:extLst>
              <a:ext uri="{FF2B5EF4-FFF2-40B4-BE49-F238E27FC236}">
                <a16:creationId xmlns:a16="http://schemas.microsoft.com/office/drawing/2014/main" id="{FC47D512-388F-4D25-898E-D04E61FCB252}"/>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Tree>
    <p:extLst>
      <p:ext uri="{BB962C8B-B14F-4D97-AF65-F5344CB8AC3E}">
        <p14:creationId xmlns:p14="http://schemas.microsoft.com/office/powerpoint/2010/main" val="300770666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9" grpId="0"/>
      <p:bldP spid="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2F5376D4-718F-49F9-9C1D-666D1EE49738}"/>
              </a:ext>
            </a:extLst>
          </p:cNvPr>
          <p:cNvSpPr/>
          <p:nvPr/>
        </p:nvSpPr>
        <p:spPr>
          <a:xfrm>
            <a:off x="688997" y="1298089"/>
            <a:ext cx="1217000" cy="369332"/>
          </a:xfrm>
          <a:prstGeom prst="rect">
            <a:avLst/>
          </a:prstGeom>
        </p:spPr>
        <p:txBody>
          <a:bodyPr wrap="none">
            <a:spAutoFit/>
          </a:bodyPr>
          <a:lstStyle/>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Bar Graph:</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pic>
        <p:nvPicPr>
          <p:cNvPr id="7" name="图片 6">
            <a:extLst>
              <a:ext uri="{FF2B5EF4-FFF2-40B4-BE49-F238E27FC236}">
                <a16:creationId xmlns:a16="http://schemas.microsoft.com/office/drawing/2014/main" id="{EE594C98-6752-48D5-8971-389D71D3D5D3}"/>
              </a:ext>
            </a:extLst>
          </p:cNvPr>
          <p:cNvPicPr/>
          <p:nvPr/>
        </p:nvPicPr>
        <p:blipFill>
          <a:blip r:embed="rId3"/>
          <a:stretch>
            <a:fillRect/>
          </a:stretch>
        </p:blipFill>
        <p:spPr>
          <a:xfrm>
            <a:off x="436646" y="2180395"/>
            <a:ext cx="4467225" cy="3276600"/>
          </a:xfrm>
          <a:prstGeom prst="rect">
            <a:avLst/>
          </a:prstGeom>
        </p:spPr>
      </p:pic>
      <p:sp>
        <p:nvSpPr>
          <p:cNvPr id="3" name="矩形 2">
            <a:extLst>
              <a:ext uri="{FF2B5EF4-FFF2-40B4-BE49-F238E27FC236}">
                <a16:creationId xmlns:a16="http://schemas.microsoft.com/office/drawing/2014/main" id="{8DDDC07B-6551-482E-A1AC-53BB7FA932D9}"/>
              </a:ext>
            </a:extLst>
          </p:cNvPr>
          <p:cNvSpPr/>
          <p:nvPr/>
        </p:nvSpPr>
        <p:spPr>
          <a:xfrm>
            <a:off x="7233290" y="1298089"/>
            <a:ext cx="3195042" cy="369332"/>
          </a:xfrm>
          <a:prstGeom prst="rect">
            <a:avLst/>
          </a:prstGeom>
        </p:spPr>
        <p:txBody>
          <a:bodyPr wrap="none">
            <a:spAutoFit/>
          </a:bodyPr>
          <a:lstStyle/>
          <a:p>
            <a:r>
              <a:rPr lang="en-US" altLang="zh-CN" dirty="0">
                <a:latin typeface="Times New Roman" panose="02020603050405020304" pitchFamily="18" charset="0"/>
                <a:ea typeface="等线" panose="02010600030101010101" pitchFamily="2" charset="-122"/>
              </a:rPr>
              <a:t>Top 10 advertisers on Facebook:</a:t>
            </a:r>
            <a:endParaRPr lang="zh-CN" altLang="en-US" dirty="0"/>
          </a:p>
        </p:txBody>
      </p:sp>
      <p:pic>
        <p:nvPicPr>
          <p:cNvPr id="9" name="图片 8">
            <a:extLst>
              <a:ext uri="{FF2B5EF4-FFF2-40B4-BE49-F238E27FC236}">
                <a16:creationId xmlns:a16="http://schemas.microsoft.com/office/drawing/2014/main" id="{B0419ABB-9D4D-41BB-A4F8-4EA1C658120E}"/>
              </a:ext>
            </a:extLst>
          </p:cNvPr>
          <p:cNvPicPr/>
          <p:nvPr/>
        </p:nvPicPr>
        <p:blipFill>
          <a:blip r:embed="rId4"/>
          <a:stretch>
            <a:fillRect/>
          </a:stretch>
        </p:blipFill>
        <p:spPr>
          <a:xfrm>
            <a:off x="6478136" y="2132770"/>
            <a:ext cx="4705350" cy="3324225"/>
          </a:xfrm>
          <a:prstGeom prst="rect">
            <a:avLst/>
          </a:prstGeom>
        </p:spPr>
      </p:pic>
    </p:spTree>
    <p:extLst>
      <p:ext uri="{BB962C8B-B14F-4D97-AF65-F5344CB8AC3E}">
        <p14:creationId xmlns:p14="http://schemas.microsoft.com/office/powerpoint/2010/main" val="144178431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ACA7B123-792F-47D1-B7F9-7704E1723DE6}"/>
              </a:ext>
            </a:extLst>
          </p:cNvPr>
          <p:cNvSpPr/>
          <p:nvPr/>
        </p:nvSpPr>
        <p:spPr>
          <a:xfrm>
            <a:off x="108001" y="1037951"/>
            <a:ext cx="2546531"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ⅱ. Data Processing:</a:t>
            </a:r>
            <a:endParaRPr lang="zh-CN" altLang="zh-CN" sz="2400" b="1" kern="100" dirty="0">
              <a:effectLst/>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236D5C34-532F-4A62-AE88-EC7D4989A640}"/>
              </a:ext>
            </a:extLst>
          </p:cNvPr>
          <p:cNvPicPr/>
          <p:nvPr/>
        </p:nvPicPr>
        <p:blipFill rotWithShape="1">
          <a:blip r:embed="rId3"/>
          <a:srcRect l="1" r="-4918" b="58357"/>
          <a:stretch/>
        </p:blipFill>
        <p:spPr bwMode="auto">
          <a:xfrm>
            <a:off x="825732" y="2141801"/>
            <a:ext cx="3657600" cy="280035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A8454985-1836-465D-8DD9-F84F0D03ABE9}"/>
              </a:ext>
            </a:extLst>
          </p:cNvPr>
          <p:cNvPicPr/>
          <p:nvPr/>
        </p:nvPicPr>
        <p:blipFill>
          <a:blip r:embed="rId4"/>
          <a:stretch>
            <a:fillRect/>
          </a:stretch>
        </p:blipFill>
        <p:spPr>
          <a:xfrm>
            <a:off x="328646" y="5408360"/>
            <a:ext cx="5274310" cy="1014095"/>
          </a:xfrm>
          <a:prstGeom prst="rect">
            <a:avLst/>
          </a:prstGeom>
        </p:spPr>
      </p:pic>
      <p:pic>
        <p:nvPicPr>
          <p:cNvPr id="12" name="图片 11">
            <a:extLst>
              <a:ext uri="{FF2B5EF4-FFF2-40B4-BE49-F238E27FC236}">
                <a16:creationId xmlns:a16="http://schemas.microsoft.com/office/drawing/2014/main" id="{644D8F46-2518-4553-AB3C-D7E856B65F44}"/>
              </a:ext>
            </a:extLst>
          </p:cNvPr>
          <p:cNvPicPr/>
          <p:nvPr/>
        </p:nvPicPr>
        <p:blipFill>
          <a:blip r:embed="rId5"/>
          <a:stretch>
            <a:fillRect/>
          </a:stretch>
        </p:blipFill>
        <p:spPr>
          <a:xfrm>
            <a:off x="6196668" y="945858"/>
            <a:ext cx="5274310" cy="2122170"/>
          </a:xfrm>
          <a:prstGeom prst="rect">
            <a:avLst/>
          </a:prstGeom>
        </p:spPr>
      </p:pic>
      <p:pic>
        <p:nvPicPr>
          <p:cNvPr id="13" name="图片 12">
            <a:extLst>
              <a:ext uri="{FF2B5EF4-FFF2-40B4-BE49-F238E27FC236}">
                <a16:creationId xmlns:a16="http://schemas.microsoft.com/office/drawing/2014/main" id="{EB320E7B-DA6B-4FC1-8F61-9FB81B7D6AA9}"/>
              </a:ext>
            </a:extLst>
          </p:cNvPr>
          <p:cNvPicPr/>
          <p:nvPr/>
        </p:nvPicPr>
        <p:blipFill>
          <a:blip r:embed="rId6"/>
          <a:stretch>
            <a:fillRect/>
          </a:stretch>
        </p:blipFill>
        <p:spPr>
          <a:xfrm>
            <a:off x="7786073" y="3365763"/>
            <a:ext cx="2095500" cy="3152775"/>
          </a:xfrm>
          <a:prstGeom prst="rect">
            <a:avLst/>
          </a:prstGeom>
        </p:spPr>
      </p:pic>
    </p:spTree>
    <p:extLst>
      <p:ext uri="{BB962C8B-B14F-4D97-AF65-F5344CB8AC3E}">
        <p14:creationId xmlns:p14="http://schemas.microsoft.com/office/powerpoint/2010/main" val="1113540263"/>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077CF5B5-B33A-4C50-A603-6824E9F9AC23}"/>
              </a:ext>
            </a:extLst>
          </p:cNvPr>
          <p:cNvSpPr/>
          <p:nvPr/>
        </p:nvSpPr>
        <p:spPr>
          <a:xfrm>
            <a:off x="837752" y="785115"/>
            <a:ext cx="1875835"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ⅲ. Modules:</a:t>
            </a:r>
            <a:endParaRPr lang="zh-CN" altLang="zh-CN" sz="2400" b="1" kern="100" dirty="0">
              <a:effectLst/>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A82912FA-E824-47A1-A553-088628C3CC2C}"/>
              </a:ext>
            </a:extLst>
          </p:cNvPr>
          <p:cNvPicPr/>
          <p:nvPr/>
        </p:nvPicPr>
        <p:blipFill rotWithShape="1">
          <a:blip r:embed="rId3">
            <a:extLst>
              <a:ext uri="{28A0092B-C50C-407E-A947-70E740481C1C}">
                <a14:useLocalDpi xmlns:a14="http://schemas.microsoft.com/office/drawing/2010/main" val="0"/>
              </a:ext>
            </a:extLst>
          </a:blip>
          <a:srcRect r="-2358" b="11114"/>
          <a:stretch/>
        </p:blipFill>
        <p:spPr bwMode="auto">
          <a:xfrm>
            <a:off x="3130550" y="1080866"/>
            <a:ext cx="2965450" cy="5643880"/>
          </a:xfrm>
          <a:prstGeom prst="rect">
            <a:avLst/>
          </a:prstGeom>
          <a:noFill/>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32FC8804-FB03-4EF7-B43E-40B776AA29A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57354" y="2289061"/>
            <a:ext cx="1864360" cy="2464435"/>
          </a:xfrm>
          <a:prstGeom prst="rect">
            <a:avLst/>
          </a:prstGeom>
          <a:noFill/>
          <a:ln>
            <a:noFill/>
          </a:ln>
        </p:spPr>
      </p:pic>
    </p:spTree>
    <p:extLst>
      <p:ext uri="{BB962C8B-B14F-4D97-AF65-F5344CB8AC3E}">
        <p14:creationId xmlns:p14="http://schemas.microsoft.com/office/powerpoint/2010/main" val="1001596982"/>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8"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Introduction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1</a:t>
            </a: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ONE</a:t>
            </a:r>
          </a:p>
        </p:txBody>
      </p:sp>
    </p:spTree>
    <p:extLst>
      <p:ext uri="{BB962C8B-B14F-4D97-AF65-F5344CB8AC3E}">
        <p14:creationId xmlns:p14="http://schemas.microsoft.com/office/powerpoint/2010/main" val="15690391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C4B5A050-1F3C-4E56-87CF-FF392C7FAED4}"/>
              </a:ext>
            </a:extLst>
          </p:cNvPr>
          <p:cNvSpPr/>
          <p:nvPr/>
        </p:nvSpPr>
        <p:spPr>
          <a:xfrm>
            <a:off x="216001" y="785115"/>
            <a:ext cx="5944897"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III: Naive Bayes and K-fold (Cross-validation) [CPU]</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99B5731C-D706-4908-9D56-75DA753F9332}"/>
              </a:ext>
            </a:extLst>
          </p:cNvPr>
          <p:cNvSpPr/>
          <p:nvPr/>
        </p:nvSpPr>
        <p:spPr>
          <a:xfrm>
            <a:off x="0" y="1342532"/>
            <a:ext cx="2159566"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err="1">
                <a:latin typeface="Times New Roman" panose="02020603050405020304" pitchFamily="18" charset="0"/>
                <a:ea typeface="等线" panose="02010600030101010101" pitchFamily="2" charset="-122"/>
              </a:rPr>
              <a:t>i</a:t>
            </a:r>
            <a:r>
              <a:rPr lang="en-US" altLang="zh-CN" b="1" kern="100" dirty="0">
                <a:latin typeface="Times New Roman" panose="02020603050405020304" pitchFamily="18" charset="0"/>
                <a:ea typeface="等线" panose="02010600030101010101" pitchFamily="2" charset="-122"/>
              </a:rPr>
              <a:t>. Naïve Bayes: </a:t>
            </a:r>
            <a:endParaRPr lang="zh-CN" altLang="zh-CN" sz="2400" b="1" kern="100" dirty="0">
              <a:effectLst/>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A737EDD1-8B8F-4437-99C5-E3F3B80B9C52}"/>
              </a:ext>
            </a:extLst>
          </p:cNvPr>
          <p:cNvPicPr/>
          <p:nvPr/>
        </p:nvPicPr>
        <p:blipFill>
          <a:blip r:embed="rId3"/>
          <a:stretch>
            <a:fillRect/>
          </a:stretch>
        </p:blipFill>
        <p:spPr>
          <a:xfrm>
            <a:off x="328646" y="1978928"/>
            <a:ext cx="5057775" cy="1104900"/>
          </a:xfrm>
          <a:prstGeom prst="rect">
            <a:avLst/>
          </a:prstGeom>
        </p:spPr>
      </p:pic>
      <p:sp>
        <p:nvSpPr>
          <p:cNvPr id="8" name="矩形 7">
            <a:extLst>
              <a:ext uri="{FF2B5EF4-FFF2-40B4-BE49-F238E27FC236}">
                <a16:creationId xmlns:a16="http://schemas.microsoft.com/office/drawing/2014/main" id="{A48C326A-2226-4158-BCA0-773557DBB34D}"/>
              </a:ext>
            </a:extLst>
          </p:cNvPr>
          <p:cNvSpPr/>
          <p:nvPr/>
        </p:nvSpPr>
        <p:spPr>
          <a:xfrm>
            <a:off x="328646" y="3765834"/>
            <a:ext cx="5406288" cy="511807"/>
          </a:xfrm>
          <a:prstGeom prst="rect">
            <a:avLst/>
          </a:prstGeom>
        </p:spPr>
        <p:txBody>
          <a:bodyPr wrap="none">
            <a:spAutoFit/>
          </a:bodyPr>
          <a:lstStyle/>
          <a:p>
            <a:pPr marL="457200" algn="just">
              <a:lnSpc>
                <a:spcPct val="173000"/>
              </a:lnSpc>
              <a:spcBef>
                <a:spcPts val="1300"/>
              </a:spcBef>
              <a:spcAft>
                <a:spcPts val="1300"/>
              </a:spcAft>
            </a:pPr>
            <a:r>
              <a:rPr lang="en-US" altLang="zh-CN" b="1" kern="100" dirty="0">
                <a:latin typeface="Times New Roman" panose="02020603050405020304" pitchFamily="18" charset="0"/>
                <a:ea typeface="等线" panose="02010600030101010101" pitchFamily="2" charset="-122"/>
              </a:rPr>
              <a:t>ii. K-fold (Cross-validation) &amp; data parallelism: </a:t>
            </a:r>
            <a:endParaRPr lang="zh-CN" altLang="zh-CN" sz="2400" b="1" kern="100" dirty="0">
              <a:effectLst/>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1F09C1D7-01F9-426D-ACCC-821E8F1479FA}"/>
              </a:ext>
            </a:extLst>
          </p:cNvPr>
          <p:cNvPicPr/>
          <p:nvPr/>
        </p:nvPicPr>
        <p:blipFill>
          <a:blip r:embed="rId4"/>
          <a:stretch>
            <a:fillRect/>
          </a:stretch>
        </p:blipFill>
        <p:spPr>
          <a:xfrm>
            <a:off x="394635" y="4959647"/>
            <a:ext cx="5274310" cy="613410"/>
          </a:xfrm>
          <a:prstGeom prst="rect">
            <a:avLst/>
          </a:prstGeom>
        </p:spPr>
      </p:pic>
      <p:sp>
        <p:nvSpPr>
          <p:cNvPr id="11" name="矩形 10">
            <a:extLst>
              <a:ext uri="{FF2B5EF4-FFF2-40B4-BE49-F238E27FC236}">
                <a16:creationId xmlns:a16="http://schemas.microsoft.com/office/drawing/2014/main" id="{3FF25C07-D8CC-4102-BF76-942634A54000}"/>
              </a:ext>
            </a:extLst>
          </p:cNvPr>
          <p:cNvSpPr/>
          <p:nvPr/>
        </p:nvSpPr>
        <p:spPr>
          <a:xfrm>
            <a:off x="6842176" y="1597534"/>
            <a:ext cx="4698722"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Multiprocessing is also implemented in this part: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18F092A0-4A2C-4885-906D-2458B6F1EF20}"/>
              </a:ext>
            </a:extLst>
          </p:cNvPr>
          <p:cNvPicPr/>
          <p:nvPr/>
        </p:nvPicPr>
        <p:blipFill>
          <a:blip r:embed="rId5"/>
          <a:stretch>
            <a:fillRect/>
          </a:stretch>
        </p:blipFill>
        <p:spPr>
          <a:xfrm>
            <a:off x="7124612" y="2221815"/>
            <a:ext cx="4133850" cy="1724025"/>
          </a:xfrm>
          <a:prstGeom prst="rect">
            <a:avLst/>
          </a:prstGeom>
        </p:spPr>
      </p:pic>
    </p:spTree>
    <p:extLst>
      <p:ext uri="{BB962C8B-B14F-4D97-AF65-F5344CB8AC3E}">
        <p14:creationId xmlns:p14="http://schemas.microsoft.com/office/powerpoint/2010/main" val="4104279536"/>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4" name="矩形 3">
            <a:extLst>
              <a:ext uri="{FF2B5EF4-FFF2-40B4-BE49-F238E27FC236}">
                <a16:creationId xmlns:a16="http://schemas.microsoft.com/office/drawing/2014/main" id="{9C009ED7-A6A0-4B8F-A053-1890AA93667E}"/>
              </a:ext>
            </a:extLst>
          </p:cNvPr>
          <p:cNvSpPr/>
          <p:nvPr/>
        </p:nvSpPr>
        <p:spPr>
          <a:xfrm>
            <a:off x="467126" y="1121920"/>
            <a:ext cx="2563522" cy="369332"/>
          </a:xfrm>
          <a:prstGeom prst="rect">
            <a:avLst/>
          </a:prstGeom>
        </p:spPr>
        <p:txBody>
          <a:bodyPr wrap="non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 result turns out to be: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0AE999A1-662E-4953-AE94-D30578063296}"/>
              </a:ext>
            </a:extLst>
          </p:cNvPr>
          <p:cNvPicPr/>
          <p:nvPr/>
        </p:nvPicPr>
        <p:blipFill>
          <a:blip r:embed="rId3"/>
          <a:stretch>
            <a:fillRect/>
          </a:stretch>
        </p:blipFill>
        <p:spPr>
          <a:xfrm>
            <a:off x="393493" y="1979755"/>
            <a:ext cx="5274310" cy="2479040"/>
          </a:xfrm>
          <a:prstGeom prst="rect">
            <a:avLst/>
          </a:prstGeom>
        </p:spPr>
      </p:pic>
      <p:pic>
        <p:nvPicPr>
          <p:cNvPr id="11" name="图片 10">
            <a:extLst>
              <a:ext uri="{FF2B5EF4-FFF2-40B4-BE49-F238E27FC236}">
                <a16:creationId xmlns:a16="http://schemas.microsoft.com/office/drawing/2014/main" id="{F95BCF42-00A6-4DB6-A8CA-10CB9623078F}"/>
              </a:ext>
            </a:extLst>
          </p:cNvPr>
          <p:cNvPicPr/>
          <p:nvPr/>
        </p:nvPicPr>
        <p:blipFill rotWithShape="1">
          <a:blip r:embed="rId4">
            <a:extLst>
              <a:ext uri="{28A0092B-C50C-407E-A947-70E740481C1C}">
                <a14:useLocalDpi xmlns:a14="http://schemas.microsoft.com/office/drawing/2010/main" val="0"/>
              </a:ext>
            </a:extLst>
          </a:blip>
          <a:srcRect l="1" r="1280" b="10555"/>
          <a:stretch/>
        </p:blipFill>
        <p:spPr bwMode="auto">
          <a:xfrm>
            <a:off x="7232385" y="1979755"/>
            <a:ext cx="4253865" cy="2345055"/>
          </a:xfrm>
          <a:prstGeom prst="rect">
            <a:avLst/>
          </a:prstGeom>
          <a:noFill/>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F08A14CF-6405-4B9C-8055-2E40304DDD33}"/>
              </a:ext>
            </a:extLst>
          </p:cNvPr>
          <p:cNvSpPr/>
          <p:nvPr/>
        </p:nvSpPr>
        <p:spPr>
          <a:xfrm>
            <a:off x="3048000" y="5237380"/>
            <a:ext cx="6096000" cy="923330"/>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As can be seen in the plot, the more CPUs are used, the faster the operation is, and there is no remarkable difference between the accuracies when using different quantities of CPUs.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2619242"/>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30" name="矩形 129"/>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6" name="矩形 3">
            <a:extLst>
              <a:ext uri="{FF2B5EF4-FFF2-40B4-BE49-F238E27FC236}">
                <a16:creationId xmlns:a16="http://schemas.microsoft.com/office/drawing/2014/main" id="{87DDBA8F-F7A4-4379-BE4A-A60439C3CAF8}"/>
              </a:ext>
            </a:extLst>
          </p:cNvPr>
          <p:cNvSpPr>
            <a:spLocks noChangeArrowheads="1"/>
          </p:cNvSpPr>
          <p:nvPr/>
        </p:nvSpPr>
        <p:spPr bwMode="auto">
          <a:xfrm>
            <a:off x="467126" y="261895"/>
            <a:ext cx="3559590"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Results and Analysis</a:t>
            </a:r>
          </a:p>
        </p:txBody>
      </p:sp>
      <p:sp>
        <p:nvSpPr>
          <p:cNvPr id="2" name="矩形 1">
            <a:extLst>
              <a:ext uri="{FF2B5EF4-FFF2-40B4-BE49-F238E27FC236}">
                <a16:creationId xmlns:a16="http://schemas.microsoft.com/office/drawing/2014/main" id="{AC861932-B4C6-4F51-9B53-BE6A58435793}"/>
              </a:ext>
            </a:extLst>
          </p:cNvPr>
          <p:cNvSpPr/>
          <p:nvPr/>
        </p:nvSpPr>
        <p:spPr>
          <a:xfrm>
            <a:off x="394635" y="785115"/>
            <a:ext cx="3377848" cy="51180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Plan Ⅳ: Neural Network [GPU]</a:t>
            </a:r>
            <a:endParaRPr lang="zh-CN" altLang="zh-CN" sz="20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17FBA98A-C885-4E41-87F0-9469626ED2B8}"/>
              </a:ext>
            </a:extLst>
          </p:cNvPr>
          <p:cNvPicPr/>
          <p:nvPr/>
        </p:nvPicPr>
        <p:blipFill>
          <a:blip r:embed="rId3"/>
          <a:stretch>
            <a:fillRect/>
          </a:stretch>
        </p:blipFill>
        <p:spPr>
          <a:xfrm>
            <a:off x="3458845" y="1820142"/>
            <a:ext cx="5274310" cy="3525520"/>
          </a:xfrm>
          <a:prstGeom prst="rect">
            <a:avLst/>
          </a:prstGeom>
        </p:spPr>
      </p:pic>
    </p:spTree>
    <p:extLst>
      <p:ext uri="{BB962C8B-B14F-4D97-AF65-F5344CB8AC3E}">
        <p14:creationId xmlns:p14="http://schemas.microsoft.com/office/powerpoint/2010/main" val="97010160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ppt_w</p:attrName>
                                        </p:attrNameLst>
                                      </p:cBhvr>
                                      <p:tavLst>
                                        <p:tav tm="0">
                                          <p:val>
                                            <p:fltVal val="0"/>
                                          </p:val>
                                        </p:tav>
                                        <p:tav tm="100000">
                                          <p:val>
                                            <p:strVal val="#ppt_w"/>
                                          </p:val>
                                        </p:tav>
                                      </p:tavLst>
                                    </p:anim>
                                    <p:anim calcmode="lin" valueType="num">
                                      <p:cBhvr>
                                        <p:cTn id="8" dur="500" fill="hold"/>
                                        <p:tgtEl>
                                          <p:spTgt spid="129"/>
                                        </p:tgtEl>
                                        <p:attrNameLst>
                                          <p:attrName>ppt_h</p:attrName>
                                        </p:attrNameLst>
                                      </p:cBhvr>
                                      <p:tavLst>
                                        <p:tav tm="0">
                                          <p:val>
                                            <p:fltVal val="0"/>
                                          </p:val>
                                        </p:tav>
                                        <p:tav tm="100000">
                                          <p:val>
                                            <p:strVal val="#ppt_h"/>
                                          </p:val>
                                        </p:tav>
                                      </p:tavLst>
                                    </p:anim>
                                    <p:animEffect transition="in" filter="fade">
                                      <p:cBhvr>
                                        <p:cTn id="9" dur="500"/>
                                        <p:tgtEl>
                                          <p:spTgt spid="129"/>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29"/>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30"/>
                                        </p:tgtEl>
                                        <p:attrNameLst>
                                          <p:attrName>style.visibility</p:attrName>
                                        </p:attrNameLst>
                                      </p:cBhvr>
                                      <p:to>
                                        <p:strVal val="visible"/>
                                      </p:to>
                                    </p:set>
                                    <p:anim calcmode="lin" valueType="num">
                                      <p:cBhvr>
                                        <p:cTn id="14" dur="500" fill="hold"/>
                                        <p:tgtEl>
                                          <p:spTgt spid="130"/>
                                        </p:tgtEl>
                                        <p:attrNameLst>
                                          <p:attrName>ppt_w</p:attrName>
                                        </p:attrNameLst>
                                      </p:cBhvr>
                                      <p:tavLst>
                                        <p:tav tm="0">
                                          <p:val>
                                            <p:fltVal val="0"/>
                                          </p:val>
                                        </p:tav>
                                        <p:tav tm="100000">
                                          <p:val>
                                            <p:strVal val="#ppt_w"/>
                                          </p:val>
                                        </p:tav>
                                      </p:tavLst>
                                    </p:anim>
                                    <p:anim calcmode="lin" valueType="num">
                                      <p:cBhvr>
                                        <p:cTn id="15" dur="500" fill="hold"/>
                                        <p:tgtEl>
                                          <p:spTgt spid="130"/>
                                        </p:tgtEl>
                                        <p:attrNameLst>
                                          <p:attrName>ppt_h</p:attrName>
                                        </p:attrNameLst>
                                      </p:cBhvr>
                                      <p:tavLst>
                                        <p:tav tm="0">
                                          <p:val>
                                            <p:fltVal val="0"/>
                                          </p:val>
                                        </p:tav>
                                        <p:tav tm="100000">
                                          <p:val>
                                            <p:strVal val="#ppt_h"/>
                                          </p:val>
                                        </p:tav>
                                      </p:tavLst>
                                    </p:anim>
                                    <p:animEffect transition="in" filter="fade">
                                      <p:cBhvr>
                                        <p:cTn id="16" dur="500"/>
                                        <p:tgtEl>
                                          <p:spTgt spid="130"/>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30"/>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6"/>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0" grpId="1" animBg="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Conclusion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5</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FIVE</a:t>
            </a:r>
          </a:p>
        </p:txBody>
      </p:sp>
    </p:spTree>
    <p:extLst>
      <p:ext uri="{BB962C8B-B14F-4D97-AF65-F5344CB8AC3E}">
        <p14:creationId xmlns:p14="http://schemas.microsoft.com/office/powerpoint/2010/main" val="36109433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601349" y="331006"/>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ⅰ. Linear regression under the </a:t>
            </a:r>
            <a:r>
              <a:rPr lang="en-US" altLang="zh-CN" sz="2000" b="1" i="1" kern="100"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Tensorflow</a:t>
            </a:r>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 framework:</a:t>
            </a:r>
          </a:p>
        </p:txBody>
      </p:sp>
      <p:sp>
        <p:nvSpPr>
          <p:cNvPr id="28" name="矩形 2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9" name="矩形 28"/>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 name="矩形 4">
            <a:extLst>
              <a:ext uri="{FF2B5EF4-FFF2-40B4-BE49-F238E27FC236}">
                <a16:creationId xmlns:a16="http://schemas.microsoft.com/office/drawing/2014/main" id="{0CC23A49-E11F-49FE-A7A8-A01AC5C6E696}"/>
              </a:ext>
            </a:extLst>
          </p:cNvPr>
          <p:cNvSpPr/>
          <p:nvPr/>
        </p:nvSpPr>
        <p:spPr>
          <a:xfrm>
            <a:off x="2972499" y="1643237"/>
            <a:ext cx="6096000" cy="2308324"/>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 loss of the training set is</a:t>
            </a:r>
            <a:r>
              <a:rPr lang="en-US" altLang="zh-CN" b="1" kern="100" dirty="0">
                <a:latin typeface="Times New Roman" panose="02020603050405020304" pitchFamily="18" charset="0"/>
                <a:ea typeface="等线" panose="02010600030101010101" pitchFamily="2" charset="-122"/>
                <a:cs typeface="Times New Roman" panose="02020603050405020304" pitchFamily="18" charset="0"/>
              </a:rPr>
              <a:t> 0.45124036</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that in testing set is </a:t>
            </a:r>
            <a:r>
              <a:rPr lang="en-US" altLang="zh-CN" b="1" kern="100" dirty="0">
                <a:latin typeface="Times New Roman" panose="02020603050405020304" pitchFamily="18" charset="0"/>
                <a:ea typeface="等线" panose="02010600030101010101" pitchFamily="2" charset="-122"/>
                <a:cs typeface="Times New Roman" panose="02020603050405020304" pitchFamily="18" charset="0"/>
              </a:rPr>
              <a:t>0.47941766586571877</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They are close to each other which means the training is effective. However, the plot shows that although the prediction and the labels are similar to each other, they still have some obvious difference. However, when the quantity of sample is set to a bigger one such as 10000, the gradient vanishing or exploding problem became inevitable and it still remains a problem when this report is written.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7396330"/>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9"/>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par>
                                <p:cTn id="24" presetID="35" presetClass="path" presetSubtype="0" accel="50000" decel="50000" fill="hold" grpId="1" nodeType="withEffect">
                                  <p:stCondLst>
                                    <p:cond delay="0"/>
                                  </p:stCondLst>
                                  <p:childTnLst>
                                    <p:animMotion origin="layout" path="M -2.08333E-6 3.7037E-6 L 0.12149 3.7037E-6 " pathEditMode="relative" rAng="0" ptsTypes="AA">
                                      <p:cBhvr>
                                        <p:cTn id="25" dur="1000" spd="-100000" fill="hold"/>
                                        <p:tgtEl>
                                          <p:spTgt spid="27"/>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9" grpId="0" animBg="1"/>
      <p:bldP spid="2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3" name="矩形 3">
            <a:extLst>
              <a:ext uri="{FF2B5EF4-FFF2-40B4-BE49-F238E27FC236}">
                <a16:creationId xmlns:a16="http://schemas.microsoft.com/office/drawing/2014/main" id="{960A8B34-70B5-469D-A76D-D5AF4A4DC298}"/>
              </a:ext>
            </a:extLst>
          </p:cNvPr>
          <p:cNvSpPr>
            <a:spLocks noChangeArrowheads="1"/>
          </p:cNvSpPr>
          <p:nvPr/>
        </p:nvSpPr>
        <p:spPr bwMode="auto">
          <a:xfrm>
            <a:off x="512344" y="333309"/>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ⅱ. Visualization &amp; Comprehensive Methods:</a:t>
            </a:r>
          </a:p>
        </p:txBody>
      </p:sp>
      <p:graphicFrame>
        <p:nvGraphicFramePr>
          <p:cNvPr id="9" name="表格 8">
            <a:extLst>
              <a:ext uri="{FF2B5EF4-FFF2-40B4-BE49-F238E27FC236}">
                <a16:creationId xmlns:a16="http://schemas.microsoft.com/office/drawing/2014/main" id="{02E8ACC8-F07F-46E1-A882-04C1EFA831CB}"/>
              </a:ext>
            </a:extLst>
          </p:cNvPr>
          <p:cNvGraphicFramePr>
            <a:graphicFrameLocks noGrp="1"/>
          </p:cNvGraphicFramePr>
          <p:nvPr>
            <p:extLst>
              <p:ext uri="{D42A27DB-BD31-4B8C-83A1-F6EECF244321}">
                <p14:modId xmlns:p14="http://schemas.microsoft.com/office/powerpoint/2010/main" val="1470425598"/>
              </p:ext>
            </p:extLst>
          </p:nvPr>
        </p:nvGraphicFramePr>
        <p:xfrm>
          <a:off x="3462020" y="2697480"/>
          <a:ext cx="5267960" cy="1463040"/>
        </p:xfrm>
        <a:graphic>
          <a:graphicData uri="http://schemas.openxmlformats.org/drawingml/2006/table">
            <a:tbl>
              <a:tblPr firstRow="1" firstCol="1" bandRow="1">
                <a:tableStyleId>{5C22544A-7EE6-4342-B048-85BDC9FD1C3A}</a:tableStyleId>
              </a:tblPr>
              <a:tblGrid>
                <a:gridCol w="1407795">
                  <a:extLst>
                    <a:ext uri="{9D8B030D-6E8A-4147-A177-3AD203B41FA5}">
                      <a16:colId xmlns:a16="http://schemas.microsoft.com/office/drawing/2014/main" val="3609182629"/>
                    </a:ext>
                  </a:extLst>
                </a:gridCol>
                <a:gridCol w="1367790">
                  <a:extLst>
                    <a:ext uri="{9D8B030D-6E8A-4147-A177-3AD203B41FA5}">
                      <a16:colId xmlns:a16="http://schemas.microsoft.com/office/drawing/2014/main" val="1281179863"/>
                    </a:ext>
                  </a:extLst>
                </a:gridCol>
                <a:gridCol w="1332230">
                  <a:extLst>
                    <a:ext uri="{9D8B030D-6E8A-4147-A177-3AD203B41FA5}">
                      <a16:colId xmlns:a16="http://schemas.microsoft.com/office/drawing/2014/main" val="3505408327"/>
                    </a:ext>
                  </a:extLst>
                </a:gridCol>
                <a:gridCol w="1160145">
                  <a:extLst>
                    <a:ext uri="{9D8B030D-6E8A-4147-A177-3AD203B41FA5}">
                      <a16:colId xmlns:a16="http://schemas.microsoft.com/office/drawing/2014/main" val="2756818484"/>
                    </a:ext>
                  </a:extLst>
                </a:gridCol>
              </a:tblGrid>
              <a:tr h="0">
                <a:tc>
                  <a:txBody>
                    <a:bodyPr/>
                    <a:lstStyle/>
                    <a:p>
                      <a:pPr algn="ctr">
                        <a:spcAft>
                          <a:spcPts val="0"/>
                        </a:spcAft>
                      </a:pPr>
                      <a:r>
                        <a:rPr lang="en-US" sz="1200" kern="100">
                          <a:effectLst/>
                        </a:rPr>
                        <a:t>Methods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Precision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Recall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Average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0416710"/>
                  </a:ext>
                </a:extLst>
              </a:tr>
              <a:tr h="0">
                <a:tc>
                  <a:txBody>
                    <a:bodyPr/>
                    <a:lstStyle/>
                    <a:p>
                      <a:pPr algn="ctr">
                        <a:spcAft>
                          <a:spcPts val="0"/>
                        </a:spcAft>
                      </a:pPr>
                      <a:r>
                        <a:rPr lang="en-US" sz="1200" kern="100" dirty="0">
                          <a:effectLst/>
                        </a:rPr>
                        <a:t>KNN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90.55%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96.90%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93.725%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6753532"/>
                  </a:ext>
                </a:extLst>
              </a:tr>
              <a:tr h="0">
                <a:tc>
                  <a:txBody>
                    <a:bodyPr/>
                    <a:lstStyle/>
                    <a:p>
                      <a:pPr algn="ctr">
                        <a:spcAft>
                          <a:spcPts val="0"/>
                        </a:spcAft>
                      </a:pPr>
                      <a:r>
                        <a:rPr lang="en-US" sz="1200" kern="100" dirty="0">
                          <a:effectLst/>
                        </a:rPr>
                        <a:t>Decision Tree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FFFF00"/>
                          </a:highlight>
                        </a:rPr>
                        <a:t>91.55%</a:t>
                      </a:r>
                      <a:endParaRPr lang="zh-CN" sz="105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92.675%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8787573"/>
                  </a:ext>
                </a:extLst>
              </a:tr>
              <a:tr h="0">
                <a:tc>
                  <a:txBody>
                    <a:bodyPr/>
                    <a:lstStyle/>
                    <a:p>
                      <a:pPr algn="ctr">
                        <a:spcAft>
                          <a:spcPts val="0"/>
                        </a:spcAft>
                      </a:pPr>
                      <a:r>
                        <a:rPr lang="en-US" sz="1200" kern="100">
                          <a:effectLst/>
                        </a:rPr>
                        <a:t>Random Forest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89.56%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99.30%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94.43%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721466"/>
                  </a:ext>
                </a:extLst>
              </a:tr>
              <a:tr h="0">
                <a:tc>
                  <a:txBody>
                    <a:bodyPr/>
                    <a:lstStyle/>
                    <a:p>
                      <a:pPr algn="ctr">
                        <a:spcAft>
                          <a:spcPts val="0"/>
                        </a:spcAft>
                      </a:pPr>
                      <a:r>
                        <a:rPr lang="en-US" sz="1200" kern="100">
                          <a:effectLst/>
                        </a:rPr>
                        <a:t>Logistic Regression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88.31%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1F6BB7"/>
                          </a:highlight>
                        </a:rPr>
                        <a:t>99.88%</a:t>
                      </a:r>
                      <a:endParaRPr lang="zh-CN" sz="1050" kern="100" dirty="0">
                        <a:effectLst/>
                        <a:highlight>
                          <a:srgbClr val="1F6BB7"/>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94.095%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5554543"/>
                  </a:ext>
                </a:extLst>
              </a:tr>
              <a:tr h="0">
                <a:tc>
                  <a:txBody>
                    <a:bodyPr/>
                    <a:lstStyle/>
                    <a:p>
                      <a:pPr algn="ctr">
                        <a:spcAft>
                          <a:spcPts val="0"/>
                        </a:spcAft>
                      </a:pPr>
                      <a:r>
                        <a:rPr lang="en-US" sz="1200" kern="100">
                          <a:effectLst/>
                        </a:rPr>
                        <a:t>SGD Classifier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91.45%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98.25%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highlight>
                            <a:srgbClr val="008000"/>
                          </a:highlight>
                        </a:rPr>
                        <a:t>94.85%</a:t>
                      </a:r>
                      <a:endParaRPr lang="zh-CN" sz="1050" kern="100" dirty="0">
                        <a:effectLst/>
                        <a:highlight>
                          <a:srgbClr val="0080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3176979"/>
                  </a:ext>
                </a:extLst>
              </a:tr>
              <a:tr h="0">
                <a:tc>
                  <a:txBody>
                    <a:bodyPr/>
                    <a:lstStyle/>
                    <a:p>
                      <a:pPr algn="ctr">
                        <a:spcAft>
                          <a:spcPts val="0"/>
                        </a:spcAft>
                      </a:pPr>
                      <a:r>
                        <a:rPr lang="en-US" sz="1200" kern="100">
                          <a:effectLst/>
                        </a:rPr>
                        <a:t>Naïve Bayes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86.56%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99.82%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93.19%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8673282"/>
                  </a:ext>
                </a:extLst>
              </a:tr>
              <a:tr h="0">
                <a:tc>
                  <a:txBody>
                    <a:bodyPr/>
                    <a:lstStyle/>
                    <a:p>
                      <a:pPr algn="ctr">
                        <a:spcAft>
                          <a:spcPts val="0"/>
                        </a:spcAft>
                      </a:pPr>
                      <a:r>
                        <a:rPr lang="en-US" sz="1200" kern="100">
                          <a:effectLst/>
                        </a:rPr>
                        <a:t>SVM Linear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90.61%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a:effectLst/>
                        </a:rPr>
                        <a:t>98.71%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94.66%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6941892"/>
                  </a:ext>
                </a:extLst>
              </a:tr>
            </a:tbl>
          </a:graphicData>
        </a:graphic>
      </p:graphicFrame>
    </p:spTree>
    <p:extLst>
      <p:ext uri="{BB962C8B-B14F-4D97-AF65-F5344CB8AC3E}">
        <p14:creationId xmlns:p14="http://schemas.microsoft.com/office/powerpoint/2010/main" val="1255608392"/>
      </p:ext>
    </p:extLst>
  </p:cSld>
  <p:clrMapOvr>
    <a:masterClrMapping/>
  </p:clrMapOvr>
  <p:transition spd="slow" advClick="0"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par>
                                <p:cTn id="24" presetID="35" presetClass="path" presetSubtype="0" accel="50000" decel="50000" fill="hold" grpId="1" nodeType="withEffect">
                                  <p:stCondLst>
                                    <p:cond delay="0"/>
                                  </p:stCondLst>
                                  <p:childTnLst>
                                    <p:animMotion origin="layout" path="M -4.16667E-7 2.22222E-6 L 0.12148 2.22222E-6 " pathEditMode="relative" rAng="0" ptsTypes="AA">
                                      <p:cBhvr>
                                        <p:cTn id="25" dur="1000" spd="-100000" fill="hold"/>
                                        <p:tgtEl>
                                          <p:spTgt spid="23"/>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3" grpId="0"/>
      <p:bldP spid="2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53" name="矩形 5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5" name="矩形 3">
            <a:extLst>
              <a:ext uri="{FF2B5EF4-FFF2-40B4-BE49-F238E27FC236}">
                <a16:creationId xmlns:a16="http://schemas.microsoft.com/office/drawing/2014/main" id="{0EF567C9-C31B-44CB-B9A2-47653EB8E721}"/>
              </a:ext>
            </a:extLst>
          </p:cNvPr>
          <p:cNvSpPr>
            <a:spLocks noChangeArrowheads="1"/>
          </p:cNvSpPr>
          <p:nvPr/>
        </p:nvSpPr>
        <p:spPr bwMode="auto">
          <a:xfrm>
            <a:off x="512344" y="333309"/>
            <a:ext cx="9498995"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ⅲ. Naive Bayes and K-fold (Cross-validation) [CPU]:</a:t>
            </a:r>
          </a:p>
        </p:txBody>
      </p:sp>
      <p:sp>
        <p:nvSpPr>
          <p:cNvPr id="4" name="矩形 3">
            <a:extLst>
              <a:ext uri="{FF2B5EF4-FFF2-40B4-BE49-F238E27FC236}">
                <a16:creationId xmlns:a16="http://schemas.microsoft.com/office/drawing/2014/main" id="{3151F55C-74CD-405B-944B-98C17669EAAD}"/>
              </a:ext>
            </a:extLst>
          </p:cNvPr>
          <p:cNvSpPr/>
          <p:nvPr/>
        </p:nvSpPr>
        <p:spPr>
          <a:xfrm>
            <a:off x="328646" y="1107120"/>
            <a:ext cx="6096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Time:</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(serial): 690.287s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(2): 456.593s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(4): 427.178s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(8): 359.161s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1264152E-292A-4C4C-9E52-EC20CE6DC1B5}"/>
              </a:ext>
            </a:extLst>
          </p:cNvPr>
          <p:cNvSpPr/>
          <p:nvPr/>
        </p:nvSpPr>
        <p:spPr>
          <a:xfrm>
            <a:off x="6424646" y="1107120"/>
            <a:ext cx="6096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Accuracy: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(serial): 0.855</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(2): 0.852</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(4): 0.858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Pool (8): 0.848</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0F32C72D-0BC3-4C82-B56F-92FD6DFA0DB8}"/>
              </a:ext>
            </a:extLst>
          </p:cNvPr>
          <p:cNvPicPr/>
          <p:nvPr/>
        </p:nvPicPr>
        <p:blipFill rotWithShape="1">
          <a:blip r:embed="rId3">
            <a:extLst>
              <a:ext uri="{28A0092B-C50C-407E-A947-70E740481C1C}">
                <a14:useLocalDpi xmlns:a14="http://schemas.microsoft.com/office/drawing/2010/main" val="0"/>
              </a:ext>
            </a:extLst>
          </a:blip>
          <a:srcRect l="1" r="1280" b="10555"/>
          <a:stretch/>
        </p:blipFill>
        <p:spPr bwMode="auto">
          <a:xfrm>
            <a:off x="3239225" y="3492018"/>
            <a:ext cx="4253865" cy="23450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4842070"/>
      </p:ext>
    </p:extLst>
  </p:cSld>
  <p:clrMapOvr>
    <a:masterClrMapping/>
  </p:clrMapOvr>
  <p:transition spd="slow" advClick="0"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ppt_w</p:attrName>
                                        </p:attrNameLst>
                                      </p:cBhvr>
                                      <p:tavLst>
                                        <p:tav tm="0">
                                          <p:val>
                                            <p:fltVal val="0"/>
                                          </p:val>
                                        </p:tav>
                                        <p:tav tm="100000">
                                          <p:val>
                                            <p:strVal val="#ppt_w"/>
                                          </p:val>
                                        </p:tav>
                                      </p:tavLst>
                                    </p:anim>
                                    <p:anim calcmode="lin" valueType="num">
                                      <p:cBhvr>
                                        <p:cTn id="15" dur="500" fill="hold"/>
                                        <p:tgtEl>
                                          <p:spTgt spid="53"/>
                                        </p:tgtEl>
                                        <p:attrNameLst>
                                          <p:attrName>ppt_h</p:attrName>
                                        </p:attrNameLst>
                                      </p:cBhvr>
                                      <p:tavLst>
                                        <p:tav tm="0">
                                          <p:val>
                                            <p:fltVal val="0"/>
                                          </p:val>
                                        </p:tav>
                                        <p:tav tm="100000">
                                          <p:val>
                                            <p:strVal val="#ppt_h"/>
                                          </p:val>
                                        </p:tav>
                                      </p:tavLst>
                                    </p:anim>
                                    <p:animEffect transition="in" filter="fade">
                                      <p:cBhvr>
                                        <p:cTn id="16" dur="500"/>
                                        <p:tgtEl>
                                          <p:spTgt spid="5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4.16667E-7 2.22222E-6 L 0.12148 2.22222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35" grpId="0"/>
      <p:bldP spid="3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矩形 27"/>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矩形 3">
            <a:extLst>
              <a:ext uri="{FF2B5EF4-FFF2-40B4-BE49-F238E27FC236}">
                <a16:creationId xmlns:a16="http://schemas.microsoft.com/office/drawing/2014/main" id="{F5CC9F27-3FAD-497D-9F92-464E9CA47C0F}"/>
              </a:ext>
            </a:extLst>
          </p:cNvPr>
          <p:cNvSpPr>
            <a:spLocks noChangeArrowheads="1"/>
          </p:cNvSpPr>
          <p:nvPr/>
        </p:nvSpPr>
        <p:spPr bwMode="auto">
          <a:xfrm>
            <a:off x="512344" y="333309"/>
            <a:ext cx="11089630"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ⅳ. Neural Network [GPU]:</a:t>
            </a:r>
          </a:p>
        </p:txBody>
      </p:sp>
      <p:sp>
        <p:nvSpPr>
          <p:cNvPr id="5" name="矩形 4">
            <a:extLst>
              <a:ext uri="{FF2B5EF4-FFF2-40B4-BE49-F238E27FC236}">
                <a16:creationId xmlns:a16="http://schemas.microsoft.com/office/drawing/2014/main" id="{1B016EDA-E880-40D3-9ADD-7C1D592DFCA2}"/>
              </a:ext>
            </a:extLst>
          </p:cNvPr>
          <p:cNvSpPr/>
          <p:nvPr/>
        </p:nvSpPr>
        <p:spPr>
          <a:xfrm>
            <a:off x="3048000" y="3105834"/>
            <a:ext cx="6096000" cy="646331"/>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Because the data types do not match, the GPU parallel operation results cannot be displayed.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644162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7"/>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8"/>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35" presetClass="path" presetSubtype="0" accel="50000" decel="50000" fill="hold" grpId="1" nodeType="withEffect">
                                  <p:stCondLst>
                                    <p:cond delay="0"/>
                                  </p:stCondLst>
                                  <p:childTnLst>
                                    <p:animMotion origin="layout" path="M -4.79167E-6 2.22222E-6 L 0.12149 2.22222E-6 " pathEditMode="relative" rAng="0" ptsTypes="AA">
                                      <p:cBhvr>
                                        <p:cTn id="25" dur="1000" spd="-100000" fill="hold"/>
                                        <p:tgtEl>
                                          <p:spTgt spid="2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5" grpId="0"/>
      <p:bldP spid="2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8" name="矩形 27"/>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5" name="矩形 3">
            <a:extLst>
              <a:ext uri="{FF2B5EF4-FFF2-40B4-BE49-F238E27FC236}">
                <a16:creationId xmlns:a16="http://schemas.microsoft.com/office/drawing/2014/main" id="{F5CC9F27-3FAD-497D-9F92-464E9CA47C0F}"/>
              </a:ext>
            </a:extLst>
          </p:cNvPr>
          <p:cNvSpPr>
            <a:spLocks noChangeArrowheads="1"/>
          </p:cNvSpPr>
          <p:nvPr/>
        </p:nvSpPr>
        <p:spPr bwMode="auto">
          <a:xfrm>
            <a:off x="512344" y="333309"/>
            <a:ext cx="11089630" cy="400110"/>
          </a:xfrm>
          <a:prstGeom prst="rect">
            <a:avLst/>
          </a:prstGeom>
        </p:spPr>
        <p:txBody>
          <a:bodyPr wrap="square">
            <a:spAutoFit/>
          </a:bodyPr>
          <a:lstStyle/>
          <a:p>
            <a:r>
              <a:rPr lang="en-US" altLang="zh-CN" sz="2000" b="1" i="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ⅴ. Gain and experience:</a:t>
            </a:r>
          </a:p>
        </p:txBody>
      </p:sp>
      <p:sp>
        <p:nvSpPr>
          <p:cNvPr id="2" name="矩形 1">
            <a:extLst>
              <a:ext uri="{FF2B5EF4-FFF2-40B4-BE49-F238E27FC236}">
                <a16:creationId xmlns:a16="http://schemas.microsoft.com/office/drawing/2014/main" id="{2F4A42ED-827C-4530-9FF7-337F9020F8AC}"/>
              </a:ext>
            </a:extLst>
          </p:cNvPr>
          <p:cNvSpPr/>
          <p:nvPr/>
        </p:nvSpPr>
        <p:spPr>
          <a:xfrm>
            <a:off x="2177250" y="1859339"/>
            <a:ext cx="7759817" cy="3139321"/>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Through this project, we learnt a lot about the machine learning and data parallelism. In this project, we tried multiple methods and modules to get to the goal of machine learning and multiprocessing, including Naïve Bayes, K-fold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CrossValidation</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Tensorflow</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Pytorch and so on. Although we’ve learnt a lot theoretically in class this semester, we didn’t practice much in fact, so we faced a lot of difficulties while coding. For example, the Statistics of word frequency is the first one we met which is solved through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ntlk</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wordcloud</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Still, there are many problems we need to figure out, such as the gradient explosion and gradient disappearance while using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tensorflow</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and linear regression to train the data. The time of the project is limited, but the time of learning is not. We’ll keep on learning and figuring out these problems in our future learning.</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580844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7"/>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8"/>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par>
                                <p:cTn id="24" presetID="35" presetClass="path" presetSubtype="0" accel="50000" decel="50000" fill="hold" grpId="1" nodeType="withEffect">
                                  <p:stCondLst>
                                    <p:cond delay="0"/>
                                  </p:stCondLst>
                                  <p:childTnLst>
                                    <p:animMotion origin="layout" path="M -4.79167E-6 2.22222E-6 L 0.12149 2.22222E-6 " pathEditMode="relative" rAng="0" ptsTypes="AA">
                                      <p:cBhvr>
                                        <p:cTn id="25" dur="1000" spd="-100000" fill="hold"/>
                                        <p:tgtEl>
                                          <p:spTgt spid="2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5" grpId="0"/>
      <p:bldP spid="2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rPr>
              <a:t>References</a:t>
            </a:r>
            <a:endParaRPr lang="zh-CN" altLang="en-US" dirty="0">
              <a:solidFill>
                <a:schemeClr val="bg1"/>
              </a:solidFill>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6</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SIX</a:t>
            </a:r>
          </a:p>
        </p:txBody>
      </p:sp>
    </p:spTree>
    <p:extLst>
      <p:ext uri="{BB962C8B-B14F-4D97-AF65-F5344CB8AC3E}">
        <p14:creationId xmlns:p14="http://schemas.microsoft.com/office/powerpoint/2010/main" val="4182231229"/>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AutoShape 9"/>
          <p:cNvSpPr>
            <a:spLocks/>
          </p:cNvSpPr>
          <p:nvPr/>
        </p:nvSpPr>
        <p:spPr bwMode="auto">
          <a:xfrm>
            <a:off x="1317839" y="3451062"/>
            <a:ext cx="3495041" cy="463474"/>
          </a:xfrm>
          <a:prstGeom prst="roundRect">
            <a:avLst>
              <a:gd name="adj" fmla="val 50000"/>
            </a:avLst>
          </a:prstGeom>
          <a:solidFill>
            <a:schemeClr val="accent1">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 name="AutoShape 7"/>
          <p:cNvSpPr>
            <a:spLocks/>
          </p:cNvSpPr>
          <p:nvPr/>
        </p:nvSpPr>
        <p:spPr bwMode="auto">
          <a:xfrm>
            <a:off x="7379121" y="3450599"/>
            <a:ext cx="3495041" cy="463474"/>
          </a:xfrm>
          <a:prstGeom prst="roundRect">
            <a:avLst>
              <a:gd name="adj" fmla="val 50000"/>
            </a:avLst>
          </a:prstGeom>
          <a:solidFill>
            <a:schemeClr val="accent1">
              <a:alpha val="9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77" name="AutoShape 8"/>
          <p:cNvSpPr>
            <a:spLocks/>
          </p:cNvSpPr>
          <p:nvPr/>
        </p:nvSpPr>
        <p:spPr bwMode="auto">
          <a:xfrm>
            <a:off x="4348480" y="3450599"/>
            <a:ext cx="3495041" cy="463474"/>
          </a:xfrm>
          <a:prstGeom prst="roundRect">
            <a:avLst>
              <a:gd name="adj" fmla="val 50000"/>
            </a:avLst>
          </a:prstGeom>
          <a:solidFill>
            <a:schemeClr val="accent2">
              <a:alpha val="80000"/>
            </a:schemeClr>
          </a:solidFill>
          <a:ln w="25400" cap="flat" cmpd="sng">
            <a:solidFill>
              <a:srgbClr val="000000">
                <a:alpha val="0"/>
              </a:srgbClr>
            </a:solidFill>
            <a:prstDash val="solid"/>
            <a:miter lim="0"/>
            <a:headEnd/>
            <a:tailEnd/>
          </a:ln>
          <a:effectLst>
            <a:outerShdw blurRad="203200" dist="152400" dir="2700000" algn="tl" rotWithShape="0">
              <a:prstClr val="black">
                <a:alpha val="60000"/>
              </a:prstClr>
            </a:outerShdw>
          </a:effectLst>
        </p:spPr>
        <p:txBody>
          <a:bodyPr lIns="0" tIns="0" rIns="0" bIns="0" anchor="ctr"/>
          <a:lstStyle/>
          <a:p>
            <a:pPr defTabSz="778973">
              <a:defRPr/>
            </a:pPr>
            <a:endParaRPr lang="en-US" sz="5350" dirty="0">
              <a:solidFill>
                <a:srgbClr val="FFFFFF"/>
              </a:solidFill>
              <a:effectLst>
                <a:outerShdw blurRad="38100" dist="38100" dir="2700000" algn="tl">
                  <a:srgbClr val="000000"/>
                </a:outerShdw>
              </a:effectLst>
              <a:latin typeface="微软雅黑" panose="020B0503020204020204" pitchFamily="34" charset="-122"/>
              <a:cs typeface="Gill Sans"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pic>
        <p:nvPicPr>
          <p:cNvPr id="1026" name="Picture 2" descr="How To Delete Facebook Data Forever | Time">
            <a:extLst>
              <a:ext uri="{FF2B5EF4-FFF2-40B4-BE49-F238E27FC236}">
                <a16:creationId xmlns:a16="http://schemas.microsoft.com/office/drawing/2014/main" id="{EA87FBAD-18DB-40C8-A975-96A0385F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802" y="1053501"/>
            <a:ext cx="2973678" cy="19824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 Simple English Wikipedia, the free encyclopedia">
            <a:extLst>
              <a:ext uri="{FF2B5EF4-FFF2-40B4-BE49-F238E27FC236}">
                <a16:creationId xmlns:a16="http://schemas.microsoft.com/office/drawing/2014/main" id="{66235E79-266C-45AC-AD1A-E035DF5B87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4162" y="125011"/>
            <a:ext cx="1228987" cy="1228987"/>
          </a:xfrm>
          <a:prstGeom prst="rect">
            <a:avLst/>
          </a:prstGeom>
          <a:noFill/>
          <a:extLst>
            <a:ext uri="{909E8E84-426E-40DD-AFC4-6F175D3DCCD1}">
              <a14:hiddenFill xmlns:a14="http://schemas.microsoft.com/office/drawing/2010/main">
                <a:solidFill>
                  <a:srgbClr val="FFFFFF"/>
                </a:solidFill>
              </a14:hiddenFill>
            </a:ext>
          </a:extLst>
        </p:spPr>
      </p:pic>
      <p:sp>
        <p:nvSpPr>
          <p:cNvPr id="79" name="文本框 78"/>
          <p:cNvSpPr txBox="1"/>
          <p:nvPr/>
        </p:nvSpPr>
        <p:spPr>
          <a:xfrm>
            <a:off x="4960798" y="3497670"/>
            <a:ext cx="2270405"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i. Background</a:t>
            </a:r>
            <a:endParaRPr lang="zh-CN" altLang="en-US"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3" name="矩形 2">
            <a:extLst>
              <a:ext uri="{FF2B5EF4-FFF2-40B4-BE49-F238E27FC236}">
                <a16:creationId xmlns:a16="http://schemas.microsoft.com/office/drawing/2014/main" id="{ECA82D54-1C82-4E95-9B13-BFF8C2A1FCA7}"/>
              </a:ext>
            </a:extLst>
          </p:cNvPr>
          <p:cNvSpPr/>
          <p:nvPr/>
        </p:nvSpPr>
        <p:spPr>
          <a:xfrm>
            <a:off x="6096000" y="4328719"/>
            <a:ext cx="5769461" cy="1754326"/>
          </a:xfrm>
          <a:prstGeom prst="rect">
            <a:avLst/>
          </a:prstGeom>
        </p:spPr>
        <p:txBody>
          <a:bodyPr wrap="square">
            <a:spAutoFit/>
          </a:bodyPr>
          <a:lstStyle/>
          <a:p>
            <a:r>
              <a:rPr lang="en-US" altLang="zh-CN" dirty="0">
                <a:solidFill>
                  <a:srgbClr val="000000"/>
                </a:solidFill>
                <a:latin typeface="Times New Roman" panose="02020603050405020304" pitchFamily="18" charset="0"/>
              </a:rPr>
              <a:t>The reason why our team conducts research on the prediction of political advertisements on Facebook is that on the one hand, it mainly combines current political factors. On the other hand, there are relatively few cases of this type of data analysis before, so we can gain new knowledge through learning and innovation. </a:t>
            </a:r>
            <a:endParaRPr lang="zh-CN" altLang="en-US" dirty="0"/>
          </a:p>
        </p:txBody>
      </p:sp>
      <p:sp>
        <p:nvSpPr>
          <p:cNvPr id="4" name="矩形 3">
            <a:extLst>
              <a:ext uri="{FF2B5EF4-FFF2-40B4-BE49-F238E27FC236}">
                <a16:creationId xmlns:a16="http://schemas.microsoft.com/office/drawing/2014/main" id="{198FC592-5394-469E-A5C7-126F4E81DB88}"/>
              </a:ext>
            </a:extLst>
          </p:cNvPr>
          <p:cNvSpPr/>
          <p:nvPr/>
        </p:nvSpPr>
        <p:spPr>
          <a:xfrm>
            <a:off x="593745" y="1101963"/>
            <a:ext cx="4943228" cy="2031325"/>
          </a:xfrm>
          <a:prstGeom prst="rect">
            <a:avLst/>
          </a:prstGeom>
        </p:spPr>
        <p:txBody>
          <a:bodyPr wrap="square">
            <a:spAutoFit/>
          </a:bodyPr>
          <a:lstStyle/>
          <a:p>
            <a:r>
              <a:rPr lang="en-US" altLang="zh-CN" dirty="0">
                <a:solidFill>
                  <a:srgbClr val="000000"/>
                </a:solidFill>
                <a:latin typeface="Times New Roman" panose="02020603050405020304" pitchFamily="18" charset="0"/>
              </a:rPr>
              <a:t>In November this year, the United States will have a new presidential election. Therefore, our group chose to study and predict whether the ads on Facebook are political. The data set selected is Kaggle’s research on related issues. The data level is 3 GB. The data format is CSV, which contains 24 feature values. </a:t>
            </a:r>
            <a:endParaRPr lang="zh-CN" altLang="en-US" dirty="0"/>
          </a:p>
        </p:txBody>
      </p:sp>
      <p:pic>
        <p:nvPicPr>
          <p:cNvPr id="1032" name="Picture 8" descr="美国七大机构联手确保2020大选安全防止中俄伊恶意干预| 网络攻击| 司法 ...">
            <a:extLst>
              <a:ext uri="{FF2B5EF4-FFF2-40B4-BE49-F238E27FC236}">
                <a16:creationId xmlns:a16="http://schemas.microsoft.com/office/drawing/2014/main" id="{9CF25E6D-1CCB-414D-BFBE-3C9B0A0B92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410" y="4232310"/>
            <a:ext cx="2973678" cy="198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773550"/>
      </p:ext>
    </p:extLst>
  </p:cSld>
  <p:clrMapOvr>
    <a:masterClrMapping/>
  </p:clrMapOvr>
  <p:transition spd="slow" advClick="0"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additive="base">
                                        <p:cTn id="29" dur="500" fill="hold"/>
                                        <p:tgtEl>
                                          <p:spTgt spid="78"/>
                                        </p:tgtEl>
                                        <p:attrNameLst>
                                          <p:attrName>ppt_x</p:attrName>
                                        </p:attrNameLst>
                                      </p:cBhvr>
                                      <p:tavLst>
                                        <p:tav tm="0">
                                          <p:val>
                                            <p:strVal val="0-#ppt_w/2"/>
                                          </p:val>
                                        </p:tav>
                                        <p:tav tm="100000">
                                          <p:val>
                                            <p:strVal val="#ppt_x"/>
                                          </p:val>
                                        </p:tav>
                                      </p:tavLst>
                                    </p:anim>
                                    <p:anim calcmode="lin" valueType="num">
                                      <p:cBhvr additive="base">
                                        <p:cTn id="30" dur="500" fill="hold"/>
                                        <p:tgtEl>
                                          <p:spTgt spid="7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250"/>
                                  </p:stCondLst>
                                  <p:childTnLst>
                                    <p:set>
                                      <p:cBhvr>
                                        <p:cTn id="32" dur="1" fill="hold">
                                          <p:stCondLst>
                                            <p:cond delay="0"/>
                                          </p:stCondLst>
                                        </p:cTn>
                                        <p:tgtEl>
                                          <p:spTgt spid="77"/>
                                        </p:tgtEl>
                                        <p:attrNameLst>
                                          <p:attrName>style.visibility</p:attrName>
                                        </p:attrNameLst>
                                      </p:cBhvr>
                                      <p:to>
                                        <p:strVal val="visible"/>
                                      </p:to>
                                    </p:set>
                                    <p:anim calcmode="lin" valueType="num">
                                      <p:cBhvr additive="base">
                                        <p:cTn id="33" dur="500" fill="hold"/>
                                        <p:tgtEl>
                                          <p:spTgt spid="77"/>
                                        </p:tgtEl>
                                        <p:attrNameLst>
                                          <p:attrName>ppt_x</p:attrName>
                                        </p:attrNameLst>
                                      </p:cBhvr>
                                      <p:tavLst>
                                        <p:tav tm="0">
                                          <p:val>
                                            <p:strVal val="0-#ppt_w/2"/>
                                          </p:val>
                                        </p:tav>
                                        <p:tav tm="100000">
                                          <p:val>
                                            <p:strVal val="#ppt_x"/>
                                          </p:val>
                                        </p:tav>
                                      </p:tavLst>
                                    </p:anim>
                                    <p:anim calcmode="lin" valueType="num">
                                      <p:cBhvr additive="base">
                                        <p:cTn id="34" dur="500" fill="hold"/>
                                        <p:tgtEl>
                                          <p:spTgt spid="7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0-#ppt_w/2"/>
                                          </p:val>
                                        </p:tav>
                                        <p:tav tm="100000">
                                          <p:val>
                                            <p:strVal val="#ppt_x"/>
                                          </p:val>
                                        </p:tav>
                                      </p:tavLst>
                                    </p:anim>
                                    <p:anim calcmode="lin" valueType="num">
                                      <p:cBhvr additive="base">
                                        <p:cTn id="38" dur="500" fill="hold"/>
                                        <p:tgtEl>
                                          <p:spTgt spid="67"/>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8" grpId="0"/>
      <p:bldP spid="8" grpId="1"/>
      <p:bldP spid="78" grpId="0" animBg="1"/>
      <p:bldP spid="77" grpId="0" animBg="1"/>
      <p:bldP spid="82" grpId="0" animBg="1"/>
      <p:bldP spid="82" grpId="1" animBg="1"/>
      <p:bldP spid="85" grpId="0" animBg="1"/>
      <p:bldP spid="85" grpId="1" animBg="1"/>
      <p:bldP spid="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References</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endParaRPr>
          </a:p>
        </p:txBody>
      </p:sp>
      <p:sp>
        <p:nvSpPr>
          <p:cNvPr id="30" name="矩形 29"/>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矩形 31"/>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A8099781-80F9-4CD8-90E2-CAC24E4B2A2A}"/>
              </a:ext>
            </a:extLst>
          </p:cNvPr>
          <p:cNvSpPr/>
          <p:nvPr/>
        </p:nvSpPr>
        <p:spPr>
          <a:xfrm>
            <a:off x="1051421" y="1240793"/>
            <a:ext cx="9241872" cy="5355312"/>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[1] Altman, N. S. An introduction to kernel and nearest-neighbor nonparametric</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regression. The American Statistician. 1992, 46 (3): 175–185.</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doi:10.1080/00031305.1992.10475879.</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[2] Docs » Installing Software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https://rc-docs.northeastern.edu/en/latest/software/software.html.</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[3]</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OS module related instructions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https://wiki.jikexueyuan.com/project/explore-python/File-Directory/os.html</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[4]</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Python implements naive Bayes classifier from no foundation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https://www.jianshu.com/p/d2745c85bbd4</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[5]</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PackagesNotFoundError</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The following packages are not available from current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channels:</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https://stackoverflow.com/questions/48493505/packagesnotfounderror-</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the-following-packages-are-not-available-from-current-cha</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[6]</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Corpora/</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stopwords</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not found when import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nltk</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library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https://stackoverflow.com/questions/41610543/corpora-stopwords-not-found-when-import-nltk-library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[7]</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Chapter 25 How Pytorch uses GPU efficiently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http://www.feiguyunai.com/index.php/2019/04/30/python-ml-25-pytorch-gpu/</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[8]</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Working with GPUs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https://rc-docs.northeastern.edu/en/latest/using-discovery/workingwithgpu.html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647446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0"/>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32"/>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0" grpId="0" animBg="1"/>
      <p:bldP spid="30" grpId="1" animBg="1"/>
      <p:bldP spid="32" grpId="0" animBg="1"/>
      <p:bldP spid="3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a:spLocks noChangeArrowheads="1"/>
          </p:cNvSpPr>
          <p:nvPr/>
        </p:nvSpPr>
        <p:spPr bwMode="auto">
          <a:xfrm>
            <a:off x="3403273" y="2105561"/>
            <a:ext cx="6185344" cy="2646878"/>
          </a:xfrm>
          <a:prstGeom prst="rect">
            <a:avLst/>
          </a:prstGeom>
        </p:spPr>
        <p:txBody>
          <a:bodyPr wrap="square">
            <a:spAutoFit/>
          </a:bodyPr>
          <a:lstStyle/>
          <a:p>
            <a:r>
              <a:rPr lang="en-US" altLang="zh-CN" sz="166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Q&amp;A</a:t>
            </a:r>
            <a:endParaRPr lang="zh-CN" altLang="en-US" sz="166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endParaRPr>
          </a:p>
        </p:txBody>
      </p:sp>
      <p:sp>
        <p:nvSpPr>
          <p:cNvPr id="30" name="矩形 29"/>
          <p:cNvSpPr/>
          <p:nvPr/>
        </p:nvSpPr>
        <p:spPr bwMode="auto">
          <a:xfrm>
            <a:off x="377505" y="324283"/>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2" name="矩形 31"/>
          <p:cNvSpPr/>
          <p:nvPr/>
        </p:nvSpPr>
        <p:spPr bwMode="auto">
          <a:xfrm>
            <a:off x="598150" y="324283"/>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53646526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35" presetClass="path" presetSubtype="0" accel="50000" decel="50000" fill="hold" grpId="1" nodeType="withEffect">
                                  <p:stCondLst>
                                    <p:cond delay="0"/>
                                  </p:stCondLst>
                                  <p:childTnLst>
                                    <p:animMotion origin="layout" path="M -3.75E-6 -3.7037E-6 L -0.00013 0.10741 " pathEditMode="relative" rAng="0" ptsTypes="AA">
                                      <p:cBhvr>
                                        <p:cTn id="11" dur="1000" spd="-100000" fill="hold"/>
                                        <p:tgtEl>
                                          <p:spTgt spid="30"/>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par>
                                <p:cTn id="17" presetID="35" presetClass="path" presetSubtype="0" accel="50000" decel="50000" fill="hold" grpId="1" nodeType="withEffect">
                                  <p:stCondLst>
                                    <p:cond delay="0"/>
                                  </p:stCondLst>
                                  <p:childTnLst>
                                    <p:animMotion origin="layout" path="M -2.70833E-6 -3.7037E-6 L -2.70833E-6 -0.12476 " pathEditMode="relative" rAng="0" ptsTypes="AA">
                                      <p:cBhvr>
                                        <p:cTn id="18" dur="1000" spd="-100000" fill="hold"/>
                                        <p:tgtEl>
                                          <p:spTgt spid="32"/>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35" presetClass="path" presetSubtype="0" accel="50000" decel="50000" fill="hold" grpId="1" nodeType="withEffect">
                                  <p:stCondLst>
                                    <p:cond delay="0"/>
                                  </p:stCondLst>
                                  <p:childTnLst>
                                    <p:animMotion origin="layout" path="M -2.5E-6 0 L 0.12149 0 " pathEditMode="relative" rAng="0" ptsTypes="AA">
                                      <p:cBhvr>
                                        <p:cTn id="25" dur="1000" spd="-100000" fill="hold"/>
                                        <p:tgtEl>
                                          <p:spTgt spid="2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0" grpId="0" animBg="1"/>
      <p:bldP spid="30" grpId="1" animBg="1"/>
      <p:bldP spid="32" grpId="0" animBg="1"/>
      <p:bldP spid="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44979" y="1378463"/>
            <a:ext cx="9637546" cy="1754318"/>
          </a:xfrm>
          <a:prstGeom prst="rect">
            <a:avLst/>
          </a:prstGeom>
        </p:spPr>
        <p:txBody>
          <a:bodyPr wrap="square" lIns="91432" tIns="45716" rIns="91432" bIns="45716" anchor="t">
            <a:spAutoFit/>
          </a:bodyPr>
          <a:lstStyle/>
          <a:p>
            <a:pPr algn="ctr" fontAlgn="ctr"/>
            <a:r>
              <a:rPr lang="en-US" altLang="zh-CN" sz="5400" b="1" spc="800" dirty="0">
                <a:solidFill>
                  <a:schemeClr val="accent1"/>
                </a:solidFill>
                <a:latin typeface="Castellar" panose="020A0402060406010301" pitchFamily="18" charset="0"/>
                <a:ea typeface="微软雅黑" panose="020B0503020204020204" pitchFamily="34" charset="-122"/>
              </a:rPr>
              <a:t>Thank You for Listening!</a:t>
            </a:r>
            <a:endParaRPr lang="zh-CN" altLang="en-US" sz="5400" b="1" spc="800" dirty="0">
              <a:solidFill>
                <a:schemeClr val="accent1"/>
              </a:solidFill>
              <a:latin typeface="Castellar" panose="020A0402060406010301" pitchFamily="18" charset="0"/>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 name="矩形 6"/>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9" name="文本框 8">
            <a:extLst>
              <a:ext uri="{FF2B5EF4-FFF2-40B4-BE49-F238E27FC236}">
                <a16:creationId xmlns:a16="http://schemas.microsoft.com/office/drawing/2014/main" id="{9A734B7E-8458-4065-94A1-D201E5373C8B}"/>
              </a:ext>
            </a:extLst>
          </p:cNvPr>
          <p:cNvSpPr txBox="1"/>
          <p:nvPr/>
        </p:nvSpPr>
        <p:spPr>
          <a:xfrm>
            <a:off x="1922929" y="5077288"/>
            <a:ext cx="8346140" cy="1200329"/>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Team No.4</a:t>
            </a:r>
          </a:p>
          <a:p>
            <a:pPr algn="ctr"/>
            <a:r>
              <a:rPr lang="en-US" sz="2400" b="1" dirty="0">
                <a:solidFill>
                  <a:schemeClr val="bg1"/>
                </a:solidFill>
                <a:latin typeface="Times New Roman" panose="02020603050405020304" pitchFamily="18" charset="0"/>
                <a:cs typeface="Times New Roman" panose="02020603050405020304" pitchFamily="18" charset="0"/>
              </a:rPr>
              <a:t>Yi Ren    001050300           Yuchen Zhao    001089667</a:t>
            </a:r>
          </a:p>
          <a:p>
            <a:pPr algn="ctr"/>
            <a:r>
              <a:rPr lang="en-US" sz="2400" b="1" dirty="0">
                <a:solidFill>
                  <a:schemeClr val="bg1"/>
                </a:solidFill>
                <a:latin typeface="Times New Roman" panose="02020603050405020304" pitchFamily="18" charset="0"/>
                <a:cs typeface="Times New Roman" panose="02020603050405020304" pitchFamily="18" charset="0"/>
              </a:rPr>
              <a:t>Instructor:   Dr. Liu Handan</a:t>
            </a:r>
          </a:p>
        </p:txBody>
      </p:sp>
    </p:spTree>
    <p:extLst>
      <p:ext uri="{BB962C8B-B14F-4D97-AF65-F5344CB8AC3E}">
        <p14:creationId xmlns:p14="http://schemas.microsoft.com/office/powerpoint/2010/main" val="227587278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10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矩形 4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66E2E592-BAF2-4578-9E76-A06892C828CB}"/>
              </a:ext>
            </a:extLst>
          </p:cNvPr>
          <p:cNvSpPr/>
          <p:nvPr/>
        </p:nvSpPr>
        <p:spPr>
          <a:xfrm>
            <a:off x="6784032" y="4056566"/>
            <a:ext cx="4544834" cy="369332"/>
          </a:xfrm>
          <a:prstGeom prst="rect">
            <a:avLst/>
          </a:prstGeom>
        </p:spPr>
        <p:txBody>
          <a:bodyPr wrap="none">
            <a:spAutoFit/>
          </a:bodyPr>
          <a:lstStyle/>
          <a:p>
            <a:r>
              <a:rPr lang="en-US" altLang="zh-CN" dirty="0">
                <a:solidFill>
                  <a:srgbClr val="000000"/>
                </a:solidFill>
                <a:latin typeface="Times New Roman" panose="02020603050405020304" pitchFamily="18" charset="0"/>
              </a:rPr>
              <a:t>The data is explained by the following factors: </a:t>
            </a:r>
            <a:endParaRPr lang="zh-CN" altLang="en-US" dirty="0"/>
          </a:p>
        </p:txBody>
      </p:sp>
      <p:graphicFrame>
        <p:nvGraphicFramePr>
          <p:cNvPr id="4" name="表格 3">
            <a:extLst>
              <a:ext uri="{FF2B5EF4-FFF2-40B4-BE49-F238E27FC236}">
                <a16:creationId xmlns:a16="http://schemas.microsoft.com/office/drawing/2014/main" id="{5A7936CC-98D8-4D9D-9145-F0F55EE778F8}"/>
              </a:ext>
            </a:extLst>
          </p:cNvPr>
          <p:cNvGraphicFramePr>
            <a:graphicFrameLocks noGrp="1"/>
          </p:cNvGraphicFramePr>
          <p:nvPr>
            <p:extLst>
              <p:ext uri="{D42A27DB-BD31-4B8C-83A1-F6EECF244321}">
                <p14:modId xmlns:p14="http://schemas.microsoft.com/office/powerpoint/2010/main" val="1507770921"/>
              </p:ext>
            </p:extLst>
          </p:nvPr>
        </p:nvGraphicFramePr>
        <p:xfrm>
          <a:off x="6490609" y="4491292"/>
          <a:ext cx="5267960" cy="1445260"/>
        </p:xfrm>
        <a:graphic>
          <a:graphicData uri="http://schemas.openxmlformats.org/drawingml/2006/table">
            <a:tbl>
              <a:tblPr firstRow="1" firstCol="1" bandRow="1">
                <a:tableStyleId>{5C22544A-7EE6-4342-B048-85BDC9FD1C3A}</a:tableStyleId>
              </a:tblPr>
              <a:tblGrid>
                <a:gridCol w="807085">
                  <a:extLst>
                    <a:ext uri="{9D8B030D-6E8A-4147-A177-3AD203B41FA5}">
                      <a16:colId xmlns:a16="http://schemas.microsoft.com/office/drawing/2014/main" val="122001477"/>
                    </a:ext>
                  </a:extLst>
                </a:gridCol>
                <a:gridCol w="810260">
                  <a:extLst>
                    <a:ext uri="{9D8B030D-6E8A-4147-A177-3AD203B41FA5}">
                      <a16:colId xmlns:a16="http://schemas.microsoft.com/office/drawing/2014/main" val="743045136"/>
                    </a:ext>
                  </a:extLst>
                </a:gridCol>
                <a:gridCol w="810260">
                  <a:extLst>
                    <a:ext uri="{9D8B030D-6E8A-4147-A177-3AD203B41FA5}">
                      <a16:colId xmlns:a16="http://schemas.microsoft.com/office/drawing/2014/main" val="4017411479"/>
                    </a:ext>
                  </a:extLst>
                </a:gridCol>
                <a:gridCol w="899795">
                  <a:extLst>
                    <a:ext uri="{9D8B030D-6E8A-4147-A177-3AD203B41FA5}">
                      <a16:colId xmlns:a16="http://schemas.microsoft.com/office/drawing/2014/main" val="1077410053"/>
                    </a:ext>
                  </a:extLst>
                </a:gridCol>
                <a:gridCol w="920750">
                  <a:extLst>
                    <a:ext uri="{9D8B030D-6E8A-4147-A177-3AD203B41FA5}">
                      <a16:colId xmlns:a16="http://schemas.microsoft.com/office/drawing/2014/main" val="389034752"/>
                    </a:ext>
                  </a:extLst>
                </a:gridCol>
                <a:gridCol w="1019810">
                  <a:extLst>
                    <a:ext uri="{9D8B030D-6E8A-4147-A177-3AD203B41FA5}">
                      <a16:colId xmlns:a16="http://schemas.microsoft.com/office/drawing/2014/main" val="3272355131"/>
                    </a:ext>
                  </a:extLst>
                </a:gridCol>
              </a:tblGrid>
              <a:tr h="0">
                <a:tc>
                  <a:txBody>
                    <a:bodyPr/>
                    <a:lstStyle/>
                    <a:p>
                      <a:pPr algn="ctr">
                        <a:spcAft>
                          <a:spcPts val="0"/>
                        </a:spcAft>
                      </a:pPr>
                      <a:r>
                        <a:rPr lang="en-US" sz="1050" kern="10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HTML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Political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Not_political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Title</a:t>
                      </a:r>
                      <a:endParaRPr lang="zh-CN" sz="1050" kern="100">
                        <a:effectLst/>
                      </a:endParaRPr>
                    </a:p>
                    <a:p>
                      <a:pPr algn="ctr">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Message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7658607"/>
                  </a:ext>
                </a:extLst>
              </a:tr>
              <a:tr h="485140">
                <a:tc>
                  <a:txBody>
                    <a:bodyPr/>
                    <a:lstStyle/>
                    <a:p>
                      <a:pPr algn="ctr">
                        <a:spcAft>
                          <a:spcPts val="0"/>
                        </a:spcAft>
                      </a:pPr>
                      <a:r>
                        <a:rPr lang="en-US" sz="1050" kern="100">
                          <a:effectLst/>
                        </a:rPr>
                        <a:t>Thumbnail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Created_at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err="1">
                          <a:effectLst/>
                        </a:rPr>
                        <a:t>Updated_at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Lang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Images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Impressions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211055"/>
                  </a:ext>
                </a:extLst>
              </a:tr>
              <a:tr h="0">
                <a:tc>
                  <a:txBody>
                    <a:bodyPr/>
                    <a:lstStyle/>
                    <a:p>
                      <a:pPr algn="ctr">
                        <a:spcAft>
                          <a:spcPts val="0"/>
                        </a:spcAft>
                      </a:pPr>
                      <a:r>
                        <a:rPr lang="en-US" sz="1050" kern="100">
                          <a:effectLst/>
                        </a:rPr>
                        <a:t>Political_</a:t>
                      </a:r>
                      <a:endParaRPr lang="zh-CN" sz="1050" kern="100">
                        <a:effectLst/>
                      </a:endParaRPr>
                    </a:p>
                    <a:p>
                      <a:pPr algn="ctr">
                        <a:spcAft>
                          <a:spcPts val="0"/>
                        </a:spcAft>
                      </a:pPr>
                      <a:r>
                        <a:rPr lang="en-US" sz="1050" kern="100">
                          <a:effectLst/>
                        </a:rPr>
                        <a:t>probalitity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Targeting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Suppressed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Advertiser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Entities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08051"/>
                  </a:ext>
                </a:extLst>
              </a:tr>
              <a:tr h="0">
                <a:tc>
                  <a:txBody>
                    <a:bodyPr/>
                    <a:lstStyle/>
                    <a:p>
                      <a:pPr algn="ctr">
                        <a:spcAft>
                          <a:spcPts val="0"/>
                        </a:spcAft>
                      </a:pPr>
                      <a:r>
                        <a:rPr lang="en-US" sz="1050" kern="100">
                          <a:effectLst/>
                        </a:rPr>
                        <a:t>Page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Lower_page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Targetings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Paid_for_by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Targetedness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err="1">
                          <a:effectLst/>
                        </a:rPr>
                        <a:t>Listbuilding_fundrasing_proba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7948985"/>
                  </a:ext>
                </a:extLst>
              </a:tr>
            </a:tbl>
          </a:graphicData>
        </a:graphic>
      </p:graphicFrame>
      <p:sp>
        <p:nvSpPr>
          <p:cNvPr id="6" name="矩形 5">
            <a:extLst>
              <a:ext uri="{FF2B5EF4-FFF2-40B4-BE49-F238E27FC236}">
                <a16:creationId xmlns:a16="http://schemas.microsoft.com/office/drawing/2014/main" id="{82CF86E2-949E-4E52-8B7B-3D60ADD837FB}"/>
              </a:ext>
            </a:extLst>
          </p:cNvPr>
          <p:cNvSpPr/>
          <p:nvPr/>
        </p:nvSpPr>
        <p:spPr>
          <a:xfrm>
            <a:off x="467126" y="1601106"/>
            <a:ext cx="6096000" cy="1200329"/>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Content: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This database is created by Andriy </a:t>
            </a:r>
            <a:r>
              <a:rPr lang="en-US" altLang="zh-CN" kern="100" dirty="0" err="1">
                <a:latin typeface="Times New Roman" panose="02020603050405020304" pitchFamily="18" charset="0"/>
                <a:ea typeface="等线" panose="02010600030101010101" pitchFamily="2" charset="-122"/>
                <a:cs typeface="Times New Roman" panose="02020603050405020304" pitchFamily="18" charset="0"/>
              </a:rPr>
              <a:t>Samoshin</a:t>
            </a: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he collected the database using the browser extensions. The newest date is on 03-27-2019. This database is very authoritative and reliable.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48" name="组合 47">
            <a:extLst>
              <a:ext uri="{FF2B5EF4-FFF2-40B4-BE49-F238E27FC236}">
                <a16:creationId xmlns:a16="http://schemas.microsoft.com/office/drawing/2014/main" id="{78DF4BD1-57F9-4209-8B1E-BF7B21D40A0A}"/>
              </a:ext>
            </a:extLst>
          </p:cNvPr>
          <p:cNvGrpSpPr/>
          <p:nvPr/>
        </p:nvGrpSpPr>
        <p:grpSpPr>
          <a:xfrm>
            <a:off x="3373013" y="1106988"/>
            <a:ext cx="764860" cy="765060"/>
            <a:chOff x="769746" y="1954276"/>
            <a:chExt cx="764860" cy="765060"/>
          </a:xfrm>
        </p:grpSpPr>
        <p:sp>
          <p:nvSpPr>
            <p:cNvPr id="49" name="Oval 76">
              <a:extLst>
                <a:ext uri="{FF2B5EF4-FFF2-40B4-BE49-F238E27FC236}">
                  <a16:creationId xmlns:a16="http://schemas.microsoft.com/office/drawing/2014/main" id="{20374569-F136-476E-A701-B460BA08B034}"/>
                </a:ext>
              </a:extLst>
            </p:cNvPr>
            <p:cNvSpPr/>
            <p:nvPr/>
          </p:nvSpPr>
          <p:spPr bwMode="auto">
            <a:xfrm>
              <a:off x="769746" y="1954276"/>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grpSp>
          <p:nvGrpSpPr>
            <p:cNvPr id="50" name="组合 49">
              <a:extLst>
                <a:ext uri="{FF2B5EF4-FFF2-40B4-BE49-F238E27FC236}">
                  <a16:creationId xmlns:a16="http://schemas.microsoft.com/office/drawing/2014/main" id="{E30F01D3-E00D-4B94-AD11-71B1C1A15557}"/>
                </a:ext>
              </a:extLst>
            </p:cNvPr>
            <p:cNvGrpSpPr>
              <a:grpSpLocks noChangeAspect="1"/>
            </p:cNvGrpSpPr>
            <p:nvPr/>
          </p:nvGrpSpPr>
          <p:grpSpPr>
            <a:xfrm>
              <a:off x="972176" y="2094174"/>
              <a:ext cx="360000" cy="485264"/>
              <a:chOff x="3722033" y="3714538"/>
              <a:chExt cx="500321" cy="674410"/>
            </a:xfrm>
            <a:solidFill>
              <a:schemeClr val="bg1"/>
            </a:solidFill>
          </p:grpSpPr>
          <p:sp>
            <p:nvSpPr>
              <p:cNvPr id="51" name="Freeform 27">
                <a:extLst>
                  <a:ext uri="{FF2B5EF4-FFF2-40B4-BE49-F238E27FC236}">
                    <a16:creationId xmlns:a16="http://schemas.microsoft.com/office/drawing/2014/main" id="{268A0AAA-B882-45C4-B4EC-74A51F110E1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53" name="Freeform 28">
                <a:extLst>
                  <a:ext uri="{FF2B5EF4-FFF2-40B4-BE49-F238E27FC236}">
                    <a16:creationId xmlns:a16="http://schemas.microsoft.com/office/drawing/2014/main" id="{F4A52A11-DAB7-48CB-890B-7A5FDB4D7283}"/>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54" name="Freeform 29">
                <a:extLst>
                  <a:ext uri="{FF2B5EF4-FFF2-40B4-BE49-F238E27FC236}">
                    <a16:creationId xmlns:a16="http://schemas.microsoft.com/office/drawing/2014/main" id="{A0D4A33D-B40D-47A6-BA4F-3CAB86D1F81E}"/>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grpSp>
      <p:grpSp>
        <p:nvGrpSpPr>
          <p:cNvPr id="57" name="组合 56">
            <a:extLst>
              <a:ext uri="{FF2B5EF4-FFF2-40B4-BE49-F238E27FC236}">
                <a16:creationId xmlns:a16="http://schemas.microsoft.com/office/drawing/2014/main" id="{E5ED5F42-5E4F-4FB1-8863-C123CF9CFE79}"/>
              </a:ext>
            </a:extLst>
          </p:cNvPr>
          <p:cNvGrpSpPr/>
          <p:nvPr/>
        </p:nvGrpSpPr>
        <p:grpSpPr>
          <a:xfrm>
            <a:off x="8674019" y="3291506"/>
            <a:ext cx="764860" cy="765060"/>
            <a:chOff x="10657983" y="4058478"/>
            <a:chExt cx="764860" cy="765060"/>
          </a:xfrm>
        </p:grpSpPr>
        <p:sp>
          <p:nvSpPr>
            <p:cNvPr id="58" name="Oval 76">
              <a:extLst>
                <a:ext uri="{FF2B5EF4-FFF2-40B4-BE49-F238E27FC236}">
                  <a16:creationId xmlns:a16="http://schemas.microsoft.com/office/drawing/2014/main" id="{506F5783-8028-41E4-8242-A21DAFDC486D}"/>
                </a:ext>
              </a:extLst>
            </p:cNvPr>
            <p:cNvSpPr/>
            <p:nvPr/>
          </p:nvSpPr>
          <p:spPr bwMode="auto">
            <a:xfrm flipH="1">
              <a:off x="10657983" y="4058478"/>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4">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sp>
          <p:nvSpPr>
            <p:cNvPr id="92" name="Freeform 185">
              <a:extLst>
                <a:ext uri="{FF2B5EF4-FFF2-40B4-BE49-F238E27FC236}">
                  <a16:creationId xmlns:a16="http://schemas.microsoft.com/office/drawing/2014/main" id="{489D6958-F872-4505-866B-0EFC641CF02C}"/>
                </a:ext>
              </a:extLst>
            </p:cNvPr>
            <p:cNvSpPr>
              <a:spLocks noChangeAspect="1" noEditPoints="1"/>
            </p:cNvSpPr>
            <p:nvPr/>
          </p:nvSpPr>
          <p:spPr bwMode="auto">
            <a:xfrm>
              <a:off x="10879484" y="4244618"/>
              <a:ext cx="396000" cy="392780"/>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36895475"/>
      </p:ext>
    </p:extLst>
  </p:cSld>
  <p:clrMapOvr>
    <a:masterClrMapping/>
  </p:clrMapOvr>
  <mc:AlternateContent xmlns:mc="http://schemas.openxmlformats.org/markup-compatibility/2006" xmlns:p14="http://schemas.microsoft.com/office/powerpoint/2010/main">
    <mc:Choice Requires="p14">
      <p:transition spd="slow" p14:dur="2000" advClick="0" advTm="3000">
        <p14:glitter pattern="hexago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4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250" fill="hold"/>
                                        <p:tgtEl>
                                          <p:spTgt spid="48"/>
                                        </p:tgtEl>
                                        <p:attrNameLst>
                                          <p:attrName>ppt_w</p:attrName>
                                        </p:attrNameLst>
                                      </p:cBhvr>
                                      <p:tavLst>
                                        <p:tav tm="0">
                                          <p:val>
                                            <p:fltVal val="0"/>
                                          </p:val>
                                        </p:tav>
                                        <p:tav tm="100000">
                                          <p:val>
                                            <p:strVal val="#ppt_w"/>
                                          </p:val>
                                        </p:tav>
                                      </p:tavLst>
                                    </p:anim>
                                    <p:anim calcmode="lin" valueType="num">
                                      <p:cBhvr>
                                        <p:cTn id="30" dur="250" fill="hold"/>
                                        <p:tgtEl>
                                          <p:spTgt spid="48"/>
                                        </p:tgtEl>
                                        <p:attrNameLst>
                                          <p:attrName>ppt_h</p:attrName>
                                        </p:attrNameLst>
                                      </p:cBhvr>
                                      <p:tavLst>
                                        <p:tav tm="0">
                                          <p:val>
                                            <p:fltVal val="0"/>
                                          </p:val>
                                        </p:tav>
                                        <p:tav tm="100000">
                                          <p:val>
                                            <p:strVal val="#ppt_h"/>
                                          </p:val>
                                        </p:tav>
                                      </p:tavLst>
                                    </p:anim>
                                    <p:animEffect transition="in" filter="fade">
                                      <p:cBhvr>
                                        <p:cTn id="31" dur="250"/>
                                        <p:tgtEl>
                                          <p:spTgt spid="48"/>
                                        </p:tgtEl>
                                      </p:cBhvr>
                                    </p:animEffect>
                                  </p:childTnLst>
                                </p:cTn>
                              </p:par>
                            </p:childTnLst>
                          </p:cTn>
                        </p:par>
                        <p:par>
                          <p:cTn id="32" fill="hold">
                            <p:stCondLst>
                              <p:cond delay="1250"/>
                            </p:stCondLst>
                            <p:childTnLst>
                              <p:par>
                                <p:cTn id="33" presetID="53"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250" fill="hold"/>
                                        <p:tgtEl>
                                          <p:spTgt spid="57"/>
                                        </p:tgtEl>
                                        <p:attrNameLst>
                                          <p:attrName>ppt_w</p:attrName>
                                        </p:attrNameLst>
                                      </p:cBhvr>
                                      <p:tavLst>
                                        <p:tav tm="0">
                                          <p:val>
                                            <p:fltVal val="0"/>
                                          </p:val>
                                        </p:tav>
                                        <p:tav tm="100000">
                                          <p:val>
                                            <p:strVal val="#ppt_w"/>
                                          </p:val>
                                        </p:tav>
                                      </p:tavLst>
                                    </p:anim>
                                    <p:anim calcmode="lin" valueType="num">
                                      <p:cBhvr>
                                        <p:cTn id="36" dur="250" fill="hold"/>
                                        <p:tgtEl>
                                          <p:spTgt spid="57"/>
                                        </p:tgtEl>
                                        <p:attrNameLst>
                                          <p:attrName>ppt_h</p:attrName>
                                        </p:attrNameLst>
                                      </p:cBhvr>
                                      <p:tavLst>
                                        <p:tav tm="0">
                                          <p:val>
                                            <p:fltVal val="0"/>
                                          </p:val>
                                        </p:tav>
                                        <p:tav tm="100000">
                                          <p:val>
                                            <p:strVal val="#ppt_h"/>
                                          </p:val>
                                        </p:tav>
                                      </p:tavLst>
                                    </p:anim>
                                    <p:animEffect transition="in" filter="fade">
                                      <p:cBhvr>
                                        <p:cTn id="37" dur="2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8" grpId="0" animBg="1"/>
      <p:bldP spid="38" grpId="1" animBg="1"/>
      <p:bldP spid="45" grpId="0" animBg="1"/>
      <p:bldP spid="4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a:spLocks noChangeArrowheads="1"/>
          </p:cNvSpPr>
          <p:nvPr/>
        </p:nvSpPr>
        <p:spPr bwMode="auto">
          <a:xfrm>
            <a:off x="467126" y="261895"/>
            <a:ext cx="3288317" cy="523220"/>
          </a:xfrm>
          <a:prstGeom prst="rect">
            <a:avLst/>
          </a:prstGeom>
        </p:spPr>
        <p:txBody>
          <a:bodyPr wrap="square">
            <a:spAutoFit/>
          </a:bodyPr>
          <a:lstStyle/>
          <a:p>
            <a:r>
              <a:rPr lang="en-US" altLang="zh-CN"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Impact" pitchFamily="34" charset="0"/>
              </a:rPr>
              <a:t>Instruction</a:t>
            </a:r>
            <a:endParaRPr lang="zh-CN" altLang="en-US" sz="2800" b="1" kern="1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矩形 4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3" name="矩形 2">
            <a:extLst>
              <a:ext uri="{FF2B5EF4-FFF2-40B4-BE49-F238E27FC236}">
                <a16:creationId xmlns:a16="http://schemas.microsoft.com/office/drawing/2014/main" id="{FAAC90DC-72AD-4D84-9FD0-C55AFE5374A0}"/>
              </a:ext>
            </a:extLst>
          </p:cNvPr>
          <p:cNvSpPr/>
          <p:nvPr/>
        </p:nvSpPr>
        <p:spPr>
          <a:xfrm>
            <a:off x="707443" y="893571"/>
            <a:ext cx="6096000" cy="2453492"/>
          </a:xfrm>
          <a:prstGeom prst="rect">
            <a:avLst/>
          </a:prstGeom>
        </p:spPr>
        <p:txBody>
          <a:bodyPr>
            <a:spAutoFit/>
          </a:bodyPr>
          <a:lstStyle/>
          <a:p>
            <a:pPr algn="just">
              <a:lnSpc>
                <a:spcPct val="173000"/>
              </a:lnSpc>
              <a:spcBef>
                <a:spcPts val="1300"/>
              </a:spcBef>
              <a:spcAft>
                <a:spcPts val="1300"/>
              </a:spcAft>
            </a:pPr>
            <a:r>
              <a:rPr lang="en-US" altLang="zh-CN" sz="2000" b="1" kern="100" dirty="0">
                <a:latin typeface="Times New Roman" panose="02020603050405020304" pitchFamily="18" charset="0"/>
                <a:ea typeface="等线 Light" panose="02010600030101010101" pitchFamily="2" charset="-122"/>
                <a:cs typeface="Times New Roman" panose="02020603050405020304" pitchFamily="18" charset="0"/>
              </a:rPr>
              <a:t>Motivations:</a:t>
            </a:r>
            <a:endPar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Our team wants to predict Political Advertisements from Facebook by Learning from the Dataset Collected from the Facebook Users. The 2020 US election is about to take place, so this forecast also has certain political timeliness. We want to use many different methodologies to finish this research.</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7B25EDAD-66E5-466B-BA40-443E3C77E968}"/>
              </a:ext>
            </a:extLst>
          </p:cNvPr>
          <p:cNvSpPr/>
          <p:nvPr/>
        </p:nvSpPr>
        <p:spPr>
          <a:xfrm>
            <a:off x="5740866" y="4492773"/>
            <a:ext cx="6096000" cy="1345497"/>
          </a:xfrm>
          <a:prstGeom prst="rect">
            <a:avLst/>
          </a:prstGeom>
        </p:spPr>
        <p:txBody>
          <a:bodyPr>
            <a:spAutoFit/>
          </a:bodyPr>
          <a:lstStyle/>
          <a:p>
            <a:pPr algn="just">
              <a:lnSpc>
                <a:spcPct val="173000"/>
              </a:lnSpc>
              <a:spcBef>
                <a:spcPts val="1300"/>
              </a:spcBef>
              <a:spcAft>
                <a:spcPts val="1300"/>
              </a:spcAft>
            </a:pPr>
            <a:r>
              <a:rPr lang="en-US" altLang="zh-CN" sz="2000" b="1" kern="100" dirty="0">
                <a:latin typeface="Times New Roman" panose="02020603050405020304" pitchFamily="18" charset="0"/>
                <a:ea typeface="等线 Light" panose="02010600030101010101" pitchFamily="2" charset="-122"/>
                <a:cs typeface="Times New Roman" panose="02020603050405020304" pitchFamily="18" charset="0"/>
              </a:rPr>
              <a:t>ⅲ. Goal:</a:t>
            </a:r>
            <a:endParaRPr lang="zh-CN" altLang="zh-CN" sz="2400" b="1" kern="100" dirty="0">
              <a:latin typeface="等线 Light" panose="02010600030101010101" pitchFamily="2" charset="-122"/>
              <a:ea typeface="等线 Light"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We hope to use machine learning data with parallel computing to successfully predict whether Facebook ads are political.</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6131786"/>
      </p:ext>
    </p:extLst>
  </p:cSld>
  <p:clrMapOvr>
    <a:masterClrMapping/>
  </p:clrMapOvr>
  <mc:AlternateContent xmlns:mc="http://schemas.openxmlformats.org/markup-compatibility/2006" xmlns:p14="http://schemas.microsoft.com/office/powerpoint/2010/main">
    <mc:Choice Requires="p14">
      <p:transition spd="slow" p14:dur="2000" advClick="0" advTm="3000">
        <p14:glitter pattern="hexagon"/>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38"/>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4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3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8" grpId="0" animBg="1"/>
      <p:bldP spid="38" grpId="1" animBg="1"/>
      <p:bldP spid="45" grpId="0" animBg="1"/>
      <p:bldP spid="4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4" name="Freeform 5"/>
          <p:cNvSpPr>
            <a:spLocks/>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349700" y="4336875"/>
            <a:ext cx="74925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itchFamily="34" charset="-122"/>
                <a:ea typeface="微软雅黑"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en-US" altLang="zh-CN" dirty="0">
                <a:solidFill>
                  <a:schemeClr val="bg1"/>
                </a:solidFill>
                <a:latin typeface="Times New Roman" panose="02020603050405020304" pitchFamily="18" charset="0"/>
                <a:cs typeface="Times New Roman" panose="02020603050405020304" pitchFamily="18" charset="0"/>
              </a:rPr>
              <a:t>Methodology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itchFamily="34" charset="-122"/>
              </a:rPr>
              <a:t>2</a:t>
            </a:r>
            <a:endParaRPr lang="zh-CN" altLang="en-US" sz="16000" b="1" dirty="0">
              <a:solidFill>
                <a:schemeClr val="accent2"/>
              </a:solidFill>
              <a:latin typeface="AgencyFB" panose="02000806040000020003" pitchFamily="2" charset="0"/>
              <a:ea typeface="微软雅黑"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itchFamily="34" charset="-122"/>
                <a:ea typeface="微软雅黑" pitchFamily="34" charset="-122"/>
              </a:rPr>
              <a:t>PART TWO</a:t>
            </a:r>
            <a:endParaRPr lang="zh-CN" altLang="en-US" sz="1800" dirty="0">
              <a:solidFill>
                <a:schemeClr val="accent2"/>
              </a:solidFill>
              <a:latin typeface="微软雅黑" pitchFamily="34" charset="-122"/>
              <a:ea typeface="微软雅黑" pitchFamily="34" charset="-122"/>
            </a:endParaRPr>
          </a:p>
        </p:txBody>
      </p:sp>
    </p:spTree>
    <p:extLst>
      <p:ext uri="{BB962C8B-B14F-4D97-AF65-F5344CB8AC3E}">
        <p14:creationId xmlns:p14="http://schemas.microsoft.com/office/powerpoint/2010/main" val="2460209790"/>
      </p:ext>
    </p:extLst>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advClick="0"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225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直接连接符 20"/>
          <p:cNvCxnSpPr>
            <a:cxnSpLocks noChangeShapeType="1"/>
            <a:stCxn id="110" idx="7"/>
            <a:endCxn id="112" idx="3"/>
          </p:cNvCxnSpPr>
          <p:nvPr/>
        </p:nvCxnSpPr>
        <p:spPr bwMode="auto">
          <a:xfrm flipV="1">
            <a:off x="7064221" y="2894405"/>
            <a:ext cx="872698" cy="768758"/>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04" name="直接连接符 72"/>
          <p:cNvCxnSpPr>
            <a:cxnSpLocks noChangeShapeType="1"/>
            <a:stCxn id="112" idx="6"/>
            <a:endCxn id="118" idx="1"/>
          </p:cNvCxnSpPr>
          <p:nvPr/>
        </p:nvCxnSpPr>
        <p:spPr bwMode="auto">
          <a:xfrm>
            <a:off x="9986288" y="2045241"/>
            <a:ext cx="372612" cy="166694"/>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05" name="直接连接符 13"/>
          <p:cNvCxnSpPr>
            <a:cxnSpLocks noChangeShapeType="1"/>
            <a:endCxn id="110" idx="3"/>
          </p:cNvCxnSpPr>
          <p:nvPr/>
        </p:nvCxnSpPr>
        <p:spPr bwMode="auto">
          <a:xfrm flipV="1">
            <a:off x="5311369" y="4821344"/>
            <a:ext cx="594672" cy="554188"/>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4" name="直接连接符 13"/>
          <p:cNvCxnSpPr>
            <a:cxnSpLocks noChangeShapeType="1"/>
            <a:stCxn id="106" idx="7"/>
            <a:endCxn id="108" idx="3"/>
          </p:cNvCxnSpPr>
          <p:nvPr/>
        </p:nvCxnSpPr>
        <p:spPr bwMode="auto">
          <a:xfrm flipV="1">
            <a:off x="3006665" y="3208184"/>
            <a:ext cx="505968" cy="409875"/>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5" name="直接连接符 17"/>
          <p:cNvCxnSpPr>
            <a:cxnSpLocks noChangeShapeType="1"/>
            <a:stCxn id="108" idx="5"/>
            <a:endCxn id="110" idx="1"/>
          </p:cNvCxnSpPr>
          <p:nvPr/>
        </p:nvCxnSpPr>
        <p:spPr bwMode="auto">
          <a:xfrm>
            <a:off x="4806972" y="3208184"/>
            <a:ext cx="1098227" cy="454979"/>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116" name="直接连接符 23"/>
          <p:cNvCxnSpPr>
            <a:cxnSpLocks noChangeShapeType="1"/>
            <a:stCxn id="127" idx="5"/>
            <a:endCxn id="106" idx="1"/>
          </p:cNvCxnSpPr>
          <p:nvPr/>
        </p:nvCxnSpPr>
        <p:spPr bwMode="auto">
          <a:xfrm>
            <a:off x="1831955" y="3431752"/>
            <a:ext cx="229451" cy="186307"/>
          </a:xfrm>
          <a:prstGeom prst="line">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sp>
        <p:nvSpPr>
          <p:cNvPr id="63" name="矩形 3"/>
          <p:cNvSpPr>
            <a:spLocks noChangeArrowheads="1"/>
          </p:cNvSpPr>
          <p:nvPr/>
        </p:nvSpPr>
        <p:spPr bwMode="auto">
          <a:xfrm>
            <a:off x="467126" y="261895"/>
            <a:ext cx="4769892" cy="523220"/>
          </a:xfrm>
          <a:prstGeom prst="rect">
            <a:avLst/>
          </a:prstGeom>
        </p:spPr>
        <p:txBody>
          <a:bodyPr wrap="square">
            <a:spAutoFit/>
          </a:bodyPr>
          <a:lstStyle/>
          <a:p>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Methodology</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endParaRPr>
          </a:p>
        </p:txBody>
      </p:sp>
      <p:sp>
        <p:nvSpPr>
          <p:cNvPr id="72" name="矩形 7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73" name="矩形 7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106" name="椭圆 105"/>
          <p:cNvSpPr>
            <a:spLocks noChangeArrowheads="1"/>
          </p:cNvSpPr>
          <p:nvPr/>
        </p:nvSpPr>
        <p:spPr bwMode="auto">
          <a:xfrm>
            <a:off x="1867255" y="3421947"/>
            <a:ext cx="1333561" cy="1335522"/>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7" name="椭圆 5"/>
          <p:cNvSpPr>
            <a:spLocks noChangeArrowheads="1"/>
          </p:cNvSpPr>
          <p:nvPr/>
        </p:nvSpPr>
        <p:spPr bwMode="auto">
          <a:xfrm>
            <a:off x="1956159" y="3510982"/>
            <a:ext cx="1155753" cy="1157452"/>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8" name="椭圆 27"/>
          <p:cNvSpPr>
            <a:spLocks noChangeArrowheads="1"/>
          </p:cNvSpPr>
          <p:nvPr/>
        </p:nvSpPr>
        <p:spPr bwMode="auto">
          <a:xfrm>
            <a:off x="3243961" y="1645174"/>
            <a:ext cx="1829724" cy="1829724"/>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09" name="椭圆 28"/>
          <p:cNvSpPr>
            <a:spLocks noChangeArrowheads="1"/>
          </p:cNvSpPr>
          <p:nvPr/>
        </p:nvSpPr>
        <p:spPr bwMode="auto">
          <a:xfrm>
            <a:off x="3365943" y="1767156"/>
            <a:ext cx="1585761" cy="1585761"/>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0" name="椭圆 32"/>
          <p:cNvSpPr>
            <a:spLocks noChangeArrowheads="1"/>
          </p:cNvSpPr>
          <p:nvPr/>
        </p:nvSpPr>
        <p:spPr bwMode="auto">
          <a:xfrm>
            <a:off x="5665942" y="3421947"/>
            <a:ext cx="1639496" cy="1639496"/>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lt1"/>
              </a:solidFill>
              <a:sym typeface="微软雅黑" pitchFamily="34" charset="-122"/>
            </a:endParaRPr>
          </a:p>
        </p:txBody>
      </p:sp>
      <p:sp>
        <p:nvSpPr>
          <p:cNvPr id="111" name="椭圆 33"/>
          <p:cNvSpPr>
            <a:spLocks noChangeArrowheads="1"/>
          </p:cNvSpPr>
          <p:nvPr/>
        </p:nvSpPr>
        <p:spPr bwMode="auto">
          <a:xfrm>
            <a:off x="5775242" y="3531247"/>
            <a:ext cx="1420897" cy="1420897"/>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2" name="椭圆 38"/>
          <p:cNvSpPr>
            <a:spLocks noChangeArrowheads="1"/>
          </p:cNvSpPr>
          <p:nvPr/>
        </p:nvSpPr>
        <p:spPr bwMode="auto">
          <a:xfrm>
            <a:off x="7585878" y="845037"/>
            <a:ext cx="2402370" cy="2402370"/>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3" name="椭圆 39"/>
          <p:cNvSpPr>
            <a:spLocks noChangeArrowheads="1"/>
          </p:cNvSpPr>
          <p:nvPr/>
        </p:nvSpPr>
        <p:spPr bwMode="auto">
          <a:xfrm>
            <a:off x="7746036" y="1005195"/>
            <a:ext cx="2082054" cy="2082054"/>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7" name="椭圆 58"/>
          <p:cNvSpPr>
            <a:spLocks noChangeArrowheads="1"/>
          </p:cNvSpPr>
          <p:nvPr/>
        </p:nvSpPr>
        <p:spPr bwMode="auto">
          <a:xfrm>
            <a:off x="4806972" y="5110470"/>
            <a:ext cx="690314" cy="692276"/>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18" name="椭圆 117"/>
          <p:cNvSpPr>
            <a:spLocks noChangeArrowheads="1"/>
          </p:cNvSpPr>
          <p:nvPr/>
        </p:nvSpPr>
        <p:spPr bwMode="auto">
          <a:xfrm>
            <a:off x="10243195" y="2096231"/>
            <a:ext cx="798176" cy="798175"/>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127" name="椭圆 56"/>
          <p:cNvSpPr>
            <a:spLocks noChangeArrowheads="1"/>
          </p:cNvSpPr>
          <p:nvPr/>
        </p:nvSpPr>
        <p:spPr bwMode="auto">
          <a:xfrm>
            <a:off x="1373053" y="2974812"/>
            <a:ext cx="537346" cy="537346"/>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ym typeface="微软雅黑" pitchFamily="34" charset="-122"/>
            </a:endParaRPr>
          </a:p>
        </p:txBody>
      </p:sp>
      <p:sp>
        <p:nvSpPr>
          <p:cNvPr id="2" name="矩形 1">
            <a:extLst>
              <a:ext uri="{FF2B5EF4-FFF2-40B4-BE49-F238E27FC236}">
                <a16:creationId xmlns:a16="http://schemas.microsoft.com/office/drawing/2014/main" id="{3CB9342A-8A72-472C-905E-CBB5127D4FD5}"/>
              </a:ext>
            </a:extLst>
          </p:cNvPr>
          <p:cNvSpPr/>
          <p:nvPr/>
        </p:nvSpPr>
        <p:spPr>
          <a:xfrm>
            <a:off x="3441362" y="2248074"/>
            <a:ext cx="1434921" cy="646331"/>
          </a:xfrm>
          <a:prstGeom prst="rect">
            <a:avLst/>
          </a:prstGeom>
        </p:spPr>
        <p:txBody>
          <a:bodyPr wrap="square">
            <a:spAutoFit/>
          </a:bodyPr>
          <a:lstStyle/>
          <a:p>
            <a:pPr algn="ctr"/>
            <a:r>
              <a:rPr lang="en-US" altLang="zh-CN" dirty="0">
                <a:solidFill>
                  <a:schemeClr val="bg1"/>
                </a:solidFill>
                <a:latin typeface="Times New Roman" panose="02020603050405020304" pitchFamily="18" charset="0"/>
                <a:ea typeface="等线" panose="02010600030101010101" pitchFamily="2" charset="-122"/>
              </a:rPr>
              <a:t>i. Method Introduction</a:t>
            </a:r>
            <a:endParaRPr lang="zh-CN" altLang="en-US" dirty="0">
              <a:solidFill>
                <a:schemeClr val="bg1"/>
              </a:solidFill>
            </a:endParaRPr>
          </a:p>
        </p:txBody>
      </p:sp>
      <p:sp>
        <p:nvSpPr>
          <p:cNvPr id="3" name="矩形 2">
            <a:extLst>
              <a:ext uri="{FF2B5EF4-FFF2-40B4-BE49-F238E27FC236}">
                <a16:creationId xmlns:a16="http://schemas.microsoft.com/office/drawing/2014/main" id="{C57305A1-1AEA-4C60-A56E-BF053FEF7AF6}"/>
              </a:ext>
            </a:extLst>
          </p:cNvPr>
          <p:cNvSpPr/>
          <p:nvPr/>
        </p:nvSpPr>
        <p:spPr>
          <a:xfrm>
            <a:off x="7963760" y="1722075"/>
            <a:ext cx="1646605" cy="646331"/>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等线" panose="02010600030101010101" pitchFamily="2" charset="-122"/>
              </a:rPr>
              <a:t>ii. Specific </a:t>
            </a:r>
          </a:p>
          <a:p>
            <a:pPr algn="ctr"/>
            <a:r>
              <a:rPr lang="en-US" altLang="zh-CN" dirty="0">
                <a:solidFill>
                  <a:schemeClr val="bg1"/>
                </a:solidFill>
                <a:latin typeface="Times New Roman" panose="02020603050405020304" pitchFamily="18" charset="0"/>
                <a:ea typeface="等线" panose="02010600030101010101" pitchFamily="2" charset="-122"/>
              </a:rPr>
              <a:t>Implementation</a:t>
            </a:r>
            <a:endParaRPr lang="zh-CN" altLang="en-US" dirty="0">
              <a:solidFill>
                <a:schemeClr val="bg1"/>
              </a:solidFill>
            </a:endParaRPr>
          </a:p>
        </p:txBody>
      </p:sp>
    </p:spTree>
    <p:extLst>
      <p:ext uri="{BB962C8B-B14F-4D97-AF65-F5344CB8AC3E}">
        <p14:creationId xmlns:p14="http://schemas.microsoft.com/office/powerpoint/2010/main" val="4068913263"/>
      </p:ext>
    </p:extLst>
  </p:cSld>
  <p:clrMapOvr>
    <a:masterClrMapping/>
  </p:clrMapOvr>
  <p:transition spd="slow" advClick="0" advTm="300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Effect transition="in" filter="fade">
                                      <p:cBhvr>
                                        <p:cTn id="9" dur="500"/>
                                        <p:tgtEl>
                                          <p:spTgt spid="7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7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p:cTn id="14" dur="500" fill="hold"/>
                                        <p:tgtEl>
                                          <p:spTgt spid="73"/>
                                        </p:tgtEl>
                                        <p:attrNameLst>
                                          <p:attrName>ppt_w</p:attrName>
                                        </p:attrNameLst>
                                      </p:cBhvr>
                                      <p:tavLst>
                                        <p:tav tm="0">
                                          <p:val>
                                            <p:fltVal val="0"/>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animEffect transition="in" filter="fade">
                                      <p:cBhvr>
                                        <p:cTn id="16" dur="500"/>
                                        <p:tgtEl>
                                          <p:spTgt spid="7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7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35" presetClass="path" presetSubtype="0" accel="50000" decel="50000" fill="hold" grpId="1" nodeType="withEffect">
                                  <p:stCondLst>
                                    <p:cond delay="0"/>
                                  </p:stCondLst>
                                  <p:childTnLst>
                                    <p:animMotion origin="layout" path="M -4.16667E-6 1.11111E-6 L 0.12149 1.11111E-6 " pathEditMode="relative" rAng="0" ptsTypes="AA">
                                      <p:cBhvr>
                                        <p:cTn id="25" dur="1000" spd="-100000" fill="hold"/>
                                        <p:tgtEl>
                                          <p:spTgt spid="63"/>
                                        </p:tgtEl>
                                        <p:attrNameLst>
                                          <p:attrName>ppt_x</p:attrName>
                                          <p:attrName>ppt_y</p:attrName>
                                        </p:attrNameLst>
                                      </p:cBhvr>
                                      <p:rCtr x="6068" y="0"/>
                                    </p:animMotion>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27"/>
                                        </p:tgtEl>
                                        <p:attrNameLst>
                                          <p:attrName>style.visibility</p:attrName>
                                        </p:attrNameLst>
                                      </p:cBhvr>
                                      <p:to>
                                        <p:strVal val="visible"/>
                                      </p:to>
                                    </p:set>
                                    <p:anim calcmode="lin" valueType="num">
                                      <p:cBhvr>
                                        <p:cTn id="29" dur="500" fill="hold"/>
                                        <p:tgtEl>
                                          <p:spTgt spid="127"/>
                                        </p:tgtEl>
                                        <p:attrNameLst>
                                          <p:attrName>ppt_w</p:attrName>
                                        </p:attrNameLst>
                                      </p:cBhvr>
                                      <p:tavLst>
                                        <p:tav tm="0">
                                          <p:val>
                                            <p:fltVal val="0"/>
                                          </p:val>
                                        </p:tav>
                                        <p:tav tm="100000">
                                          <p:val>
                                            <p:strVal val="#ppt_w"/>
                                          </p:val>
                                        </p:tav>
                                      </p:tavLst>
                                    </p:anim>
                                    <p:anim calcmode="lin" valueType="num">
                                      <p:cBhvr>
                                        <p:cTn id="30" dur="500" fill="hold"/>
                                        <p:tgtEl>
                                          <p:spTgt spid="127"/>
                                        </p:tgtEl>
                                        <p:attrNameLst>
                                          <p:attrName>ppt_h</p:attrName>
                                        </p:attrNameLst>
                                      </p:cBhvr>
                                      <p:tavLst>
                                        <p:tav tm="0">
                                          <p:val>
                                            <p:fltVal val="0"/>
                                          </p:val>
                                        </p:tav>
                                        <p:tav tm="100000">
                                          <p:val>
                                            <p:strVal val="#ppt_h"/>
                                          </p:val>
                                        </p:tav>
                                      </p:tavLst>
                                    </p:anim>
                                    <p:animEffect transition="in" filter="fade">
                                      <p:cBhvr>
                                        <p:cTn id="31" dur="500"/>
                                        <p:tgtEl>
                                          <p:spTgt spid="127"/>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106"/>
                                        </p:tgtEl>
                                        <p:attrNameLst>
                                          <p:attrName>style.visibility</p:attrName>
                                        </p:attrNameLst>
                                      </p:cBhvr>
                                      <p:to>
                                        <p:strVal val="visible"/>
                                      </p:to>
                                    </p:set>
                                    <p:anim calcmode="lin" valueType="num">
                                      <p:cBhvr>
                                        <p:cTn id="34" dur="500" fill="hold"/>
                                        <p:tgtEl>
                                          <p:spTgt spid="106"/>
                                        </p:tgtEl>
                                        <p:attrNameLst>
                                          <p:attrName>ppt_w</p:attrName>
                                        </p:attrNameLst>
                                      </p:cBhvr>
                                      <p:tavLst>
                                        <p:tav tm="0">
                                          <p:val>
                                            <p:fltVal val="0"/>
                                          </p:val>
                                        </p:tav>
                                        <p:tav tm="100000">
                                          <p:val>
                                            <p:strVal val="#ppt_w"/>
                                          </p:val>
                                        </p:tav>
                                      </p:tavLst>
                                    </p:anim>
                                    <p:anim calcmode="lin" valueType="num">
                                      <p:cBhvr>
                                        <p:cTn id="35" dur="500" fill="hold"/>
                                        <p:tgtEl>
                                          <p:spTgt spid="106"/>
                                        </p:tgtEl>
                                        <p:attrNameLst>
                                          <p:attrName>ppt_h</p:attrName>
                                        </p:attrNameLst>
                                      </p:cBhvr>
                                      <p:tavLst>
                                        <p:tav tm="0">
                                          <p:val>
                                            <p:fltVal val="0"/>
                                          </p:val>
                                        </p:tav>
                                        <p:tav tm="100000">
                                          <p:val>
                                            <p:strVal val="#ppt_h"/>
                                          </p:val>
                                        </p:tav>
                                      </p:tavLst>
                                    </p:anim>
                                    <p:animEffect transition="in" filter="fade">
                                      <p:cBhvr>
                                        <p:cTn id="36" dur="500"/>
                                        <p:tgtEl>
                                          <p:spTgt spid="10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p:cTn id="39" dur="500" fill="hold"/>
                                        <p:tgtEl>
                                          <p:spTgt spid="108"/>
                                        </p:tgtEl>
                                        <p:attrNameLst>
                                          <p:attrName>ppt_w</p:attrName>
                                        </p:attrNameLst>
                                      </p:cBhvr>
                                      <p:tavLst>
                                        <p:tav tm="0">
                                          <p:val>
                                            <p:fltVal val="0"/>
                                          </p:val>
                                        </p:tav>
                                        <p:tav tm="100000">
                                          <p:val>
                                            <p:strVal val="#ppt_w"/>
                                          </p:val>
                                        </p:tav>
                                      </p:tavLst>
                                    </p:anim>
                                    <p:anim calcmode="lin" valueType="num">
                                      <p:cBhvr>
                                        <p:cTn id="40" dur="500" fill="hold"/>
                                        <p:tgtEl>
                                          <p:spTgt spid="108"/>
                                        </p:tgtEl>
                                        <p:attrNameLst>
                                          <p:attrName>ppt_h</p:attrName>
                                        </p:attrNameLst>
                                      </p:cBhvr>
                                      <p:tavLst>
                                        <p:tav tm="0">
                                          <p:val>
                                            <p:fltVal val="0"/>
                                          </p:val>
                                        </p:tav>
                                        <p:tav tm="100000">
                                          <p:val>
                                            <p:strVal val="#ppt_h"/>
                                          </p:val>
                                        </p:tav>
                                      </p:tavLst>
                                    </p:anim>
                                    <p:animEffect transition="in" filter="fade">
                                      <p:cBhvr>
                                        <p:cTn id="41" dur="500"/>
                                        <p:tgtEl>
                                          <p:spTgt spid="10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7"/>
                                        </p:tgtEl>
                                        <p:attrNameLst>
                                          <p:attrName>style.visibility</p:attrName>
                                        </p:attrNameLst>
                                      </p:cBhvr>
                                      <p:to>
                                        <p:strVal val="visible"/>
                                      </p:to>
                                    </p:set>
                                    <p:anim calcmode="lin" valueType="num">
                                      <p:cBhvr>
                                        <p:cTn id="44" dur="500" fill="hold"/>
                                        <p:tgtEl>
                                          <p:spTgt spid="117"/>
                                        </p:tgtEl>
                                        <p:attrNameLst>
                                          <p:attrName>ppt_w</p:attrName>
                                        </p:attrNameLst>
                                      </p:cBhvr>
                                      <p:tavLst>
                                        <p:tav tm="0">
                                          <p:val>
                                            <p:fltVal val="0"/>
                                          </p:val>
                                        </p:tav>
                                        <p:tav tm="100000">
                                          <p:val>
                                            <p:strVal val="#ppt_w"/>
                                          </p:val>
                                        </p:tav>
                                      </p:tavLst>
                                    </p:anim>
                                    <p:anim calcmode="lin" valueType="num">
                                      <p:cBhvr>
                                        <p:cTn id="45" dur="500" fill="hold"/>
                                        <p:tgtEl>
                                          <p:spTgt spid="117"/>
                                        </p:tgtEl>
                                        <p:attrNameLst>
                                          <p:attrName>ppt_h</p:attrName>
                                        </p:attrNameLst>
                                      </p:cBhvr>
                                      <p:tavLst>
                                        <p:tav tm="0">
                                          <p:val>
                                            <p:fltVal val="0"/>
                                          </p:val>
                                        </p:tav>
                                        <p:tav tm="100000">
                                          <p:val>
                                            <p:strVal val="#ppt_h"/>
                                          </p:val>
                                        </p:tav>
                                      </p:tavLst>
                                    </p:anim>
                                    <p:animEffect transition="in" filter="fade">
                                      <p:cBhvr>
                                        <p:cTn id="46" dur="500"/>
                                        <p:tgtEl>
                                          <p:spTgt spid="11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p:cTn id="49" dur="500" fill="hold"/>
                                        <p:tgtEl>
                                          <p:spTgt spid="110"/>
                                        </p:tgtEl>
                                        <p:attrNameLst>
                                          <p:attrName>ppt_w</p:attrName>
                                        </p:attrNameLst>
                                      </p:cBhvr>
                                      <p:tavLst>
                                        <p:tav tm="0">
                                          <p:val>
                                            <p:fltVal val="0"/>
                                          </p:val>
                                        </p:tav>
                                        <p:tav tm="100000">
                                          <p:val>
                                            <p:strVal val="#ppt_w"/>
                                          </p:val>
                                        </p:tav>
                                      </p:tavLst>
                                    </p:anim>
                                    <p:anim calcmode="lin" valueType="num">
                                      <p:cBhvr>
                                        <p:cTn id="50" dur="500" fill="hold"/>
                                        <p:tgtEl>
                                          <p:spTgt spid="110"/>
                                        </p:tgtEl>
                                        <p:attrNameLst>
                                          <p:attrName>ppt_h</p:attrName>
                                        </p:attrNameLst>
                                      </p:cBhvr>
                                      <p:tavLst>
                                        <p:tav tm="0">
                                          <p:val>
                                            <p:fltVal val="0"/>
                                          </p:val>
                                        </p:tav>
                                        <p:tav tm="100000">
                                          <p:val>
                                            <p:strVal val="#ppt_h"/>
                                          </p:val>
                                        </p:tav>
                                      </p:tavLst>
                                    </p:anim>
                                    <p:animEffect transition="in" filter="fade">
                                      <p:cBhvr>
                                        <p:cTn id="51" dur="500"/>
                                        <p:tgtEl>
                                          <p:spTgt spid="110"/>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112"/>
                                        </p:tgtEl>
                                        <p:attrNameLst>
                                          <p:attrName>style.visibility</p:attrName>
                                        </p:attrNameLst>
                                      </p:cBhvr>
                                      <p:to>
                                        <p:strVal val="visible"/>
                                      </p:to>
                                    </p:set>
                                    <p:anim calcmode="lin" valueType="num">
                                      <p:cBhvr>
                                        <p:cTn id="54" dur="500" fill="hold"/>
                                        <p:tgtEl>
                                          <p:spTgt spid="112"/>
                                        </p:tgtEl>
                                        <p:attrNameLst>
                                          <p:attrName>ppt_w</p:attrName>
                                        </p:attrNameLst>
                                      </p:cBhvr>
                                      <p:tavLst>
                                        <p:tav tm="0">
                                          <p:val>
                                            <p:fltVal val="0"/>
                                          </p:val>
                                        </p:tav>
                                        <p:tav tm="100000">
                                          <p:val>
                                            <p:strVal val="#ppt_w"/>
                                          </p:val>
                                        </p:tav>
                                      </p:tavLst>
                                    </p:anim>
                                    <p:anim calcmode="lin" valueType="num">
                                      <p:cBhvr>
                                        <p:cTn id="55" dur="500" fill="hold"/>
                                        <p:tgtEl>
                                          <p:spTgt spid="112"/>
                                        </p:tgtEl>
                                        <p:attrNameLst>
                                          <p:attrName>ppt_h</p:attrName>
                                        </p:attrNameLst>
                                      </p:cBhvr>
                                      <p:tavLst>
                                        <p:tav tm="0">
                                          <p:val>
                                            <p:fltVal val="0"/>
                                          </p:val>
                                        </p:tav>
                                        <p:tav tm="100000">
                                          <p:val>
                                            <p:strVal val="#ppt_h"/>
                                          </p:val>
                                        </p:tav>
                                      </p:tavLst>
                                    </p:anim>
                                    <p:animEffect transition="in" filter="fade">
                                      <p:cBhvr>
                                        <p:cTn id="56" dur="500"/>
                                        <p:tgtEl>
                                          <p:spTgt spid="11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anim calcmode="lin" valueType="num">
                                      <p:cBhvr>
                                        <p:cTn id="59" dur="500" fill="hold"/>
                                        <p:tgtEl>
                                          <p:spTgt spid="118"/>
                                        </p:tgtEl>
                                        <p:attrNameLst>
                                          <p:attrName>ppt_w</p:attrName>
                                        </p:attrNameLst>
                                      </p:cBhvr>
                                      <p:tavLst>
                                        <p:tav tm="0">
                                          <p:val>
                                            <p:fltVal val="0"/>
                                          </p:val>
                                        </p:tav>
                                        <p:tav tm="100000">
                                          <p:val>
                                            <p:strVal val="#ppt_w"/>
                                          </p:val>
                                        </p:tav>
                                      </p:tavLst>
                                    </p:anim>
                                    <p:anim calcmode="lin" valueType="num">
                                      <p:cBhvr>
                                        <p:cTn id="60" dur="500" fill="hold"/>
                                        <p:tgtEl>
                                          <p:spTgt spid="118"/>
                                        </p:tgtEl>
                                        <p:attrNameLst>
                                          <p:attrName>ppt_h</p:attrName>
                                        </p:attrNameLst>
                                      </p:cBhvr>
                                      <p:tavLst>
                                        <p:tav tm="0">
                                          <p:val>
                                            <p:fltVal val="0"/>
                                          </p:val>
                                        </p:tav>
                                        <p:tav tm="100000">
                                          <p:val>
                                            <p:strVal val="#ppt_h"/>
                                          </p:val>
                                        </p:tav>
                                      </p:tavLst>
                                    </p:anim>
                                    <p:animEffect transition="in" filter="fade">
                                      <p:cBhvr>
                                        <p:cTn id="61" dur="500"/>
                                        <p:tgtEl>
                                          <p:spTgt spid="118"/>
                                        </p:tgtEl>
                                      </p:cBhvr>
                                    </p:animEffect>
                                  </p:childTnLst>
                                </p:cTn>
                              </p:par>
                              <p:par>
                                <p:cTn id="62" presetID="53" presetClass="entr" presetSubtype="16" fill="hold" grpId="0" nodeType="withEffect">
                                  <p:stCondLst>
                                    <p:cond delay="750"/>
                                  </p:stCondLst>
                                  <p:childTnLst>
                                    <p:set>
                                      <p:cBhvr>
                                        <p:cTn id="63" dur="1" fill="hold">
                                          <p:stCondLst>
                                            <p:cond delay="0"/>
                                          </p:stCondLst>
                                        </p:cTn>
                                        <p:tgtEl>
                                          <p:spTgt spid="107"/>
                                        </p:tgtEl>
                                        <p:attrNameLst>
                                          <p:attrName>style.visibility</p:attrName>
                                        </p:attrNameLst>
                                      </p:cBhvr>
                                      <p:to>
                                        <p:strVal val="visible"/>
                                      </p:to>
                                    </p:set>
                                    <p:anim calcmode="lin" valueType="num">
                                      <p:cBhvr>
                                        <p:cTn id="64" dur="500" fill="hold"/>
                                        <p:tgtEl>
                                          <p:spTgt spid="107"/>
                                        </p:tgtEl>
                                        <p:attrNameLst>
                                          <p:attrName>ppt_w</p:attrName>
                                        </p:attrNameLst>
                                      </p:cBhvr>
                                      <p:tavLst>
                                        <p:tav tm="0">
                                          <p:val>
                                            <p:fltVal val="0"/>
                                          </p:val>
                                        </p:tav>
                                        <p:tav tm="100000">
                                          <p:val>
                                            <p:strVal val="#ppt_w"/>
                                          </p:val>
                                        </p:tav>
                                      </p:tavLst>
                                    </p:anim>
                                    <p:anim calcmode="lin" valueType="num">
                                      <p:cBhvr>
                                        <p:cTn id="65" dur="500" fill="hold"/>
                                        <p:tgtEl>
                                          <p:spTgt spid="107"/>
                                        </p:tgtEl>
                                        <p:attrNameLst>
                                          <p:attrName>ppt_h</p:attrName>
                                        </p:attrNameLst>
                                      </p:cBhvr>
                                      <p:tavLst>
                                        <p:tav tm="0">
                                          <p:val>
                                            <p:fltVal val="0"/>
                                          </p:val>
                                        </p:tav>
                                        <p:tav tm="100000">
                                          <p:val>
                                            <p:strVal val="#ppt_h"/>
                                          </p:val>
                                        </p:tav>
                                      </p:tavLst>
                                    </p:anim>
                                    <p:animEffect transition="in" filter="fade">
                                      <p:cBhvr>
                                        <p:cTn id="66" dur="500"/>
                                        <p:tgtEl>
                                          <p:spTgt spid="107"/>
                                        </p:tgtEl>
                                      </p:cBhvr>
                                    </p:animEffect>
                                  </p:childTnLst>
                                </p:cTn>
                              </p:par>
                              <p:par>
                                <p:cTn id="67" presetID="53" presetClass="entr" presetSubtype="16" fill="hold" grpId="0" nodeType="withEffect">
                                  <p:stCondLst>
                                    <p:cond delay="100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ppt_w</p:attrName>
                                        </p:attrNameLst>
                                      </p:cBhvr>
                                      <p:tavLst>
                                        <p:tav tm="0">
                                          <p:val>
                                            <p:fltVal val="0"/>
                                          </p:val>
                                        </p:tav>
                                        <p:tav tm="100000">
                                          <p:val>
                                            <p:strVal val="#ppt_w"/>
                                          </p:val>
                                        </p:tav>
                                      </p:tavLst>
                                    </p:anim>
                                    <p:anim calcmode="lin" valueType="num">
                                      <p:cBhvr>
                                        <p:cTn id="70" dur="500" fill="hold"/>
                                        <p:tgtEl>
                                          <p:spTgt spid="109"/>
                                        </p:tgtEl>
                                        <p:attrNameLst>
                                          <p:attrName>ppt_h</p:attrName>
                                        </p:attrNameLst>
                                      </p:cBhvr>
                                      <p:tavLst>
                                        <p:tav tm="0">
                                          <p:val>
                                            <p:fltVal val="0"/>
                                          </p:val>
                                        </p:tav>
                                        <p:tav tm="100000">
                                          <p:val>
                                            <p:strVal val="#ppt_h"/>
                                          </p:val>
                                        </p:tav>
                                      </p:tavLst>
                                    </p:anim>
                                    <p:animEffect transition="in" filter="fade">
                                      <p:cBhvr>
                                        <p:cTn id="71" dur="500"/>
                                        <p:tgtEl>
                                          <p:spTgt spid="109"/>
                                        </p:tgtEl>
                                      </p:cBhvr>
                                    </p:animEffect>
                                  </p:childTnLst>
                                </p:cTn>
                              </p:par>
                              <p:par>
                                <p:cTn id="72" presetID="53" presetClass="entr" presetSubtype="16" fill="hold" grpId="0" nodeType="withEffect">
                                  <p:stCondLst>
                                    <p:cond delay="750"/>
                                  </p:stCondLst>
                                  <p:childTnLst>
                                    <p:set>
                                      <p:cBhvr>
                                        <p:cTn id="73" dur="1" fill="hold">
                                          <p:stCondLst>
                                            <p:cond delay="0"/>
                                          </p:stCondLst>
                                        </p:cTn>
                                        <p:tgtEl>
                                          <p:spTgt spid="111"/>
                                        </p:tgtEl>
                                        <p:attrNameLst>
                                          <p:attrName>style.visibility</p:attrName>
                                        </p:attrNameLst>
                                      </p:cBhvr>
                                      <p:to>
                                        <p:strVal val="visible"/>
                                      </p:to>
                                    </p:set>
                                    <p:anim calcmode="lin" valueType="num">
                                      <p:cBhvr>
                                        <p:cTn id="74" dur="500" fill="hold"/>
                                        <p:tgtEl>
                                          <p:spTgt spid="111"/>
                                        </p:tgtEl>
                                        <p:attrNameLst>
                                          <p:attrName>ppt_w</p:attrName>
                                        </p:attrNameLst>
                                      </p:cBhvr>
                                      <p:tavLst>
                                        <p:tav tm="0">
                                          <p:val>
                                            <p:fltVal val="0"/>
                                          </p:val>
                                        </p:tav>
                                        <p:tav tm="100000">
                                          <p:val>
                                            <p:strVal val="#ppt_w"/>
                                          </p:val>
                                        </p:tav>
                                      </p:tavLst>
                                    </p:anim>
                                    <p:anim calcmode="lin" valueType="num">
                                      <p:cBhvr>
                                        <p:cTn id="75" dur="500" fill="hold"/>
                                        <p:tgtEl>
                                          <p:spTgt spid="111"/>
                                        </p:tgtEl>
                                        <p:attrNameLst>
                                          <p:attrName>ppt_h</p:attrName>
                                        </p:attrNameLst>
                                      </p:cBhvr>
                                      <p:tavLst>
                                        <p:tav tm="0">
                                          <p:val>
                                            <p:fltVal val="0"/>
                                          </p:val>
                                        </p:tav>
                                        <p:tav tm="100000">
                                          <p:val>
                                            <p:strVal val="#ppt_h"/>
                                          </p:val>
                                        </p:tav>
                                      </p:tavLst>
                                    </p:anim>
                                    <p:animEffect transition="in" filter="fade">
                                      <p:cBhvr>
                                        <p:cTn id="76" dur="500"/>
                                        <p:tgtEl>
                                          <p:spTgt spid="111"/>
                                        </p:tgtEl>
                                      </p:cBhvr>
                                    </p:animEffect>
                                  </p:childTnLst>
                                </p:cTn>
                              </p:par>
                              <p:par>
                                <p:cTn id="77" presetID="53" presetClass="entr" presetSubtype="16" fill="hold" grpId="0" nodeType="withEffect">
                                  <p:stCondLst>
                                    <p:cond delay="1250"/>
                                  </p:stCondLst>
                                  <p:childTnLst>
                                    <p:set>
                                      <p:cBhvr>
                                        <p:cTn id="78" dur="1" fill="hold">
                                          <p:stCondLst>
                                            <p:cond delay="0"/>
                                          </p:stCondLst>
                                        </p:cTn>
                                        <p:tgtEl>
                                          <p:spTgt spid="113"/>
                                        </p:tgtEl>
                                        <p:attrNameLst>
                                          <p:attrName>style.visibility</p:attrName>
                                        </p:attrNameLst>
                                      </p:cBhvr>
                                      <p:to>
                                        <p:strVal val="visible"/>
                                      </p:to>
                                    </p:set>
                                    <p:anim calcmode="lin" valueType="num">
                                      <p:cBhvr>
                                        <p:cTn id="79" dur="500" fill="hold"/>
                                        <p:tgtEl>
                                          <p:spTgt spid="113"/>
                                        </p:tgtEl>
                                        <p:attrNameLst>
                                          <p:attrName>ppt_w</p:attrName>
                                        </p:attrNameLst>
                                      </p:cBhvr>
                                      <p:tavLst>
                                        <p:tav tm="0">
                                          <p:val>
                                            <p:fltVal val="0"/>
                                          </p:val>
                                        </p:tav>
                                        <p:tav tm="100000">
                                          <p:val>
                                            <p:strVal val="#ppt_w"/>
                                          </p:val>
                                        </p:tav>
                                      </p:tavLst>
                                    </p:anim>
                                    <p:anim calcmode="lin" valueType="num">
                                      <p:cBhvr>
                                        <p:cTn id="80" dur="500" fill="hold"/>
                                        <p:tgtEl>
                                          <p:spTgt spid="113"/>
                                        </p:tgtEl>
                                        <p:attrNameLst>
                                          <p:attrName>ppt_h</p:attrName>
                                        </p:attrNameLst>
                                      </p:cBhvr>
                                      <p:tavLst>
                                        <p:tav tm="0">
                                          <p:val>
                                            <p:fltVal val="0"/>
                                          </p:val>
                                        </p:tav>
                                        <p:tav tm="100000">
                                          <p:val>
                                            <p:strVal val="#ppt_h"/>
                                          </p:val>
                                        </p:tav>
                                      </p:tavLst>
                                    </p:anim>
                                    <p:animEffect transition="in" filter="fade">
                                      <p:cBhvr>
                                        <p:cTn id="81" dur="500"/>
                                        <p:tgtEl>
                                          <p:spTgt spid="113"/>
                                        </p:tgtEl>
                                      </p:cBhvr>
                                    </p:animEffect>
                                  </p:childTnLst>
                                </p:cTn>
                              </p:par>
                            </p:childTnLst>
                          </p:cTn>
                        </p:par>
                        <p:par>
                          <p:cTn id="82" fill="hold">
                            <p:stCondLst>
                              <p:cond delay="2750"/>
                            </p:stCondLst>
                            <p:childTnLst>
                              <p:par>
                                <p:cTn id="83" presetID="22" presetClass="entr" presetSubtype="8" fill="hold" nodeType="after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wipe(left)">
                                      <p:cBhvr>
                                        <p:cTn id="85" dur="250"/>
                                        <p:tgtEl>
                                          <p:spTgt spid="116"/>
                                        </p:tgtEl>
                                      </p:cBhvr>
                                    </p:animEffec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wipe(left)">
                                      <p:cBhvr>
                                        <p:cTn id="89" dur="250"/>
                                        <p:tgtEl>
                                          <p:spTgt spid="114"/>
                                        </p:tgtEl>
                                      </p:cBhvr>
                                    </p:animEffect>
                                  </p:childTnLst>
                                </p:cTn>
                              </p:par>
                            </p:childTnLst>
                          </p:cTn>
                        </p:par>
                        <p:par>
                          <p:cTn id="90" fill="hold">
                            <p:stCondLst>
                              <p:cond delay="3250"/>
                            </p:stCondLst>
                            <p:childTnLst>
                              <p:par>
                                <p:cTn id="91" presetID="22" presetClass="entr" presetSubtype="8" fill="hold" nodeType="after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wipe(left)">
                                      <p:cBhvr>
                                        <p:cTn id="93" dur="250"/>
                                        <p:tgtEl>
                                          <p:spTgt spid="115"/>
                                        </p:tgtEl>
                                      </p:cBhvr>
                                    </p:animEffect>
                                  </p:childTnLst>
                                </p:cTn>
                              </p:par>
                            </p:childTnLst>
                          </p:cTn>
                        </p:par>
                        <p:par>
                          <p:cTn id="94" fill="hold">
                            <p:stCondLst>
                              <p:cond delay="3500"/>
                            </p:stCondLst>
                            <p:childTnLst>
                              <p:par>
                                <p:cTn id="95" presetID="22" presetClass="entr" presetSubtype="2" fill="hold" nodeType="after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wipe(right)">
                                      <p:cBhvr>
                                        <p:cTn id="97" dur="250"/>
                                        <p:tgtEl>
                                          <p:spTgt spid="105"/>
                                        </p:tgtEl>
                                      </p:cBhvr>
                                    </p:animEffect>
                                  </p:childTnLst>
                                </p:cTn>
                              </p:par>
                            </p:childTnLst>
                          </p:cTn>
                        </p:par>
                        <p:par>
                          <p:cTn id="98" fill="hold">
                            <p:stCondLst>
                              <p:cond delay="3750"/>
                            </p:stCondLst>
                            <p:childTnLst>
                              <p:par>
                                <p:cTn id="99" presetID="22" presetClass="entr" presetSubtype="8"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wipe(left)">
                                      <p:cBhvr>
                                        <p:cTn id="101" dur="250"/>
                                        <p:tgtEl>
                                          <p:spTgt spid="103"/>
                                        </p:tgtEl>
                                      </p:cBhvr>
                                    </p:animEffect>
                                  </p:childTnLst>
                                </p:cTn>
                              </p:par>
                            </p:childTnLst>
                          </p:cTn>
                        </p:par>
                        <p:par>
                          <p:cTn id="102" fill="hold">
                            <p:stCondLst>
                              <p:cond delay="4000"/>
                            </p:stCondLst>
                            <p:childTnLst>
                              <p:par>
                                <p:cTn id="103" presetID="22" presetClass="entr" presetSubtype="8" fill="hold" nodeType="after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wipe(left)">
                                      <p:cBhvr>
                                        <p:cTn id="105"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72" grpId="0" animBg="1"/>
      <p:bldP spid="72" grpId="1" animBg="1"/>
      <p:bldP spid="73" grpId="0" animBg="1"/>
      <p:bldP spid="73" grpId="1" animBg="1"/>
      <p:bldP spid="106" grpId="0" animBg="1"/>
      <p:bldP spid="107" grpId="0" animBg="1"/>
      <p:bldP spid="108" grpId="0" animBg="1"/>
      <p:bldP spid="109" grpId="0" animBg="1"/>
      <p:bldP spid="110" grpId="0" animBg="1"/>
      <p:bldP spid="111" grpId="0" animBg="1"/>
      <p:bldP spid="112" grpId="0" animBg="1"/>
      <p:bldP spid="113" grpId="0" animBg="1"/>
      <p:bldP spid="117" grpId="0" animBg="1"/>
      <p:bldP spid="118" grpId="0" animBg="1"/>
      <p:bldP spid="1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4893439" cy="523220"/>
          </a:xfrm>
          <a:prstGeom prst="rect">
            <a:avLst/>
          </a:prstGeom>
        </p:spPr>
        <p:txBody>
          <a:bodyPr wrap="square">
            <a:spAutoFit/>
          </a:bodyPr>
          <a:lstStyle/>
          <a:p>
            <a:r>
              <a:rPr lang="en-US" altLang="zh-CN" sz="2800" b="1" kern="100" dirty="0" err="1">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i</a:t>
            </a:r>
            <a:r>
              <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 . Method Introduction</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zh-CN" altLang="en-US"/>
          </a:p>
        </p:txBody>
      </p:sp>
      <p:sp>
        <p:nvSpPr>
          <p:cNvPr id="2" name="矩形 1">
            <a:extLst>
              <a:ext uri="{FF2B5EF4-FFF2-40B4-BE49-F238E27FC236}">
                <a16:creationId xmlns:a16="http://schemas.microsoft.com/office/drawing/2014/main" id="{EC0AC17D-3AD9-4CE4-8A05-C5CE08BDFB60}"/>
              </a:ext>
            </a:extLst>
          </p:cNvPr>
          <p:cNvSpPr/>
          <p:nvPr/>
        </p:nvSpPr>
        <p:spPr>
          <a:xfrm>
            <a:off x="328645" y="877381"/>
            <a:ext cx="7313725" cy="2585323"/>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At first, we use some ways to make the data visible in order to distinguish the features which can be used in our research.</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After seeing the 24 features ​​of this data set, we discussed whether to use classifier or regression analysis to learn and predict the problem. After repeated practice and repeated determination, we decided to use both regression, which the label remains a value of probability, and classifier, which the label of probability is set to 0 which refers to not political and 1 which refers to political.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9C5E4BA1-C98F-4538-9C41-F577493D6F35}"/>
              </a:ext>
            </a:extLst>
          </p:cNvPr>
          <p:cNvGraphicFramePr>
            <a:graphicFrameLocks noGrp="1"/>
          </p:cNvGraphicFramePr>
          <p:nvPr>
            <p:extLst>
              <p:ext uri="{D42A27DB-BD31-4B8C-83A1-F6EECF244321}">
                <p14:modId xmlns:p14="http://schemas.microsoft.com/office/powerpoint/2010/main" val="2318642788"/>
              </p:ext>
            </p:extLst>
          </p:nvPr>
        </p:nvGraphicFramePr>
        <p:xfrm>
          <a:off x="3844022" y="3780387"/>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77186986"/>
                    </a:ext>
                  </a:extLst>
                </a:gridCol>
                <a:gridCol w="4064000">
                  <a:extLst>
                    <a:ext uri="{9D8B030D-6E8A-4147-A177-3AD203B41FA5}">
                      <a16:colId xmlns:a16="http://schemas.microsoft.com/office/drawing/2014/main" val="3043406252"/>
                    </a:ext>
                  </a:extLst>
                </a:gridCol>
              </a:tblGrid>
              <a:tr h="370840">
                <a:tc gridSpan="2">
                  <a:txBody>
                    <a:bodyPr/>
                    <a:lstStyle/>
                    <a:p>
                      <a:pPr algn="ctr"/>
                      <a:r>
                        <a:rPr lang="en-US" altLang="zh-CN" dirty="0"/>
                        <a:t>Methods Name</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41495052"/>
                  </a:ext>
                </a:extLst>
              </a:tr>
              <a:tr h="370840">
                <a:tc>
                  <a:txBody>
                    <a:bodyPr/>
                    <a:lstStyle/>
                    <a:p>
                      <a:r>
                        <a:rPr lang="en-US" altLang="zh-CN" dirty="0"/>
                        <a:t>TensorFlow</a:t>
                      </a:r>
                      <a:endParaRPr lang="zh-CN" altLang="en-US" dirty="0"/>
                    </a:p>
                  </a:txBody>
                  <a:tcPr/>
                </a:tc>
                <a:tc>
                  <a:txBody>
                    <a:bodyPr/>
                    <a:lstStyle/>
                    <a:p>
                      <a:r>
                        <a:rPr lang="en-US" altLang="zh-CN" dirty="0"/>
                        <a:t>Snowball Stemmer</a:t>
                      </a:r>
                      <a:endParaRPr lang="zh-CN" altLang="en-US" dirty="0"/>
                    </a:p>
                  </a:txBody>
                  <a:tcPr/>
                </a:tc>
                <a:extLst>
                  <a:ext uri="{0D108BD9-81ED-4DB2-BD59-A6C34878D82A}">
                    <a16:rowId xmlns:a16="http://schemas.microsoft.com/office/drawing/2014/main" val="2349353438"/>
                  </a:ext>
                </a:extLst>
              </a:tr>
              <a:tr h="370840">
                <a:tc>
                  <a:txBody>
                    <a:bodyPr/>
                    <a:lstStyle/>
                    <a:p>
                      <a:r>
                        <a:rPr lang="en-US" altLang="zh-CN" dirty="0"/>
                        <a:t>Word Cloud</a:t>
                      </a:r>
                      <a:endParaRPr lang="zh-CN" altLang="en-US" dirty="0"/>
                    </a:p>
                  </a:txBody>
                  <a:tcPr/>
                </a:tc>
                <a:tc>
                  <a:txBody>
                    <a:bodyPr/>
                    <a:lstStyle/>
                    <a:p>
                      <a:r>
                        <a:rPr lang="en-US" altLang="zh-CN" dirty="0"/>
                        <a:t>k Nearest Neighbors</a:t>
                      </a:r>
                      <a:endParaRPr lang="zh-CN" altLang="en-US" dirty="0"/>
                    </a:p>
                  </a:txBody>
                  <a:tcPr/>
                </a:tc>
                <a:extLst>
                  <a:ext uri="{0D108BD9-81ED-4DB2-BD59-A6C34878D82A}">
                    <a16:rowId xmlns:a16="http://schemas.microsoft.com/office/drawing/2014/main" val="2233291873"/>
                  </a:ext>
                </a:extLst>
              </a:tr>
              <a:tr h="370840">
                <a:tc>
                  <a:txBody>
                    <a:bodyPr/>
                    <a:lstStyle/>
                    <a:p>
                      <a:r>
                        <a:rPr lang="en-US" altLang="zh-CN" dirty="0"/>
                        <a:t>Decision Tree</a:t>
                      </a:r>
                      <a:endParaRPr lang="zh-CN" altLang="en-US" dirty="0"/>
                    </a:p>
                  </a:txBody>
                  <a:tcPr/>
                </a:tc>
                <a:tc>
                  <a:txBody>
                    <a:bodyPr/>
                    <a:lstStyle/>
                    <a:p>
                      <a:r>
                        <a:rPr lang="en-US" altLang="zh-CN" dirty="0"/>
                        <a:t>Random Forest</a:t>
                      </a:r>
                      <a:endParaRPr lang="zh-CN" altLang="en-US" dirty="0"/>
                    </a:p>
                  </a:txBody>
                  <a:tcPr/>
                </a:tc>
                <a:extLst>
                  <a:ext uri="{0D108BD9-81ED-4DB2-BD59-A6C34878D82A}">
                    <a16:rowId xmlns:a16="http://schemas.microsoft.com/office/drawing/2014/main" val="3407758818"/>
                  </a:ext>
                </a:extLst>
              </a:tr>
              <a:tr h="370840">
                <a:tc>
                  <a:txBody>
                    <a:bodyPr/>
                    <a:lstStyle/>
                    <a:p>
                      <a:r>
                        <a:rPr lang="en-US" altLang="zh-CN" dirty="0"/>
                        <a:t>Logistic Regression</a:t>
                      </a:r>
                      <a:endParaRPr lang="zh-CN" altLang="en-US" dirty="0"/>
                    </a:p>
                  </a:txBody>
                  <a:tcPr/>
                </a:tc>
                <a:tc>
                  <a:txBody>
                    <a:bodyPr/>
                    <a:lstStyle/>
                    <a:p>
                      <a:r>
                        <a:rPr lang="en-US" altLang="zh-CN" dirty="0"/>
                        <a:t>Naive Bayes</a:t>
                      </a:r>
                      <a:endParaRPr lang="zh-CN" altLang="en-US" dirty="0"/>
                    </a:p>
                  </a:txBody>
                  <a:tcPr/>
                </a:tc>
                <a:extLst>
                  <a:ext uri="{0D108BD9-81ED-4DB2-BD59-A6C34878D82A}">
                    <a16:rowId xmlns:a16="http://schemas.microsoft.com/office/drawing/2014/main" val="3905564004"/>
                  </a:ext>
                </a:extLst>
              </a:tr>
              <a:tr h="370840">
                <a:tc>
                  <a:txBody>
                    <a:bodyPr/>
                    <a:lstStyle/>
                    <a:p>
                      <a:r>
                        <a:rPr lang="en-US" altLang="zh-CN" dirty="0"/>
                        <a:t>SGD Classifier</a:t>
                      </a:r>
                      <a:endParaRPr lang="zh-CN" altLang="en-US" dirty="0"/>
                    </a:p>
                  </a:txBody>
                  <a:tcPr/>
                </a:tc>
                <a:tc>
                  <a:txBody>
                    <a:bodyPr/>
                    <a:lstStyle/>
                    <a:p>
                      <a:r>
                        <a:rPr lang="en-US" altLang="zh-CN" dirty="0"/>
                        <a:t>Linear Regression</a:t>
                      </a:r>
                      <a:endParaRPr lang="zh-CN" altLang="en-US" dirty="0"/>
                    </a:p>
                  </a:txBody>
                  <a:tcPr/>
                </a:tc>
                <a:extLst>
                  <a:ext uri="{0D108BD9-81ED-4DB2-BD59-A6C34878D82A}">
                    <a16:rowId xmlns:a16="http://schemas.microsoft.com/office/drawing/2014/main" val="1475953139"/>
                  </a:ext>
                </a:extLst>
              </a:tr>
              <a:tr h="370840">
                <a:tc>
                  <a:txBody>
                    <a:bodyPr/>
                    <a:lstStyle/>
                    <a:p>
                      <a:r>
                        <a:rPr lang="en-US" altLang="zh-CN" dirty="0"/>
                        <a:t>K-fold Cross-Validation</a:t>
                      </a:r>
                      <a:endParaRPr lang="zh-CN" altLang="en-US" dirty="0"/>
                    </a:p>
                  </a:txBody>
                  <a:tcPr/>
                </a:tc>
                <a:tc>
                  <a:txBody>
                    <a:bodyPr/>
                    <a:lstStyle/>
                    <a:p>
                      <a:r>
                        <a:rPr lang="en-US" altLang="zh-CN" dirty="0"/>
                        <a:t>Multi-process parallel computing</a:t>
                      </a:r>
                      <a:endParaRPr lang="zh-CN" altLang="en-US" dirty="0"/>
                    </a:p>
                  </a:txBody>
                  <a:tcPr/>
                </a:tc>
                <a:extLst>
                  <a:ext uri="{0D108BD9-81ED-4DB2-BD59-A6C34878D82A}">
                    <a16:rowId xmlns:a16="http://schemas.microsoft.com/office/drawing/2014/main" val="1257425729"/>
                  </a:ext>
                </a:extLst>
              </a:tr>
              <a:tr h="370840">
                <a:tc>
                  <a:txBody>
                    <a:bodyPr/>
                    <a:lstStyle/>
                    <a:p>
                      <a:r>
                        <a:rPr lang="en-US" altLang="zh-CN" dirty="0"/>
                        <a:t>Pytorch uses GPU efficiently</a:t>
                      </a:r>
                      <a:endParaRPr lang="zh-CN" altLang="en-US" dirty="0"/>
                    </a:p>
                  </a:txBody>
                  <a:tcPr/>
                </a:tc>
                <a:tc>
                  <a:txBody>
                    <a:bodyPr/>
                    <a:lstStyle/>
                    <a:p>
                      <a:r>
                        <a:rPr lang="en-US" altLang="zh-CN" dirty="0"/>
                        <a:t>Neural Network</a:t>
                      </a:r>
                      <a:endParaRPr lang="zh-CN" altLang="en-US" dirty="0"/>
                    </a:p>
                  </a:txBody>
                  <a:tcPr/>
                </a:tc>
                <a:extLst>
                  <a:ext uri="{0D108BD9-81ED-4DB2-BD59-A6C34878D82A}">
                    <a16:rowId xmlns:a16="http://schemas.microsoft.com/office/drawing/2014/main" val="400657444"/>
                  </a:ext>
                </a:extLst>
              </a:tr>
            </a:tbl>
          </a:graphicData>
        </a:graphic>
      </p:graphicFrame>
      <p:sp>
        <p:nvSpPr>
          <p:cNvPr id="5" name="文本框 4">
            <a:extLst>
              <a:ext uri="{FF2B5EF4-FFF2-40B4-BE49-F238E27FC236}">
                <a16:creationId xmlns:a16="http://schemas.microsoft.com/office/drawing/2014/main" id="{6A748C30-4CC9-4979-A2B2-FFB0F9881DBD}"/>
              </a:ext>
            </a:extLst>
          </p:cNvPr>
          <p:cNvSpPr txBox="1"/>
          <p:nvPr/>
        </p:nvSpPr>
        <p:spPr>
          <a:xfrm>
            <a:off x="5843864" y="3370304"/>
            <a:ext cx="4128316" cy="369332"/>
          </a:xfrm>
          <a:prstGeom prst="rect">
            <a:avLst/>
          </a:prstGeom>
          <a:noFill/>
        </p:spPr>
        <p:txBody>
          <a:bodyPr wrap="square" rtlCol="0">
            <a:spAutoFit/>
          </a:bodyPr>
          <a:lstStyle/>
          <a:p>
            <a:r>
              <a:rPr lang="en-US" altLang="zh-CN" dirty="0"/>
              <a:t>Our team use about 14 kind of  methods</a:t>
            </a:r>
            <a:endParaRPr lang="zh-CN" altLang="en-US" dirty="0"/>
          </a:p>
        </p:txBody>
      </p:sp>
    </p:spTree>
    <p:extLst>
      <p:ext uri="{BB962C8B-B14F-4D97-AF65-F5344CB8AC3E}">
        <p14:creationId xmlns:p14="http://schemas.microsoft.com/office/powerpoint/2010/main" val="2867702361"/>
      </p:ext>
    </p:extLst>
  </p:cSld>
  <p:clrMapOvr>
    <a:masterClrMapping/>
  </p:clrMapOvr>
  <p:transition spd="med"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F06BB66-DAEF-4369-B8FC-1EE6358DF4B6"/>
  <p:tag name="ISPRING_SCORM_RATE_SLIDES" val="1"/>
  <p:tag name="ISPRINGONLINEFOLDERID" val="0"/>
  <p:tag name="ISPRINGONLINEFOLDERPATH" val="内容列表"/>
  <p:tag name="ISPRINGCLOUDFOLDERID" val="0"/>
  <p:tag name="ISPRINGCLOUDFOLDERPATH" val="资源库"/>
  <p:tag name="ISPRING_PRESENTATION_TITLE" val="888"/>
  <p:tag name="ISPRING_PLAYERS_CUSTOMIZATION" val="UEsDBBQAAgAIAFlWCE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ZVghLu1C4NysDAACGDAAAJwAAAHVuaXZlcnNhbC9mbGFzaF9wdWJsaXNoaW5nX3NldHRpbmdzLnhtbNVX21IaMRi+5yky6XgpqxarMgtOKzBlVGCEtnrlhE1gM+aw3WRBvOrT9MH6JP2zAYTR2vXATHvBQP7D95//hPD4Vgo0YanhWtXwbnkHI6YiTbka1/CXQWv7ECNjiaJEaMVqWGmMjuulMMmGgpu4z6wFUYMARplqYms4tjapBsF0Oi1zk6SOq0VmAd+UIy2DJGWGKcvSIBFkBl92ljCD5wgFAOAjtZqr1UslhEKPdK5pJhjiFDxX3AVFREsQE+PAiw1JdDNOdaboiRY6Rel4WMPvWgeto9anhYyHanDJlMuJqQPRkW2VUMqdF0T0+R1DMePjGNw9qGA05dTGNbxXcSggHTxEybF96MShnGjIgbJzeMksocQSf/T2LLu1ZkHwJDpTRPJoABzk4q/hxuD681WveXHW7pxeD7rds0G7553IdYJ1nDBYNxSCQzpLI7a0ExJrSRSD36AzIsKwMFglLcRGWq05585oqAXkPteCNpJDRjtEspVq9G+4aoHkLkYjCETMavhjyonAiFsieLRUNtnQWG7zqrdWJRFgQXsydN7H9+Z9dqKYpIaturXgGJfzqP5NZ4Kimc6Q4DcMWY0g/kzCr5ih1eKgUaplToX2scgIDhYnnE0ZPc5zOgf8k6ErMCEz0IReTQSz3sL3jN+hIRvpFHAZmUBnA50bj19+FnBCjLkHJQsft/pn7Ubzut1pNC+3XICEToiKngkOBWcysRvBJzOktF3oQToikhmWF4VymvOKxFZ+eRkMl5nwZX7rYqxAb7Akm7HynML81YPCZmMyyQfRDVcODSPIoSQeExgRrAuuMlYUMCIKaSVmiESw1owb6wnXmQGKH2APbV7uoddHXOWnMaw2sJhSlhaC3Nnde1/Z/3BweFQtB79+/Nx+Umm+8HuCOHN+4588ufKXa//hNgwDt6UfX9o2zf7Nnd27aH4tktdO83JQqKTNfiG4bhGp7mkRqQt/yfRWLphCLsBSGvshg7UkuOSW0bdssRe0yavudt9jm2mTDcb8mtH4b0L2p+Uzce1dGAaPPlwdR3LFJSTCrcTla7e+X9mBl+ajrFIJ0Nb/O9RLvwFQSwMEFAACAAgAWVYISzDzi8S5AgAAUQoAACEAAAB1bml2ZXJzYWwvZmxhc2hfc2tpbl9zZXR0aW5ncy54bWyVVttO4zAQfd+vqLrvpOyNRTKVoLQSErsgQLw7yTSx6tiRPSnbv187sYndNjR0hFTPnGOPx2emEL1hYv5lMiGZ5FI9AyIThbYe75uw/GqaNohSnGVSIAg8E1JVlE/nX1fthyQt8hRLbkGN5axpBv0xs9lidnk+huLO+HlhbYiQyaqmYncvC3mW0mxTKNmI/GRq5a4GxZnY2IwuLxbLwQM403iHUEU5LX9bG0epFWgNNqVfS2snWZymwP1Js/YzktMf9fHt92hbphm2tOtza0O0mhawV+SL1eXqZhgvzO6fJiD8QwP9/s3aIJTTHah48+XK2iBD1k39GY3USha2oDHn40d853BJc9N+hnA7s3aSYC9kDzr5Cq48P26tBSD3Nex7YttVSf5o67o3EOyjpxzmqBogiV91MV3Kt4cGTX/AfE25NoDQ1YMeTdKPtNF+m9jX457gjYk8ADlHj3iVvKlg0eUbAGN/j18sbtpREeb37gsSVLB1ziDD3tkj/5qyHiADZ4985iyHB8F3hxnshzqSf+Mb6l7z4/KbKAhqlr5gfuWj9qR727k6SNU5PKaSOcy1TeeFVWCfjSStr0spOciJCLplBUUmxR+LS3ftZTRJ9gJOaseFRZAhh2N6a3M0UzosV7uO5eiisR67X4X+ct16gmaIX00pIs3Kyvwq6enE8UyXmMJMk+MMOyYNHNSdWMuRnIqqDagXKfnYU4RECLHtzYbAsmutIThJghKQ5HiRidvkWPVFU6WglubRGHjVxL4OV7Ki5OYPXxm8QR4TBoIdE0uznaDsXZSBwykAqMpKL9lu0UWqhiPjsAXf+YGjvfDQzYg2Eh1S2zXewxpDvTnPKEG6QdELJcTFgSOEV5OXjEdOGBiheaSpbm8Wtb0fwf3O0VD2s8xKLxxj7dopKdrYxA8raJz2X8n/UEsDBBQAAgAIAFlWCEs1CTVsAQMAAJcLAAAmAAAAdW5pdmVyc2FsL2h0bWxfcHVibGlzaGluZ19zZXR0aW5ncy54bWzNlt1SGjEUgO95ikw6XsqqtVWZXZxWYGT8gRHa6pUTNoHNmE22SRbEqz5NH6xP0pMNIIyWro50esEsOcn5zl9ykvD4PhVozLThSkZ4t7qDEZOxolyOIvyl39o+xMhYIikRSrIIS4XRcb0SZvlAcJP0mLWw1CDASFPLbIQTa7NaEEwmkyo3mXazSuQW+KYaqzTINDNMWqaDTJApfOw0YwbPCCUA8EuVnKnVKxWEQk+6UDQXDHEKnkvugiLi1KYCB37VgMR3I61ySU+UUBrp0SDC71oHraPW5/kaT2rwlEmXElMHoRPbGqGUOyeI6PEHhhLGRwl4e7CP0YRTm0R4b99RYHXwlFKwfeTEUU4UpEDaGT5lllBiiR96e5bdWzMXeBGdSpLyuA8zyIUf4Ub/9vSm27w6b1+e3fY7nfN+u+udKHSCVU4YrBoKwSGV65gt7ITEWhIn4DfoDIkwLAyWRfNlQyVXnHNjNFACUl9oYTQET8U0wp80JwIjbong8WLWEj1itsUFxOB0d6tDafEj0McbJ0QbtmxoPmNcFuP6N5ULiqYqR4LfMWQVgojyFP4lDC2nGw21SgupIMYiIzhlaMzZhNHjIksz4J8M3YCJNAdN2HyZYNZb+J7zBzRgQ6WBy8gYtirIufH86ovAGTHmEUrmPm71ztuN5m37stG83nIBEjomMn4hHErI0sxuhE+mSCo714N0xCQ3rCgK5bSYKxNb9fVlMDzNhS/zWxdjCb3BkmzGyksK81cPSptNyLg4iO5wFWg4ghxK4pkwEcNx5zJnZYExkUhJMUUkhkZl3LEec5UbkPgD7NHm9R56fcRlMRrBzQEWNWW6FHJnd+/9/oePB4dHtWrw68fP7bVKsxbeFcSZ8z38ZG0TXzTyp90wDFzvfL4NW53/qy7cvWp+LZOpy+Z1v1SRmr1SuE6ZVZ2zMquu/LXRXboySrkAbWbkjw00GsFTbhl9y03zisKvv3/9tnijwm8wirXb9/8Nwo8Wz62V91UYPPsArIB89TFdr/wGUEsDBBQAAgAIAFlWCEtjqZVpowEAAC4GAAAfAAAAdW5pdmVyc2FsL2h0bWxfc2tpbl9zZXR0aW5ncy5qc42UTW/CMAyG7/wKlF0nVPbF2G2DIiFxmDRu0w6hmFKRxlESOhjiv68uA5o2HcSX5u2T17WreNdq54tFrP3S3hXPxf7d3RcakGb1Gm5dXTToKenMiGQO0yQFkUhgFSQ7Hj3J+zPhM2ayMJ1tP8jWlPwY0psFF6aMK4+F9mjGo2Ue7dujbXyJf05iq1TWoaRSn2dra1F2IpQWpO1I1CkvGHYzKla5wgqMGegL6IJH4JgGwSDod5vIs+Njj6LMRZgqLrcTjLEz49Eq1riW86b8y60Cnf/x1V/afm8QOnYiMXZsIa0mDp8pmkmlwRj4y/sUUnhhwWcgSr5Bsf5BHeN6QRU6S0xij/Rrl6JMKx5DvUu9UX/05mIy97qWs7CxB+L+jsIhBN+CrlmFIwoHRLVWV/xApTGmjtTQes9PqEA+T2R84IYBhZejjyXbpu6dC30YUjDnCmHlCi09VzJtmhxXXHvrzKRjVlPJOvFdeuETfXnRoynf4cw/Rmx1jND+s824tTxapvl0yEcjdRxM/gx6LBdIQsr1CvQUUeT1fF368mry1v4XUEsDBBQAAgAIAFlWC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lWCEu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ZVghL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FpWCEvt/6nm7g4AABMkAAAXAAAAdW5pdmVyc2FsL3VuaXZlcnNhbC5wbmftmmtYktnaxzGzmslDTTt11LRydvOOkVZmniFLO+zUcjRFTbFxJ5MJaoqHEJhql00q1hzU8EDZpKkpGimKqNlBMlQyQTJEnUhJEAgZQEBkPzjXft/58H57r/ebH7ie517X+q31X/f9rHutxbV+PBl6xOJzu89BIJDFsaOB34JAq8EgkGn0ujVAyfMYcgrwMMn49shBUNOQwyxgrEYEhASAQC3F6xfPmAH2Z2lHozNAIMtnxp8JI/XBP0Eg5wfHAgMicuIlfDg5JTuOIVeY561ZMN/9uyOdYet29KttIeaXdl4qsT++ymXV3btfBRIMdq+ri8oO1B8UWeDNr2//226zc3bbtrLZsPCrNd+Y/QPjoEEttPZQhrKXJNiZCtbt3MYPv3axHrYmDcZgkkiaLsTg3PGGcxeXNMIolp9iQDRbS4IoPvx8YhUg0OH5RyvO9vpjAyPre9/nQxfPdO4FSp8UnUR+F4zofT+GICFtVgMl7bfqwyrMCnZGNT1eD5igcXOOiytHF0i7bbQ8D7XeOH7CXxnhuwmwppIeRKbXlZsAr2nun1kDjwMOvcbOrjvDjLXTVxub2EpIMNZ4vhHwKOgHr8tGd2040mys8H7dCrQCrUAr0Aq0Aq1AK9AKtAKtQCvQCrQCrUAr0Aq0Aq1AK9D/D3RaO0xhNRpff/o/dFqRYVbAIGl6RcjJpaeiaSt+z8V+G+hj2h9WpQK2pJ4XRaWgUqlOxj9TYYqcR/ZMvotIVeqJE1AwRd7nx2IQDyfj1I3VKMM2xjhmbUGqn7KL47Y44i8pCjlFpaKyqVAjamuFM8jf2nS5VfdVtKbyIazk27FIv64C7W3pI4PunS9sXPXy63f2ZU1GwEbpide1uPPp96l6lexht+Ij/nSGBoqX93Kc9HJShaZAtzRP1DgMcZ1wH64mGvpP6PWnFDOk47s8WeUcVgpY/dyAM9TnCubj8E1iqTM30Z5XgmHxs1PHWQXE41rlwgkRHRF2f9wS9EN4uNt2eLEQXodTwp2+V2MimZlixyvasXjZJjOVpTU12aKex5ewgthPZGfdMGNjW5vLe/6gcbuWiEyXLPa0h5crOW+aXIGNc2WcYbeQT4YxFgmePZqr34eFJSyCX5F7tJzzieGNUfDz/BjUQIMuKOgHomc3iSvJVN8StxSFMDndo0outmOGJY5zy4e4NzRhSuGEb6imoCk2e72vm34+nyc8yfiNp46mDu2pI8mVeRtTZQnD/AexQVSo8JQp3c5rlGsHymIOJDfzLHaINytzb8K4rUxlejp6XNiLr4w7eau6G24p2hnKYdV3k1/uwyU55xROi5Z2D7XXgXaTLOQ3oujVRY7PaLqXudQw3e7uycenJYp2qJMLbPy6OyXLu8BlOgsEqiD62LdipJkpNCwJLXYo10Zn63COl194F4ULsy3MPaYq11aKvZ6976sj9c8jokx1Wpr5MaXeS3e3+um6NR6fnJi/pOMf2Db7xVYvdc0iOqWQCxNIthoN5beNr7NRnOXytrGSbZPt+W2I5eH/wkbYZ7LKCWFUAwVVmRjOyidzhdHrrG32rSnm06O7Lvv3POXXBcznbCY9E+OynGHgtTKl/sJreN/8s/YhlAYZkMDHfqjmvUV3IKmy7TSGYFsmrwpQfpCKBOIekWrlNcNqhIkIvQ9jhbac2EM0/WRpQnpA4qe3g+W71hZS7H4bzWt53yfCZXm6wzK58NUFfPRfGsgccNo7NrtMwzgklITQC1ldsN7uCgM1cbJWQ46t+S4Im3VAPWbmENnVmEgIVCBg7GkB0unsknlB9C7oxLdhfcLj7LMC2rUQ0pmWWciFYeQcbXzQ0rpH9WmyEaKCTsZjVf2MyB55Kim5dKyGpwJ62kBDmgKRsIKo0nSnZ8vQjDOjjRkDEO2CJ0/Q3FBuDS4ZaVK4VvNIBe/+DosohKmF289v8IPMpcEsv/Iu9BnySHOCApEr/K+wgDs4182/HI6wM7nXTbikp4fGsRxWuXwxIAbf603hYT/48R7opiHU6SSzArj2FbyxW/vHJij+sSHloi7bKaWUv6wHUY6m3q+Rzr9B2gMBc9CSKfdFhBeAzjIOdmo7PuhEc/sdu8WiS1M+zBF5vjzy5n0kl6EMZ9AmLoQdvmOrcPmiMBcd+aw9b+n14Eb3vgsKFur5VRq9G3XDRJkhc3UT8g/HCa9v7RwvCRn+UE1jJNbBEyb1w+FQ/G/koW7ZUHO7IJbkWx5VmqotJi8LqnwXyi8h0jRiVzd+mwkotD9o6V/nuhIeRyAEBE3PwgurOA9y1c6l+SiDdu5qM5IbLvKebidIByZoTcQoeKmibdaoH1FO29VarDgr2D+KY/ech4omK4lwBrmbVJxYJ25kijtk9KE3uYQXabdYlA3gH66IHYvPrr5EFNmcoQbXUW8MjJCgSy89DNt+RfEo0/NittuHr0k6OYuaJZHVas7X8vaDntQ9YLl+rHKWJPP3rZEoTyP5ESx7atwJ/7WNGoFmYt6sJV0lu26i+0hgGOXsGRy+U+XLKh1kNZSGD5KFQx4cSLG+MSdsxMuxvCaExclOn/hvKacuMSJMqmOTYJ678OlZvKpBpiuSWMIchPsuu6T3a1LOYyzucTGxbyst4kGZm33vdzhXWPqZig7fg4dCFEowJ+M1cYZik8wnusQMMKX1vjuAGYjsi9B5usbagPsWh2C1qs7qF+v2M3e7E2Q1idmO6MmPhP4dl83S0viC9AqPsJ6c0lOY/a9kZSKb8/pHkhvZVMnYBc1YzbkBWXfW8jd8WSyPCkiOsSxhRFspsTbgVzKo6vXYdOIG+EhNgNpLnEDY5EzITN08FpQdnMT34Q2MvBUqVhfsJQhguFxz5t3LQXxPWuKjHxNMHE6rcxzC9Yw3g06HNY4jNe/4SMxoo3sKsW9R+qevv/lYZS9pqLk4FGUq3HswsCvtlEJogrZoZ164ne7P32f1hhH9pUDSl3igZ9asNYSWuFc8OlZT845LQ7bilU/5tISWipLhM4FE4oz7/qT8z63v++4oX2dtnyee7KFop0hLY/WQwrTIUg4dtWUqBnBAcBynkrMo3xaQKCrZCeQzvs+zv45c2jHcPRoiMHVm/HDx+TVi8lY44tMQ4ncC8/yUfzmryvYuMCOpV1IwnfM7+Htuo8Up4eF8actkK0l8+QWddFbzfmox8iYRyrJfXUCKCe0c6ryOwvtsdnYJHscxtjR0TuomONPMUvK8tFMao5+xn0hrK0wz4aGLGXt24X9scl9yr6srh9OQLBr6WshI2SRWkslbA/Iyczs30dZJBsYI7ruTZ2sqkj/l2tLdSFGjj5Gv/fG20zm+L+fdzs3d+/NrSLbT7RmCNOG5+wiDC2p6PAIXmxWiEGabCxbiZQlh6iJpWcp2GDhP1l8b2YMWViLC3nfrpLHiCYzMP7ampBFNE6/C1WD8CPB6cWhQrF2tkMNF4Wbb/MWjX+4PYU7PkCtRPBCodqqreOm4bvF7Jw+kHdjtStCXrM2l+L//szRAnVfT18QK4c4S+o0zhNiHG0AcZT8+0WzrdBHOHLqbRN+S5BXR/EB3ODt4/0awtauh16lpQjtKbbtVHc4c9eGjTaAj/o7Cni/2GhAjt6E5lIYnh6iSaGooIkK7Z1DR18Pghi5nevl8vjSV5Cyprwm5Mu0KK6RmsPetkXugUz+Ljld7Uapr4lhLcbW+jstuIaYqFsdzvgTPYB1cjrLldYlhfbykPpwbfINfICAmMNuvbSN4Bxy/cItCvZh55rufeahOpFJejM9TtpKxRbEDevVkD02v4o1N6WU9CyA6xq+kI4lcYK1cnxvxQUubNb25HLrROjg7sZO/iC4tXfbTezkClya1agR7nJz4m2UyKJ4JNvx0xOKJeF5Of9QNR8ST13wSzO8pg5KlOQM0dFsdr9XPUTl6k5ZXsSVMwYCAOXvRwSLddAFecHGG2lsowAznuLOxd6Wb+PK3h5vL2PnnRhGR4CvPa6H6WY4QatC4A6vtUueEsonjOyEnZB0I7kbdHOLQGEzIcqK+5vw5OwJNxd22FPhnJb5T4Z4CyRBVGSIqBTKCdIbDjotfng4/nYDIv9f5zb5FM74DFrO55cUssaUAWMxQ11D4pNS8kfJIp4Una5tubLTy+/TEw3SclhI/U4WRRnfNeJA7krxRFnxQZQO6uBSbWcy466LKYf1Oq6vu8+Ijf17u8tDHNgtQWvKESuL2mPUrITrbAUgojLm2I5Bhx/y4z6x/BrZzyqir199YpDEvdER1iU5JLnwQr/l4uhFDn7uH8RsSBV/z8UfiCo6GKGU+m4FFQ7EcAsu7y8nl4mwpdBwC94nk7ykDdgcN2oatQuzOl1thwasLRtgWrzti1DljR9Q5fv/6i5ob3XK22vWPXGsqUWoLxIPAuTKJp/uv0W0A7+DHHhS57ywxHZ8WwnKOv2xstL+T0SqVPyq2l5MikPd4KvDyfuwnrfkVae7IHpEKD/itELLw9plkSXYcCBXpawkkU+FO0gysv8LT4rx7IJmUJfqs37qZ0eH/6OnKbsQEx5/opENd/9zd2cv9wAFUmXGvleFPspJtAaM4I7lZuRxFrxv+LFq3Jfv0pq/aciXn4Z3al0cgbyyv9avuu2HrttxRVPvK6BQsfU7wunbVKJq7H/DOt6i1RtdoDqmprLuEIGzSIeokJaYmVg1js9p5MoVxy19/NoX7StGZaujidMpoDRabKmPaRmeb1ueEdeVLNhiOcdBSxVL7LzwTIHgEvQKc9WWGo+L2jvwcOUqWkL5zol/lnWbQwA1YVbS1LE/oyzuwZxwj60Iw2Y9aQ7PjgHMH/UH8lHff9y3iMgXsXohkZFs8necL++VQ18HcdcJcDmVVILbqRWVqLlM0P83kPr+h7pJhEalb6s4+/xw4LvH5/xD0x835zvgp9ZOMjssv6hbmhEvpyqpOGUSXUUuhPZxBi41HKZuv/5cjV8cfgpmDxlNX+f2YF/dJfuq8/7l2MvvqV8N5xKr/3FBpxPl4M43W0ZNF1TWUhLCRDBb83J83WjbWhxTOXgWKFFFND6v0P1J2Gdu0r40J9PjRppYjMpg8TJ72tj1VyzBKOBYUGth0MOHyvwFQSwMEFAACAAgAWlYISxyY8wZLAAAAawAAABsAAAB1bml2ZXJzYWwvdW5pdmVyc2FsLnBuZy54bWyzsa/IzVEoSy0qzszPs1Uy1DNQsrfj5bIpKEoty0wtV6gAigEFIUBJoRLINUJwyzNTSjKAQgYmJgjBjNTM9IwSWyVzC2O4oD7QTABQSwECAAAUAAIACABZVghLFQ6tKGQEAAAHEQAAHQAAAAAAAAABAAAAAAAAAAAAdW5pdmVyc2FsL2NvbW1vbl9tZXNzYWdlcy5sbmdQSwECAAAUAAIACABZVghLu1C4NysDAACGDAAAJwAAAAAAAAABAAAAAACfBAAAdW5pdmVyc2FsL2ZsYXNoX3B1Ymxpc2hpbmdfc2V0dGluZ3MueG1sUEsBAgAAFAACAAgAWVYISzDzi8S5AgAAUQoAACEAAAAAAAAAAQAAAAAADwgAAHVuaXZlcnNhbC9mbGFzaF9za2luX3NldHRpbmdzLnhtbFBLAQIAABQAAgAIAFlWCEs1CTVsAQMAAJcLAAAmAAAAAAAAAAEAAAAAAAcLAAB1bml2ZXJzYWwvaHRtbF9wdWJsaXNoaW5nX3NldHRpbmdzLnhtbFBLAQIAABQAAgAIAFlWCEtjqZVpowEAAC4GAAAfAAAAAAAAAAEAAAAAAEwOAAB1bml2ZXJzYWwvaHRtbF9za2luX3NldHRpbmdzLmpzUEsBAgAAFAACAAgAWVYISz08L9HBAAAA5QEAABoAAAAAAAAAAQAAAAAALBAAAHVuaXZlcnNhbC9pMThuX3ByZXNldHMueG1sUEsBAgAAFAACAAgAWVYIS5QTsyJpAAAAbgAAABwAAAAAAAAAAQAAAAAAJREAAHVuaXZlcnNhbC9sb2NhbF9zZXR0aW5ncy54bWxQSwECAAAUAAIACABElFdHI7RO+/sCAACwCAAAFAAAAAAAAAABAAAAAADIEQAAdW5pdmVyc2FsL3BsYXllci54bWxQSwECAAAUAAIACABZVghLNdvZrWgBAADzAgAAKQAAAAAAAAABAAAAAAD1FAAAdW5pdmVyc2FsL3NraW5fY3VzdG9taXphdGlvbl9zZXR0aW5ncy54bWxQSwECAAAUAAIACABaVghL7f+p5u4OAAATJAAAFwAAAAAAAAAAAAAAAACkFgAAdW5pdmVyc2FsL3VuaXZlcnNhbC5wbmdQSwECAAAUAAIACABaVghLHJjzBksAAABrAAAAGwAAAAAAAAABAAAAAADHJQAAdW5pdmVyc2FsL3VuaXZlcnNhbC5wbmcueG1sUEsFBgAAAAALAAsASQMAAEsmA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prstTxWarp prst="textNoShape">
          <a:avLst/>
        </a:prstTxWarp>
        <a:noAutofit/>
      </a:bodyPr>
      <a:lstStyle>
        <a:defPPr algn="ctr">
          <a:defRPr>
            <a:solidFill>
              <a:srgbClr val="262626"/>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7820</TotalTime>
  <Words>1840</Words>
  <Application>Microsoft Office PowerPoint</Application>
  <PresentationFormat>宽屏</PresentationFormat>
  <Paragraphs>292</Paragraphs>
  <Slides>42</Slides>
  <Notes>42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AgencyFB</vt:lpstr>
      <vt:lpstr>宋体</vt:lpstr>
      <vt:lpstr>微软雅黑</vt:lpstr>
      <vt:lpstr>等线</vt:lpstr>
      <vt:lpstr>等线 Light</vt:lpstr>
      <vt:lpstr>Arial</vt:lpstr>
      <vt:lpstr>Calibri</vt:lpstr>
      <vt:lpstr>Calibri Light</vt:lpstr>
      <vt:lpstr>Castellar</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酱白菜</dc:creator>
  <cp:lastModifiedBy>先生 任</cp:lastModifiedBy>
  <cp:revision>554</cp:revision>
  <dcterms:created xsi:type="dcterms:W3CDTF">2016-06-07T09:36:26Z</dcterms:created>
  <dcterms:modified xsi:type="dcterms:W3CDTF">2020-08-09T19:44:19Z</dcterms:modified>
</cp:coreProperties>
</file>