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9" r:id="rId14"/>
    <p:sldId id="268"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48AC7-D3AF-4339-A375-8F0729C27A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436D31-ACEF-41D7-B5A1-68D739C749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4DBA1F-800F-4C02-AA21-CB154238CD35}"/>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20784FBA-D981-4AFF-A79D-14F90E99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37BE07-5C2A-43E7-B2EA-36B2FC0CEC4B}"/>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66070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13BAF-1945-478A-84E4-179FDB6D00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155B7A-A33B-4BFB-9421-5275273B41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DBA38A-5969-4DA5-BD1E-0FAF8C76C82E}"/>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9ACEDD92-494B-4374-A8CB-32AF202F56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734EBC-7D36-4621-BB8D-5D4027538E9D}"/>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18332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A04FAE-4058-41DB-BC3E-3F3BA50492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12682C-E99E-466C-A1CF-4FD9AF4885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188FB2-4BFB-424A-B28F-1B477ADCE004}"/>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887AC91A-557F-4485-B54B-868BEC90DA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3A8A4D-5C12-4AD9-B6FF-54302F82DC3D}"/>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25099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5E13-8C19-4BE9-86A1-F0ABB5E76E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CBFE95-84C9-4AD3-A1B0-121EAFE886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B10031-CCDC-47BC-A839-87B4AE64931B}"/>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A7783FB4-23AE-4EE8-90DA-1D6057A59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416273-F074-4608-8971-1037A6EB2954}"/>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191828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5E847-1A90-46CD-8D34-656479ACF9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362AA8-A685-4363-AD0E-7653E6021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90A7F32-A101-4F42-9F25-8F00000ED52D}"/>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C6545CFA-23AB-47D8-9688-4247D0CE5D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CDF5C-3C74-4BEB-80EA-0F7938FD6DEE}"/>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116886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C334F-422F-474E-ACA4-DD1BD61B0D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135739-94E1-4C4C-97F1-DCA989E2AF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921138-F117-4206-A38D-60C28F40AB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9D9B82-6D1D-477C-B10F-350B6520C7A1}"/>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6" name="页脚占位符 5">
            <a:extLst>
              <a:ext uri="{FF2B5EF4-FFF2-40B4-BE49-F238E27FC236}">
                <a16:creationId xmlns:a16="http://schemas.microsoft.com/office/drawing/2014/main" id="{9BA73298-4772-43D5-A610-17338F57DE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AF280-A342-4A92-983A-3DEE47043DFB}"/>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230742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9A373-3D02-4DF0-803A-9FBCED0076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E1DDA0-C141-4027-942F-2EBC6841C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B157F4-52B7-4EE7-A913-E3723A4FF8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4FC172-FE53-49A7-8173-95E15EF04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82FFF4-7C32-43C4-8912-397649ED9D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BFC185-FFBA-4400-BD45-C9CC7BA6AFF0}"/>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8" name="页脚占位符 7">
            <a:extLst>
              <a:ext uri="{FF2B5EF4-FFF2-40B4-BE49-F238E27FC236}">
                <a16:creationId xmlns:a16="http://schemas.microsoft.com/office/drawing/2014/main" id="{2BEFDF40-FC02-4675-9A23-379F16E707C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7CD1CB-16E5-4578-88E9-BE0F1FDF13B8}"/>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290072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45E62-5426-46B9-A8BC-35FC90AB0A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A273FC-D45C-4F7E-9B7E-AFA045E6E20A}"/>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4" name="页脚占位符 3">
            <a:extLst>
              <a:ext uri="{FF2B5EF4-FFF2-40B4-BE49-F238E27FC236}">
                <a16:creationId xmlns:a16="http://schemas.microsoft.com/office/drawing/2014/main" id="{DDAEAACF-E66A-406E-9807-5FC60A8DF8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3A79FC-4D3E-4716-891E-2FAB2078D9AD}"/>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159439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DAE61C-8327-49DE-A59D-8B2C40C626E2}"/>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3" name="页脚占位符 2">
            <a:extLst>
              <a:ext uri="{FF2B5EF4-FFF2-40B4-BE49-F238E27FC236}">
                <a16:creationId xmlns:a16="http://schemas.microsoft.com/office/drawing/2014/main" id="{4193C30C-D05B-459F-B632-45CEBD3696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E64984-168F-43B9-B2C4-85CD91466753}"/>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227565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AA757-31A0-4C99-8623-C5DAEAADAF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630173-DE65-45C8-B2E5-DA40550EF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4F08A5-0BC6-4366-9C25-2FC7FD78B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8ED2CA-41B9-4133-8138-EAA668D560A4}"/>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6" name="页脚占位符 5">
            <a:extLst>
              <a:ext uri="{FF2B5EF4-FFF2-40B4-BE49-F238E27FC236}">
                <a16:creationId xmlns:a16="http://schemas.microsoft.com/office/drawing/2014/main" id="{909892F2-A811-4E1E-A034-EE973B95DE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3D8942-9B83-43CE-863E-779FC3DD9628}"/>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397871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89B53-21F6-4287-BACE-02E16E8F5E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B701385-1B97-41C2-BE66-898C7285F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D4E5EF-A56A-4F08-9BBB-51AC91109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7943FB-DD13-420C-8229-51B360BD5554}"/>
              </a:ext>
            </a:extLst>
          </p:cNvPr>
          <p:cNvSpPr>
            <a:spLocks noGrp="1"/>
          </p:cNvSpPr>
          <p:nvPr>
            <p:ph type="dt" sz="half" idx="10"/>
          </p:nvPr>
        </p:nvSpPr>
        <p:spPr/>
        <p:txBody>
          <a:bodyPr/>
          <a:lstStyle/>
          <a:p>
            <a:fld id="{C2E13BB3-7719-474A-B972-77F16D056DC5}" type="datetimeFigureOut">
              <a:rPr lang="zh-CN" altLang="en-US" smtClean="0"/>
              <a:t>2019/4/10</a:t>
            </a:fld>
            <a:endParaRPr lang="zh-CN" altLang="en-US"/>
          </a:p>
        </p:txBody>
      </p:sp>
      <p:sp>
        <p:nvSpPr>
          <p:cNvPr id="6" name="页脚占位符 5">
            <a:extLst>
              <a:ext uri="{FF2B5EF4-FFF2-40B4-BE49-F238E27FC236}">
                <a16:creationId xmlns:a16="http://schemas.microsoft.com/office/drawing/2014/main" id="{8E29890D-160A-4F02-90FE-2864FB0236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98EAC6-B552-41BD-95C7-AF0B439F25AF}"/>
              </a:ext>
            </a:extLst>
          </p:cNvPr>
          <p:cNvSpPr>
            <a:spLocks noGrp="1"/>
          </p:cNvSpPr>
          <p:nvPr>
            <p:ph type="sldNum" sz="quarter" idx="12"/>
          </p:nvPr>
        </p:nvSpPr>
        <p:spPr/>
        <p:txBody>
          <a:body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141673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1200C0-B819-470A-8828-A9408A66F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A1941C-7CB7-430E-8397-8340EEABC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E7A3F-5BB4-4652-8189-E5427B56B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13BB3-7719-474A-B972-77F16D056DC5}" type="datetimeFigureOut">
              <a:rPr lang="zh-CN" altLang="en-US" smtClean="0"/>
              <a:t>2019/4/10</a:t>
            </a:fld>
            <a:endParaRPr lang="zh-CN" altLang="en-US"/>
          </a:p>
        </p:txBody>
      </p:sp>
      <p:sp>
        <p:nvSpPr>
          <p:cNvPr id="5" name="页脚占位符 4">
            <a:extLst>
              <a:ext uri="{FF2B5EF4-FFF2-40B4-BE49-F238E27FC236}">
                <a16:creationId xmlns:a16="http://schemas.microsoft.com/office/drawing/2014/main" id="{03822D87-6DB8-4385-8CE8-396580263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D20DB9-F220-4498-878B-708ED89AB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B088F-7937-48C8-A9BE-62C48BB90756}" type="slidenum">
              <a:rPr lang="zh-CN" altLang="en-US" smtClean="0"/>
              <a:t>‹#›</a:t>
            </a:fld>
            <a:endParaRPr lang="zh-CN" altLang="en-US"/>
          </a:p>
        </p:txBody>
      </p:sp>
    </p:spTree>
    <p:extLst>
      <p:ext uri="{BB962C8B-B14F-4D97-AF65-F5344CB8AC3E}">
        <p14:creationId xmlns:p14="http://schemas.microsoft.com/office/powerpoint/2010/main" val="237923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9" name="文本框 8">
            <a:extLst>
              <a:ext uri="{FF2B5EF4-FFF2-40B4-BE49-F238E27FC236}">
                <a16:creationId xmlns:a16="http://schemas.microsoft.com/office/drawing/2014/main" id="{A05DA76E-4058-42A0-A53F-35E5F868A3AE}"/>
              </a:ext>
            </a:extLst>
          </p:cNvPr>
          <p:cNvSpPr txBox="1"/>
          <p:nvPr/>
        </p:nvSpPr>
        <p:spPr>
          <a:xfrm>
            <a:off x="243302" y="1674507"/>
            <a:ext cx="11705395" cy="3416320"/>
          </a:xfrm>
          <a:prstGeom prst="rect">
            <a:avLst/>
          </a:prstGeom>
          <a:noFill/>
        </p:spPr>
        <p:txBody>
          <a:bodyPr wrap="square" rtlCol="0">
            <a:spAutoFit/>
          </a:bodyPr>
          <a:lstStyle/>
          <a:p>
            <a:pPr algn="ctr"/>
            <a:r>
              <a:rPr lang="zh-CN" altLang="en-US" sz="3600" b="1" dirty="0"/>
              <a:t>基于动态威胁值与故障树的信息安全风险评估模型研究  </a:t>
            </a:r>
            <a:endParaRPr lang="en-US" altLang="zh-CN" sz="3600" b="1" dirty="0"/>
          </a:p>
          <a:p>
            <a:pPr algn="ctr"/>
            <a:endParaRPr lang="en-US" altLang="zh-CN" sz="3600" b="1" dirty="0"/>
          </a:p>
          <a:p>
            <a:pPr algn="ctr"/>
            <a:r>
              <a:rPr lang="en-US" altLang="zh-CN" sz="3600" b="1" dirty="0"/>
              <a:t>Fault Tree Analysis of Accidental Insider Security Events</a:t>
            </a:r>
          </a:p>
          <a:p>
            <a:pPr algn="ctr"/>
            <a:endParaRPr lang="en-US" altLang="zh-CN" sz="3600" b="1" dirty="0"/>
          </a:p>
          <a:p>
            <a:pPr algn="ctr"/>
            <a:r>
              <a:rPr lang="en-US" altLang="zh-CN" sz="2400" b="1" dirty="0"/>
              <a:t>FTA</a:t>
            </a:r>
            <a:r>
              <a:rPr lang="zh-CN" altLang="en-US" sz="2400" b="1" dirty="0"/>
              <a:t>介绍</a:t>
            </a:r>
            <a:endParaRPr lang="en-US" altLang="zh-CN" sz="2400" b="1" dirty="0"/>
          </a:p>
          <a:p>
            <a:pPr algn="ctr"/>
            <a:r>
              <a:rPr lang="en-US" altLang="zh-CN" sz="2400" b="1" dirty="0"/>
              <a:t>+</a:t>
            </a:r>
          </a:p>
          <a:p>
            <a:pPr algn="ctr"/>
            <a:r>
              <a:rPr lang="zh-CN" altLang="en-US" sz="2400" b="1" dirty="0"/>
              <a:t>与动态威胁值结合应用</a:t>
            </a:r>
          </a:p>
        </p:txBody>
      </p:sp>
    </p:spTree>
    <p:extLst>
      <p:ext uri="{BB962C8B-B14F-4D97-AF65-F5344CB8AC3E}">
        <p14:creationId xmlns:p14="http://schemas.microsoft.com/office/powerpoint/2010/main" val="3960677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a:extLst>
              <a:ext uri="{FF2B5EF4-FFF2-40B4-BE49-F238E27FC236}">
                <a16:creationId xmlns:a16="http://schemas.microsoft.com/office/drawing/2014/main" id="{1B3E7B68-6F90-4AAD-ACB7-D8AD93E9590C}"/>
              </a:ext>
            </a:extLst>
          </p:cNvPr>
          <p:cNvSpPr txBox="1"/>
          <p:nvPr/>
        </p:nvSpPr>
        <p:spPr>
          <a:xfrm>
            <a:off x="470516" y="1030288"/>
            <a:ext cx="10801048" cy="4154984"/>
          </a:xfrm>
          <a:prstGeom prst="rect">
            <a:avLst/>
          </a:prstGeom>
          <a:noFill/>
        </p:spPr>
        <p:txBody>
          <a:bodyPr wrap="square" rtlCol="0">
            <a:spAutoFit/>
          </a:bodyPr>
          <a:lstStyle/>
          <a:p>
            <a:r>
              <a:rPr lang="zh-CN" altLang="en-US" sz="2400" dirty="0"/>
              <a:t>割集的临界性与集中基本事件的数量成反比。</a:t>
            </a:r>
            <a:endParaRPr lang="en-US" altLang="zh-CN" sz="2400" dirty="0"/>
          </a:p>
          <a:p>
            <a:r>
              <a:rPr lang="zh-CN" altLang="en-US" sz="2400" dirty="0"/>
              <a:t>例如，如果割集很长，那么它就不那么脆弱，反之亦然。</a:t>
            </a:r>
            <a:endParaRPr lang="en-US" altLang="zh-CN" sz="2400" dirty="0"/>
          </a:p>
          <a:p>
            <a:endParaRPr lang="en-US" altLang="zh-CN" sz="2400" dirty="0"/>
          </a:p>
          <a:p>
            <a:r>
              <a:rPr lang="en-US" altLang="zh-CN" sz="2400" dirty="0"/>
              <a:t>National Institute of Standards and Technology (NIST)</a:t>
            </a:r>
            <a:r>
              <a:rPr lang="zh-CN" altLang="en-US" sz="2400" dirty="0"/>
              <a:t>：</a:t>
            </a:r>
            <a:endParaRPr lang="en-US" altLang="zh-CN" sz="2400" dirty="0"/>
          </a:p>
          <a:p>
            <a:r>
              <a:rPr lang="zh-CN" altLang="en-US" sz="2400" dirty="0"/>
              <a:t>将风险定义为“某一特定威胁源行使特定潜在脆弱性的可能性的函数，以及该不利事件对组织的影响的结果”</a:t>
            </a:r>
            <a:endParaRPr lang="en-US" altLang="zh-CN" sz="2400" dirty="0"/>
          </a:p>
          <a:p>
            <a:r>
              <a:rPr lang="zh-CN" altLang="en-US" sz="2400" dirty="0"/>
              <a:t>换句话说，当威胁与脆弱性相交叉时，风险就存在。</a:t>
            </a:r>
          </a:p>
          <a:p>
            <a:r>
              <a:rPr lang="zh-CN" altLang="en-US" sz="2400" dirty="0"/>
              <a:t>如果我们将基本事件视为威胁代理，将</a:t>
            </a:r>
            <a:r>
              <a:rPr lang="en-US" altLang="zh-CN" sz="2400" dirty="0"/>
              <a:t>MCS</a:t>
            </a:r>
            <a:r>
              <a:rPr lang="zh-CN" altLang="en-US" sz="2400" dirty="0"/>
              <a:t>视为脆弱性，那么</a:t>
            </a:r>
            <a:r>
              <a:rPr lang="en-US" altLang="zh-CN" sz="2400" dirty="0"/>
              <a:t>MCS</a:t>
            </a:r>
            <a:r>
              <a:rPr lang="zh-CN" altLang="en-US" sz="2400" dirty="0"/>
              <a:t>在环境中的存在就表明了风险的存在。</a:t>
            </a:r>
            <a:endParaRPr lang="en-US" altLang="zh-CN" sz="2400" dirty="0"/>
          </a:p>
          <a:p>
            <a:endParaRPr lang="en-US" altLang="zh-CN" sz="2400" dirty="0"/>
          </a:p>
          <a:p>
            <a:r>
              <a:rPr lang="zh-CN" altLang="en-US" sz="2400" dirty="0"/>
              <a:t>优点：虽然靠专家推演，但并不是直接人为量化赋值</a:t>
            </a:r>
          </a:p>
        </p:txBody>
      </p:sp>
    </p:spTree>
    <p:extLst>
      <p:ext uri="{BB962C8B-B14F-4D97-AF65-F5344CB8AC3E}">
        <p14:creationId xmlns:p14="http://schemas.microsoft.com/office/powerpoint/2010/main" val="237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8" name="文本框 7"/>
          <p:cNvSpPr txBox="1"/>
          <p:nvPr/>
        </p:nvSpPr>
        <p:spPr>
          <a:xfrm>
            <a:off x="1029809" y="564607"/>
            <a:ext cx="8060788" cy="6001643"/>
          </a:xfrm>
          <a:prstGeom prst="rect">
            <a:avLst/>
          </a:prstGeom>
          <a:noFill/>
        </p:spPr>
        <p:txBody>
          <a:bodyPr wrap="square" rtlCol="0">
            <a:spAutoFit/>
          </a:bodyPr>
          <a:lstStyle/>
          <a:p>
            <a:r>
              <a:rPr lang="zh-CN" altLang="en-US" sz="2400" dirty="0" smtClean="0">
                <a:latin typeface="+mn-ea"/>
              </a:rPr>
              <a:t>故障树计算方法：</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smtClean="0">
              <a:latin typeface="+mn-ea"/>
            </a:endParaRPr>
          </a:p>
          <a:p>
            <a:r>
              <a:rPr lang="zh-CN" altLang="en-US" sz="2400" dirty="0" smtClean="0">
                <a:latin typeface="+mn-ea"/>
              </a:rPr>
              <a:t>计算公式：</a:t>
            </a:r>
            <a:endParaRPr lang="en-US" altLang="zh-CN" sz="2400" dirty="0" smtClean="0">
              <a:latin typeface="+mn-ea"/>
            </a:endParaRPr>
          </a:p>
          <a:p>
            <a:endParaRPr lang="en-US" altLang="zh-CN" sz="2400" dirty="0">
              <a:latin typeface="+mn-ea"/>
            </a:endParaRPr>
          </a:p>
          <a:p>
            <a:r>
              <a:rPr lang="zh-CN" altLang="en-US" sz="2400" dirty="0" smtClean="0">
                <a:latin typeface="+mn-ea"/>
              </a:rPr>
              <a:t>其中</a:t>
            </a:r>
            <a:r>
              <a:rPr lang="en-US" altLang="zh-CN" sz="2400" dirty="0" err="1" smtClean="0">
                <a:latin typeface="+mn-ea"/>
              </a:rPr>
              <a:t>Ti</a:t>
            </a:r>
            <a:r>
              <a:rPr lang="zh-CN" altLang="en-US" sz="2400" dirty="0" smtClean="0">
                <a:latin typeface="+mn-ea"/>
              </a:rPr>
              <a:t>为动态威胁值，</a:t>
            </a:r>
            <a:r>
              <a:rPr lang="en-US" altLang="zh-CN" sz="2400" dirty="0" smtClean="0">
                <a:latin typeface="+mn-ea"/>
              </a:rPr>
              <a:t>Vi</a:t>
            </a:r>
            <a:r>
              <a:rPr lang="zh-CN" altLang="en-US" sz="2400" dirty="0" smtClean="0">
                <a:latin typeface="+mn-ea"/>
              </a:rPr>
              <a:t>为实际采样获得的脆弱性赋值，</a:t>
            </a:r>
            <a:r>
              <a:rPr lang="en-US" altLang="zh-CN" sz="2400" dirty="0" smtClean="0">
                <a:latin typeface="+mn-ea"/>
              </a:rPr>
              <a:t>Wi</a:t>
            </a:r>
            <a:r>
              <a:rPr lang="zh-CN" altLang="en-US" sz="2400" dirty="0" smtClean="0">
                <a:latin typeface="+mn-ea"/>
              </a:rPr>
              <a:t>为每个风险因素的权重赋值。</a:t>
            </a:r>
            <a:r>
              <a:rPr lang="en-US" altLang="zh-CN" sz="2400" dirty="0" smtClean="0">
                <a:latin typeface="+mn-ea"/>
              </a:rPr>
              <a:t>M</a:t>
            </a:r>
            <a:r>
              <a:rPr lang="zh-CN" altLang="en-US" sz="2400" dirty="0" smtClean="0">
                <a:latin typeface="+mn-ea"/>
              </a:rPr>
              <a:t>为风险因素的个数。本案例中为</a:t>
            </a:r>
            <a:r>
              <a:rPr lang="en-US" altLang="zh-CN" sz="2400" dirty="0" smtClean="0">
                <a:latin typeface="+mn-ea"/>
              </a:rPr>
              <a:t>6.</a:t>
            </a:r>
          </a:p>
          <a:p>
            <a:endParaRPr lang="zh-CN" altLang="en-US" sz="2400" dirty="0">
              <a:latin typeface="+mn-ea"/>
            </a:endParaRPr>
          </a:p>
        </p:txBody>
      </p:sp>
      <p:pic>
        <p:nvPicPr>
          <p:cNvPr id="9" name="图片 8"/>
          <p:cNvPicPr>
            <a:picLocks noChangeAspect="1"/>
          </p:cNvPicPr>
          <p:nvPr/>
        </p:nvPicPr>
        <p:blipFill>
          <a:blip r:embed="rId5"/>
          <a:stretch>
            <a:fillRect/>
          </a:stretch>
        </p:blipFill>
        <p:spPr>
          <a:xfrm>
            <a:off x="3730965" y="708013"/>
            <a:ext cx="6674492" cy="2451149"/>
          </a:xfrm>
          <a:prstGeom prst="rect">
            <a:avLst/>
          </a:prstGeom>
        </p:spPr>
      </p:pic>
      <p:pic>
        <p:nvPicPr>
          <p:cNvPr id="10" name="图片 9"/>
          <p:cNvPicPr>
            <a:picLocks noChangeAspect="1"/>
          </p:cNvPicPr>
          <p:nvPr/>
        </p:nvPicPr>
        <p:blipFill>
          <a:blip r:embed="rId6"/>
          <a:stretch>
            <a:fillRect/>
          </a:stretch>
        </p:blipFill>
        <p:spPr>
          <a:xfrm>
            <a:off x="3861882" y="4016388"/>
            <a:ext cx="3327940" cy="827062"/>
          </a:xfrm>
          <a:prstGeom prst="rect">
            <a:avLst/>
          </a:prstGeom>
        </p:spPr>
      </p:pic>
    </p:spTree>
    <p:extLst>
      <p:ext uri="{BB962C8B-B14F-4D97-AF65-F5344CB8AC3E}">
        <p14:creationId xmlns:p14="http://schemas.microsoft.com/office/powerpoint/2010/main" val="211658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797169" y="890954"/>
            <a:ext cx="10668000" cy="3970318"/>
          </a:xfrm>
          <a:prstGeom prst="rect">
            <a:avLst/>
          </a:prstGeom>
          <a:noFill/>
        </p:spPr>
        <p:txBody>
          <a:bodyPr wrap="square" rtlCol="0">
            <a:spAutoFit/>
          </a:bodyPr>
          <a:lstStyle/>
          <a:p>
            <a:r>
              <a:rPr lang="zh-CN" altLang="en-US" sz="3600" dirty="0" smtClean="0">
                <a:latin typeface="+mn-ea"/>
              </a:rPr>
              <a:t>应用动态威胁值进行风险评估</a:t>
            </a:r>
            <a:endParaRPr lang="en-US" altLang="zh-CN" sz="3600" dirty="0" smtClean="0">
              <a:latin typeface="+mn-ea"/>
            </a:endParaRPr>
          </a:p>
          <a:p>
            <a:endParaRPr lang="en-US" altLang="zh-CN" sz="2400" dirty="0">
              <a:latin typeface="+mn-ea"/>
            </a:endParaRPr>
          </a:p>
          <a:p>
            <a:r>
              <a:rPr lang="zh-CN" altLang="en-US" sz="2400" dirty="0" smtClean="0">
                <a:latin typeface="+mn-ea"/>
              </a:rPr>
              <a:t>  其他分析方法的量化值都是由安全专家对每个风险因素进行的经验赋值，其威胁值不但受人为因素影响较大，而且通常是一个恒定值。但同一个威胁常数不能够准确反映系统外部的真实威胁值，所以我们小组将通过对外部网络环境涉及的安全事件进行概率统计，得出威胁故障树中每一个风险因素的动态威胁值，将动态威胁评估值作为风险值计算中的重要的参考因素。</a:t>
            </a:r>
            <a:endParaRPr lang="en-US" altLang="zh-CN" sz="2400" dirty="0" smtClean="0">
              <a:latin typeface="+mn-ea"/>
            </a:endParaRPr>
          </a:p>
          <a:p>
            <a:endParaRPr lang="en-US" altLang="zh-CN" sz="2400" dirty="0">
              <a:latin typeface="+mn-ea"/>
            </a:endParaRPr>
          </a:p>
          <a:p>
            <a:r>
              <a:rPr lang="zh-CN" altLang="en-US" sz="2400" dirty="0" smtClean="0">
                <a:latin typeface="+mn-ea"/>
              </a:rPr>
              <a:t>  通过论证分析，将三个信息安全基本参数作为中间事件，将外部威胁和脆弱性结合起来，构成风险故障树。</a:t>
            </a:r>
            <a:endParaRPr lang="zh-CN" altLang="en-US" sz="2400" dirty="0">
              <a:latin typeface="+mn-ea"/>
            </a:endParaRPr>
          </a:p>
        </p:txBody>
      </p:sp>
    </p:spTree>
    <p:extLst>
      <p:ext uri="{BB962C8B-B14F-4D97-AF65-F5344CB8AC3E}">
        <p14:creationId xmlns:p14="http://schemas.microsoft.com/office/powerpoint/2010/main" val="1802584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1101969" y="1289538"/>
            <a:ext cx="9566031" cy="2677656"/>
          </a:xfrm>
          <a:prstGeom prst="rect">
            <a:avLst/>
          </a:prstGeom>
          <a:noFill/>
        </p:spPr>
        <p:txBody>
          <a:bodyPr wrap="square" rtlCol="0">
            <a:spAutoFit/>
          </a:bodyPr>
          <a:lstStyle/>
          <a:p>
            <a:r>
              <a:rPr lang="zh-CN" altLang="en-US" sz="2400" dirty="0" smtClean="0"/>
              <a:t>互联网网络安全环境是时刻变化的。</a:t>
            </a:r>
            <a:endParaRPr lang="en-US" altLang="zh-CN" sz="2400" dirty="0" smtClean="0"/>
          </a:p>
          <a:p>
            <a:endParaRPr lang="en-US" altLang="zh-CN" sz="2400" dirty="0"/>
          </a:p>
          <a:p>
            <a:r>
              <a:rPr lang="zh-CN" altLang="en-US" sz="2400" dirty="0" smtClean="0"/>
              <a:t>由于某些特定原因，同一时期的某一项安全事件是随时可能发生突变的。这就造成外部网络环境的不稳定性。同时，也表明得出一个能够实时地表示网络安全情况的统计数值的重要性。</a:t>
            </a:r>
            <a:endParaRPr lang="en-US" altLang="zh-CN" sz="2400" dirty="0" smtClean="0"/>
          </a:p>
          <a:p>
            <a:endParaRPr lang="en-US" altLang="zh-CN" sz="2400" dirty="0"/>
          </a:p>
          <a:p>
            <a:r>
              <a:rPr lang="zh-CN" altLang="en-US" sz="2400" dirty="0" smtClean="0"/>
              <a:t>基于此，动态威胁值应运而生。</a:t>
            </a:r>
            <a:endParaRPr lang="zh-CN" altLang="en-US" sz="2400" dirty="0"/>
          </a:p>
        </p:txBody>
      </p:sp>
    </p:spTree>
    <p:extLst>
      <p:ext uri="{BB962C8B-B14F-4D97-AF65-F5344CB8AC3E}">
        <p14:creationId xmlns:p14="http://schemas.microsoft.com/office/powerpoint/2010/main" val="3876428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876886" y="628924"/>
            <a:ext cx="9519138" cy="1200329"/>
          </a:xfrm>
          <a:prstGeom prst="rect">
            <a:avLst/>
          </a:prstGeom>
          <a:noFill/>
        </p:spPr>
        <p:txBody>
          <a:bodyPr wrap="square" rtlCol="0">
            <a:spAutoFit/>
          </a:bodyPr>
          <a:lstStyle/>
          <a:p>
            <a:r>
              <a:rPr lang="zh-CN" altLang="en-US" sz="2400" dirty="0" smtClean="0">
                <a:latin typeface="+mn-ea"/>
              </a:rPr>
              <a:t>案例分析：选取中国国家互联网应急中心的互联网网络安全态势报告，对各类网络安全事件进行分类统计，计算动态威胁值。</a:t>
            </a:r>
            <a:endParaRPr lang="en-US" altLang="zh-CN" sz="2400" dirty="0" smtClean="0">
              <a:latin typeface="+mn-ea"/>
            </a:endParaRPr>
          </a:p>
          <a:p>
            <a:r>
              <a:rPr lang="zh-CN" altLang="en-US" sz="2400" dirty="0">
                <a:latin typeface="+mn-ea"/>
              </a:rPr>
              <a:t>下</a:t>
            </a:r>
            <a:r>
              <a:rPr lang="zh-CN" altLang="en-US" sz="2400" dirty="0" smtClean="0">
                <a:latin typeface="+mn-ea"/>
              </a:rPr>
              <a:t>图为</a:t>
            </a:r>
            <a:r>
              <a:rPr lang="en-US" altLang="zh-CN" sz="2400" dirty="0" smtClean="0">
                <a:latin typeface="+mn-ea"/>
              </a:rPr>
              <a:t>8</a:t>
            </a:r>
            <a:r>
              <a:rPr lang="zh-CN" altLang="en-US" sz="2400" dirty="0" smtClean="0">
                <a:latin typeface="+mn-ea"/>
              </a:rPr>
              <a:t>类安全威胁事件，</a:t>
            </a:r>
            <a:endParaRPr lang="zh-CN" altLang="en-US" sz="2400" dirty="0">
              <a:latin typeface="+mn-ea"/>
            </a:endParaRPr>
          </a:p>
        </p:txBody>
      </p:sp>
      <p:pic>
        <p:nvPicPr>
          <p:cNvPr id="8" name="图片 7"/>
          <p:cNvPicPr>
            <a:picLocks noChangeAspect="1"/>
          </p:cNvPicPr>
          <p:nvPr/>
        </p:nvPicPr>
        <p:blipFill>
          <a:blip r:embed="rId5"/>
          <a:stretch>
            <a:fillRect/>
          </a:stretch>
        </p:blipFill>
        <p:spPr>
          <a:xfrm>
            <a:off x="3019809" y="2218109"/>
            <a:ext cx="6152381" cy="4190476"/>
          </a:xfrm>
          <a:prstGeom prst="rect">
            <a:avLst/>
          </a:prstGeom>
        </p:spPr>
      </p:pic>
    </p:spTree>
    <p:extLst>
      <p:ext uri="{BB962C8B-B14F-4D97-AF65-F5344CB8AC3E}">
        <p14:creationId xmlns:p14="http://schemas.microsoft.com/office/powerpoint/2010/main" val="1799792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1053359" y="517974"/>
            <a:ext cx="10315397" cy="1569660"/>
          </a:xfrm>
          <a:prstGeom prst="rect">
            <a:avLst/>
          </a:prstGeom>
          <a:noFill/>
        </p:spPr>
        <p:txBody>
          <a:bodyPr wrap="square" rtlCol="0">
            <a:spAutoFit/>
          </a:bodyPr>
          <a:lstStyle/>
          <a:p>
            <a:r>
              <a:rPr lang="zh-CN" altLang="en-US" sz="2400" dirty="0" smtClean="0">
                <a:latin typeface="+mn-ea"/>
              </a:rPr>
              <a:t>统计</a:t>
            </a:r>
            <a:r>
              <a:rPr lang="en-US" altLang="zh-CN" sz="2400" dirty="0" smtClean="0">
                <a:latin typeface="+mn-ea"/>
              </a:rPr>
              <a:t>6</a:t>
            </a:r>
            <a:r>
              <a:rPr lang="zh-CN" altLang="en-US" sz="2400" dirty="0" smtClean="0">
                <a:latin typeface="+mn-ea"/>
              </a:rPr>
              <a:t>个风险因素对应的</a:t>
            </a:r>
            <a:r>
              <a:rPr lang="en-US" altLang="zh-CN" sz="2400" dirty="0" smtClean="0">
                <a:latin typeface="+mn-ea"/>
              </a:rPr>
              <a:t>7</a:t>
            </a:r>
            <a:r>
              <a:rPr lang="zh-CN" altLang="en-US" sz="2400" dirty="0" smtClean="0">
                <a:latin typeface="+mn-ea"/>
              </a:rPr>
              <a:t>个持续统计的安全威胁事件，</a:t>
            </a:r>
            <a:endParaRPr lang="en-US" altLang="zh-CN" sz="2400" dirty="0" smtClean="0">
              <a:latin typeface="+mn-ea"/>
            </a:endParaRPr>
          </a:p>
          <a:p>
            <a:r>
              <a:rPr lang="zh-CN" altLang="en-US" sz="2400" dirty="0" smtClean="0">
                <a:latin typeface="+mn-ea"/>
              </a:rPr>
              <a:t>通过对</a:t>
            </a:r>
            <a:r>
              <a:rPr lang="en-US" altLang="zh-CN" sz="2400" dirty="0" smtClean="0">
                <a:latin typeface="+mn-ea"/>
              </a:rPr>
              <a:t>6</a:t>
            </a:r>
            <a:r>
              <a:rPr lang="zh-CN" altLang="en-US" sz="2400" dirty="0" smtClean="0">
                <a:latin typeface="+mn-ea"/>
              </a:rPr>
              <a:t>个信息安全风险因素的评估与计算，最终得到主要信息系统的风险值。</a:t>
            </a:r>
            <a:endParaRPr lang="en-US" altLang="zh-CN" sz="2400" dirty="0" smtClean="0">
              <a:latin typeface="+mn-ea"/>
            </a:endParaRPr>
          </a:p>
          <a:p>
            <a:r>
              <a:rPr lang="zh-CN" altLang="en-US" sz="2400" dirty="0" smtClean="0">
                <a:latin typeface="+mn-ea"/>
              </a:rPr>
              <a:t>对照表如下</a:t>
            </a:r>
            <a:endParaRPr lang="zh-CN" altLang="en-US" sz="2400" dirty="0">
              <a:latin typeface="+mn-ea"/>
            </a:endParaRPr>
          </a:p>
        </p:txBody>
      </p:sp>
      <p:pic>
        <p:nvPicPr>
          <p:cNvPr id="8" name="图片 7"/>
          <p:cNvPicPr>
            <a:picLocks noChangeAspect="1"/>
          </p:cNvPicPr>
          <p:nvPr/>
        </p:nvPicPr>
        <p:blipFill>
          <a:blip r:embed="rId5"/>
          <a:stretch>
            <a:fillRect/>
          </a:stretch>
        </p:blipFill>
        <p:spPr>
          <a:xfrm>
            <a:off x="2857308" y="1685881"/>
            <a:ext cx="6742943" cy="4600135"/>
          </a:xfrm>
          <a:prstGeom prst="rect">
            <a:avLst/>
          </a:prstGeom>
        </p:spPr>
      </p:pic>
    </p:spTree>
    <p:extLst>
      <p:ext uri="{BB962C8B-B14F-4D97-AF65-F5344CB8AC3E}">
        <p14:creationId xmlns:p14="http://schemas.microsoft.com/office/powerpoint/2010/main" val="417700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914400" y="1122363"/>
            <a:ext cx="9753600" cy="7109639"/>
          </a:xfrm>
          <a:prstGeom prst="rect">
            <a:avLst/>
          </a:prstGeom>
          <a:noFill/>
        </p:spPr>
        <p:txBody>
          <a:bodyPr wrap="square" rtlCol="0">
            <a:spAutoFit/>
          </a:bodyPr>
          <a:lstStyle/>
          <a:p>
            <a:r>
              <a:rPr lang="zh-CN" altLang="en-US" sz="2400" dirty="0" smtClean="0">
                <a:latin typeface="+mn-ea"/>
              </a:rPr>
              <a:t>计算动态威胁值</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r>
              <a:rPr lang="en-US" altLang="zh-CN" sz="2400" dirty="0" err="1" smtClean="0">
                <a:latin typeface="+mn-ea"/>
              </a:rPr>
              <a:t>Ti</a:t>
            </a:r>
            <a:r>
              <a:rPr lang="zh-CN" altLang="en-US" sz="2400" dirty="0" smtClean="0">
                <a:latin typeface="+mn-ea"/>
              </a:rPr>
              <a:t>为动态威胁值数值</a:t>
            </a:r>
            <a:endParaRPr lang="en-US" altLang="zh-CN" sz="2400" dirty="0" smtClean="0">
              <a:latin typeface="+mn-ea"/>
            </a:endParaRPr>
          </a:p>
          <a:p>
            <a:r>
              <a:rPr lang="en-US" altLang="zh-CN" sz="2400" dirty="0" smtClean="0">
                <a:latin typeface="+mn-ea"/>
              </a:rPr>
              <a:t>Tix</a:t>
            </a:r>
            <a:r>
              <a:rPr lang="zh-CN" altLang="en-US" sz="2400" dirty="0" smtClean="0">
                <a:latin typeface="+mn-ea"/>
              </a:rPr>
              <a:t>为本次安全威胁出现的次数与前面周期次数和的比值</a:t>
            </a:r>
            <a:endParaRPr lang="en-US" altLang="zh-CN" sz="2400" dirty="0" smtClean="0">
              <a:latin typeface="+mn-ea"/>
            </a:endParaRPr>
          </a:p>
          <a:p>
            <a:r>
              <a:rPr lang="en-US" altLang="zh-CN" sz="2400" dirty="0" err="1" smtClean="0">
                <a:latin typeface="+mn-ea"/>
              </a:rPr>
              <a:t>Tiy</a:t>
            </a:r>
            <a:r>
              <a:rPr lang="zh-CN" altLang="en-US" sz="2400" dirty="0" smtClean="0">
                <a:latin typeface="+mn-ea"/>
              </a:rPr>
              <a:t>为该安全威胁在同一时期与其他安全威胁的比值</a:t>
            </a:r>
            <a:endParaRPr lang="en-US" altLang="zh-CN" sz="2400" dirty="0" smtClean="0">
              <a:latin typeface="+mn-ea"/>
            </a:endParaRPr>
          </a:p>
          <a:p>
            <a:endParaRPr lang="en-US" altLang="zh-CN" sz="2400" dirty="0" smtClean="0">
              <a:latin typeface="+mn-ea"/>
            </a:endParaRPr>
          </a:p>
          <a:p>
            <a:r>
              <a:rPr lang="zh-CN" altLang="en-US" sz="2400" dirty="0" smtClean="0">
                <a:latin typeface="+mn-ea"/>
              </a:rPr>
              <a:t>公式的两个变量都引进了时间函数使</a:t>
            </a:r>
            <a:r>
              <a:rPr lang="en-US" altLang="zh-CN" sz="2400" dirty="0" err="1" smtClean="0">
                <a:latin typeface="+mn-ea"/>
              </a:rPr>
              <a:t>Ti</a:t>
            </a:r>
            <a:r>
              <a:rPr lang="zh-CN" altLang="en-US" sz="2400" dirty="0" smtClean="0">
                <a:latin typeface="+mn-ea"/>
              </a:rPr>
              <a:t>值更加客观准确。</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zh-CN" altLang="en-US" sz="2400" dirty="0">
              <a:latin typeface="+mn-ea"/>
            </a:endParaRPr>
          </a:p>
        </p:txBody>
      </p:sp>
      <p:pic>
        <p:nvPicPr>
          <p:cNvPr id="8" name="图片 7"/>
          <p:cNvPicPr>
            <a:picLocks noChangeAspect="1"/>
          </p:cNvPicPr>
          <p:nvPr/>
        </p:nvPicPr>
        <p:blipFill>
          <a:blip r:embed="rId5"/>
          <a:stretch>
            <a:fillRect/>
          </a:stretch>
        </p:blipFill>
        <p:spPr>
          <a:xfrm>
            <a:off x="4207787" y="1122363"/>
            <a:ext cx="3776426" cy="1325501"/>
          </a:xfrm>
          <a:prstGeom prst="rect">
            <a:avLst/>
          </a:prstGeom>
        </p:spPr>
      </p:pic>
    </p:spTree>
    <p:extLst>
      <p:ext uri="{BB962C8B-B14F-4D97-AF65-F5344CB8AC3E}">
        <p14:creationId xmlns:p14="http://schemas.microsoft.com/office/powerpoint/2010/main" val="181645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1524000" y="919872"/>
            <a:ext cx="10198167" cy="3416320"/>
          </a:xfrm>
          <a:prstGeom prst="rect">
            <a:avLst/>
          </a:prstGeom>
          <a:noFill/>
        </p:spPr>
        <p:txBody>
          <a:bodyPr wrap="square" rtlCol="0">
            <a:spAutoFit/>
          </a:bodyPr>
          <a:lstStyle/>
          <a:p>
            <a:r>
              <a:rPr lang="en-US" altLang="zh-CN" sz="2400" dirty="0" smtClean="0"/>
              <a:t>Tix</a:t>
            </a:r>
            <a:r>
              <a:rPr lang="zh-CN" altLang="en-US" sz="2400" dirty="0" smtClean="0"/>
              <a:t>计算</a:t>
            </a:r>
            <a:endParaRPr lang="en-US" altLang="zh-CN" sz="2400" dirty="0" smtClean="0"/>
          </a:p>
          <a:p>
            <a:endParaRPr lang="en-US" altLang="zh-CN" sz="2400" dirty="0"/>
          </a:p>
          <a:p>
            <a:endParaRPr lang="en-US" altLang="zh-CN" sz="2400" dirty="0" smtClean="0"/>
          </a:p>
          <a:p>
            <a:endParaRPr lang="en-US" altLang="zh-CN" sz="2400" dirty="0" smtClean="0"/>
          </a:p>
          <a:p>
            <a:r>
              <a:rPr lang="en-US" altLang="zh-CN" sz="2400" dirty="0" smtClean="0"/>
              <a:t>N</a:t>
            </a:r>
            <a:r>
              <a:rPr lang="zh-CN" altLang="en-US" sz="2400" dirty="0" smtClean="0"/>
              <a:t>为间隔周期数（取多长时间作为一个周期）</a:t>
            </a:r>
            <a:endParaRPr lang="en-US" altLang="zh-CN" sz="2400" dirty="0"/>
          </a:p>
          <a:p>
            <a:endParaRPr lang="en-US" altLang="zh-CN" sz="2400" dirty="0" smtClean="0"/>
          </a:p>
          <a:p>
            <a:endParaRPr lang="en-US" altLang="zh-CN" sz="2400" dirty="0"/>
          </a:p>
          <a:p>
            <a:endParaRPr lang="en-US" altLang="zh-CN" sz="2400" dirty="0" smtClean="0"/>
          </a:p>
          <a:p>
            <a:endParaRPr lang="zh-CN" altLang="en-US" sz="2400" dirty="0"/>
          </a:p>
        </p:txBody>
      </p:sp>
      <p:pic>
        <p:nvPicPr>
          <p:cNvPr id="8" name="图片 7"/>
          <p:cNvPicPr>
            <a:picLocks noChangeAspect="1"/>
          </p:cNvPicPr>
          <p:nvPr/>
        </p:nvPicPr>
        <p:blipFill>
          <a:blip r:embed="rId5"/>
          <a:stretch>
            <a:fillRect/>
          </a:stretch>
        </p:blipFill>
        <p:spPr>
          <a:xfrm>
            <a:off x="3557475" y="798633"/>
            <a:ext cx="2891146" cy="1305283"/>
          </a:xfrm>
          <a:prstGeom prst="rect">
            <a:avLst/>
          </a:prstGeom>
        </p:spPr>
      </p:pic>
      <p:pic>
        <p:nvPicPr>
          <p:cNvPr id="9" name="图片 8"/>
          <p:cNvPicPr>
            <a:picLocks noChangeAspect="1"/>
          </p:cNvPicPr>
          <p:nvPr/>
        </p:nvPicPr>
        <p:blipFill>
          <a:blip r:embed="rId6"/>
          <a:stretch>
            <a:fillRect/>
          </a:stretch>
        </p:blipFill>
        <p:spPr>
          <a:xfrm>
            <a:off x="1741586" y="3076264"/>
            <a:ext cx="8708827" cy="2838330"/>
          </a:xfrm>
          <a:prstGeom prst="rect">
            <a:avLst/>
          </a:prstGeom>
        </p:spPr>
      </p:pic>
    </p:spTree>
    <p:extLst>
      <p:ext uri="{BB962C8B-B14F-4D97-AF65-F5344CB8AC3E}">
        <p14:creationId xmlns:p14="http://schemas.microsoft.com/office/powerpoint/2010/main" val="1394480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1157669" y="650153"/>
            <a:ext cx="9636369" cy="4893647"/>
          </a:xfrm>
          <a:prstGeom prst="rect">
            <a:avLst/>
          </a:prstGeom>
          <a:noFill/>
        </p:spPr>
        <p:txBody>
          <a:bodyPr wrap="square" rtlCol="0">
            <a:spAutoFit/>
          </a:bodyPr>
          <a:lstStyle/>
          <a:p>
            <a:r>
              <a:rPr lang="zh-CN" altLang="en-US" sz="2400" dirty="0" smtClean="0">
                <a:latin typeface="+mn-ea"/>
              </a:rPr>
              <a:t>计算</a:t>
            </a:r>
            <a:r>
              <a:rPr lang="en-US" altLang="zh-CN" sz="2400" dirty="0" err="1" smtClean="0">
                <a:latin typeface="+mn-ea"/>
              </a:rPr>
              <a:t>Tiy</a:t>
            </a:r>
            <a:r>
              <a:rPr lang="zh-CN" altLang="en-US" sz="2400" dirty="0" smtClean="0">
                <a:latin typeface="+mn-ea"/>
              </a:rPr>
              <a:t>的值</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r>
              <a:rPr lang="en-US" altLang="zh-CN" sz="2400" dirty="0" smtClean="0">
                <a:latin typeface="+mn-ea"/>
              </a:rPr>
              <a:t>M</a:t>
            </a:r>
            <a:r>
              <a:rPr lang="zh-CN" altLang="en-US" sz="2400" dirty="0" smtClean="0">
                <a:latin typeface="+mn-ea"/>
              </a:rPr>
              <a:t>为安全个数因素，本案例中</a:t>
            </a:r>
            <a:r>
              <a:rPr lang="en-US" altLang="zh-CN" sz="2400" dirty="0" smtClean="0">
                <a:latin typeface="+mn-ea"/>
              </a:rPr>
              <a:t>m=6</a:t>
            </a: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en-US" altLang="zh-CN" sz="2400" dirty="0" smtClean="0">
              <a:latin typeface="+mn-ea"/>
            </a:endParaRPr>
          </a:p>
          <a:p>
            <a:endParaRPr lang="en-US" altLang="zh-CN" sz="2400" dirty="0">
              <a:latin typeface="+mn-ea"/>
            </a:endParaRPr>
          </a:p>
          <a:p>
            <a:endParaRPr lang="zh-CN" altLang="en-US" sz="2400" dirty="0">
              <a:latin typeface="+mn-ea"/>
            </a:endParaRPr>
          </a:p>
        </p:txBody>
      </p:sp>
      <p:pic>
        <p:nvPicPr>
          <p:cNvPr id="8" name="图片 7"/>
          <p:cNvPicPr>
            <a:picLocks noChangeAspect="1"/>
          </p:cNvPicPr>
          <p:nvPr/>
        </p:nvPicPr>
        <p:blipFill>
          <a:blip r:embed="rId5"/>
          <a:stretch>
            <a:fillRect/>
          </a:stretch>
        </p:blipFill>
        <p:spPr>
          <a:xfrm>
            <a:off x="4386687" y="598306"/>
            <a:ext cx="3076581" cy="1444109"/>
          </a:xfrm>
          <a:prstGeom prst="rect">
            <a:avLst/>
          </a:prstGeom>
        </p:spPr>
      </p:pic>
      <p:pic>
        <p:nvPicPr>
          <p:cNvPr id="9" name="图片 8"/>
          <p:cNvPicPr>
            <a:picLocks noChangeAspect="1"/>
          </p:cNvPicPr>
          <p:nvPr/>
        </p:nvPicPr>
        <p:blipFill>
          <a:blip r:embed="rId6"/>
          <a:stretch>
            <a:fillRect/>
          </a:stretch>
        </p:blipFill>
        <p:spPr>
          <a:xfrm>
            <a:off x="825929" y="2770373"/>
            <a:ext cx="10540141" cy="3319092"/>
          </a:xfrm>
          <a:prstGeom prst="rect">
            <a:avLst/>
          </a:prstGeom>
        </p:spPr>
      </p:pic>
    </p:spTree>
    <p:extLst>
      <p:ext uri="{BB962C8B-B14F-4D97-AF65-F5344CB8AC3E}">
        <p14:creationId xmlns:p14="http://schemas.microsoft.com/office/powerpoint/2010/main" val="6646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sz="2400">
              <a:latin typeface="+mn-ea"/>
              <a:ea typeface="+mn-ea"/>
            </a:endParaRPr>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latin typeface="+mn-ea"/>
            </a:endParaRPr>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p:cNvSpPr txBox="1"/>
          <p:nvPr/>
        </p:nvSpPr>
        <p:spPr>
          <a:xfrm>
            <a:off x="850333" y="383828"/>
            <a:ext cx="9658905" cy="461665"/>
          </a:xfrm>
          <a:prstGeom prst="rect">
            <a:avLst/>
          </a:prstGeom>
          <a:noFill/>
        </p:spPr>
        <p:txBody>
          <a:bodyPr wrap="square" rtlCol="0">
            <a:spAutoFit/>
          </a:bodyPr>
          <a:lstStyle/>
          <a:p>
            <a:r>
              <a:rPr lang="zh-CN" altLang="en-US" sz="2400" dirty="0" smtClean="0">
                <a:latin typeface="+mn-ea"/>
              </a:rPr>
              <a:t>根据公式，最终得到动态威胁值和动态威胁图</a:t>
            </a:r>
            <a:endParaRPr lang="zh-CN" altLang="en-US" sz="2400" dirty="0">
              <a:latin typeface="+mn-ea"/>
            </a:endParaRPr>
          </a:p>
        </p:txBody>
      </p:sp>
      <p:pic>
        <p:nvPicPr>
          <p:cNvPr id="8" name="图片 7"/>
          <p:cNvPicPr>
            <a:picLocks noChangeAspect="1"/>
          </p:cNvPicPr>
          <p:nvPr/>
        </p:nvPicPr>
        <p:blipFill>
          <a:blip r:embed="rId5"/>
          <a:stretch>
            <a:fillRect/>
          </a:stretch>
        </p:blipFill>
        <p:spPr>
          <a:xfrm>
            <a:off x="2180669" y="858755"/>
            <a:ext cx="7830662" cy="2567847"/>
          </a:xfrm>
          <a:prstGeom prst="rect">
            <a:avLst/>
          </a:prstGeom>
        </p:spPr>
      </p:pic>
      <p:pic>
        <p:nvPicPr>
          <p:cNvPr id="9" name="图片 8"/>
          <p:cNvPicPr>
            <a:picLocks noChangeAspect="1"/>
          </p:cNvPicPr>
          <p:nvPr/>
        </p:nvPicPr>
        <p:blipFill>
          <a:blip r:embed="rId6"/>
          <a:stretch>
            <a:fillRect/>
          </a:stretch>
        </p:blipFill>
        <p:spPr>
          <a:xfrm>
            <a:off x="850333" y="3505415"/>
            <a:ext cx="6654019" cy="3229870"/>
          </a:xfrm>
          <a:prstGeom prst="rect">
            <a:avLst/>
          </a:prstGeom>
        </p:spPr>
      </p:pic>
      <p:sp>
        <p:nvSpPr>
          <p:cNvPr id="10" name="文本框 9"/>
          <p:cNvSpPr txBox="1"/>
          <p:nvPr/>
        </p:nvSpPr>
        <p:spPr>
          <a:xfrm>
            <a:off x="8138626" y="3999615"/>
            <a:ext cx="3495803" cy="1200329"/>
          </a:xfrm>
          <a:prstGeom prst="rect">
            <a:avLst/>
          </a:prstGeom>
          <a:noFill/>
        </p:spPr>
        <p:txBody>
          <a:bodyPr wrap="square" rtlCol="0">
            <a:spAutoFit/>
          </a:bodyPr>
          <a:lstStyle/>
          <a:p>
            <a:r>
              <a:rPr lang="en-US" altLang="zh-CN" sz="2400" dirty="0" smtClean="0">
                <a:latin typeface="+mn-ea"/>
              </a:rPr>
              <a:t>42</a:t>
            </a:r>
            <a:r>
              <a:rPr lang="zh-CN" altLang="en-US" sz="2400" dirty="0" smtClean="0">
                <a:latin typeface="+mn-ea"/>
              </a:rPr>
              <a:t>期，安全因素“恶意代码”的动态威胁值突然增高，分析？？？？</a:t>
            </a:r>
            <a:endParaRPr lang="en-US" altLang="zh-CN" sz="2400" dirty="0" smtClean="0">
              <a:latin typeface="+mn-ea"/>
            </a:endParaRPr>
          </a:p>
        </p:txBody>
      </p:sp>
    </p:spTree>
    <p:extLst>
      <p:ext uri="{BB962C8B-B14F-4D97-AF65-F5344CB8AC3E}">
        <p14:creationId xmlns:p14="http://schemas.microsoft.com/office/powerpoint/2010/main" val="44677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a:extLst>
              <a:ext uri="{FF2B5EF4-FFF2-40B4-BE49-F238E27FC236}">
                <a16:creationId xmlns:a16="http://schemas.microsoft.com/office/drawing/2014/main" id="{A32FD011-37F2-4F2E-861E-B336528E3F61}"/>
              </a:ext>
            </a:extLst>
          </p:cNvPr>
          <p:cNvSpPr txBox="1"/>
          <p:nvPr/>
        </p:nvSpPr>
        <p:spPr>
          <a:xfrm>
            <a:off x="617577" y="509141"/>
            <a:ext cx="10956846" cy="6001643"/>
          </a:xfrm>
          <a:prstGeom prst="rect">
            <a:avLst/>
          </a:prstGeom>
          <a:noFill/>
        </p:spPr>
        <p:txBody>
          <a:bodyPr wrap="none" rtlCol="0">
            <a:spAutoFit/>
          </a:bodyPr>
          <a:lstStyle/>
          <a:p>
            <a:r>
              <a:rPr lang="zh-CN" altLang="en-US" sz="4800" b="1" dirty="0"/>
              <a:t>背景：</a:t>
            </a:r>
            <a:endParaRPr lang="en-US" altLang="zh-CN" sz="4800" b="1" dirty="0"/>
          </a:p>
          <a:p>
            <a:endParaRPr lang="en-US" altLang="zh-CN" sz="2400" dirty="0"/>
          </a:p>
          <a:p>
            <a:r>
              <a:rPr lang="en-US" altLang="zh-CN" sz="2400" dirty="0"/>
              <a:t>International Data Corporation (IDC) </a:t>
            </a:r>
            <a:r>
              <a:rPr lang="zh-CN" altLang="en-US" sz="2400" dirty="0"/>
              <a:t>的研究：</a:t>
            </a:r>
            <a:endParaRPr lang="en-US" altLang="zh-CN" sz="2400" dirty="0"/>
          </a:p>
          <a:p>
            <a:r>
              <a:rPr lang="zh-CN" altLang="en-US" sz="2400" dirty="0"/>
              <a:t>员工引发的意外安全事件比恶意的内部攻击更频繁，对信息安全的影响可能更大</a:t>
            </a:r>
            <a:endParaRPr lang="en-US" altLang="zh-CN" sz="2400" dirty="0"/>
          </a:p>
          <a:p>
            <a:endParaRPr lang="en-US" altLang="zh-CN" sz="2400" dirty="0"/>
          </a:p>
          <a:p>
            <a:r>
              <a:rPr lang="en-US" altLang="zh-CN" sz="2400" dirty="0"/>
              <a:t>Cisco </a:t>
            </a:r>
            <a:r>
              <a:rPr lang="zh-CN" altLang="en-US" sz="2400" dirty="0"/>
              <a:t>的调查：</a:t>
            </a:r>
            <a:endParaRPr lang="en-US" altLang="zh-CN" sz="2400" dirty="0"/>
          </a:p>
          <a:p>
            <a:r>
              <a:rPr lang="zh-CN" altLang="en-US" sz="2400" dirty="0"/>
              <a:t>员工行为是导致数据泄漏的主要原因</a:t>
            </a:r>
            <a:endParaRPr lang="en-US" altLang="zh-CN" sz="2400" dirty="0"/>
          </a:p>
          <a:p>
            <a:r>
              <a:rPr lang="zh-CN" altLang="en-US" sz="2400" dirty="0"/>
              <a:t>四分之一的公司甚至没有适当的访问和使用公司信息的安全策略</a:t>
            </a:r>
            <a:endParaRPr lang="en-US" altLang="zh-CN" sz="2400" dirty="0"/>
          </a:p>
          <a:p>
            <a:r>
              <a:rPr lang="zh-CN" altLang="en-US" sz="2400" dirty="0"/>
              <a:t>揭示了员工故意忽视或绕过安全政策、将个人和公司数据置于危险境地的原因。</a:t>
            </a:r>
            <a:endParaRPr lang="en-US" altLang="zh-CN" sz="2400" dirty="0"/>
          </a:p>
          <a:p>
            <a:endParaRPr lang="en-US" altLang="zh-CN" sz="2400" dirty="0"/>
          </a:p>
          <a:p>
            <a:r>
              <a:rPr lang="en-US" altLang="zh-CN" sz="2400" dirty="0"/>
              <a:t>《</a:t>
            </a:r>
            <a:r>
              <a:rPr lang="zh-CN" altLang="en-US" sz="2400" dirty="0"/>
              <a:t>内部威胁的</a:t>
            </a:r>
            <a:r>
              <a:rPr lang="en-US" altLang="zh-CN" sz="2400" dirty="0"/>
              <a:t>CERT</a:t>
            </a:r>
            <a:r>
              <a:rPr lang="zh-CN" altLang="en-US" sz="2400" dirty="0"/>
              <a:t>指南</a:t>
            </a:r>
            <a:r>
              <a:rPr lang="en-US" altLang="zh-CN" sz="2400" dirty="0"/>
              <a:t>》by CERT </a:t>
            </a:r>
            <a:r>
              <a:rPr lang="zh-CN" altLang="en-US" sz="2400" dirty="0"/>
              <a:t>将内部事件分为：</a:t>
            </a:r>
          </a:p>
          <a:p>
            <a:r>
              <a:rPr lang="zh-CN" altLang="en-US" sz="2400" dirty="0"/>
              <a:t> </a:t>
            </a:r>
            <a:r>
              <a:rPr lang="en-US" altLang="zh-CN" sz="2400" dirty="0"/>
              <a:t>- IT sabotage </a:t>
            </a:r>
            <a:r>
              <a:rPr lang="zh-CN" altLang="en-US" sz="2400" dirty="0"/>
              <a:t>破坏</a:t>
            </a:r>
          </a:p>
          <a:p>
            <a:r>
              <a:rPr lang="zh-CN" altLang="en-US" sz="2400" dirty="0"/>
              <a:t> </a:t>
            </a:r>
            <a:r>
              <a:rPr lang="en-US" altLang="zh-CN" sz="2400" dirty="0"/>
              <a:t>- theft of intellectual property (IP) </a:t>
            </a:r>
            <a:r>
              <a:rPr lang="zh-CN" altLang="en-US" sz="2400" dirty="0"/>
              <a:t>窃取知识产权</a:t>
            </a:r>
          </a:p>
          <a:p>
            <a:r>
              <a:rPr lang="zh-CN" altLang="en-US" sz="2400" dirty="0"/>
              <a:t> </a:t>
            </a:r>
            <a:r>
              <a:rPr lang="en-US" altLang="zh-CN" sz="2400" dirty="0"/>
              <a:t>- fraud </a:t>
            </a:r>
            <a:r>
              <a:rPr lang="zh-CN" altLang="en-US" sz="2400" dirty="0"/>
              <a:t>欺诈</a:t>
            </a:r>
          </a:p>
          <a:p>
            <a:endParaRPr lang="zh-CN" altLang="en-US" sz="2400" dirty="0"/>
          </a:p>
        </p:txBody>
      </p:sp>
    </p:spTree>
    <p:extLst>
      <p:ext uri="{BB962C8B-B14F-4D97-AF65-F5344CB8AC3E}">
        <p14:creationId xmlns:p14="http://schemas.microsoft.com/office/powerpoint/2010/main" val="2519568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Tree>
    <p:extLst>
      <p:ext uri="{BB962C8B-B14F-4D97-AF65-F5344CB8AC3E}">
        <p14:creationId xmlns:p14="http://schemas.microsoft.com/office/powerpoint/2010/main" val="336259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a:xfrm>
            <a:off x="1251285" y="3351826"/>
            <a:ext cx="9144000" cy="2387600"/>
          </a:xfrm>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a:extLst>
              <a:ext uri="{FF2B5EF4-FFF2-40B4-BE49-F238E27FC236}">
                <a16:creationId xmlns:a16="http://schemas.microsoft.com/office/drawing/2014/main" id="{1F3D01BF-97E1-4DB7-AA6E-99AB10FCC730}"/>
              </a:ext>
            </a:extLst>
          </p:cNvPr>
          <p:cNvSpPr txBox="1"/>
          <p:nvPr/>
        </p:nvSpPr>
        <p:spPr>
          <a:xfrm>
            <a:off x="745257" y="3613572"/>
            <a:ext cx="2646878" cy="830997"/>
          </a:xfrm>
          <a:prstGeom prst="rect">
            <a:avLst/>
          </a:prstGeom>
          <a:noFill/>
        </p:spPr>
        <p:txBody>
          <a:bodyPr wrap="none" rtlCol="0">
            <a:spAutoFit/>
          </a:bodyPr>
          <a:lstStyle/>
          <a:p>
            <a:r>
              <a:rPr lang="zh-CN" altLang="en-US" sz="4800" dirty="0"/>
              <a:t>风险分析</a:t>
            </a:r>
          </a:p>
        </p:txBody>
      </p:sp>
      <p:sp>
        <p:nvSpPr>
          <p:cNvPr id="11" name="左大括号 10">
            <a:extLst>
              <a:ext uri="{FF2B5EF4-FFF2-40B4-BE49-F238E27FC236}">
                <a16:creationId xmlns:a16="http://schemas.microsoft.com/office/drawing/2014/main" id="{905503F4-2249-4FA1-A1B9-FEB14E849CE8}"/>
              </a:ext>
            </a:extLst>
          </p:cNvPr>
          <p:cNvSpPr/>
          <p:nvPr/>
        </p:nvSpPr>
        <p:spPr>
          <a:xfrm>
            <a:off x="3438151" y="3259751"/>
            <a:ext cx="577049" cy="15708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1A8B5B7-D094-4190-A1A0-C6DCF4B793E8}"/>
              </a:ext>
            </a:extLst>
          </p:cNvPr>
          <p:cNvSpPr txBox="1"/>
          <p:nvPr/>
        </p:nvSpPr>
        <p:spPr>
          <a:xfrm>
            <a:off x="4215761" y="2936147"/>
            <a:ext cx="7165744" cy="646331"/>
          </a:xfrm>
          <a:prstGeom prst="rect">
            <a:avLst/>
          </a:prstGeom>
          <a:noFill/>
        </p:spPr>
        <p:txBody>
          <a:bodyPr wrap="none" rtlCol="0">
            <a:spAutoFit/>
          </a:bodyPr>
          <a:lstStyle/>
          <a:p>
            <a:r>
              <a:rPr lang="en-US" altLang="zh-CN" sz="3600" dirty="0"/>
              <a:t>Deductive —— </a:t>
            </a:r>
            <a:r>
              <a:rPr lang="zh-CN" altLang="en-US" sz="3600" dirty="0"/>
              <a:t>演绎：自顶而下 √</a:t>
            </a:r>
          </a:p>
        </p:txBody>
      </p:sp>
      <p:sp>
        <p:nvSpPr>
          <p:cNvPr id="13" name="文本框 12">
            <a:extLst>
              <a:ext uri="{FF2B5EF4-FFF2-40B4-BE49-F238E27FC236}">
                <a16:creationId xmlns:a16="http://schemas.microsoft.com/office/drawing/2014/main" id="{1F69F97D-E4AA-4D79-85A6-3769FB99613E}"/>
              </a:ext>
            </a:extLst>
          </p:cNvPr>
          <p:cNvSpPr txBox="1"/>
          <p:nvPr/>
        </p:nvSpPr>
        <p:spPr>
          <a:xfrm>
            <a:off x="4215761" y="4507454"/>
            <a:ext cx="6389891" cy="646331"/>
          </a:xfrm>
          <a:prstGeom prst="rect">
            <a:avLst/>
          </a:prstGeom>
          <a:noFill/>
        </p:spPr>
        <p:txBody>
          <a:bodyPr wrap="none" rtlCol="0">
            <a:spAutoFit/>
          </a:bodyPr>
          <a:lstStyle/>
          <a:p>
            <a:r>
              <a:rPr lang="en-US" altLang="zh-CN" sz="3600" dirty="0"/>
              <a:t>Inductive —— </a:t>
            </a:r>
            <a:r>
              <a:rPr lang="zh-CN" altLang="en-US" sz="3600" dirty="0"/>
              <a:t>归纳：自底而上</a:t>
            </a:r>
          </a:p>
        </p:txBody>
      </p:sp>
      <p:sp>
        <p:nvSpPr>
          <p:cNvPr id="14" name="文本框 13">
            <a:extLst>
              <a:ext uri="{FF2B5EF4-FFF2-40B4-BE49-F238E27FC236}">
                <a16:creationId xmlns:a16="http://schemas.microsoft.com/office/drawing/2014/main" id="{B1A3C08B-2D39-4B90-9D0E-0C411E9DD369}"/>
              </a:ext>
            </a:extLst>
          </p:cNvPr>
          <p:cNvSpPr txBox="1"/>
          <p:nvPr/>
        </p:nvSpPr>
        <p:spPr>
          <a:xfrm>
            <a:off x="791273" y="1118574"/>
            <a:ext cx="10341293" cy="1077218"/>
          </a:xfrm>
          <a:prstGeom prst="rect">
            <a:avLst/>
          </a:prstGeom>
          <a:noFill/>
        </p:spPr>
        <p:txBody>
          <a:bodyPr wrap="none" rtlCol="0">
            <a:spAutoFit/>
          </a:bodyPr>
          <a:lstStyle/>
          <a:p>
            <a:r>
              <a:rPr lang="en-US" altLang="zh-CN" sz="2800" dirty="0"/>
              <a:t>National Institute of Standards and Technology (NIST)</a:t>
            </a:r>
            <a:r>
              <a:rPr lang="zh-CN" altLang="en-US" sz="2800" dirty="0"/>
              <a:t>：</a:t>
            </a:r>
            <a:endParaRPr lang="en-US" altLang="zh-CN" sz="2800" dirty="0"/>
          </a:p>
          <a:p>
            <a:r>
              <a:rPr lang="zh-CN" altLang="en-US" sz="3600" dirty="0"/>
              <a:t>风险评估：确定风险，如危害发生的程度和可能性</a:t>
            </a:r>
          </a:p>
        </p:txBody>
      </p:sp>
    </p:spTree>
    <p:extLst>
      <p:ext uri="{BB962C8B-B14F-4D97-AF65-F5344CB8AC3E}">
        <p14:creationId xmlns:p14="http://schemas.microsoft.com/office/powerpoint/2010/main" val="406891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a:extLst>
              <a:ext uri="{FF2B5EF4-FFF2-40B4-BE49-F238E27FC236}">
                <a16:creationId xmlns:a16="http://schemas.microsoft.com/office/drawing/2014/main" id="{D5DF736B-A21C-4611-802B-032372C201BB}"/>
              </a:ext>
            </a:extLst>
          </p:cNvPr>
          <p:cNvSpPr txBox="1"/>
          <p:nvPr/>
        </p:nvSpPr>
        <p:spPr>
          <a:xfrm>
            <a:off x="1074042" y="1122363"/>
            <a:ext cx="10043916" cy="4093428"/>
          </a:xfrm>
          <a:prstGeom prst="rect">
            <a:avLst/>
          </a:prstGeom>
          <a:noFill/>
        </p:spPr>
        <p:txBody>
          <a:bodyPr wrap="square" rtlCol="0">
            <a:spAutoFit/>
          </a:bodyPr>
          <a:lstStyle/>
          <a:p>
            <a:r>
              <a:rPr lang="en-US" altLang="zh-CN" sz="3200" b="1" dirty="0"/>
              <a:t>Fault Tree Analysis (FTA)</a:t>
            </a:r>
            <a:r>
              <a:rPr lang="zh-CN" altLang="en-US" sz="3200" b="1" dirty="0"/>
              <a:t>：</a:t>
            </a:r>
            <a:endParaRPr lang="en-US" altLang="zh-CN" sz="3200" b="1" dirty="0"/>
          </a:p>
          <a:p>
            <a:endParaRPr lang="en-US" altLang="zh-CN" sz="3200" dirty="0"/>
          </a:p>
          <a:p>
            <a:r>
              <a:rPr lang="zh-CN" altLang="en-US" sz="2800" dirty="0"/>
              <a:t> </a:t>
            </a:r>
            <a:r>
              <a:rPr lang="en-US" altLang="zh-CN" sz="2800" dirty="0"/>
              <a:t>- </a:t>
            </a:r>
            <a:r>
              <a:rPr lang="zh-CN" altLang="en-US" sz="2800" dirty="0"/>
              <a:t>故障树从一个顶部或根事件开始，该事件是故障的最终结果，表示需要预测可靠性和可用性数据来解决的问题。</a:t>
            </a:r>
            <a:endParaRPr lang="en-US" altLang="zh-CN" sz="2800" dirty="0"/>
          </a:p>
          <a:p>
            <a:r>
              <a:rPr lang="zh-CN" altLang="en-US" sz="2800" dirty="0"/>
              <a:t> </a:t>
            </a:r>
            <a:r>
              <a:rPr lang="en-US" altLang="zh-CN" sz="2800" dirty="0"/>
              <a:t>- </a:t>
            </a:r>
            <a:r>
              <a:rPr lang="zh-CN" altLang="en-US" sz="2800" dirty="0"/>
              <a:t>这种技术定性或定量地确定了系统故障的概率，通过识别顶级事件的根本原因，并提出缓解这些原因的对策。</a:t>
            </a:r>
            <a:endParaRPr lang="en-US" altLang="zh-CN" sz="2800" dirty="0"/>
          </a:p>
          <a:p>
            <a:r>
              <a:rPr lang="zh-CN" altLang="en-US" sz="2800" dirty="0"/>
              <a:t> </a:t>
            </a:r>
            <a:r>
              <a:rPr lang="en-US" altLang="zh-CN" sz="2800" dirty="0"/>
              <a:t>- </a:t>
            </a:r>
            <a:r>
              <a:rPr lang="zh-CN" altLang="en-US" sz="2800" dirty="0"/>
              <a:t>使用</a:t>
            </a:r>
            <a:r>
              <a:rPr lang="en-US" altLang="zh-CN" sz="2800" dirty="0"/>
              <a:t>FTA</a:t>
            </a:r>
            <a:r>
              <a:rPr lang="zh-CN" altLang="en-US" sz="2800" dirty="0"/>
              <a:t>处理意外内部安全事件的优点是，它以</a:t>
            </a:r>
            <a:r>
              <a:rPr lang="zh-CN" altLang="en-US" sz="2800" b="1" dirty="0"/>
              <a:t>结构化、图形化</a:t>
            </a:r>
            <a:r>
              <a:rPr lang="zh-CN" altLang="en-US" sz="2800" dirty="0"/>
              <a:t>的方式显示根事件的所有潜在事件组合。这种结构将</a:t>
            </a:r>
            <a:r>
              <a:rPr lang="zh-CN" altLang="en-US" sz="2800" b="1" dirty="0"/>
              <a:t>分解为基本事件或根本原因，并使解释或沟通对策变得容易</a:t>
            </a:r>
            <a:r>
              <a:rPr lang="zh-CN" altLang="en-US" sz="2800" dirty="0"/>
              <a:t>。</a:t>
            </a:r>
            <a:endParaRPr lang="en-US" altLang="zh-CN" sz="2800" dirty="0"/>
          </a:p>
        </p:txBody>
      </p:sp>
    </p:spTree>
    <p:extLst>
      <p:ext uri="{BB962C8B-B14F-4D97-AF65-F5344CB8AC3E}">
        <p14:creationId xmlns:p14="http://schemas.microsoft.com/office/powerpoint/2010/main" val="395765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7" name="图片 6">
            <a:extLst>
              <a:ext uri="{FF2B5EF4-FFF2-40B4-BE49-F238E27FC236}">
                <a16:creationId xmlns:a16="http://schemas.microsoft.com/office/drawing/2014/main" id="{CDD90E87-A748-4374-BDEB-51C7002EFAEA}"/>
              </a:ext>
            </a:extLst>
          </p:cNvPr>
          <p:cNvPicPr>
            <a:picLocks noChangeAspect="1"/>
          </p:cNvPicPr>
          <p:nvPr/>
        </p:nvPicPr>
        <p:blipFill>
          <a:blip r:embed="rId5"/>
          <a:stretch>
            <a:fillRect/>
          </a:stretch>
        </p:blipFill>
        <p:spPr>
          <a:xfrm>
            <a:off x="5759116" y="263014"/>
            <a:ext cx="5820171" cy="50691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矩形 7">
            <a:extLst>
              <a:ext uri="{FF2B5EF4-FFF2-40B4-BE49-F238E27FC236}">
                <a16:creationId xmlns:a16="http://schemas.microsoft.com/office/drawing/2014/main" id="{FF79CEAB-6AEC-494C-9974-0CDEBA321516}"/>
              </a:ext>
            </a:extLst>
          </p:cNvPr>
          <p:cNvSpPr/>
          <p:nvPr/>
        </p:nvSpPr>
        <p:spPr>
          <a:xfrm>
            <a:off x="631208" y="518575"/>
            <a:ext cx="978568" cy="4491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延期 8">
            <a:extLst>
              <a:ext uri="{FF2B5EF4-FFF2-40B4-BE49-F238E27FC236}">
                <a16:creationId xmlns:a16="http://schemas.microsoft.com/office/drawing/2014/main" id="{0018C71B-FB99-4113-A682-858916F065DC}"/>
              </a:ext>
            </a:extLst>
          </p:cNvPr>
          <p:cNvSpPr/>
          <p:nvPr/>
        </p:nvSpPr>
        <p:spPr>
          <a:xfrm rot="16200000">
            <a:off x="759545" y="1754980"/>
            <a:ext cx="721895" cy="561474"/>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54B4D009-E500-49F1-ABC6-98A1B0C00ADB}"/>
              </a:ext>
            </a:extLst>
          </p:cNvPr>
          <p:cNvSpPr/>
          <p:nvPr/>
        </p:nvSpPr>
        <p:spPr>
          <a:xfrm flipV="1">
            <a:off x="819702" y="3108910"/>
            <a:ext cx="561475" cy="80210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A2204AB-4AB6-4FDE-9E6C-0BFCE7F01FED}"/>
              </a:ext>
            </a:extLst>
          </p:cNvPr>
          <p:cNvSpPr/>
          <p:nvPr/>
        </p:nvSpPr>
        <p:spPr>
          <a:xfrm>
            <a:off x="715430" y="4535904"/>
            <a:ext cx="770021" cy="72189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B475DCF0-6C92-4071-8577-7B7A2D54D931}"/>
              </a:ext>
            </a:extLst>
          </p:cNvPr>
          <p:cNvSpPr/>
          <p:nvPr/>
        </p:nvSpPr>
        <p:spPr>
          <a:xfrm>
            <a:off x="585536" y="5463967"/>
            <a:ext cx="1029810" cy="721896"/>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8F107ED-A6C1-45D1-B57A-3E4C6DA16E1A}"/>
              </a:ext>
            </a:extLst>
          </p:cNvPr>
          <p:cNvSpPr txBox="1"/>
          <p:nvPr/>
        </p:nvSpPr>
        <p:spPr>
          <a:xfrm>
            <a:off x="1918237" y="419130"/>
            <a:ext cx="3424665" cy="5693866"/>
          </a:xfrm>
          <a:prstGeom prst="rect">
            <a:avLst/>
          </a:prstGeom>
          <a:noFill/>
        </p:spPr>
        <p:txBody>
          <a:bodyPr wrap="square" rtlCol="0">
            <a:spAutoFit/>
          </a:bodyPr>
          <a:lstStyle/>
          <a:p>
            <a:r>
              <a:rPr lang="zh-CN" altLang="en-US" sz="2800" dirty="0"/>
              <a:t>要进一步分析的事件</a:t>
            </a:r>
            <a:endParaRPr lang="en-US" altLang="zh-CN" sz="2800" dirty="0"/>
          </a:p>
          <a:p>
            <a:endParaRPr lang="en-US" altLang="zh-CN" sz="2800" dirty="0"/>
          </a:p>
          <a:p>
            <a:r>
              <a:rPr lang="zh-CN" altLang="en-US" sz="2800" dirty="0"/>
              <a:t>与门：上面的事件只在所有下面的所有事件发生时才会发生</a:t>
            </a:r>
            <a:endParaRPr lang="en-US" altLang="zh-CN" sz="2800" dirty="0"/>
          </a:p>
          <a:p>
            <a:endParaRPr lang="en-US" altLang="zh-CN" sz="2800" dirty="0"/>
          </a:p>
          <a:p>
            <a:r>
              <a:rPr lang="zh-CN" altLang="en-US" sz="2800" dirty="0"/>
              <a:t>或门：上面的事件在下面的任何一个事件发生时就会发生</a:t>
            </a:r>
            <a:endParaRPr lang="en-US" altLang="zh-CN" sz="2800" dirty="0"/>
          </a:p>
          <a:p>
            <a:endParaRPr lang="en-US" altLang="zh-CN" sz="2800" dirty="0"/>
          </a:p>
          <a:p>
            <a:r>
              <a:rPr lang="zh-CN" altLang="en-US" sz="2800" dirty="0"/>
              <a:t>基本故障事件</a:t>
            </a:r>
            <a:endParaRPr lang="en-US" altLang="zh-CN" sz="2800" dirty="0"/>
          </a:p>
          <a:p>
            <a:endParaRPr lang="en-US" altLang="zh-CN" sz="2800" dirty="0"/>
          </a:p>
          <a:p>
            <a:r>
              <a:rPr lang="zh-CN" altLang="en-US" sz="2800" dirty="0"/>
              <a:t>未开发的事件</a:t>
            </a:r>
            <a:endParaRPr lang="en-US" altLang="zh-CN" sz="2800" dirty="0"/>
          </a:p>
        </p:txBody>
      </p:sp>
    </p:spTree>
    <p:extLst>
      <p:ext uri="{BB962C8B-B14F-4D97-AF65-F5344CB8AC3E}">
        <p14:creationId xmlns:p14="http://schemas.microsoft.com/office/powerpoint/2010/main" val="331602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7" name="Picture 2" descr="logo">
            <a:extLst>
              <a:ext uri="{FF2B5EF4-FFF2-40B4-BE49-F238E27FC236}">
                <a16:creationId xmlns:a16="http://schemas.microsoft.com/office/drawing/2014/main" id="{CEE28F18-6848-47AF-9834-049BF744FF5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C90C725D-FAE3-4140-BA29-56114E4F4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9" name="图片 8">
            <a:extLst>
              <a:ext uri="{FF2B5EF4-FFF2-40B4-BE49-F238E27FC236}">
                <a16:creationId xmlns:a16="http://schemas.microsoft.com/office/drawing/2014/main" id="{94FA6AA6-C199-495B-9020-AC2EA70FC0D3}"/>
              </a:ext>
            </a:extLst>
          </p:cNvPr>
          <p:cNvPicPr>
            <a:picLocks noChangeAspect="1"/>
          </p:cNvPicPr>
          <p:nvPr/>
        </p:nvPicPr>
        <p:blipFill>
          <a:blip r:embed="rId5"/>
          <a:stretch>
            <a:fillRect/>
          </a:stretch>
        </p:blipFill>
        <p:spPr>
          <a:xfrm>
            <a:off x="5759116" y="263014"/>
            <a:ext cx="5820171" cy="50691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579629C7-C824-4E85-9DA5-A379F549F814}"/>
              </a:ext>
            </a:extLst>
          </p:cNvPr>
          <p:cNvSpPr txBox="1"/>
          <p:nvPr/>
        </p:nvSpPr>
        <p:spPr>
          <a:xfrm>
            <a:off x="612713" y="576931"/>
            <a:ext cx="4969940" cy="5201424"/>
          </a:xfrm>
          <a:prstGeom prst="rect">
            <a:avLst/>
          </a:prstGeom>
          <a:noFill/>
        </p:spPr>
        <p:txBody>
          <a:bodyPr wrap="square" rtlCol="0">
            <a:spAutoFit/>
          </a:bodyPr>
          <a:lstStyle/>
          <a:p>
            <a:r>
              <a:rPr lang="en-US" altLang="zh-CN" sz="3200" b="1" dirty="0"/>
              <a:t>Minimal Cut Set (MCS)</a:t>
            </a:r>
          </a:p>
          <a:p>
            <a:r>
              <a:rPr lang="zh-CN" altLang="en-US" sz="2400" dirty="0"/>
              <a:t>应用布尔代数的规则</a:t>
            </a:r>
            <a:endParaRPr lang="en-US" altLang="zh-CN" sz="2400" dirty="0"/>
          </a:p>
          <a:p>
            <a:r>
              <a:rPr lang="en-US" altLang="zh-CN" sz="3200" dirty="0"/>
              <a:t>Root Event = C1⋃C2</a:t>
            </a:r>
          </a:p>
          <a:p>
            <a:r>
              <a:rPr lang="en-US" altLang="zh-CN" sz="3200" dirty="0"/>
              <a:t>C2 = C3⋂C4</a:t>
            </a:r>
          </a:p>
          <a:p>
            <a:r>
              <a:rPr lang="en-US" altLang="zh-CN" sz="3200" dirty="0"/>
              <a:t>C1⋃C2 = B1⋃ (B2⋂B3)</a:t>
            </a:r>
          </a:p>
          <a:p>
            <a:endParaRPr lang="en-US" altLang="zh-CN" sz="3200" dirty="0"/>
          </a:p>
          <a:p>
            <a:r>
              <a:rPr lang="zh-CN" altLang="en-US" sz="2400" dirty="0"/>
              <a:t>割集是一组事件，它们一起导致根事件发生。</a:t>
            </a:r>
          </a:p>
          <a:p>
            <a:r>
              <a:rPr lang="en-US" altLang="zh-CN" sz="2400" dirty="0"/>
              <a:t>MCS</a:t>
            </a:r>
            <a:r>
              <a:rPr lang="zh-CN" altLang="en-US" sz="2400" dirty="0"/>
              <a:t>是一个具有最小数量事件的割集，这些事件可以导致根事件发生。</a:t>
            </a:r>
            <a:endParaRPr lang="en-US" altLang="zh-CN" sz="2400" dirty="0"/>
          </a:p>
          <a:p>
            <a:endParaRPr lang="en-US" altLang="zh-CN" sz="2400" dirty="0"/>
          </a:p>
          <a:p>
            <a:r>
              <a:rPr lang="zh-CN" altLang="en-US" sz="2800" b="1" dirty="0"/>
              <a:t>图中 </a:t>
            </a:r>
            <a:r>
              <a:rPr lang="en-US" altLang="zh-CN" sz="2800" b="1" dirty="0"/>
              <a:t>MCS </a:t>
            </a:r>
            <a:r>
              <a:rPr lang="zh-CN" altLang="en-US" sz="2800" b="1" dirty="0"/>
              <a:t>是</a:t>
            </a:r>
            <a:r>
              <a:rPr lang="en-US" altLang="zh-CN" sz="2800" b="1" dirty="0"/>
              <a:t> {B1} </a:t>
            </a:r>
            <a:r>
              <a:rPr lang="zh-CN" altLang="en-US" sz="2800" b="1" dirty="0"/>
              <a:t>和</a:t>
            </a:r>
            <a:r>
              <a:rPr lang="en-US" altLang="zh-CN" sz="2800" b="1" dirty="0"/>
              <a:t> {B2, B3}</a:t>
            </a:r>
            <a:endParaRPr lang="zh-CN" altLang="en-US" sz="2800" b="1" dirty="0"/>
          </a:p>
        </p:txBody>
      </p:sp>
    </p:spTree>
    <p:extLst>
      <p:ext uri="{BB962C8B-B14F-4D97-AF65-F5344CB8AC3E}">
        <p14:creationId xmlns:p14="http://schemas.microsoft.com/office/powerpoint/2010/main" val="253205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1026"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D0BF5641-286B-49D6-BB52-E63F1E93A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2CF23F44-44C3-4FDD-B002-52F026BD4345}"/>
              </a:ext>
            </a:extLst>
          </p:cNvPr>
          <p:cNvPicPr>
            <a:picLocks noChangeAspect="1"/>
          </p:cNvPicPr>
          <p:nvPr/>
        </p:nvPicPr>
        <p:blipFill>
          <a:blip r:embed="rId6"/>
          <a:stretch>
            <a:fillRect/>
          </a:stretch>
        </p:blipFill>
        <p:spPr>
          <a:xfrm>
            <a:off x="6400800" y="221942"/>
            <a:ext cx="5557930" cy="5230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DD60901A-9BCE-4014-BA07-08B0BD76E9B2}"/>
              </a:ext>
            </a:extLst>
          </p:cNvPr>
          <p:cNvSpPr txBox="1"/>
          <p:nvPr/>
        </p:nvSpPr>
        <p:spPr>
          <a:xfrm>
            <a:off x="668323" y="2396305"/>
            <a:ext cx="5217572" cy="4247317"/>
          </a:xfrm>
          <a:prstGeom prst="rect">
            <a:avLst/>
          </a:prstGeom>
          <a:noFill/>
        </p:spPr>
        <p:txBody>
          <a:bodyPr wrap="square" rtlCol="0">
            <a:spAutoFit/>
          </a:bodyPr>
          <a:lstStyle/>
          <a:p>
            <a:r>
              <a:rPr lang="zh-CN" altLang="en-US" dirty="0"/>
              <a:t>根事件</a:t>
            </a:r>
            <a:r>
              <a:rPr lang="en-US" altLang="zh-CN" dirty="0"/>
              <a:t>:</a:t>
            </a:r>
            <a:r>
              <a:rPr lang="zh-CN" altLang="en-US" dirty="0"/>
              <a:t>出站电子邮件中的意外数据泄漏</a:t>
            </a:r>
            <a:endParaRPr lang="en-US" altLang="zh-CN" dirty="0"/>
          </a:p>
          <a:p>
            <a:r>
              <a:rPr lang="en-US" altLang="zh-CN" dirty="0"/>
              <a:t>C1:</a:t>
            </a:r>
            <a:r>
              <a:rPr lang="zh-CN" altLang="en-US" dirty="0"/>
              <a:t>电子邮件收件人输入错误</a:t>
            </a:r>
          </a:p>
          <a:p>
            <a:r>
              <a:rPr lang="en-US" altLang="zh-CN" dirty="0"/>
              <a:t>B1:</a:t>
            </a:r>
            <a:r>
              <a:rPr lang="zh-CN" altLang="en-US" dirty="0"/>
              <a:t>未能验证电子邮件收件人</a:t>
            </a:r>
          </a:p>
          <a:p>
            <a:r>
              <a:rPr lang="en-US" altLang="zh-CN" dirty="0"/>
              <a:t>B2:</a:t>
            </a:r>
            <a:r>
              <a:rPr lang="zh-CN" altLang="en-US" dirty="0"/>
              <a:t>缺乏监控出站邮件的政策和程序</a:t>
            </a:r>
          </a:p>
          <a:p>
            <a:r>
              <a:rPr lang="en-US" altLang="zh-CN" dirty="0"/>
              <a:t>B3:</a:t>
            </a:r>
            <a:r>
              <a:rPr lang="zh-CN" altLang="en-US" dirty="0"/>
              <a:t>缺乏监控出站邮件的技术控制</a:t>
            </a:r>
          </a:p>
          <a:p>
            <a:r>
              <a:rPr lang="en-US" altLang="zh-CN" dirty="0"/>
              <a:t>B4:</a:t>
            </a:r>
            <a:r>
              <a:rPr lang="zh-CN" altLang="en-US" dirty="0"/>
              <a:t>缺乏尽职调查</a:t>
            </a:r>
            <a:endParaRPr lang="en-US" altLang="zh-CN" dirty="0"/>
          </a:p>
          <a:p>
            <a:endParaRPr lang="en-US" altLang="zh-CN" dirty="0"/>
          </a:p>
          <a:p>
            <a:r>
              <a:rPr lang="en-US" altLang="zh-CN" dirty="0"/>
              <a:t>Root Event = C1= B1 ⋂ (B2 ⋃ B3) </a:t>
            </a:r>
          </a:p>
          <a:p>
            <a:r>
              <a:rPr lang="en-US" altLang="zh-CN" dirty="0"/>
              <a:t>B1=B4</a:t>
            </a:r>
          </a:p>
          <a:p>
            <a:r>
              <a:rPr lang="en-US" altLang="zh-CN" dirty="0"/>
              <a:t>Root Event = B4 ⋂ (B2 ⋃ B3) = (B4 ⋂ B2) ⋃ (B4 ⋂ B3) </a:t>
            </a:r>
          </a:p>
          <a:p>
            <a:r>
              <a:rPr lang="en-US" altLang="zh-CN" dirty="0"/>
              <a:t>MCS = {B2, B4}, {B3, B4} </a:t>
            </a:r>
          </a:p>
          <a:p>
            <a:endParaRPr lang="en-US" altLang="zh-CN" dirty="0"/>
          </a:p>
          <a:p>
            <a:r>
              <a:rPr lang="zh-CN" altLang="en-US" dirty="0"/>
              <a:t>解决措施：</a:t>
            </a:r>
            <a:endParaRPr lang="en-US" altLang="zh-CN" dirty="0"/>
          </a:p>
          <a:p>
            <a:r>
              <a:rPr lang="zh-CN" altLang="en-US" dirty="0"/>
              <a:t>适当的政策来控制电子邮件中发送的敏感信息</a:t>
            </a:r>
            <a:endParaRPr lang="en-US" altLang="zh-CN" dirty="0"/>
          </a:p>
          <a:p>
            <a:r>
              <a:rPr lang="zh-CN" altLang="en-US" dirty="0"/>
              <a:t>提高对政策的意识和理解</a:t>
            </a:r>
          </a:p>
        </p:txBody>
      </p:sp>
      <p:sp>
        <p:nvSpPr>
          <p:cNvPr id="9" name="文本框 8">
            <a:extLst>
              <a:ext uri="{FF2B5EF4-FFF2-40B4-BE49-F238E27FC236}">
                <a16:creationId xmlns:a16="http://schemas.microsoft.com/office/drawing/2014/main" id="{B6A4ED87-F8B3-4382-9917-C1D9531D7192}"/>
              </a:ext>
            </a:extLst>
          </p:cNvPr>
          <p:cNvSpPr txBox="1"/>
          <p:nvPr/>
        </p:nvSpPr>
        <p:spPr>
          <a:xfrm>
            <a:off x="2582132" y="287854"/>
            <a:ext cx="3390830" cy="1908215"/>
          </a:xfrm>
          <a:prstGeom prst="rect">
            <a:avLst/>
          </a:prstGeom>
          <a:noFill/>
        </p:spPr>
        <p:txBody>
          <a:bodyPr wrap="square" rtlCol="0">
            <a:spAutoFit/>
          </a:bodyPr>
          <a:lstStyle/>
          <a:p>
            <a:r>
              <a:rPr lang="zh-CN" altLang="en-US" sz="2800" b="1" dirty="0"/>
              <a:t>栗子壹 </a:t>
            </a:r>
            <a:r>
              <a:rPr lang="en-US" altLang="zh-CN" sz="2800" b="1" dirty="0"/>
              <a:t>——</a:t>
            </a:r>
          </a:p>
          <a:p>
            <a:r>
              <a:rPr lang="zh-CN" altLang="en-US" dirty="0"/>
              <a:t>“</a:t>
            </a:r>
            <a:r>
              <a:rPr lang="en-US" altLang="zh-CN" dirty="0"/>
              <a:t>2009</a:t>
            </a:r>
            <a:r>
              <a:rPr lang="zh-CN" altLang="en-US" dirty="0"/>
              <a:t>年</a:t>
            </a:r>
            <a:r>
              <a:rPr lang="en-US" altLang="zh-CN" dirty="0"/>
              <a:t>9</a:t>
            </a:r>
            <a:r>
              <a:rPr lang="zh-CN" altLang="en-US" dirty="0"/>
              <a:t>月</a:t>
            </a:r>
            <a:r>
              <a:rPr lang="en-US" altLang="zh-CN" dirty="0"/>
              <a:t>1</a:t>
            </a:r>
            <a:r>
              <a:rPr lang="zh-CN" altLang="en-US" dirty="0"/>
              <a:t>日，我们的一名员工不小心将私人信息附加到一个错误的电子邮件地址，包括姓名、电话号码、相关保险单号码、出生日期、社会关系和安全号码。”</a:t>
            </a:r>
          </a:p>
        </p:txBody>
      </p:sp>
    </p:spTree>
    <p:extLst>
      <p:ext uri="{BB962C8B-B14F-4D97-AF65-F5344CB8AC3E}">
        <p14:creationId xmlns:p14="http://schemas.microsoft.com/office/powerpoint/2010/main" val="729525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9"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CEE90065-B3A6-405B-9E4C-B8F05321D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B57BD40-EEC0-41CF-8CBC-144F324F3D10}"/>
              </a:ext>
            </a:extLst>
          </p:cNvPr>
          <p:cNvPicPr>
            <a:picLocks noChangeAspect="1"/>
          </p:cNvPicPr>
          <p:nvPr/>
        </p:nvPicPr>
        <p:blipFill>
          <a:blip r:embed="rId4"/>
          <a:stretch>
            <a:fillRect/>
          </a:stretch>
        </p:blipFill>
        <p:spPr>
          <a:xfrm>
            <a:off x="3622089" y="1573727"/>
            <a:ext cx="8569911" cy="5284273"/>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10" name="文本框 9">
            <a:extLst>
              <a:ext uri="{FF2B5EF4-FFF2-40B4-BE49-F238E27FC236}">
                <a16:creationId xmlns:a16="http://schemas.microsoft.com/office/drawing/2014/main" id="{4D72C16C-99FE-4A9F-9F12-D5217A7BB771}"/>
              </a:ext>
            </a:extLst>
          </p:cNvPr>
          <p:cNvSpPr txBox="1"/>
          <p:nvPr/>
        </p:nvSpPr>
        <p:spPr>
          <a:xfrm>
            <a:off x="2582132" y="287854"/>
            <a:ext cx="9115678" cy="1631216"/>
          </a:xfrm>
          <a:prstGeom prst="rect">
            <a:avLst/>
          </a:prstGeom>
          <a:noFill/>
        </p:spPr>
        <p:txBody>
          <a:bodyPr wrap="square" rtlCol="0">
            <a:spAutoFit/>
          </a:bodyPr>
          <a:lstStyle/>
          <a:p>
            <a:r>
              <a:rPr lang="zh-CN" altLang="en-US" sz="2800" b="1" dirty="0"/>
              <a:t>栗子贰 </a:t>
            </a:r>
            <a:r>
              <a:rPr lang="en-US" altLang="zh-CN" sz="2800" b="1" dirty="0"/>
              <a:t>——</a:t>
            </a:r>
          </a:p>
          <a:p>
            <a:r>
              <a:rPr lang="zh-CN" altLang="en-US" dirty="0"/>
              <a:t>“该公司在满足来自美国的信息自由要求时，意外地交出了在世老兵的数据。这项要求是要从一个已故退伍军人数据库中取得数据，但是数据库中却增加了</a:t>
            </a:r>
            <a:r>
              <a:rPr lang="en-US" altLang="zh-CN" dirty="0"/>
              <a:t>2 257</a:t>
            </a:r>
            <a:r>
              <a:rPr lang="zh-CN" altLang="en-US" dirty="0"/>
              <a:t>名活着的退伍军人的数据，而且可能会增加到</a:t>
            </a:r>
            <a:r>
              <a:rPr lang="en-US" altLang="zh-CN" dirty="0"/>
              <a:t>4 000</a:t>
            </a:r>
            <a:r>
              <a:rPr lang="zh-CN" altLang="en-US" dirty="0"/>
              <a:t>多名。这些数据包括姓名、社会保险号、出生日期和军事任务。”</a:t>
            </a:r>
          </a:p>
        </p:txBody>
      </p:sp>
      <p:sp>
        <p:nvSpPr>
          <p:cNvPr id="8" name="文本框 7">
            <a:extLst>
              <a:ext uri="{FF2B5EF4-FFF2-40B4-BE49-F238E27FC236}">
                <a16:creationId xmlns:a16="http://schemas.microsoft.com/office/drawing/2014/main" id="{348FB22E-9409-4B2F-82FD-9C3EB50BB511}"/>
              </a:ext>
            </a:extLst>
          </p:cNvPr>
          <p:cNvSpPr txBox="1"/>
          <p:nvPr/>
        </p:nvSpPr>
        <p:spPr>
          <a:xfrm>
            <a:off x="439446" y="2353813"/>
            <a:ext cx="3890809" cy="4247317"/>
          </a:xfrm>
          <a:prstGeom prst="rect">
            <a:avLst/>
          </a:prstGeom>
          <a:noFill/>
        </p:spPr>
        <p:txBody>
          <a:bodyPr wrap="none" rtlCol="0">
            <a:spAutoFit/>
          </a:bodyPr>
          <a:lstStyle/>
          <a:p>
            <a:r>
              <a:rPr lang="zh-CN" altLang="en-US" dirty="0"/>
              <a:t>根事件</a:t>
            </a:r>
            <a:r>
              <a:rPr lang="en-US" altLang="zh-CN" dirty="0"/>
              <a:t>:</a:t>
            </a:r>
            <a:r>
              <a:rPr lang="zh-CN" altLang="en-US" dirty="0"/>
              <a:t>意外数据泄漏</a:t>
            </a:r>
          </a:p>
          <a:p>
            <a:r>
              <a:rPr lang="en-US" altLang="zh-CN" dirty="0"/>
              <a:t>C1:</a:t>
            </a:r>
            <a:r>
              <a:rPr lang="zh-CN" altLang="en-US" dirty="0"/>
              <a:t>员工过失</a:t>
            </a:r>
          </a:p>
          <a:p>
            <a:r>
              <a:rPr lang="en-US" altLang="zh-CN" dirty="0"/>
              <a:t>C2:</a:t>
            </a:r>
            <a:r>
              <a:rPr lang="zh-CN" altLang="en-US" dirty="0"/>
              <a:t>错误的</a:t>
            </a:r>
            <a:r>
              <a:rPr lang="en-US" altLang="zh-CN" dirty="0"/>
              <a:t>/</a:t>
            </a:r>
            <a:r>
              <a:rPr lang="zh-CN" altLang="en-US" dirty="0"/>
              <a:t>不正确的行动</a:t>
            </a:r>
          </a:p>
          <a:p>
            <a:r>
              <a:rPr lang="en-US" altLang="zh-CN" dirty="0"/>
              <a:t>C3:</a:t>
            </a:r>
            <a:r>
              <a:rPr lang="zh-CN" altLang="en-US" dirty="0"/>
              <a:t>过多的特权或访问控制权利</a:t>
            </a:r>
          </a:p>
          <a:p>
            <a:r>
              <a:rPr lang="en-US" altLang="zh-CN" dirty="0"/>
              <a:t>C4:</a:t>
            </a:r>
            <a:r>
              <a:rPr lang="zh-CN" altLang="en-US" dirty="0"/>
              <a:t>缺乏尽职调查</a:t>
            </a:r>
          </a:p>
          <a:p>
            <a:r>
              <a:rPr lang="en-US" altLang="zh-CN" dirty="0"/>
              <a:t>C5:</a:t>
            </a:r>
            <a:r>
              <a:rPr lang="zh-CN" altLang="en-US" dirty="0"/>
              <a:t>不遵守访问控制程序</a:t>
            </a:r>
          </a:p>
          <a:p>
            <a:r>
              <a:rPr lang="en-US" altLang="zh-CN" dirty="0"/>
              <a:t>C6:</a:t>
            </a:r>
            <a:r>
              <a:rPr lang="zh-CN" altLang="en-US" dirty="0"/>
              <a:t>未能维护最低权限</a:t>
            </a:r>
            <a:endParaRPr lang="en-US" altLang="zh-CN" dirty="0"/>
          </a:p>
          <a:p>
            <a:r>
              <a:rPr lang="en-US" altLang="zh-CN" dirty="0"/>
              <a:t>C7:</a:t>
            </a:r>
            <a:r>
              <a:rPr lang="zh-CN" altLang="en-US" dirty="0"/>
              <a:t>不遵守信息安全政策</a:t>
            </a:r>
          </a:p>
          <a:p>
            <a:r>
              <a:rPr lang="en-US" altLang="zh-CN" dirty="0"/>
              <a:t>C8:</a:t>
            </a:r>
            <a:r>
              <a:rPr lang="zh-CN" altLang="en-US" dirty="0"/>
              <a:t>审计结果执行不力</a:t>
            </a:r>
          </a:p>
          <a:p>
            <a:r>
              <a:rPr lang="en-US" altLang="zh-CN" dirty="0"/>
              <a:t>C9:</a:t>
            </a:r>
            <a:r>
              <a:rPr lang="zh-CN" altLang="en-US" dirty="0"/>
              <a:t>缺乏职责分工</a:t>
            </a:r>
          </a:p>
          <a:p>
            <a:r>
              <a:rPr lang="en-US" altLang="zh-CN" dirty="0"/>
              <a:t>B1:</a:t>
            </a:r>
            <a:r>
              <a:rPr lang="zh-CN" altLang="en-US" dirty="0"/>
              <a:t>注意力不集中</a:t>
            </a:r>
          </a:p>
          <a:p>
            <a:r>
              <a:rPr lang="en-US" altLang="zh-CN" dirty="0"/>
              <a:t>B2:</a:t>
            </a:r>
            <a:r>
              <a:rPr lang="zh-CN" altLang="en-US" dirty="0"/>
              <a:t>误解</a:t>
            </a:r>
          </a:p>
          <a:p>
            <a:r>
              <a:rPr lang="en-US" altLang="zh-CN" dirty="0"/>
              <a:t>B3:</a:t>
            </a:r>
            <a:r>
              <a:rPr lang="zh-CN" altLang="en-US" dirty="0"/>
              <a:t>错误的优先级</a:t>
            </a:r>
          </a:p>
          <a:p>
            <a:r>
              <a:rPr lang="en-US" altLang="zh-CN" dirty="0"/>
              <a:t>B4:</a:t>
            </a:r>
            <a:r>
              <a:rPr lang="zh-CN" altLang="en-US" dirty="0"/>
              <a:t>错误传达</a:t>
            </a:r>
            <a:endParaRPr lang="en-US" altLang="zh-CN" dirty="0"/>
          </a:p>
          <a:p>
            <a:r>
              <a:rPr lang="en-US" altLang="zh-CN" dirty="0"/>
              <a:t>B5:</a:t>
            </a:r>
            <a:r>
              <a:rPr lang="zh-CN" altLang="en-US" dirty="0"/>
              <a:t>缺乏</a:t>
            </a:r>
            <a:r>
              <a:rPr lang="en-US" altLang="zh-CN" dirty="0"/>
              <a:t>/</a:t>
            </a:r>
            <a:r>
              <a:rPr lang="zh-CN" altLang="en-US" dirty="0"/>
              <a:t>不完善的质量控制程序</a:t>
            </a:r>
            <a:r>
              <a:rPr lang="en-US" altLang="zh-CN" dirty="0"/>
              <a:t>/</a:t>
            </a:r>
            <a:r>
              <a:rPr lang="zh-CN" altLang="en-US" dirty="0"/>
              <a:t>监督</a:t>
            </a:r>
          </a:p>
        </p:txBody>
      </p:sp>
      <p:sp>
        <p:nvSpPr>
          <p:cNvPr id="11" name="文本框 10">
            <a:extLst>
              <a:ext uri="{FF2B5EF4-FFF2-40B4-BE49-F238E27FC236}">
                <a16:creationId xmlns:a16="http://schemas.microsoft.com/office/drawing/2014/main" id="{D8CF52B4-F665-4810-A8B9-006BEA1EE034}"/>
              </a:ext>
            </a:extLst>
          </p:cNvPr>
          <p:cNvSpPr txBox="1"/>
          <p:nvPr/>
        </p:nvSpPr>
        <p:spPr>
          <a:xfrm>
            <a:off x="3833114" y="1635282"/>
            <a:ext cx="3530134" cy="1815882"/>
          </a:xfrm>
          <a:prstGeom prst="rect">
            <a:avLst/>
          </a:prstGeom>
          <a:noFill/>
        </p:spPr>
        <p:txBody>
          <a:bodyPr wrap="none" rtlCol="0">
            <a:spAutoFit/>
          </a:bodyPr>
          <a:lstStyle/>
          <a:p>
            <a:r>
              <a:rPr lang="en-US" altLang="zh-CN" sz="1600" dirty="0"/>
              <a:t>B6:</a:t>
            </a:r>
            <a:r>
              <a:rPr lang="zh-CN" altLang="en-US" sz="1600" dirty="0"/>
              <a:t>缺乏信息安全政策</a:t>
            </a:r>
          </a:p>
          <a:p>
            <a:r>
              <a:rPr lang="en-US" altLang="zh-CN" sz="1600" dirty="0"/>
              <a:t>(</a:t>
            </a:r>
            <a:r>
              <a:rPr lang="zh-CN" altLang="en-US" sz="1600" dirty="0"/>
              <a:t>信息</a:t>
            </a:r>
            <a:r>
              <a:rPr lang="en-US" altLang="zh-CN" sz="1600" dirty="0"/>
              <a:t>)</a:t>
            </a:r>
            <a:r>
              <a:rPr lang="zh-CN" altLang="en-US" sz="1600" dirty="0"/>
              <a:t>管理不善</a:t>
            </a:r>
          </a:p>
          <a:p>
            <a:r>
              <a:rPr lang="en-US" altLang="zh-CN" sz="1600" dirty="0"/>
              <a:t>B8:</a:t>
            </a:r>
            <a:r>
              <a:rPr lang="zh-CN" altLang="en-US" sz="1600" dirty="0"/>
              <a:t>缺乏对信息安全政策的认识或理解</a:t>
            </a:r>
          </a:p>
          <a:p>
            <a:r>
              <a:rPr lang="zh-CN" altLang="en-US" sz="1600" dirty="0"/>
              <a:t>无视信息安全政策</a:t>
            </a:r>
          </a:p>
          <a:p>
            <a:r>
              <a:rPr lang="en-US" altLang="zh-CN" sz="1600" dirty="0"/>
              <a:t>B10:</a:t>
            </a:r>
            <a:r>
              <a:rPr lang="zh-CN" altLang="en-US" sz="1600" dirty="0"/>
              <a:t>围绕信息安全政策开展工作</a:t>
            </a:r>
          </a:p>
          <a:p>
            <a:r>
              <a:rPr lang="en-US" altLang="zh-CN" sz="1600" dirty="0"/>
              <a:t>B11:</a:t>
            </a:r>
            <a:r>
              <a:rPr lang="zh-CN" altLang="en-US" sz="1600" dirty="0"/>
              <a:t>安全管理员业务知识不足</a:t>
            </a:r>
          </a:p>
          <a:p>
            <a:r>
              <a:rPr lang="en-US" altLang="zh-CN" sz="1600" dirty="0"/>
              <a:t>B12:</a:t>
            </a:r>
            <a:r>
              <a:rPr lang="zh-CN" altLang="en-US" sz="1600" dirty="0"/>
              <a:t>许可蠕变</a:t>
            </a:r>
          </a:p>
        </p:txBody>
      </p:sp>
    </p:spTree>
    <p:extLst>
      <p:ext uri="{BB962C8B-B14F-4D97-AF65-F5344CB8AC3E}">
        <p14:creationId xmlns:p14="http://schemas.microsoft.com/office/powerpoint/2010/main" val="98224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7" name="图片 6">
            <a:extLst>
              <a:ext uri="{FF2B5EF4-FFF2-40B4-BE49-F238E27FC236}">
                <a16:creationId xmlns:a16="http://schemas.microsoft.com/office/drawing/2014/main" id="{825DEB36-9BF8-4D93-91CB-CF1BC44B5BB8}"/>
              </a:ext>
            </a:extLst>
          </p:cNvPr>
          <p:cNvPicPr>
            <a:picLocks noChangeAspect="1"/>
          </p:cNvPicPr>
          <p:nvPr/>
        </p:nvPicPr>
        <p:blipFill>
          <a:blip r:embed="rId3"/>
          <a:stretch>
            <a:fillRect/>
          </a:stretch>
        </p:blipFill>
        <p:spPr>
          <a:xfrm>
            <a:off x="3622089" y="2477"/>
            <a:ext cx="8569911" cy="5284273"/>
          </a:xfrm>
          <a:prstGeom prst="rect">
            <a:avLst/>
          </a:prstGeom>
        </p:spPr>
      </p:pic>
      <p:pic>
        <p:nvPicPr>
          <p:cNvPr id="8" name="Picture 2" descr="logo">
            <a:extLst>
              <a:ext uri="{FF2B5EF4-FFF2-40B4-BE49-F238E27FC236}">
                <a16:creationId xmlns:a16="http://schemas.microsoft.com/office/drawing/2014/main" id="{E25B73C0-C4BE-4680-8F90-8A9E5369C04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810042" y="573563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E1500EF9-6E1B-43B3-BD17-5254AC48D0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7614" y="6249737"/>
            <a:ext cx="1347333" cy="481626"/>
          </a:xfrm>
          <a:prstGeom prst="rect">
            <a:avLst/>
          </a:prstGeom>
        </p:spPr>
      </p:pic>
      <p:sp>
        <p:nvSpPr>
          <p:cNvPr id="11" name="文本框 10">
            <a:extLst>
              <a:ext uri="{FF2B5EF4-FFF2-40B4-BE49-F238E27FC236}">
                <a16:creationId xmlns:a16="http://schemas.microsoft.com/office/drawing/2014/main" id="{3B31ED2A-6C81-47FA-8A78-2D4D33F6EA54}"/>
              </a:ext>
            </a:extLst>
          </p:cNvPr>
          <p:cNvSpPr txBox="1"/>
          <p:nvPr/>
        </p:nvSpPr>
        <p:spPr>
          <a:xfrm>
            <a:off x="352148" y="2290636"/>
            <a:ext cx="11996691" cy="3970318"/>
          </a:xfrm>
          <a:prstGeom prst="rect">
            <a:avLst/>
          </a:prstGeom>
          <a:noFill/>
        </p:spPr>
        <p:txBody>
          <a:bodyPr wrap="square" rtlCol="0">
            <a:spAutoFit/>
          </a:bodyPr>
          <a:lstStyle/>
          <a:p>
            <a:r>
              <a:rPr lang="en-US" altLang="zh-CN" dirty="0"/>
              <a:t>Root Event = C1 ⋃ C2 </a:t>
            </a:r>
          </a:p>
          <a:p>
            <a:r>
              <a:rPr lang="en-US" altLang="zh-CN" dirty="0"/>
              <a:t>C1 = C3 ⋂ C4 </a:t>
            </a:r>
          </a:p>
          <a:p>
            <a:r>
              <a:rPr lang="en-US" altLang="zh-CN" dirty="0"/>
              <a:t>C2 = B1 ⋃ B2 ⋃ B3 ⋃ B4 </a:t>
            </a:r>
          </a:p>
          <a:p>
            <a:r>
              <a:rPr lang="en-US" altLang="zh-CN" dirty="0"/>
              <a:t>C3 = C5 ⋃ C6 </a:t>
            </a:r>
          </a:p>
          <a:p>
            <a:r>
              <a:rPr lang="en-US" altLang="zh-CN" dirty="0"/>
              <a:t>C4 = B5 </a:t>
            </a:r>
          </a:p>
          <a:p>
            <a:r>
              <a:rPr lang="en-US" altLang="zh-CN" dirty="0"/>
              <a:t>C5 = B6 ⋃ C7 </a:t>
            </a:r>
          </a:p>
          <a:p>
            <a:r>
              <a:rPr lang="en-US" altLang="zh-CN" dirty="0"/>
              <a:t>C6 = C8 ⋃ C9 </a:t>
            </a:r>
          </a:p>
          <a:p>
            <a:r>
              <a:rPr lang="en-US" altLang="zh-CN" dirty="0"/>
              <a:t>C7 = B8 ⋃ B9 ⋃ B10 </a:t>
            </a:r>
          </a:p>
          <a:p>
            <a:r>
              <a:rPr lang="en-US" altLang="zh-CN" dirty="0"/>
              <a:t>C8 = B7 </a:t>
            </a:r>
          </a:p>
          <a:p>
            <a:r>
              <a:rPr lang="en-US" altLang="zh-CN" dirty="0"/>
              <a:t>C9 = B11 ⋃ B12 </a:t>
            </a:r>
          </a:p>
          <a:p>
            <a:endParaRPr lang="en-US" altLang="zh-CN" dirty="0"/>
          </a:p>
          <a:p>
            <a:r>
              <a:rPr lang="en-US" altLang="zh-CN" dirty="0"/>
              <a:t>Root Event = (B6 ⋂ B5) ⋃ (B7 ⋂ B5) ⋃ (B8 ⋂ B5) ⋃ (B9 ⋂ B5) ⋃ (B10 ⋂B5) ⋃ (B11 ⋂ B5) ⋃ (B12 ⋂ B5) ⋃ (B1 ⋃ B2 ⋃ B3 ⋃ B4) </a:t>
            </a:r>
          </a:p>
          <a:p>
            <a:r>
              <a:rPr lang="en-US" altLang="zh-CN" dirty="0"/>
              <a:t>MCS = {B5, B6}, {B5, B7}, {B5, B8}, {B5, B9}, {B5, B10}, {B5, B11}, {B5, B12}, {B1, B2, B3, B4} </a:t>
            </a:r>
          </a:p>
          <a:p>
            <a:r>
              <a:rPr lang="zh-CN" altLang="en-US" dirty="0"/>
              <a:t>对策：足够的质量控制程序 </a:t>
            </a:r>
            <a:r>
              <a:rPr lang="en-US" altLang="zh-CN" dirty="0"/>
              <a:t>+ </a:t>
            </a:r>
            <a:r>
              <a:rPr lang="zh-CN" altLang="en-US" dirty="0"/>
              <a:t>提高员工对政策的认识和理解</a:t>
            </a:r>
          </a:p>
        </p:txBody>
      </p:sp>
      <p:pic>
        <p:nvPicPr>
          <p:cNvPr id="12"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897148C4-C207-4022-B9BC-32651408B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725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1538</Words>
  <Application>Microsoft Office PowerPoint</Application>
  <PresentationFormat>宽屏</PresentationFormat>
  <Paragraphs>179</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未定义</dc:creator>
  <cp:lastModifiedBy>liu ll</cp:lastModifiedBy>
  <cp:revision>39</cp:revision>
  <dcterms:created xsi:type="dcterms:W3CDTF">2019-04-10T05:14:16Z</dcterms:created>
  <dcterms:modified xsi:type="dcterms:W3CDTF">2019-04-10T11:52:35Z</dcterms:modified>
</cp:coreProperties>
</file>