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5" r:id="rId3"/>
    <p:sldId id="289" r:id="rId4"/>
    <p:sldId id="259" r:id="rId5"/>
    <p:sldId id="261" r:id="rId6"/>
    <p:sldId id="285" r:id="rId7"/>
    <p:sldId id="269" r:id="rId8"/>
    <p:sldId id="270" r:id="rId9"/>
    <p:sldId id="294" r:id="rId10"/>
    <p:sldId id="290" r:id="rId11"/>
    <p:sldId id="291" r:id="rId12"/>
    <p:sldId id="292" r:id="rId13"/>
    <p:sldId id="293" r:id="rId14"/>
    <p:sldId id="262" r:id="rId15"/>
    <p:sldId id="296" r:id="rId16"/>
    <p:sldId id="264" r:id="rId17"/>
    <p:sldId id="265" r:id="rId18"/>
    <p:sldId id="266" r:id="rId19"/>
    <p:sldId id="271" r:id="rId20"/>
    <p:sldId id="267" r:id="rId21"/>
    <p:sldId id="272" r:id="rId22"/>
    <p:sldId id="268" r:id="rId23"/>
    <p:sldId id="273" r:id="rId24"/>
    <p:sldId id="286" r:id="rId25"/>
    <p:sldId id="281" r:id="rId26"/>
    <p:sldId id="287" r:id="rId27"/>
    <p:sldId id="274" r:id="rId28"/>
    <p:sldId id="275" r:id="rId29"/>
    <p:sldId id="284" r:id="rId30"/>
    <p:sldId id="288" r:id="rId31"/>
    <p:sldId id="276" r:id="rId32"/>
    <p:sldId id="277" r:id="rId33"/>
    <p:sldId id="278" r:id="rId34"/>
    <p:sldId id="279" r:id="rId35"/>
    <p:sldId id="280" r:id="rId36"/>
    <p:sldId id="282" r:id="rId37"/>
    <p:sldId id="283"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napToGrid="0">
      <p:cViewPr varScale="1">
        <p:scale>
          <a:sx n="108" d="100"/>
          <a:sy n="108" d="100"/>
        </p:scale>
        <p:origin x="73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主要!$A$3</c:f>
              <c:strCache>
                <c:ptCount val="1"/>
                <c:pt idx="0">
                  <c:v>新增病毒（万）</c:v>
                </c:pt>
              </c:strCache>
            </c:strRef>
          </c:tx>
          <c:spPr>
            <a:ln w="28575" cap="rnd">
              <a:solidFill>
                <a:schemeClr val="accent1"/>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主要!$B$3:$M$3</c:f>
              <c:numCache>
                <c:formatCode>General</c:formatCode>
                <c:ptCount val="12"/>
                <c:pt idx="0">
                  <c:v>188</c:v>
                </c:pt>
                <c:pt idx="1">
                  <c:v>118</c:v>
                </c:pt>
                <c:pt idx="2">
                  <c:v>128</c:v>
                </c:pt>
                <c:pt idx="3">
                  <c:v>144</c:v>
                </c:pt>
                <c:pt idx="4">
                  <c:v>159</c:v>
                </c:pt>
                <c:pt idx="5">
                  <c:v>532</c:v>
                </c:pt>
                <c:pt idx="6">
                  <c:v>182</c:v>
                </c:pt>
                <c:pt idx="7">
                  <c:v>208</c:v>
                </c:pt>
                <c:pt idx="8">
                  <c:v>148</c:v>
                </c:pt>
                <c:pt idx="9">
                  <c:v>113</c:v>
                </c:pt>
                <c:pt idx="10">
                  <c:v>100</c:v>
                </c:pt>
                <c:pt idx="11">
                  <c:v>75</c:v>
                </c:pt>
              </c:numCache>
            </c:numRef>
          </c:val>
          <c:smooth val="0"/>
          <c:extLst>
            <c:ext xmlns:c16="http://schemas.microsoft.com/office/drawing/2014/chart" uri="{C3380CC4-5D6E-409C-BE32-E72D297353CC}">
              <c16:uniqueId val="{00000000-27FF-4761-B769-2AB26CFF8B14}"/>
            </c:ext>
          </c:extLst>
        </c:ser>
        <c:ser>
          <c:idx val="1"/>
          <c:order val="1"/>
          <c:tx>
            <c:strRef>
              <c:f>主要!$A$4</c:f>
              <c:strCache>
                <c:ptCount val="1"/>
                <c:pt idx="0">
                  <c:v>被篡改网站</c:v>
                </c:pt>
              </c:strCache>
            </c:strRef>
          </c:tx>
          <c:spPr>
            <a:ln w="28575" cap="rnd">
              <a:solidFill>
                <a:schemeClr val="accent2"/>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主要!$B$4:$M$4</c:f>
              <c:numCache>
                <c:formatCode>General</c:formatCode>
                <c:ptCount val="12"/>
                <c:pt idx="0">
                  <c:v>4981</c:v>
                </c:pt>
                <c:pt idx="1">
                  <c:v>4493</c:v>
                </c:pt>
                <c:pt idx="2">
                  <c:v>5252</c:v>
                </c:pt>
                <c:pt idx="3">
                  <c:v>6312</c:v>
                </c:pt>
                <c:pt idx="4">
                  <c:v>6245</c:v>
                </c:pt>
                <c:pt idx="5">
                  <c:v>3669</c:v>
                </c:pt>
                <c:pt idx="6">
                  <c:v>6468</c:v>
                </c:pt>
                <c:pt idx="7">
                  <c:v>6109</c:v>
                </c:pt>
                <c:pt idx="8">
                  <c:v>5494</c:v>
                </c:pt>
                <c:pt idx="9">
                  <c:v>5163</c:v>
                </c:pt>
                <c:pt idx="10">
                  <c:v>2368</c:v>
                </c:pt>
                <c:pt idx="11">
                  <c:v>4130</c:v>
                </c:pt>
              </c:numCache>
            </c:numRef>
          </c:val>
          <c:smooth val="0"/>
          <c:extLst>
            <c:ext xmlns:c16="http://schemas.microsoft.com/office/drawing/2014/chart" uri="{C3380CC4-5D6E-409C-BE32-E72D297353CC}">
              <c16:uniqueId val="{00000001-27FF-4761-B769-2AB26CFF8B14}"/>
            </c:ext>
          </c:extLst>
        </c:ser>
        <c:ser>
          <c:idx val="2"/>
          <c:order val="2"/>
          <c:tx>
            <c:strRef>
              <c:f>主要!$A$5</c:f>
              <c:strCache>
                <c:ptCount val="1"/>
                <c:pt idx="0">
                  <c:v>被植入后门网站</c:v>
                </c:pt>
              </c:strCache>
            </c:strRef>
          </c:tx>
          <c:spPr>
            <a:ln w="28575" cap="rnd">
              <a:solidFill>
                <a:schemeClr val="accent3"/>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主要!$B$5:$M$5</c:f>
              <c:numCache>
                <c:formatCode>General</c:formatCode>
                <c:ptCount val="12"/>
                <c:pt idx="0">
                  <c:v>3265</c:v>
                </c:pt>
                <c:pt idx="1">
                  <c:v>3228</c:v>
                </c:pt>
                <c:pt idx="2">
                  <c:v>5422</c:v>
                </c:pt>
                <c:pt idx="3">
                  <c:v>3940</c:v>
                </c:pt>
                <c:pt idx="4">
                  <c:v>4916</c:v>
                </c:pt>
                <c:pt idx="5">
                  <c:v>4226</c:v>
                </c:pt>
                <c:pt idx="6">
                  <c:v>4146</c:v>
                </c:pt>
                <c:pt idx="7">
                  <c:v>4247</c:v>
                </c:pt>
                <c:pt idx="8">
                  <c:v>2825</c:v>
                </c:pt>
                <c:pt idx="9">
                  <c:v>2180</c:v>
                </c:pt>
                <c:pt idx="10">
                  <c:v>2504</c:v>
                </c:pt>
                <c:pt idx="11">
                  <c:v>3029</c:v>
                </c:pt>
              </c:numCache>
            </c:numRef>
          </c:val>
          <c:smooth val="0"/>
          <c:extLst>
            <c:ext xmlns:c16="http://schemas.microsoft.com/office/drawing/2014/chart" uri="{C3380CC4-5D6E-409C-BE32-E72D297353CC}">
              <c16:uniqueId val="{00000002-27FF-4761-B769-2AB26CFF8B14}"/>
            </c:ext>
          </c:extLst>
        </c:ser>
        <c:ser>
          <c:idx val="3"/>
          <c:order val="3"/>
          <c:tx>
            <c:strRef>
              <c:f>主要!$A$6</c:f>
              <c:strCache>
                <c:ptCount val="1"/>
                <c:pt idx="0">
                  <c:v>网站页面仿冒</c:v>
                </c:pt>
              </c:strCache>
            </c:strRef>
          </c:tx>
          <c:spPr>
            <a:ln w="28575" cap="rnd">
              <a:solidFill>
                <a:schemeClr val="accent4"/>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主要!$B$6:$M$6</c:f>
              <c:numCache>
                <c:formatCode>General</c:formatCode>
                <c:ptCount val="12"/>
                <c:pt idx="0">
                  <c:v>2442</c:v>
                </c:pt>
                <c:pt idx="1">
                  <c:v>2120</c:v>
                </c:pt>
                <c:pt idx="2">
                  <c:v>3198</c:v>
                </c:pt>
                <c:pt idx="3">
                  <c:v>1810</c:v>
                </c:pt>
                <c:pt idx="4">
                  <c:v>1696</c:v>
                </c:pt>
                <c:pt idx="5">
                  <c:v>1515</c:v>
                </c:pt>
                <c:pt idx="6">
                  <c:v>1304</c:v>
                </c:pt>
                <c:pt idx="7">
                  <c:v>1572</c:v>
                </c:pt>
                <c:pt idx="8">
                  <c:v>1261</c:v>
                </c:pt>
                <c:pt idx="9">
                  <c:v>1219</c:v>
                </c:pt>
                <c:pt idx="10">
                  <c:v>1365</c:v>
                </c:pt>
                <c:pt idx="11">
                  <c:v>1349</c:v>
                </c:pt>
              </c:numCache>
            </c:numRef>
          </c:val>
          <c:smooth val="0"/>
          <c:extLst>
            <c:ext xmlns:c16="http://schemas.microsoft.com/office/drawing/2014/chart" uri="{C3380CC4-5D6E-409C-BE32-E72D297353CC}">
              <c16:uniqueId val="{00000003-27FF-4761-B769-2AB26CFF8B14}"/>
            </c:ext>
          </c:extLst>
        </c:ser>
        <c:ser>
          <c:idx val="4"/>
          <c:order val="4"/>
          <c:tx>
            <c:strRef>
              <c:f>主要!$A$7</c:f>
              <c:strCache>
                <c:ptCount val="1"/>
                <c:pt idx="0">
                  <c:v>新增漏洞</c:v>
                </c:pt>
              </c:strCache>
            </c:strRef>
          </c:tx>
          <c:spPr>
            <a:ln w="28575" cap="rnd">
              <a:solidFill>
                <a:schemeClr val="accent5"/>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主要!$B$7:$M$7</c:f>
              <c:numCache>
                <c:formatCode>General</c:formatCode>
                <c:ptCount val="12"/>
                <c:pt idx="0">
                  <c:v>552</c:v>
                </c:pt>
                <c:pt idx="1">
                  <c:v>998</c:v>
                </c:pt>
                <c:pt idx="2">
                  <c:v>1066</c:v>
                </c:pt>
                <c:pt idx="3">
                  <c:v>1279</c:v>
                </c:pt>
                <c:pt idx="4">
                  <c:v>1399</c:v>
                </c:pt>
                <c:pt idx="5">
                  <c:v>1359</c:v>
                </c:pt>
                <c:pt idx="6">
                  <c:v>1380</c:v>
                </c:pt>
                <c:pt idx="7">
                  <c:v>1380</c:v>
                </c:pt>
                <c:pt idx="8">
                  <c:v>1538</c:v>
                </c:pt>
                <c:pt idx="9">
                  <c:v>1364</c:v>
                </c:pt>
                <c:pt idx="10">
                  <c:v>2112</c:v>
                </c:pt>
                <c:pt idx="11">
                  <c:v>1554</c:v>
                </c:pt>
              </c:numCache>
            </c:numRef>
          </c:val>
          <c:smooth val="0"/>
          <c:extLst>
            <c:ext xmlns:c16="http://schemas.microsoft.com/office/drawing/2014/chart" uri="{C3380CC4-5D6E-409C-BE32-E72D297353CC}">
              <c16:uniqueId val="{00000004-27FF-4761-B769-2AB26CFF8B14}"/>
            </c:ext>
          </c:extLst>
        </c:ser>
        <c:ser>
          <c:idx val="5"/>
          <c:order val="5"/>
          <c:tx>
            <c:strRef>
              <c:f>主要!$A$8</c:f>
              <c:strCache>
                <c:ptCount val="1"/>
                <c:pt idx="0">
                  <c:v>远程攻击</c:v>
                </c:pt>
              </c:strCache>
            </c:strRef>
          </c:tx>
          <c:spPr>
            <a:ln w="28575" cap="rnd">
              <a:solidFill>
                <a:schemeClr val="accent6"/>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主要!$B$8:$M$8</c:f>
              <c:numCache>
                <c:formatCode>General</c:formatCode>
                <c:ptCount val="12"/>
                <c:pt idx="0">
                  <c:v>512</c:v>
                </c:pt>
                <c:pt idx="1">
                  <c:v>893</c:v>
                </c:pt>
                <c:pt idx="2">
                  <c:v>964</c:v>
                </c:pt>
                <c:pt idx="3">
                  <c:v>1156</c:v>
                </c:pt>
                <c:pt idx="4">
                  <c:v>1226</c:v>
                </c:pt>
                <c:pt idx="5">
                  <c:v>1267</c:v>
                </c:pt>
                <c:pt idx="6">
                  <c:v>1195</c:v>
                </c:pt>
                <c:pt idx="7">
                  <c:v>1277</c:v>
                </c:pt>
                <c:pt idx="8">
                  <c:v>1433</c:v>
                </c:pt>
                <c:pt idx="9">
                  <c:v>1104</c:v>
                </c:pt>
                <c:pt idx="10">
                  <c:v>1784</c:v>
                </c:pt>
                <c:pt idx="11">
                  <c:v>1367</c:v>
                </c:pt>
              </c:numCache>
            </c:numRef>
          </c:val>
          <c:smooth val="0"/>
          <c:extLst>
            <c:ext xmlns:c16="http://schemas.microsoft.com/office/drawing/2014/chart" uri="{C3380CC4-5D6E-409C-BE32-E72D297353CC}">
              <c16:uniqueId val="{00000005-27FF-4761-B769-2AB26CFF8B14}"/>
            </c:ext>
          </c:extLst>
        </c:ser>
        <c:ser>
          <c:idx val="6"/>
          <c:order val="6"/>
          <c:tx>
            <c:strRef>
              <c:f>主要!$A$9</c:f>
              <c:strCache>
                <c:ptCount val="1"/>
                <c:pt idx="0">
                  <c:v>垃圾邮件</c:v>
                </c:pt>
              </c:strCache>
            </c:strRef>
          </c:tx>
          <c:spPr>
            <a:ln w="28575" cap="rnd">
              <a:solidFill>
                <a:schemeClr val="accent1">
                  <a:lumMod val="60000"/>
                </a:schemeClr>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主要!$B$9:$M$9</c:f>
              <c:numCache>
                <c:formatCode>General</c:formatCode>
                <c:ptCount val="12"/>
                <c:pt idx="0">
                  <c:v>7379</c:v>
                </c:pt>
                <c:pt idx="1">
                  <c:v>6434</c:v>
                </c:pt>
                <c:pt idx="2">
                  <c:v>12334</c:v>
                </c:pt>
                <c:pt idx="3">
                  <c:v>11178</c:v>
                </c:pt>
                <c:pt idx="4">
                  <c:v>7147</c:v>
                </c:pt>
                <c:pt idx="5">
                  <c:v>9324</c:v>
                </c:pt>
                <c:pt idx="6">
                  <c:v>9102</c:v>
                </c:pt>
                <c:pt idx="7">
                  <c:v>9854</c:v>
                </c:pt>
                <c:pt idx="8">
                  <c:v>8991</c:v>
                </c:pt>
                <c:pt idx="9">
                  <c:v>8998</c:v>
                </c:pt>
                <c:pt idx="10">
                  <c:v>8629</c:v>
                </c:pt>
                <c:pt idx="11">
                  <c:v>9407</c:v>
                </c:pt>
              </c:numCache>
            </c:numRef>
          </c:val>
          <c:smooth val="0"/>
          <c:extLst>
            <c:ext xmlns:c16="http://schemas.microsoft.com/office/drawing/2014/chart" uri="{C3380CC4-5D6E-409C-BE32-E72D297353CC}">
              <c16:uniqueId val="{00000006-27FF-4761-B769-2AB26CFF8B14}"/>
            </c:ext>
          </c:extLst>
        </c:ser>
        <c:ser>
          <c:idx val="7"/>
          <c:order val="7"/>
          <c:tx>
            <c:strRef>
              <c:f>主要!$A$10</c:f>
              <c:strCache>
                <c:ptCount val="1"/>
                <c:pt idx="0">
                  <c:v>被木马劫持IP（万）</c:v>
                </c:pt>
              </c:strCache>
            </c:strRef>
          </c:tx>
          <c:spPr>
            <a:ln w="28575" cap="rnd">
              <a:solidFill>
                <a:schemeClr val="accent2">
                  <a:lumMod val="60000"/>
                </a:schemeClr>
              </a:solidFill>
              <a:round/>
            </a:ln>
            <a:effectLst/>
          </c:spPr>
          <c:marker>
            <c:symbol val="none"/>
          </c:marker>
          <c:cat>
            <c:numRef>
              <c:f>主要!$B$2:$M$2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主要!$B$10:$M$10</c:f>
              <c:numCache>
                <c:formatCode>General</c:formatCode>
                <c:ptCount val="12"/>
                <c:pt idx="0">
                  <c:v>133</c:v>
                </c:pt>
                <c:pt idx="1">
                  <c:v>66</c:v>
                </c:pt>
                <c:pt idx="2">
                  <c:v>78</c:v>
                </c:pt>
                <c:pt idx="3">
                  <c:v>89</c:v>
                </c:pt>
                <c:pt idx="4">
                  <c:v>105</c:v>
                </c:pt>
                <c:pt idx="5">
                  <c:v>483</c:v>
                </c:pt>
                <c:pt idx="6">
                  <c:v>141</c:v>
                </c:pt>
                <c:pt idx="7">
                  <c:v>169</c:v>
                </c:pt>
                <c:pt idx="8">
                  <c:v>105</c:v>
                </c:pt>
                <c:pt idx="9">
                  <c:v>84</c:v>
                </c:pt>
                <c:pt idx="10">
                  <c:v>64</c:v>
                </c:pt>
                <c:pt idx="11">
                  <c:v>44</c:v>
                </c:pt>
              </c:numCache>
            </c:numRef>
          </c:val>
          <c:smooth val="0"/>
          <c:extLst>
            <c:ext xmlns:c16="http://schemas.microsoft.com/office/drawing/2014/chart" uri="{C3380CC4-5D6E-409C-BE32-E72D297353CC}">
              <c16:uniqueId val="{00000007-27FF-4761-B769-2AB26CFF8B14}"/>
            </c:ext>
          </c:extLst>
        </c:ser>
        <c:dLbls>
          <c:showLegendKey val="0"/>
          <c:showVal val="0"/>
          <c:showCatName val="0"/>
          <c:showSerName val="0"/>
          <c:showPercent val="0"/>
          <c:showBubbleSize val="0"/>
        </c:dLbls>
        <c:smooth val="0"/>
        <c:axId val="1175599888"/>
        <c:axId val="1175599056"/>
      </c:lineChart>
      <c:catAx>
        <c:axId val="1175599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5599056"/>
        <c:crosses val="autoZero"/>
        <c:auto val="1"/>
        <c:lblAlgn val="ctr"/>
        <c:lblOffset val="100"/>
        <c:noMultiLvlLbl val="0"/>
      </c:catAx>
      <c:valAx>
        <c:axId val="117559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5599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Sheet1!$A$3</c:f>
              <c:strCache>
                <c:ptCount val="1"/>
                <c:pt idx="0">
                  <c:v>新增病毒（万）</c:v>
                </c:pt>
              </c:strCache>
            </c:strRef>
          </c:tx>
          <c:spPr>
            <a:ln w="28575" cap="rnd">
              <a:solidFill>
                <a:schemeClr val="accent1"/>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Sheet1!$B$3:$M$3</c:f>
              <c:numCache>
                <c:formatCode>General</c:formatCode>
                <c:ptCount val="12"/>
                <c:pt idx="0">
                  <c:v>83</c:v>
                </c:pt>
                <c:pt idx="1">
                  <c:v>52</c:v>
                </c:pt>
                <c:pt idx="2">
                  <c:v>75</c:v>
                </c:pt>
                <c:pt idx="3">
                  <c:v>85</c:v>
                </c:pt>
                <c:pt idx="4">
                  <c:v>102</c:v>
                </c:pt>
                <c:pt idx="5">
                  <c:v>86</c:v>
                </c:pt>
                <c:pt idx="6">
                  <c:v>86</c:v>
                </c:pt>
                <c:pt idx="7">
                  <c:v>81</c:v>
                </c:pt>
                <c:pt idx="8">
                  <c:v>68</c:v>
                </c:pt>
                <c:pt idx="9">
                  <c:v>64</c:v>
                </c:pt>
                <c:pt idx="10">
                  <c:v>84</c:v>
                </c:pt>
                <c:pt idx="11">
                  <c:v>78</c:v>
                </c:pt>
              </c:numCache>
            </c:numRef>
          </c:val>
          <c:smooth val="0"/>
          <c:extLst>
            <c:ext xmlns:c16="http://schemas.microsoft.com/office/drawing/2014/chart" uri="{C3380CC4-5D6E-409C-BE32-E72D297353CC}">
              <c16:uniqueId val="{00000000-64C5-4E21-9C52-03F908AA4F65}"/>
            </c:ext>
          </c:extLst>
        </c:ser>
        <c:ser>
          <c:idx val="1"/>
          <c:order val="1"/>
          <c:tx>
            <c:strRef>
              <c:f>Sheet1!$A$4</c:f>
              <c:strCache>
                <c:ptCount val="1"/>
                <c:pt idx="0">
                  <c:v>被篡改网站</c:v>
                </c:pt>
              </c:strCache>
            </c:strRef>
          </c:tx>
          <c:spPr>
            <a:ln w="28575" cap="rnd">
              <a:solidFill>
                <a:schemeClr val="accent2"/>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Sheet1!$B$4:$M$4</c:f>
              <c:numCache>
                <c:formatCode>General</c:formatCode>
                <c:ptCount val="12"/>
                <c:pt idx="0">
                  <c:v>4101</c:v>
                </c:pt>
                <c:pt idx="1">
                  <c:v>3678</c:v>
                </c:pt>
                <c:pt idx="2">
                  <c:v>2559</c:v>
                </c:pt>
                <c:pt idx="3">
                  <c:v>1866</c:v>
                </c:pt>
                <c:pt idx="4">
                  <c:v>1799</c:v>
                </c:pt>
                <c:pt idx="5">
                  <c:v>1669</c:v>
                </c:pt>
                <c:pt idx="6">
                  <c:v>1658</c:v>
                </c:pt>
                <c:pt idx="7">
                  <c:v>1620</c:v>
                </c:pt>
                <c:pt idx="8">
                  <c:v>1164</c:v>
                </c:pt>
                <c:pt idx="9">
                  <c:v>612</c:v>
                </c:pt>
                <c:pt idx="10">
                  <c:v>1357</c:v>
                </c:pt>
                <c:pt idx="11">
                  <c:v>1376</c:v>
                </c:pt>
              </c:numCache>
            </c:numRef>
          </c:val>
          <c:smooth val="0"/>
          <c:extLst>
            <c:ext xmlns:c16="http://schemas.microsoft.com/office/drawing/2014/chart" uri="{C3380CC4-5D6E-409C-BE32-E72D297353CC}">
              <c16:uniqueId val="{00000001-64C5-4E21-9C52-03F908AA4F65}"/>
            </c:ext>
          </c:extLst>
        </c:ser>
        <c:ser>
          <c:idx val="2"/>
          <c:order val="2"/>
          <c:tx>
            <c:strRef>
              <c:f>Sheet1!$A$5</c:f>
              <c:strCache>
                <c:ptCount val="1"/>
                <c:pt idx="0">
                  <c:v>被植入后门网站</c:v>
                </c:pt>
              </c:strCache>
            </c:strRef>
          </c:tx>
          <c:spPr>
            <a:ln w="28575" cap="rnd">
              <a:solidFill>
                <a:schemeClr val="accent3"/>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Sheet1!$B$5:$M$5</c:f>
              <c:numCache>
                <c:formatCode>General</c:formatCode>
                <c:ptCount val="12"/>
                <c:pt idx="0">
                  <c:v>2606</c:v>
                </c:pt>
                <c:pt idx="1">
                  <c:v>1718</c:v>
                </c:pt>
                <c:pt idx="2">
                  <c:v>2858</c:v>
                </c:pt>
                <c:pt idx="3">
                  <c:v>3280</c:v>
                </c:pt>
                <c:pt idx="4">
                  <c:v>3014</c:v>
                </c:pt>
                <c:pt idx="5">
                  <c:v>2734</c:v>
                </c:pt>
                <c:pt idx="6">
                  <c:v>3019</c:v>
                </c:pt>
                <c:pt idx="7">
                  <c:v>2934</c:v>
                </c:pt>
                <c:pt idx="8">
                  <c:v>2290</c:v>
                </c:pt>
                <c:pt idx="9">
                  <c:v>2507</c:v>
                </c:pt>
                <c:pt idx="10">
                  <c:v>2513</c:v>
                </c:pt>
                <c:pt idx="11">
                  <c:v>2317</c:v>
                </c:pt>
              </c:numCache>
            </c:numRef>
          </c:val>
          <c:smooth val="0"/>
          <c:extLst>
            <c:ext xmlns:c16="http://schemas.microsoft.com/office/drawing/2014/chart" uri="{C3380CC4-5D6E-409C-BE32-E72D297353CC}">
              <c16:uniqueId val="{00000002-64C5-4E21-9C52-03F908AA4F65}"/>
            </c:ext>
          </c:extLst>
        </c:ser>
        <c:ser>
          <c:idx val="3"/>
          <c:order val="3"/>
          <c:tx>
            <c:strRef>
              <c:f>Sheet1!$A$6</c:f>
              <c:strCache>
                <c:ptCount val="1"/>
                <c:pt idx="0">
                  <c:v>网站页面仿冒</c:v>
                </c:pt>
              </c:strCache>
            </c:strRef>
          </c:tx>
          <c:spPr>
            <a:ln w="28575" cap="rnd">
              <a:solidFill>
                <a:schemeClr val="accent4"/>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Sheet1!$B$6:$M$6</c:f>
              <c:numCache>
                <c:formatCode>General</c:formatCode>
                <c:ptCount val="12"/>
                <c:pt idx="0">
                  <c:v>1554</c:v>
                </c:pt>
                <c:pt idx="1">
                  <c:v>583</c:v>
                </c:pt>
                <c:pt idx="2">
                  <c:v>3791</c:v>
                </c:pt>
                <c:pt idx="3">
                  <c:v>3440</c:v>
                </c:pt>
                <c:pt idx="4">
                  <c:v>5729</c:v>
                </c:pt>
                <c:pt idx="5">
                  <c:v>3963</c:v>
                </c:pt>
                <c:pt idx="6">
                  <c:v>4967</c:v>
                </c:pt>
                <c:pt idx="7">
                  <c:v>5819</c:v>
                </c:pt>
                <c:pt idx="8">
                  <c:v>7993</c:v>
                </c:pt>
                <c:pt idx="9">
                  <c:v>5548</c:v>
                </c:pt>
                <c:pt idx="10">
                  <c:v>6469</c:v>
                </c:pt>
                <c:pt idx="11">
                  <c:v>5324</c:v>
                </c:pt>
              </c:numCache>
            </c:numRef>
          </c:val>
          <c:smooth val="0"/>
          <c:extLst>
            <c:ext xmlns:c16="http://schemas.microsoft.com/office/drawing/2014/chart" uri="{C3380CC4-5D6E-409C-BE32-E72D297353CC}">
              <c16:uniqueId val="{00000003-64C5-4E21-9C52-03F908AA4F65}"/>
            </c:ext>
          </c:extLst>
        </c:ser>
        <c:ser>
          <c:idx val="4"/>
          <c:order val="4"/>
          <c:tx>
            <c:strRef>
              <c:f>Sheet1!$A$7</c:f>
              <c:strCache>
                <c:ptCount val="1"/>
                <c:pt idx="0">
                  <c:v>新增漏洞</c:v>
                </c:pt>
              </c:strCache>
            </c:strRef>
          </c:tx>
          <c:spPr>
            <a:ln w="28575" cap="rnd">
              <a:solidFill>
                <a:schemeClr val="accent5"/>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Sheet1!$B$7:$M$7</c:f>
              <c:numCache>
                <c:formatCode>General</c:formatCode>
                <c:ptCount val="12"/>
                <c:pt idx="0">
                  <c:v>1392</c:v>
                </c:pt>
                <c:pt idx="1">
                  <c:v>824</c:v>
                </c:pt>
                <c:pt idx="2">
                  <c:v>1902</c:v>
                </c:pt>
                <c:pt idx="3">
                  <c:v>1130</c:v>
                </c:pt>
                <c:pt idx="4">
                  <c:v>1480</c:v>
                </c:pt>
                <c:pt idx="5">
                  <c:v>1020</c:v>
                </c:pt>
                <c:pt idx="6">
                  <c:v>1020</c:v>
                </c:pt>
                <c:pt idx="7">
                  <c:v>1249</c:v>
                </c:pt>
                <c:pt idx="8">
                  <c:v>1366</c:v>
                </c:pt>
                <c:pt idx="9">
                  <c:v>817</c:v>
                </c:pt>
                <c:pt idx="10">
                  <c:v>810</c:v>
                </c:pt>
                <c:pt idx="11">
                  <c:v>1206</c:v>
                </c:pt>
              </c:numCache>
            </c:numRef>
          </c:val>
          <c:smooth val="0"/>
          <c:extLst>
            <c:ext xmlns:c16="http://schemas.microsoft.com/office/drawing/2014/chart" uri="{C3380CC4-5D6E-409C-BE32-E72D297353CC}">
              <c16:uniqueId val="{00000004-64C5-4E21-9C52-03F908AA4F65}"/>
            </c:ext>
          </c:extLst>
        </c:ser>
        <c:ser>
          <c:idx val="5"/>
          <c:order val="5"/>
          <c:tx>
            <c:strRef>
              <c:f>Sheet1!$A$8</c:f>
              <c:strCache>
                <c:ptCount val="1"/>
                <c:pt idx="0">
                  <c:v>远程攻击</c:v>
                </c:pt>
              </c:strCache>
            </c:strRef>
          </c:tx>
          <c:spPr>
            <a:ln w="28575" cap="rnd">
              <a:solidFill>
                <a:schemeClr val="accent6"/>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Sheet1!$B$8:$M$8</c:f>
              <c:numCache>
                <c:formatCode>General</c:formatCode>
                <c:ptCount val="12"/>
                <c:pt idx="0">
                  <c:v>1250</c:v>
                </c:pt>
                <c:pt idx="1">
                  <c:v>663</c:v>
                </c:pt>
                <c:pt idx="2">
                  <c:v>1631</c:v>
                </c:pt>
                <c:pt idx="3">
                  <c:v>992</c:v>
                </c:pt>
                <c:pt idx="4">
                  <c:v>1362</c:v>
                </c:pt>
                <c:pt idx="5">
                  <c:v>929</c:v>
                </c:pt>
                <c:pt idx="6">
                  <c:v>926</c:v>
                </c:pt>
                <c:pt idx="7">
                  <c:v>1166</c:v>
                </c:pt>
                <c:pt idx="8">
                  <c:v>1232</c:v>
                </c:pt>
                <c:pt idx="9">
                  <c:v>735</c:v>
                </c:pt>
                <c:pt idx="10">
                  <c:v>700</c:v>
                </c:pt>
                <c:pt idx="11">
                  <c:v>1067</c:v>
                </c:pt>
              </c:numCache>
            </c:numRef>
          </c:val>
          <c:smooth val="0"/>
          <c:extLst>
            <c:ext xmlns:c16="http://schemas.microsoft.com/office/drawing/2014/chart" uri="{C3380CC4-5D6E-409C-BE32-E72D297353CC}">
              <c16:uniqueId val="{00000005-64C5-4E21-9C52-03F908AA4F65}"/>
            </c:ext>
          </c:extLst>
        </c:ser>
        <c:ser>
          <c:idx val="6"/>
          <c:order val="6"/>
          <c:tx>
            <c:strRef>
              <c:f>Sheet1!$A$9</c:f>
              <c:strCache>
                <c:ptCount val="1"/>
                <c:pt idx="0">
                  <c:v>垃圾邮件</c:v>
                </c:pt>
              </c:strCache>
            </c:strRef>
          </c:tx>
          <c:spPr>
            <a:ln w="28575" cap="rnd">
              <a:solidFill>
                <a:schemeClr val="accent1">
                  <a:lumMod val="60000"/>
                </a:schemeClr>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Sheet1!$B$9:$M$9</c:f>
              <c:numCache>
                <c:formatCode>General</c:formatCode>
                <c:ptCount val="12"/>
                <c:pt idx="0">
                  <c:v>9560</c:v>
                </c:pt>
                <c:pt idx="1">
                  <c:v>6853</c:v>
                </c:pt>
                <c:pt idx="2">
                  <c:v>9751</c:v>
                </c:pt>
                <c:pt idx="3">
                  <c:v>8829</c:v>
                </c:pt>
                <c:pt idx="4">
                  <c:v>9200</c:v>
                </c:pt>
                <c:pt idx="5">
                  <c:v>8903</c:v>
                </c:pt>
                <c:pt idx="6">
                  <c:v>8935</c:v>
                </c:pt>
                <c:pt idx="7">
                  <c:v>8975</c:v>
                </c:pt>
                <c:pt idx="8">
                  <c:v>9717</c:v>
                </c:pt>
                <c:pt idx="9">
                  <c:v>8252</c:v>
                </c:pt>
                <c:pt idx="10">
                  <c:v>8487</c:v>
                </c:pt>
                <c:pt idx="11">
                  <c:v>8278</c:v>
                </c:pt>
              </c:numCache>
            </c:numRef>
          </c:val>
          <c:smooth val="0"/>
          <c:extLst>
            <c:ext xmlns:c16="http://schemas.microsoft.com/office/drawing/2014/chart" uri="{C3380CC4-5D6E-409C-BE32-E72D297353CC}">
              <c16:uniqueId val="{00000006-64C5-4E21-9C52-03F908AA4F65}"/>
            </c:ext>
          </c:extLst>
        </c:ser>
        <c:ser>
          <c:idx val="7"/>
          <c:order val="7"/>
          <c:tx>
            <c:strRef>
              <c:f>Sheet1!$A$10</c:f>
              <c:strCache>
                <c:ptCount val="1"/>
                <c:pt idx="0">
                  <c:v>被木马劫持IP（万）</c:v>
                </c:pt>
              </c:strCache>
            </c:strRef>
          </c:tx>
          <c:spPr>
            <a:ln w="28575" cap="rnd">
              <a:solidFill>
                <a:schemeClr val="accent2">
                  <a:lumMod val="60000"/>
                </a:schemeClr>
              </a:solidFill>
              <a:round/>
            </a:ln>
            <a:effectLst/>
          </c:spPr>
          <c:marker>
            <c:symbol val="none"/>
          </c:marker>
          <c:cat>
            <c:numRef>
              <c:f>Sheet1!$B$2:$M$2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Sheet1!$B$10:$M$10</c:f>
              <c:numCache>
                <c:formatCode>General</c:formatCode>
                <c:ptCount val="12"/>
                <c:pt idx="0">
                  <c:v>52</c:v>
                </c:pt>
                <c:pt idx="1">
                  <c:v>29</c:v>
                </c:pt>
                <c:pt idx="2">
                  <c:v>42</c:v>
                </c:pt>
                <c:pt idx="3">
                  <c:v>64</c:v>
                </c:pt>
                <c:pt idx="4">
                  <c:v>70</c:v>
                </c:pt>
                <c:pt idx="5">
                  <c:v>56</c:v>
                </c:pt>
                <c:pt idx="6">
                  <c:v>58</c:v>
                </c:pt>
                <c:pt idx="7">
                  <c:v>51</c:v>
                </c:pt>
                <c:pt idx="8">
                  <c:v>40</c:v>
                </c:pt>
                <c:pt idx="9">
                  <c:v>41</c:v>
                </c:pt>
                <c:pt idx="10">
                  <c:v>60</c:v>
                </c:pt>
                <c:pt idx="11">
                  <c:v>54</c:v>
                </c:pt>
              </c:numCache>
            </c:numRef>
          </c:val>
          <c:smooth val="0"/>
          <c:extLst>
            <c:ext xmlns:c16="http://schemas.microsoft.com/office/drawing/2014/chart" uri="{C3380CC4-5D6E-409C-BE32-E72D297353CC}">
              <c16:uniqueId val="{00000007-64C5-4E21-9C52-03F908AA4F65}"/>
            </c:ext>
          </c:extLst>
        </c:ser>
        <c:dLbls>
          <c:showLegendKey val="0"/>
          <c:showVal val="0"/>
          <c:showCatName val="0"/>
          <c:showSerName val="0"/>
          <c:showPercent val="0"/>
          <c:showBubbleSize val="0"/>
        </c:dLbls>
        <c:smooth val="0"/>
        <c:axId val="1324461104"/>
        <c:axId val="1324457776"/>
      </c:lineChart>
      <c:catAx>
        <c:axId val="132446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24457776"/>
        <c:crosses val="autoZero"/>
        <c:auto val="1"/>
        <c:lblAlgn val="ctr"/>
        <c:lblOffset val="100"/>
        <c:noMultiLvlLbl val="0"/>
      </c:catAx>
      <c:valAx>
        <c:axId val="1324457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24461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Sheet1!$A$71</c:f>
              <c:strCache>
                <c:ptCount val="1"/>
                <c:pt idx="0">
                  <c:v>恶意代码(万）</c:v>
                </c:pt>
              </c:strCache>
            </c:strRef>
          </c:tx>
          <c:spPr>
            <a:ln w="28575" cap="rnd">
              <a:solidFill>
                <a:schemeClr val="accent1"/>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Sheet1!$B$71:$M$71</c:f>
              <c:numCache>
                <c:formatCode>General</c:formatCode>
                <c:ptCount val="12"/>
                <c:pt idx="0">
                  <c:v>321</c:v>
                </c:pt>
                <c:pt idx="1">
                  <c:v>184</c:v>
                </c:pt>
                <c:pt idx="2">
                  <c:v>206</c:v>
                </c:pt>
                <c:pt idx="3">
                  <c:v>233</c:v>
                </c:pt>
                <c:pt idx="4">
                  <c:v>264</c:v>
                </c:pt>
                <c:pt idx="5">
                  <c:v>1015</c:v>
                </c:pt>
                <c:pt idx="6">
                  <c:v>323</c:v>
                </c:pt>
                <c:pt idx="7">
                  <c:v>377</c:v>
                </c:pt>
                <c:pt idx="8">
                  <c:v>253</c:v>
                </c:pt>
                <c:pt idx="9">
                  <c:v>197</c:v>
                </c:pt>
                <c:pt idx="10">
                  <c:v>164</c:v>
                </c:pt>
                <c:pt idx="11">
                  <c:v>119</c:v>
                </c:pt>
              </c:numCache>
            </c:numRef>
          </c:val>
          <c:smooth val="0"/>
          <c:extLst>
            <c:ext xmlns:c16="http://schemas.microsoft.com/office/drawing/2014/chart" uri="{C3380CC4-5D6E-409C-BE32-E72D297353CC}">
              <c16:uniqueId val="{00000000-A877-4526-8E90-87AA0D0EE7AF}"/>
            </c:ext>
          </c:extLst>
        </c:ser>
        <c:ser>
          <c:idx val="1"/>
          <c:order val="1"/>
          <c:tx>
            <c:strRef>
              <c:f>Sheet1!$A$72</c:f>
              <c:strCache>
                <c:ptCount val="1"/>
                <c:pt idx="0">
                  <c:v>身份鉴别</c:v>
                </c:pt>
              </c:strCache>
            </c:strRef>
          </c:tx>
          <c:spPr>
            <a:ln w="28575" cap="rnd">
              <a:solidFill>
                <a:schemeClr val="accent2"/>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Sheet1!$B$72:$M$72</c:f>
              <c:numCache>
                <c:formatCode>General</c:formatCode>
                <c:ptCount val="12"/>
                <c:pt idx="0">
                  <c:v>4981</c:v>
                </c:pt>
                <c:pt idx="1">
                  <c:v>4493</c:v>
                </c:pt>
                <c:pt idx="2">
                  <c:v>5252</c:v>
                </c:pt>
                <c:pt idx="3">
                  <c:v>6312</c:v>
                </c:pt>
                <c:pt idx="4">
                  <c:v>6245</c:v>
                </c:pt>
                <c:pt idx="5">
                  <c:v>3669</c:v>
                </c:pt>
                <c:pt idx="6">
                  <c:v>6468</c:v>
                </c:pt>
                <c:pt idx="7">
                  <c:v>6109</c:v>
                </c:pt>
                <c:pt idx="8">
                  <c:v>5494</c:v>
                </c:pt>
                <c:pt idx="9">
                  <c:v>5163</c:v>
                </c:pt>
                <c:pt idx="10">
                  <c:v>2368</c:v>
                </c:pt>
                <c:pt idx="11">
                  <c:v>4130</c:v>
                </c:pt>
              </c:numCache>
            </c:numRef>
          </c:val>
          <c:smooth val="0"/>
          <c:extLst>
            <c:ext xmlns:c16="http://schemas.microsoft.com/office/drawing/2014/chart" uri="{C3380CC4-5D6E-409C-BE32-E72D297353CC}">
              <c16:uniqueId val="{00000001-A877-4526-8E90-87AA0D0EE7AF}"/>
            </c:ext>
          </c:extLst>
        </c:ser>
        <c:ser>
          <c:idx val="2"/>
          <c:order val="2"/>
          <c:tx>
            <c:strRef>
              <c:f>Sheet1!$A$73</c:f>
              <c:strCache>
                <c:ptCount val="1"/>
                <c:pt idx="0">
                  <c:v>访问控制</c:v>
                </c:pt>
              </c:strCache>
            </c:strRef>
          </c:tx>
          <c:spPr>
            <a:ln w="28575" cap="rnd">
              <a:solidFill>
                <a:schemeClr val="accent3"/>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Sheet1!$B$73:$M$73</c:f>
              <c:numCache>
                <c:formatCode>General</c:formatCode>
                <c:ptCount val="12"/>
                <c:pt idx="0">
                  <c:v>3265</c:v>
                </c:pt>
                <c:pt idx="1">
                  <c:v>3228</c:v>
                </c:pt>
                <c:pt idx="2">
                  <c:v>5422</c:v>
                </c:pt>
                <c:pt idx="3">
                  <c:v>3940</c:v>
                </c:pt>
                <c:pt idx="4">
                  <c:v>4916</c:v>
                </c:pt>
                <c:pt idx="5">
                  <c:v>4226</c:v>
                </c:pt>
                <c:pt idx="6">
                  <c:v>4146</c:v>
                </c:pt>
                <c:pt idx="7">
                  <c:v>4247</c:v>
                </c:pt>
                <c:pt idx="8">
                  <c:v>2825</c:v>
                </c:pt>
                <c:pt idx="9">
                  <c:v>2180</c:v>
                </c:pt>
                <c:pt idx="10">
                  <c:v>2504</c:v>
                </c:pt>
                <c:pt idx="11">
                  <c:v>3029</c:v>
                </c:pt>
              </c:numCache>
            </c:numRef>
          </c:val>
          <c:smooth val="0"/>
          <c:extLst>
            <c:ext xmlns:c16="http://schemas.microsoft.com/office/drawing/2014/chart" uri="{C3380CC4-5D6E-409C-BE32-E72D297353CC}">
              <c16:uniqueId val="{00000002-A877-4526-8E90-87AA0D0EE7AF}"/>
            </c:ext>
          </c:extLst>
        </c:ser>
        <c:ser>
          <c:idx val="3"/>
          <c:order val="3"/>
          <c:tx>
            <c:strRef>
              <c:f>Sheet1!$A$74</c:f>
              <c:strCache>
                <c:ptCount val="1"/>
                <c:pt idx="0">
                  <c:v>非法外联</c:v>
                </c:pt>
              </c:strCache>
            </c:strRef>
          </c:tx>
          <c:spPr>
            <a:ln w="28575" cap="rnd">
              <a:solidFill>
                <a:schemeClr val="accent4"/>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Sheet1!$B$74:$M$74</c:f>
              <c:numCache>
                <c:formatCode>General</c:formatCode>
                <c:ptCount val="12"/>
                <c:pt idx="0">
                  <c:v>9821</c:v>
                </c:pt>
                <c:pt idx="1">
                  <c:v>8554</c:v>
                </c:pt>
                <c:pt idx="2">
                  <c:v>15532</c:v>
                </c:pt>
                <c:pt idx="3">
                  <c:v>12988</c:v>
                </c:pt>
                <c:pt idx="4">
                  <c:v>8843</c:v>
                </c:pt>
                <c:pt idx="5">
                  <c:v>10839</c:v>
                </c:pt>
                <c:pt idx="6">
                  <c:v>10406</c:v>
                </c:pt>
                <c:pt idx="7">
                  <c:v>11426</c:v>
                </c:pt>
                <c:pt idx="8">
                  <c:v>10252</c:v>
                </c:pt>
                <c:pt idx="9">
                  <c:v>10217</c:v>
                </c:pt>
                <c:pt idx="10">
                  <c:v>9994</c:v>
                </c:pt>
                <c:pt idx="11">
                  <c:v>10756</c:v>
                </c:pt>
              </c:numCache>
            </c:numRef>
          </c:val>
          <c:smooth val="0"/>
          <c:extLst>
            <c:ext xmlns:c16="http://schemas.microsoft.com/office/drawing/2014/chart" uri="{C3380CC4-5D6E-409C-BE32-E72D297353CC}">
              <c16:uniqueId val="{00000003-A877-4526-8E90-87AA0D0EE7AF}"/>
            </c:ext>
          </c:extLst>
        </c:ser>
        <c:ser>
          <c:idx val="4"/>
          <c:order val="4"/>
          <c:tx>
            <c:strRef>
              <c:f>Sheet1!$A$75</c:f>
              <c:strCache>
                <c:ptCount val="1"/>
                <c:pt idx="0">
                  <c:v>非法入侵</c:v>
                </c:pt>
              </c:strCache>
            </c:strRef>
          </c:tx>
          <c:spPr>
            <a:ln w="28575" cap="rnd">
              <a:solidFill>
                <a:schemeClr val="accent5"/>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Sheet1!$B$75:$M$75</c:f>
              <c:numCache>
                <c:formatCode>General</c:formatCode>
                <c:ptCount val="12"/>
                <c:pt idx="0">
                  <c:v>552</c:v>
                </c:pt>
                <c:pt idx="1">
                  <c:v>998</c:v>
                </c:pt>
                <c:pt idx="2">
                  <c:v>1066</c:v>
                </c:pt>
                <c:pt idx="3">
                  <c:v>1279</c:v>
                </c:pt>
                <c:pt idx="4">
                  <c:v>1399</c:v>
                </c:pt>
                <c:pt idx="5">
                  <c:v>1359</c:v>
                </c:pt>
                <c:pt idx="6">
                  <c:v>1380</c:v>
                </c:pt>
                <c:pt idx="7">
                  <c:v>1380</c:v>
                </c:pt>
                <c:pt idx="8">
                  <c:v>1538</c:v>
                </c:pt>
                <c:pt idx="9">
                  <c:v>1364</c:v>
                </c:pt>
                <c:pt idx="10">
                  <c:v>2112</c:v>
                </c:pt>
                <c:pt idx="11">
                  <c:v>1554</c:v>
                </c:pt>
              </c:numCache>
            </c:numRef>
          </c:val>
          <c:smooth val="0"/>
          <c:extLst>
            <c:ext xmlns:c16="http://schemas.microsoft.com/office/drawing/2014/chart" uri="{C3380CC4-5D6E-409C-BE32-E72D297353CC}">
              <c16:uniqueId val="{00000004-A877-4526-8E90-87AA0D0EE7AF}"/>
            </c:ext>
          </c:extLst>
        </c:ser>
        <c:ser>
          <c:idx val="5"/>
          <c:order val="5"/>
          <c:tx>
            <c:strRef>
              <c:f>Sheet1!$A$76</c:f>
              <c:strCache>
                <c:ptCount val="1"/>
                <c:pt idx="0">
                  <c:v>非法攻击</c:v>
                </c:pt>
              </c:strCache>
            </c:strRef>
          </c:tx>
          <c:spPr>
            <a:ln w="28575" cap="rnd">
              <a:solidFill>
                <a:schemeClr val="accent6"/>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Sheet1!$B$76:$M$76</c:f>
              <c:numCache>
                <c:formatCode>General</c:formatCode>
                <c:ptCount val="12"/>
                <c:pt idx="0">
                  <c:v>512</c:v>
                </c:pt>
                <c:pt idx="1">
                  <c:v>893</c:v>
                </c:pt>
                <c:pt idx="2">
                  <c:v>964</c:v>
                </c:pt>
                <c:pt idx="3">
                  <c:v>1156</c:v>
                </c:pt>
                <c:pt idx="4">
                  <c:v>1226</c:v>
                </c:pt>
                <c:pt idx="5">
                  <c:v>1267</c:v>
                </c:pt>
                <c:pt idx="6">
                  <c:v>1195</c:v>
                </c:pt>
                <c:pt idx="7">
                  <c:v>1277</c:v>
                </c:pt>
                <c:pt idx="8">
                  <c:v>1433</c:v>
                </c:pt>
                <c:pt idx="9">
                  <c:v>1104</c:v>
                </c:pt>
                <c:pt idx="10">
                  <c:v>1784</c:v>
                </c:pt>
                <c:pt idx="11">
                  <c:v>1367</c:v>
                </c:pt>
              </c:numCache>
            </c:numRef>
          </c:val>
          <c:smooth val="0"/>
          <c:extLst>
            <c:ext xmlns:c16="http://schemas.microsoft.com/office/drawing/2014/chart" uri="{C3380CC4-5D6E-409C-BE32-E72D297353CC}">
              <c16:uniqueId val="{00000005-A877-4526-8E90-87AA0D0EE7AF}"/>
            </c:ext>
          </c:extLst>
        </c:ser>
        <c:dLbls>
          <c:showLegendKey val="0"/>
          <c:showVal val="0"/>
          <c:showCatName val="0"/>
          <c:showSerName val="0"/>
          <c:showPercent val="0"/>
          <c:showBubbleSize val="0"/>
        </c:dLbls>
        <c:smooth val="0"/>
        <c:axId val="1180449744"/>
        <c:axId val="1180450992"/>
      </c:lineChart>
      <c:catAx>
        <c:axId val="118044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0450992"/>
        <c:crosses val="autoZero"/>
        <c:auto val="1"/>
        <c:lblAlgn val="ctr"/>
        <c:lblOffset val="100"/>
        <c:noMultiLvlLbl val="0"/>
      </c:catAx>
      <c:valAx>
        <c:axId val="1180450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0449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Sheet1!$A$71</c:f>
              <c:strCache>
                <c:ptCount val="1"/>
                <c:pt idx="0">
                  <c:v>恶意代码(万）</c:v>
                </c:pt>
              </c:strCache>
            </c:strRef>
          </c:tx>
          <c:spPr>
            <a:ln w="28575" cap="rnd">
              <a:solidFill>
                <a:schemeClr val="accent1"/>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Sheet1!$B$71:$M$71</c:f>
              <c:numCache>
                <c:formatCode>General</c:formatCode>
                <c:ptCount val="12"/>
                <c:pt idx="0">
                  <c:v>135</c:v>
                </c:pt>
                <c:pt idx="1">
                  <c:v>81</c:v>
                </c:pt>
                <c:pt idx="2">
                  <c:v>117</c:v>
                </c:pt>
                <c:pt idx="3">
                  <c:v>149</c:v>
                </c:pt>
                <c:pt idx="4">
                  <c:v>172</c:v>
                </c:pt>
                <c:pt idx="5">
                  <c:v>142</c:v>
                </c:pt>
                <c:pt idx="6">
                  <c:v>144</c:v>
                </c:pt>
                <c:pt idx="7">
                  <c:v>132</c:v>
                </c:pt>
                <c:pt idx="8">
                  <c:v>108</c:v>
                </c:pt>
                <c:pt idx="9">
                  <c:v>105</c:v>
                </c:pt>
                <c:pt idx="10">
                  <c:v>144</c:v>
                </c:pt>
                <c:pt idx="11">
                  <c:v>132</c:v>
                </c:pt>
              </c:numCache>
            </c:numRef>
          </c:val>
          <c:smooth val="0"/>
          <c:extLst>
            <c:ext xmlns:c16="http://schemas.microsoft.com/office/drawing/2014/chart" uri="{C3380CC4-5D6E-409C-BE32-E72D297353CC}">
              <c16:uniqueId val="{00000000-F942-4F12-86B6-3AEA00B92FDE}"/>
            </c:ext>
          </c:extLst>
        </c:ser>
        <c:ser>
          <c:idx val="1"/>
          <c:order val="1"/>
          <c:tx>
            <c:strRef>
              <c:f>Sheet1!$A$72</c:f>
              <c:strCache>
                <c:ptCount val="1"/>
                <c:pt idx="0">
                  <c:v>身份鉴别</c:v>
                </c:pt>
              </c:strCache>
            </c:strRef>
          </c:tx>
          <c:spPr>
            <a:ln w="28575" cap="rnd">
              <a:solidFill>
                <a:schemeClr val="accent2"/>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Sheet1!$B$72:$M$72</c:f>
              <c:numCache>
                <c:formatCode>General</c:formatCode>
                <c:ptCount val="12"/>
                <c:pt idx="0">
                  <c:v>4101</c:v>
                </c:pt>
                <c:pt idx="1">
                  <c:v>3678</c:v>
                </c:pt>
                <c:pt idx="2">
                  <c:v>2559</c:v>
                </c:pt>
                <c:pt idx="3">
                  <c:v>1866</c:v>
                </c:pt>
                <c:pt idx="4">
                  <c:v>1799</c:v>
                </c:pt>
                <c:pt idx="5">
                  <c:v>1669</c:v>
                </c:pt>
                <c:pt idx="6">
                  <c:v>1658</c:v>
                </c:pt>
                <c:pt idx="7">
                  <c:v>1620</c:v>
                </c:pt>
                <c:pt idx="8">
                  <c:v>1164</c:v>
                </c:pt>
                <c:pt idx="9">
                  <c:v>612</c:v>
                </c:pt>
                <c:pt idx="10">
                  <c:v>1357</c:v>
                </c:pt>
                <c:pt idx="11">
                  <c:v>1376</c:v>
                </c:pt>
              </c:numCache>
            </c:numRef>
          </c:val>
          <c:smooth val="0"/>
          <c:extLst>
            <c:ext xmlns:c16="http://schemas.microsoft.com/office/drawing/2014/chart" uri="{C3380CC4-5D6E-409C-BE32-E72D297353CC}">
              <c16:uniqueId val="{00000001-F942-4F12-86B6-3AEA00B92FDE}"/>
            </c:ext>
          </c:extLst>
        </c:ser>
        <c:ser>
          <c:idx val="2"/>
          <c:order val="2"/>
          <c:tx>
            <c:strRef>
              <c:f>Sheet1!$A$73</c:f>
              <c:strCache>
                <c:ptCount val="1"/>
                <c:pt idx="0">
                  <c:v>访问控制</c:v>
                </c:pt>
              </c:strCache>
            </c:strRef>
          </c:tx>
          <c:spPr>
            <a:ln w="28575" cap="rnd">
              <a:solidFill>
                <a:schemeClr val="accent3"/>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Sheet1!$B$73:$M$73</c:f>
              <c:numCache>
                <c:formatCode>General</c:formatCode>
                <c:ptCount val="12"/>
                <c:pt idx="0">
                  <c:v>2606</c:v>
                </c:pt>
                <c:pt idx="1">
                  <c:v>1718</c:v>
                </c:pt>
                <c:pt idx="2">
                  <c:v>2858</c:v>
                </c:pt>
                <c:pt idx="3">
                  <c:v>3280</c:v>
                </c:pt>
                <c:pt idx="4">
                  <c:v>3014</c:v>
                </c:pt>
                <c:pt idx="5">
                  <c:v>2734</c:v>
                </c:pt>
                <c:pt idx="6">
                  <c:v>3019</c:v>
                </c:pt>
                <c:pt idx="7">
                  <c:v>2934</c:v>
                </c:pt>
                <c:pt idx="8">
                  <c:v>2290</c:v>
                </c:pt>
                <c:pt idx="9">
                  <c:v>2507</c:v>
                </c:pt>
                <c:pt idx="10">
                  <c:v>2513</c:v>
                </c:pt>
                <c:pt idx="11">
                  <c:v>2317</c:v>
                </c:pt>
              </c:numCache>
            </c:numRef>
          </c:val>
          <c:smooth val="0"/>
          <c:extLst>
            <c:ext xmlns:c16="http://schemas.microsoft.com/office/drawing/2014/chart" uri="{C3380CC4-5D6E-409C-BE32-E72D297353CC}">
              <c16:uniqueId val="{00000002-F942-4F12-86B6-3AEA00B92FDE}"/>
            </c:ext>
          </c:extLst>
        </c:ser>
        <c:ser>
          <c:idx val="3"/>
          <c:order val="3"/>
          <c:tx>
            <c:strRef>
              <c:f>Sheet1!$A$74</c:f>
              <c:strCache>
                <c:ptCount val="1"/>
                <c:pt idx="0">
                  <c:v>非法外联</c:v>
                </c:pt>
              </c:strCache>
            </c:strRef>
          </c:tx>
          <c:spPr>
            <a:ln w="28575" cap="rnd">
              <a:solidFill>
                <a:schemeClr val="accent4"/>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Sheet1!$B$74:$M$74</c:f>
              <c:numCache>
                <c:formatCode>General</c:formatCode>
                <c:ptCount val="12"/>
                <c:pt idx="0">
                  <c:v>11114</c:v>
                </c:pt>
                <c:pt idx="1">
                  <c:v>7436</c:v>
                </c:pt>
                <c:pt idx="2">
                  <c:v>13542</c:v>
                </c:pt>
                <c:pt idx="3">
                  <c:v>12269</c:v>
                </c:pt>
                <c:pt idx="4">
                  <c:v>14929</c:v>
                </c:pt>
                <c:pt idx="5">
                  <c:v>12866</c:v>
                </c:pt>
                <c:pt idx="6">
                  <c:v>13902</c:v>
                </c:pt>
                <c:pt idx="7">
                  <c:v>14794</c:v>
                </c:pt>
                <c:pt idx="8">
                  <c:v>17710</c:v>
                </c:pt>
                <c:pt idx="9">
                  <c:v>13800</c:v>
                </c:pt>
                <c:pt idx="10">
                  <c:v>14956</c:v>
                </c:pt>
                <c:pt idx="11">
                  <c:v>13602</c:v>
                </c:pt>
              </c:numCache>
            </c:numRef>
          </c:val>
          <c:smooth val="0"/>
          <c:extLst>
            <c:ext xmlns:c16="http://schemas.microsoft.com/office/drawing/2014/chart" uri="{C3380CC4-5D6E-409C-BE32-E72D297353CC}">
              <c16:uniqueId val="{00000003-F942-4F12-86B6-3AEA00B92FDE}"/>
            </c:ext>
          </c:extLst>
        </c:ser>
        <c:ser>
          <c:idx val="4"/>
          <c:order val="4"/>
          <c:tx>
            <c:strRef>
              <c:f>Sheet1!$A$75</c:f>
              <c:strCache>
                <c:ptCount val="1"/>
                <c:pt idx="0">
                  <c:v>非法入侵</c:v>
                </c:pt>
              </c:strCache>
            </c:strRef>
          </c:tx>
          <c:spPr>
            <a:ln w="28575" cap="rnd">
              <a:solidFill>
                <a:schemeClr val="accent5"/>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Sheet1!$B$75:$M$75</c:f>
              <c:numCache>
                <c:formatCode>General</c:formatCode>
                <c:ptCount val="12"/>
                <c:pt idx="0">
                  <c:v>1392</c:v>
                </c:pt>
                <c:pt idx="1">
                  <c:v>824</c:v>
                </c:pt>
                <c:pt idx="2">
                  <c:v>1902</c:v>
                </c:pt>
                <c:pt idx="3">
                  <c:v>1130</c:v>
                </c:pt>
                <c:pt idx="4">
                  <c:v>1480</c:v>
                </c:pt>
                <c:pt idx="5">
                  <c:v>1020</c:v>
                </c:pt>
                <c:pt idx="6">
                  <c:v>1020</c:v>
                </c:pt>
                <c:pt idx="7">
                  <c:v>1249</c:v>
                </c:pt>
                <c:pt idx="8">
                  <c:v>1366</c:v>
                </c:pt>
                <c:pt idx="9">
                  <c:v>817</c:v>
                </c:pt>
                <c:pt idx="10">
                  <c:v>810</c:v>
                </c:pt>
                <c:pt idx="11">
                  <c:v>1206</c:v>
                </c:pt>
              </c:numCache>
            </c:numRef>
          </c:val>
          <c:smooth val="0"/>
          <c:extLst>
            <c:ext xmlns:c16="http://schemas.microsoft.com/office/drawing/2014/chart" uri="{C3380CC4-5D6E-409C-BE32-E72D297353CC}">
              <c16:uniqueId val="{00000004-F942-4F12-86B6-3AEA00B92FDE}"/>
            </c:ext>
          </c:extLst>
        </c:ser>
        <c:ser>
          <c:idx val="5"/>
          <c:order val="5"/>
          <c:tx>
            <c:strRef>
              <c:f>Sheet1!$A$76</c:f>
              <c:strCache>
                <c:ptCount val="1"/>
                <c:pt idx="0">
                  <c:v>非法攻击</c:v>
                </c:pt>
              </c:strCache>
            </c:strRef>
          </c:tx>
          <c:spPr>
            <a:ln w="28575" cap="rnd">
              <a:solidFill>
                <a:schemeClr val="accent6"/>
              </a:solidFill>
              <a:round/>
            </a:ln>
            <a:effectLst/>
          </c:spPr>
          <c:marker>
            <c:symbol val="none"/>
          </c:marker>
          <c:cat>
            <c:numRef>
              <c:f>Sheet1!$B$70:$M$70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Sheet1!$B$76:$M$76</c:f>
              <c:numCache>
                <c:formatCode>General</c:formatCode>
                <c:ptCount val="12"/>
                <c:pt idx="0">
                  <c:v>1250</c:v>
                </c:pt>
                <c:pt idx="1">
                  <c:v>663</c:v>
                </c:pt>
                <c:pt idx="2">
                  <c:v>1631</c:v>
                </c:pt>
                <c:pt idx="3">
                  <c:v>992</c:v>
                </c:pt>
                <c:pt idx="4">
                  <c:v>1362</c:v>
                </c:pt>
                <c:pt idx="5">
                  <c:v>929</c:v>
                </c:pt>
                <c:pt idx="6">
                  <c:v>926</c:v>
                </c:pt>
                <c:pt idx="7">
                  <c:v>1166</c:v>
                </c:pt>
                <c:pt idx="8">
                  <c:v>1232</c:v>
                </c:pt>
                <c:pt idx="9">
                  <c:v>735</c:v>
                </c:pt>
                <c:pt idx="10">
                  <c:v>700</c:v>
                </c:pt>
                <c:pt idx="11">
                  <c:v>1067</c:v>
                </c:pt>
              </c:numCache>
            </c:numRef>
          </c:val>
          <c:smooth val="0"/>
          <c:extLst>
            <c:ext xmlns:c16="http://schemas.microsoft.com/office/drawing/2014/chart" uri="{C3380CC4-5D6E-409C-BE32-E72D297353CC}">
              <c16:uniqueId val="{00000005-F942-4F12-86B6-3AEA00B92FDE}"/>
            </c:ext>
          </c:extLst>
        </c:ser>
        <c:dLbls>
          <c:showLegendKey val="0"/>
          <c:showVal val="0"/>
          <c:showCatName val="0"/>
          <c:showSerName val="0"/>
          <c:showPercent val="0"/>
          <c:showBubbleSize val="0"/>
        </c:dLbls>
        <c:smooth val="0"/>
        <c:axId val="1420066400"/>
        <c:axId val="1420067232"/>
      </c:lineChart>
      <c:catAx>
        <c:axId val="142006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0067232"/>
        <c:crosses val="autoZero"/>
        <c:auto val="1"/>
        <c:lblAlgn val="ctr"/>
        <c:lblOffset val="100"/>
        <c:noMultiLvlLbl val="0"/>
      </c:catAx>
      <c:valAx>
        <c:axId val="142006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006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Sheet1!$A$24</c:f>
              <c:strCache>
                <c:ptCount val="1"/>
                <c:pt idx="0">
                  <c:v>恶意代码(万）</c:v>
                </c:pt>
              </c:strCache>
            </c:strRef>
          </c:tx>
          <c:spPr>
            <a:ln w="28575" cap="rnd">
              <a:solidFill>
                <a:schemeClr val="accent1"/>
              </a:solidFill>
              <a:round/>
            </a:ln>
            <a:effectLst/>
          </c:spPr>
          <c:marker>
            <c:symbol val="none"/>
          </c:marker>
          <c:cat>
            <c:numRef>
              <c:f>Sheet1!$B$23:$M$23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Sheet1!$B$24:$M$24</c:f>
              <c:numCache>
                <c:formatCode>0.000_ </c:formatCode>
                <c:ptCount val="12"/>
                <c:pt idx="0">
                  <c:v>0.14439946018893388</c:v>
                </c:pt>
                <c:pt idx="1">
                  <c:v>8.2771030139451196E-2</c:v>
                </c:pt>
                <c:pt idx="2">
                  <c:v>9.2667566351776878E-2</c:v>
                </c:pt>
                <c:pt idx="3">
                  <c:v>0.10481331533963113</c:v>
                </c:pt>
                <c:pt idx="4">
                  <c:v>0.11875843454790823</c:v>
                </c:pt>
                <c:pt idx="5">
                  <c:v>0.45659019343229867</c:v>
                </c:pt>
                <c:pt idx="6">
                  <c:v>0.22540125610607117</c:v>
                </c:pt>
                <c:pt idx="7">
                  <c:v>0.2630844382414515</c:v>
                </c:pt>
                <c:pt idx="8">
                  <c:v>0.1765526866713189</c:v>
                </c:pt>
                <c:pt idx="9">
                  <c:v>0.1374738311235171</c:v>
                </c:pt>
                <c:pt idx="10">
                  <c:v>0.11444521981856245</c:v>
                </c:pt>
                <c:pt idx="11">
                  <c:v>8.3042568039078862E-2</c:v>
                </c:pt>
              </c:numCache>
            </c:numRef>
          </c:val>
          <c:smooth val="0"/>
          <c:extLst>
            <c:ext xmlns:c16="http://schemas.microsoft.com/office/drawing/2014/chart" uri="{C3380CC4-5D6E-409C-BE32-E72D297353CC}">
              <c16:uniqueId val="{00000000-2F24-454C-BA07-1F62B6BE0B93}"/>
            </c:ext>
          </c:extLst>
        </c:ser>
        <c:ser>
          <c:idx val="1"/>
          <c:order val="1"/>
          <c:tx>
            <c:strRef>
              <c:f>Sheet1!$A$25</c:f>
              <c:strCache>
                <c:ptCount val="1"/>
                <c:pt idx="0">
                  <c:v>身份鉴别</c:v>
                </c:pt>
              </c:strCache>
            </c:strRef>
          </c:tx>
          <c:spPr>
            <a:ln w="28575" cap="rnd">
              <a:solidFill>
                <a:schemeClr val="accent2"/>
              </a:solidFill>
              <a:round/>
            </a:ln>
            <a:effectLst/>
          </c:spPr>
          <c:marker>
            <c:symbol val="none"/>
          </c:marker>
          <c:cat>
            <c:numRef>
              <c:f>Sheet1!$B$23:$M$23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Sheet1!$B$25:$M$25</c:f>
              <c:numCache>
                <c:formatCode>0.000_ </c:formatCode>
                <c:ptCount val="12"/>
                <c:pt idx="0">
                  <c:v>0.16092659601964332</c:v>
                </c:pt>
                <c:pt idx="1">
                  <c:v>0.14516024812613079</c:v>
                </c:pt>
                <c:pt idx="2">
                  <c:v>0.16968208839493409</c:v>
                </c:pt>
                <c:pt idx="3">
                  <c:v>0.20392866373739985</c:v>
                </c:pt>
                <c:pt idx="4">
                  <c:v>0.20176402171103644</c:v>
                </c:pt>
                <c:pt idx="5">
                  <c:v>0.11853838201085552</c:v>
                </c:pt>
                <c:pt idx="6">
                  <c:v>0.21754338759585631</c:v>
                </c:pt>
                <c:pt idx="7">
                  <c:v>0.20546885510561011</c:v>
                </c:pt>
                <c:pt idx="8">
                  <c:v>0.18478407103457553</c:v>
                </c:pt>
                <c:pt idx="9">
                  <c:v>0.17365128481097808</c:v>
                </c:pt>
                <c:pt idx="10">
                  <c:v>7.9644827122292483E-2</c:v>
                </c:pt>
                <c:pt idx="11">
                  <c:v>0.13890757433068748</c:v>
                </c:pt>
              </c:numCache>
            </c:numRef>
          </c:val>
          <c:smooth val="0"/>
          <c:extLst>
            <c:ext xmlns:c16="http://schemas.microsoft.com/office/drawing/2014/chart" uri="{C3380CC4-5D6E-409C-BE32-E72D297353CC}">
              <c16:uniqueId val="{00000001-2F24-454C-BA07-1F62B6BE0B93}"/>
            </c:ext>
          </c:extLst>
        </c:ser>
        <c:ser>
          <c:idx val="2"/>
          <c:order val="2"/>
          <c:tx>
            <c:strRef>
              <c:f>Sheet1!$A$26</c:f>
              <c:strCache>
                <c:ptCount val="1"/>
                <c:pt idx="0">
                  <c:v>访问控制</c:v>
                </c:pt>
              </c:strCache>
            </c:strRef>
          </c:tx>
          <c:spPr>
            <a:ln w="28575" cap="rnd">
              <a:solidFill>
                <a:schemeClr val="accent3"/>
              </a:solidFill>
              <a:round/>
            </a:ln>
            <a:effectLst/>
          </c:spPr>
          <c:marker>
            <c:symbol val="none"/>
          </c:marker>
          <c:cat>
            <c:numRef>
              <c:f>Sheet1!$B$23:$M$23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Sheet1!$B$26:$M$26</c:f>
              <c:numCache>
                <c:formatCode>0.000_ </c:formatCode>
                <c:ptCount val="12"/>
                <c:pt idx="0">
                  <c:v>0.1306156738808657</c:v>
                </c:pt>
                <c:pt idx="1">
                  <c:v>0.12913549625955115</c:v>
                </c:pt>
                <c:pt idx="2">
                  <c:v>0.2169060287234468</c:v>
                </c:pt>
                <c:pt idx="3">
                  <c:v>0.15761891426971236</c:v>
                </c:pt>
                <c:pt idx="4">
                  <c:v>0.19666359963195584</c:v>
                </c:pt>
                <c:pt idx="5">
                  <c:v>0.16906028723446814</c:v>
                </c:pt>
                <c:pt idx="6">
                  <c:v>0.2190058633986583</c:v>
                </c:pt>
                <c:pt idx="7">
                  <c:v>0.2243410279435846</c:v>
                </c:pt>
                <c:pt idx="8">
                  <c:v>0.14922613702392901</c:v>
                </c:pt>
                <c:pt idx="9">
                  <c:v>0.11515503671227088</c:v>
                </c:pt>
                <c:pt idx="10">
                  <c:v>0.13226982198510379</c:v>
                </c:pt>
                <c:pt idx="11">
                  <c:v>0.16000211293645344</c:v>
                </c:pt>
              </c:numCache>
            </c:numRef>
          </c:val>
          <c:smooth val="0"/>
          <c:extLst>
            <c:ext xmlns:c16="http://schemas.microsoft.com/office/drawing/2014/chart" uri="{C3380CC4-5D6E-409C-BE32-E72D297353CC}">
              <c16:uniqueId val="{00000002-2F24-454C-BA07-1F62B6BE0B93}"/>
            </c:ext>
          </c:extLst>
        </c:ser>
        <c:ser>
          <c:idx val="3"/>
          <c:order val="3"/>
          <c:tx>
            <c:strRef>
              <c:f>Sheet1!$A$27</c:f>
              <c:strCache>
                <c:ptCount val="1"/>
                <c:pt idx="0">
                  <c:v>非法外联</c:v>
                </c:pt>
              </c:strCache>
            </c:strRef>
          </c:tx>
          <c:spPr>
            <a:ln w="28575" cap="rnd">
              <a:solidFill>
                <a:schemeClr val="accent4"/>
              </a:solidFill>
              <a:round/>
            </a:ln>
            <a:effectLst/>
          </c:spPr>
          <c:marker>
            <c:symbol val="none"/>
          </c:marker>
          <c:cat>
            <c:numRef>
              <c:f>Sheet1!$B$23:$M$23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Sheet1!$B$27:$M$27</c:f>
              <c:numCache>
                <c:formatCode>0.000_ </c:formatCode>
                <c:ptCount val="12"/>
                <c:pt idx="0">
                  <c:v>0.14751340553043843</c:v>
                </c:pt>
                <c:pt idx="1">
                  <c:v>0.12848280937861423</c:v>
                </c:pt>
                <c:pt idx="2">
                  <c:v>0.23329378013428062</c:v>
                </c:pt>
                <c:pt idx="3">
                  <c:v>0.19508238580891299</c:v>
                </c:pt>
                <c:pt idx="4">
                  <c:v>0.13282364780629946</c:v>
                </c:pt>
                <c:pt idx="5">
                  <c:v>0.16280397134145425</c:v>
                </c:pt>
                <c:pt idx="6">
                  <c:v>0.16504099855672391</c:v>
                </c:pt>
                <c:pt idx="7">
                  <c:v>0.18121837877273952</c:v>
                </c:pt>
                <c:pt idx="8">
                  <c:v>0.16259853134763921</c:v>
                </c:pt>
                <c:pt idx="9">
                  <c:v>0.16204342516375633</c:v>
                </c:pt>
                <c:pt idx="10">
                  <c:v>0.15850660576358822</c:v>
                </c:pt>
                <c:pt idx="11">
                  <c:v>0.1705920603955528</c:v>
                </c:pt>
              </c:numCache>
            </c:numRef>
          </c:val>
          <c:smooth val="0"/>
          <c:extLst>
            <c:ext xmlns:c16="http://schemas.microsoft.com/office/drawing/2014/chart" uri="{C3380CC4-5D6E-409C-BE32-E72D297353CC}">
              <c16:uniqueId val="{00000003-2F24-454C-BA07-1F62B6BE0B93}"/>
            </c:ext>
          </c:extLst>
        </c:ser>
        <c:ser>
          <c:idx val="4"/>
          <c:order val="4"/>
          <c:tx>
            <c:strRef>
              <c:f>Sheet1!$A$28</c:f>
              <c:strCache>
                <c:ptCount val="1"/>
                <c:pt idx="0">
                  <c:v>非法入侵</c:v>
                </c:pt>
              </c:strCache>
            </c:strRef>
          </c:tx>
          <c:spPr>
            <a:ln w="28575" cap="rnd">
              <a:solidFill>
                <a:schemeClr val="accent5"/>
              </a:solidFill>
              <a:round/>
            </a:ln>
            <a:effectLst/>
          </c:spPr>
          <c:marker>
            <c:symbol val="none"/>
          </c:marker>
          <c:cat>
            <c:numRef>
              <c:f>Sheet1!$B$23:$M$23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Sheet1!$B$28:$M$28</c:f>
              <c:numCache>
                <c:formatCode>0.000_ </c:formatCode>
                <c:ptCount val="12"/>
                <c:pt idx="0">
                  <c:v>8.2970088681797685E-2</c:v>
                </c:pt>
                <c:pt idx="1">
                  <c:v>0.1500075154065835</c:v>
                </c:pt>
                <c:pt idx="2">
                  <c:v>0.16022846836013829</c:v>
                </c:pt>
                <c:pt idx="3">
                  <c:v>0.19224410040583195</c:v>
                </c:pt>
                <c:pt idx="4">
                  <c:v>0.21028107620622274</c:v>
                </c:pt>
                <c:pt idx="5">
                  <c:v>0.20426875093942581</c:v>
                </c:pt>
                <c:pt idx="6">
                  <c:v>0.14794168096054888</c:v>
                </c:pt>
                <c:pt idx="7">
                  <c:v>0.14794168096054888</c:v>
                </c:pt>
                <c:pt idx="8">
                  <c:v>0.16487993138936535</c:v>
                </c:pt>
                <c:pt idx="9">
                  <c:v>0.14622641509433962</c:v>
                </c:pt>
                <c:pt idx="10">
                  <c:v>0.22641509433962265</c:v>
                </c:pt>
                <c:pt idx="11">
                  <c:v>0.16659519725557462</c:v>
                </c:pt>
              </c:numCache>
            </c:numRef>
          </c:val>
          <c:smooth val="0"/>
          <c:extLst>
            <c:ext xmlns:c16="http://schemas.microsoft.com/office/drawing/2014/chart" uri="{C3380CC4-5D6E-409C-BE32-E72D297353CC}">
              <c16:uniqueId val="{00000004-2F24-454C-BA07-1F62B6BE0B93}"/>
            </c:ext>
          </c:extLst>
        </c:ser>
        <c:ser>
          <c:idx val="5"/>
          <c:order val="5"/>
          <c:tx>
            <c:strRef>
              <c:f>Sheet1!$A$29</c:f>
              <c:strCache>
                <c:ptCount val="1"/>
                <c:pt idx="0">
                  <c:v>非法攻击</c:v>
                </c:pt>
              </c:strCache>
            </c:strRef>
          </c:tx>
          <c:spPr>
            <a:ln w="28575" cap="rnd">
              <a:solidFill>
                <a:schemeClr val="accent6"/>
              </a:solidFill>
              <a:round/>
            </a:ln>
            <a:effectLst/>
          </c:spPr>
          <c:marker>
            <c:symbol val="none"/>
          </c:marker>
          <c:cat>
            <c:numRef>
              <c:f>Sheet1!$B$23:$M$23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Sheet1!$B$29:$M$29</c:f>
              <c:numCache>
                <c:formatCode>0.000_ </c:formatCode>
                <c:ptCount val="12"/>
                <c:pt idx="0">
                  <c:v>8.5078099036224653E-2</c:v>
                </c:pt>
                <c:pt idx="1">
                  <c:v>0.14838816882685277</c:v>
                </c:pt>
                <c:pt idx="2">
                  <c:v>0.16018610834164174</c:v>
                </c:pt>
                <c:pt idx="3">
                  <c:v>0.19209039548022599</c:v>
                </c:pt>
                <c:pt idx="4">
                  <c:v>0.20372216683283484</c:v>
                </c:pt>
                <c:pt idx="5">
                  <c:v>0.21053506148222001</c:v>
                </c:pt>
                <c:pt idx="6">
                  <c:v>0.14644607843137256</c:v>
                </c:pt>
                <c:pt idx="7">
                  <c:v>0.15649509803921569</c:v>
                </c:pt>
                <c:pt idx="8">
                  <c:v>0.1756127450980392</c:v>
                </c:pt>
                <c:pt idx="9">
                  <c:v>0.13529411764705881</c:v>
                </c:pt>
                <c:pt idx="10">
                  <c:v>0.21862745098039216</c:v>
                </c:pt>
                <c:pt idx="11">
                  <c:v>0.16752450980392156</c:v>
                </c:pt>
              </c:numCache>
            </c:numRef>
          </c:val>
          <c:smooth val="0"/>
          <c:extLst>
            <c:ext xmlns:c16="http://schemas.microsoft.com/office/drawing/2014/chart" uri="{C3380CC4-5D6E-409C-BE32-E72D297353CC}">
              <c16:uniqueId val="{00000005-2F24-454C-BA07-1F62B6BE0B93}"/>
            </c:ext>
          </c:extLst>
        </c:ser>
        <c:dLbls>
          <c:showLegendKey val="0"/>
          <c:showVal val="0"/>
          <c:showCatName val="0"/>
          <c:showSerName val="0"/>
          <c:showPercent val="0"/>
          <c:showBubbleSize val="0"/>
        </c:dLbls>
        <c:smooth val="0"/>
        <c:axId val="1408843120"/>
        <c:axId val="1408840624"/>
      </c:lineChart>
      <c:catAx>
        <c:axId val="140884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8840624"/>
        <c:crosses val="autoZero"/>
        <c:auto val="1"/>
        <c:lblAlgn val="ctr"/>
        <c:lblOffset val="100"/>
        <c:noMultiLvlLbl val="0"/>
      </c:catAx>
      <c:valAx>
        <c:axId val="1408840624"/>
        <c:scaling>
          <c:orientation val="minMax"/>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08843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Sheet1!$A$33</c:f>
              <c:strCache>
                <c:ptCount val="1"/>
                <c:pt idx="0">
                  <c:v>恶意代码(万）</c:v>
                </c:pt>
              </c:strCache>
            </c:strRef>
          </c:tx>
          <c:spPr>
            <a:ln w="28575" cap="rnd">
              <a:solidFill>
                <a:schemeClr val="accent1"/>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Sheet1!$B$33:$M$33</c:f>
              <c:numCache>
                <c:formatCode>0.000_ </c:formatCode>
                <c:ptCount val="12"/>
                <c:pt idx="0">
                  <c:v>1.650215916101172E-2</c:v>
                </c:pt>
                <c:pt idx="1">
                  <c:v>1.002724795640327E-2</c:v>
                </c:pt>
                <c:pt idx="2">
                  <c:v>7.2428099289782713E-3</c:v>
                </c:pt>
                <c:pt idx="3">
                  <c:v>8.9933611239771498E-3</c:v>
                </c:pt>
                <c:pt idx="4">
                  <c:v>1.1531909317258551E-2</c:v>
                </c:pt>
                <c:pt idx="5">
                  <c:v>4.5363128491620108E-2</c:v>
                </c:pt>
                <c:pt idx="6">
                  <c:v>1.3504473618195501E-2</c:v>
                </c:pt>
                <c:pt idx="7">
                  <c:v>1.5191811734364926E-2</c:v>
                </c:pt>
                <c:pt idx="8">
                  <c:v>1.1608167010782289E-2</c:v>
                </c:pt>
                <c:pt idx="9">
                  <c:v>9.7404202719406675E-3</c:v>
                </c:pt>
                <c:pt idx="10">
                  <c:v>8.665328120046497E-3</c:v>
                </c:pt>
                <c:pt idx="11">
                  <c:v>5.6788356000954422E-3</c:v>
                </c:pt>
              </c:numCache>
            </c:numRef>
          </c:val>
          <c:smooth val="0"/>
          <c:extLst>
            <c:ext xmlns:c16="http://schemas.microsoft.com/office/drawing/2014/chart" uri="{C3380CC4-5D6E-409C-BE32-E72D297353CC}">
              <c16:uniqueId val="{00000000-CCC7-4A97-8089-520FD05E365D}"/>
            </c:ext>
          </c:extLst>
        </c:ser>
        <c:ser>
          <c:idx val="1"/>
          <c:order val="1"/>
          <c:tx>
            <c:strRef>
              <c:f>Sheet1!$A$34</c:f>
              <c:strCache>
                <c:ptCount val="1"/>
                <c:pt idx="0">
                  <c:v>身份鉴别</c:v>
                </c:pt>
              </c:strCache>
            </c:strRef>
          </c:tx>
          <c:spPr>
            <a:ln w="28575" cap="rnd">
              <a:solidFill>
                <a:schemeClr val="accent2"/>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Sheet1!$B$34:$M$34</c:f>
              <c:numCache>
                <c:formatCode>0.000_ </c:formatCode>
                <c:ptCount val="12"/>
                <c:pt idx="0">
                  <c:v>0.2560662142710261</c:v>
                </c:pt>
                <c:pt idx="1">
                  <c:v>0.24485013623978202</c:v>
                </c:pt>
                <c:pt idx="2">
                  <c:v>0.18465649391744604</c:v>
                </c:pt>
                <c:pt idx="3">
                  <c:v>0.24363131079203335</c:v>
                </c:pt>
                <c:pt idx="4">
                  <c:v>0.27279080941772593</c:v>
                </c:pt>
                <c:pt idx="5">
                  <c:v>0.16397765363128491</c:v>
                </c:pt>
                <c:pt idx="6">
                  <c:v>0.27042394849067647</c:v>
                </c:pt>
                <c:pt idx="7">
                  <c:v>0.24617182462927142</c:v>
                </c:pt>
                <c:pt idx="8">
                  <c:v>0.25207616425785728</c:v>
                </c:pt>
                <c:pt idx="9">
                  <c:v>0.25527812113720644</c:v>
                </c:pt>
                <c:pt idx="10">
                  <c:v>0.12511888407481772</c:v>
                </c:pt>
                <c:pt idx="11">
                  <c:v>0.19708900023860654</c:v>
                </c:pt>
              </c:numCache>
            </c:numRef>
          </c:val>
          <c:smooth val="0"/>
          <c:extLst>
            <c:ext xmlns:c16="http://schemas.microsoft.com/office/drawing/2014/chart" uri="{C3380CC4-5D6E-409C-BE32-E72D297353CC}">
              <c16:uniqueId val="{00000001-CCC7-4A97-8089-520FD05E365D}"/>
            </c:ext>
          </c:extLst>
        </c:ser>
        <c:ser>
          <c:idx val="2"/>
          <c:order val="2"/>
          <c:tx>
            <c:strRef>
              <c:f>Sheet1!$A$35</c:f>
              <c:strCache>
                <c:ptCount val="1"/>
                <c:pt idx="0">
                  <c:v>访问控制</c:v>
                </c:pt>
              </c:strCache>
            </c:strRef>
          </c:tx>
          <c:spPr>
            <a:ln w="28575" cap="rnd">
              <a:solidFill>
                <a:schemeClr val="accent3"/>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Sheet1!$B$35:$M$35</c:f>
              <c:numCache>
                <c:formatCode>0.000_ </c:formatCode>
                <c:ptCount val="12"/>
                <c:pt idx="0">
                  <c:v>0.16784906436356159</c:v>
                </c:pt>
                <c:pt idx="1">
                  <c:v>0.17591280653950953</c:v>
                </c:pt>
                <c:pt idx="2">
                  <c:v>0.19063357007242809</c:v>
                </c:pt>
                <c:pt idx="3">
                  <c:v>0.15207657866296126</c:v>
                </c:pt>
                <c:pt idx="4">
                  <c:v>0.21473812955925392</c:v>
                </c:pt>
                <c:pt idx="5">
                  <c:v>0.18887150837988828</c:v>
                </c:pt>
                <c:pt idx="6">
                  <c:v>0.17334225269671377</c:v>
                </c:pt>
                <c:pt idx="7">
                  <c:v>0.17113958736299162</c:v>
                </c:pt>
                <c:pt idx="8">
                  <c:v>0.12961688460656115</c:v>
                </c:pt>
                <c:pt idx="9">
                  <c:v>0.10778739184177998</c:v>
                </c:pt>
                <c:pt idx="10">
                  <c:v>0.13230476593046603</c:v>
                </c:pt>
                <c:pt idx="11">
                  <c:v>0.14454784061083273</c:v>
                </c:pt>
              </c:numCache>
            </c:numRef>
          </c:val>
          <c:smooth val="0"/>
          <c:extLst>
            <c:ext xmlns:c16="http://schemas.microsoft.com/office/drawing/2014/chart" uri="{C3380CC4-5D6E-409C-BE32-E72D297353CC}">
              <c16:uniqueId val="{00000002-CCC7-4A97-8089-520FD05E365D}"/>
            </c:ext>
          </c:extLst>
        </c:ser>
        <c:ser>
          <c:idx val="3"/>
          <c:order val="3"/>
          <c:tx>
            <c:strRef>
              <c:f>Sheet1!$A$36</c:f>
              <c:strCache>
                <c:ptCount val="1"/>
                <c:pt idx="0">
                  <c:v>非法外联</c:v>
                </c:pt>
              </c:strCache>
            </c:strRef>
          </c:tx>
          <c:spPr>
            <a:ln w="28575" cap="rnd">
              <a:solidFill>
                <a:schemeClr val="accent4"/>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Sheet1!$B$36:$M$36</c:f>
              <c:numCache>
                <c:formatCode>0.000_ </c:formatCode>
                <c:ptCount val="12"/>
                <c:pt idx="0">
                  <c:v>0.50488381657413117</c:v>
                </c:pt>
                <c:pt idx="1">
                  <c:v>0.46615803814713896</c:v>
                </c:pt>
                <c:pt idx="2">
                  <c:v>0.54609380493636173</c:v>
                </c:pt>
                <c:pt idx="3">
                  <c:v>0.50131233595800528</c:v>
                </c:pt>
                <c:pt idx="4">
                  <c:v>0.38627528065347488</c:v>
                </c:pt>
                <c:pt idx="5">
                  <c:v>0.48442458100558661</c:v>
                </c:pt>
                <c:pt idx="6">
                  <c:v>0.43506982189146248</c:v>
                </c:pt>
                <c:pt idx="7">
                  <c:v>0.46042875564152158</c:v>
                </c:pt>
                <c:pt idx="8">
                  <c:v>0.47038311539343886</c:v>
                </c:pt>
                <c:pt idx="9">
                  <c:v>0.50516687268232385</c:v>
                </c:pt>
                <c:pt idx="10">
                  <c:v>0.52805664165697985</c:v>
                </c:pt>
                <c:pt idx="11">
                  <c:v>0.51329038415652584</c:v>
                </c:pt>
              </c:numCache>
            </c:numRef>
          </c:val>
          <c:smooth val="0"/>
          <c:extLst>
            <c:ext xmlns:c16="http://schemas.microsoft.com/office/drawing/2014/chart" uri="{C3380CC4-5D6E-409C-BE32-E72D297353CC}">
              <c16:uniqueId val="{00000003-CCC7-4A97-8089-520FD05E365D}"/>
            </c:ext>
          </c:extLst>
        </c:ser>
        <c:ser>
          <c:idx val="4"/>
          <c:order val="4"/>
          <c:tx>
            <c:strRef>
              <c:f>Sheet1!$A$37</c:f>
              <c:strCache>
                <c:ptCount val="1"/>
                <c:pt idx="0">
                  <c:v>非法入侵</c:v>
                </c:pt>
              </c:strCache>
            </c:strRef>
          </c:tx>
          <c:spPr>
            <a:ln w="28575" cap="rnd">
              <a:solidFill>
                <a:schemeClr val="accent5"/>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Sheet1!$B$37:$M$37</c:f>
              <c:numCache>
                <c:formatCode>0.000_ </c:formatCode>
                <c:ptCount val="12"/>
                <c:pt idx="0">
                  <c:v>2.8377544725478099E-2</c:v>
                </c:pt>
                <c:pt idx="1">
                  <c:v>5.4386920980926429E-2</c:v>
                </c:pt>
                <c:pt idx="2">
                  <c:v>3.7479783418887559E-2</c:v>
                </c:pt>
                <c:pt idx="3">
                  <c:v>4.936699089084453E-2</c:v>
                </c:pt>
                <c:pt idx="4">
                  <c:v>6.1110383086533E-2</c:v>
                </c:pt>
                <c:pt idx="5">
                  <c:v>6.0737430167597764E-2</c:v>
                </c:pt>
                <c:pt idx="6">
                  <c:v>5.7697131867212981E-2</c:v>
                </c:pt>
                <c:pt idx="7">
                  <c:v>5.5609284332688587E-2</c:v>
                </c:pt>
                <c:pt idx="8">
                  <c:v>7.0566643725625142E-2</c:v>
                </c:pt>
                <c:pt idx="9">
                  <c:v>6.744128553770086E-2</c:v>
                </c:pt>
                <c:pt idx="10">
                  <c:v>0.11159251822889148</c:v>
                </c:pt>
                <c:pt idx="11">
                  <c:v>7.4158911954187542E-2</c:v>
                </c:pt>
              </c:numCache>
            </c:numRef>
          </c:val>
          <c:smooth val="0"/>
          <c:extLst>
            <c:ext xmlns:c16="http://schemas.microsoft.com/office/drawing/2014/chart" uri="{C3380CC4-5D6E-409C-BE32-E72D297353CC}">
              <c16:uniqueId val="{00000004-CCC7-4A97-8089-520FD05E365D}"/>
            </c:ext>
          </c:extLst>
        </c:ser>
        <c:ser>
          <c:idx val="5"/>
          <c:order val="5"/>
          <c:tx>
            <c:strRef>
              <c:f>Sheet1!$A$38</c:f>
              <c:strCache>
                <c:ptCount val="1"/>
                <c:pt idx="0">
                  <c:v>非法攻击</c:v>
                </c:pt>
              </c:strCache>
            </c:strRef>
          </c:tx>
          <c:spPr>
            <a:ln w="28575" cap="rnd">
              <a:solidFill>
                <a:schemeClr val="accent6"/>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Sheet1!$B$38:$M$38</c:f>
              <c:numCache>
                <c:formatCode>0.000_ </c:formatCode>
                <c:ptCount val="12"/>
                <c:pt idx="0">
                  <c:v>2.632120090479128E-2</c:v>
                </c:pt>
                <c:pt idx="1">
                  <c:v>4.8664850136239779E-2</c:v>
                </c:pt>
                <c:pt idx="2">
                  <c:v>3.3893537725898322E-2</c:v>
                </c:pt>
                <c:pt idx="3">
                  <c:v>4.4619422572178477E-2</c:v>
                </c:pt>
                <c:pt idx="4">
                  <c:v>5.3553487965753724E-2</c:v>
                </c:pt>
                <c:pt idx="5">
                  <c:v>5.6625698324022346E-2</c:v>
                </c:pt>
                <c:pt idx="6">
                  <c:v>4.9962371435738777E-2</c:v>
                </c:pt>
                <c:pt idx="7">
                  <c:v>5.1458736299161832E-2</c:v>
                </c:pt>
                <c:pt idx="8">
                  <c:v>6.5749025005735262E-2</c:v>
                </c:pt>
                <c:pt idx="9">
                  <c:v>5.458590852904821E-2</c:v>
                </c:pt>
                <c:pt idx="10">
                  <c:v>9.4261861988798476E-2</c:v>
                </c:pt>
                <c:pt idx="11">
                  <c:v>6.5235027439751847E-2</c:v>
                </c:pt>
              </c:numCache>
            </c:numRef>
          </c:val>
          <c:smooth val="0"/>
          <c:extLst>
            <c:ext xmlns:c16="http://schemas.microsoft.com/office/drawing/2014/chart" uri="{C3380CC4-5D6E-409C-BE32-E72D297353CC}">
              <c16:uniqueId val="{00000005-CCC7-4A97-8089-520FD05E365D}"/>
            </c:ext>
          </c:extLst>
        </c:ser>
        <c:dLbls>
          <c:showLegendKey val="0"/>
          <c:showVal val="0"/>
          <c:showCatName val="0"/>
          <c:showSerName val="0"/>
          <c:showPercent val="0"/>
          <c:showBubbleSize val="0"/>
        </c:dLbls>
        <c:smooth val="0"/>
        <c:axId val="1175600304"/>
        <c:axId val="1175599056"/>
      </c:lineChart>
      <c:catAx>
        <c:axId val="117560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5599056"/>
        <c:crosses val="autoZero"/>
        <c:auto val="1"/>
        <c:lblAlgn val="ctr"/>
        <c:lblOffset val="100"/>
        <c:noMultiLvlLbl val="0"/>
      </c:catAx>
      <c:valAx>
        <c:axId val="1175599056"/>
        <c:scaling>
          <c:orientation val="minMax"/>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560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Sheet1!$A$33</c:f>
              <c:strCache>
                <c:ptCount val="1"/>
                <c:pt idx="0">
                  <c:v>恶意代码(万）</c:v>
                </c:pt>
              </c:strCache>
            </c:strRef>
          </c:tx>
          <c:spPr>
            <a:ln w="28575" cap="rnd">
              <a:solidFill>
                <a:schemeClr val="accent1"/>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Sheet1!$B$33:$M$33</c:f>
              <c:numCache>
                <c:formatCode>0.000_ </c:formatCode>
                <c:ptCount val="12"/>
                <c:pt idx="0">
                  <c:v>1.650215916101172E-2</c:v>
                </c:pt>
                <c:pt idx="1">
                  <c:v>1.002724795640327E-2</c:v>
                </c:pt>
                <c:pt idx="2">
                  <c:v>7.2428099289782713E-3</c:v>
                </c:pt>
                <c:pt idx="3">
                  <c:v>8.9933611239771498E-3</c:v>
                </c:pt>
                <c:pt idx="4">
                  <c:v>1.1531909317258551E-2</c:v>
                </c:pt>
                <c:pt idx="5">
                  <c:v>4.5363128491620108E-2</c:v>
                </c:pt>
                <c:pt idx="6">
                  <c:v>1.3504473618195501E-2</c:v>
                </c:pt>
                <c:pt idx="7">
                  <c:v>1.5191811734364926E-2</c:v>
                </c:pt>
                <c:pt idx="8">
                  <c:v>1.1608167010782289E-2</c:v>
                </c:pt>
                <c:pt idx="9">
                  <c:v>9.7404202719406675E-3</c:v>
                </c:pt>
                <c:pt idx="10">
                  <c:v>8.665328120046497E-3</c:v>
                </c:pt>
                <c:pt idx="11">
                  <c:v>5.6788356000954422E-3</c:v>
                </c:pt>
              </c:numCache>
            </c:numRef>
          </c:val>
          <c:smooth val="0"/>
          <c:extLst>
            <c:ext xmlns:c16="http://schemas.microsoft.com/office/drawing/2014/chart" uri="{C3380CC4-5D6E-409C-BE32-E72D297353CC}">
              <c16:uniqueId val="{00000000-CCC7-4A97-8089-520FD05E365D}"/>
            </c:ext>
          </c:extLst>
        </c:ser>
        <c:ser>
          <c:idx val="1"/>
          <c:order val="1"/>
          <c:tx>
            <c:strRef>
              <c:f>Sheet1!$A$34</c:f>
              <c:strCache>
                <c:ptCount val="1"/>
                <c:pt idx="0">
                  <c:v>身份鉴别</c:v>
                </c:pt>
              </c:strCache>
            </c:strRef>
          </c:tx>
          <c:spPr>
            <a:ln w="28575" cap="rnd">
              <a:solidFill>
                <a:schemeClr val="accent2"/>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Sheet1!$B$34:$M$34</c:f>
              <c:numCache>
                <c:formatCode>0.000_ </c:formatCode>
                <c:ptCount val="12"/>
                <c:pt idx="0">
                  <c:v>0.2560662142710261</c:v>
                </c:pt>
                <c:pt idx="1">
                  <c:v>0.24485013623978202</c:v>
                </c:pt>
                <c:pt idx="2">
                  <c:v>0.18465649391744604</c:v>
                </c:pt>
                <c:pt idx="3">
                  <c:v>0.24363131079203335</c:v>
                </c:pt>
                <c:pt idx="4">
                  <c:v>0.27279080941772593</c:v>
                </c:pt>
                <c:pt idx="5">
                  <c:v>0.16397765363128491</c:v>
                </c:pt>
                <c:pt idx="6">
                  <c:v>0.27042394849067647</c:v>
                </c:pt>
                <c:pt idx="7">
                  <c:v>0.24617182462927142</c:v>
                </c:pt>
                <c:pt idx="8">
                  <c:v>0.25207616425785728</c:v>
                </c:pt>
                <c:pt idx="9">
                  <c:v>0.25527812113720644</c:v>
                </c:pt>
                <c:pt idx="10">
                  <c:v>0.12511888407481772</c:v>
                </c:pt>
                <c:pt idx="11">
                  <c:v>0.19708900023860654</c:v>
                </c:pt>
              </c:numCache>
            </c:numRef>
          </c:val>
          <c:smooth val="0"/>
          <c:extLst>
            <c:ext xmlns:c16="http://schemas.microsoft.com/office/drawing/2014/chart" uri="{C3380CC4-5D6E-409C-BE32-E72D297353CC}">
              <c16:uniqueId val="{00000001-CCC7-4A97-8089-520FD05E365D}"/>
            </c:ext>
          </c:extLst>
        </c:ser>
        <c:ser>
          <c:idx val="2"/>
          <c:order val="2"/>
          <c:tx>
            <c:strRef>
              <c:f>Sheet1!$A$35</c:f>
              <c:strCache>
                <c:ptCount val="1"/>
                <c:pt idx="0">
                  <c:v>访问控制</c:v>
                </c:pt>
              </c:strCache>
            </c:strRef>
          </c:tx>
          <c:spPr>
            <a:ln w="28575" cap="rnd">
              <a:solidFill>
                <a:schemeClr val="accent3"/>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Sheet1!$B$35:$M$35</c:f>
              <c:numCache>
                <c:formatCode>0.000_ </c:formatCode>
                <c:ptCount val="12"/>
                <c:pt idx="0">
                  <c:v>0.16784906436356159</c:v>
                </c:pt>
                <c:pt idx="1">
                  <c:v>0.17591280653950953</c:v>
                </c:pt>
                <c:pt idx="2">
                  <c:v>0.19063357007242809</c:v>
                </c:pt>
                <c:pt idx="3">
                  <c:v>0.15207657866296126</c:v>
                </c:pt>
                <c:pt idx="4">
                  <c:v>0.21473812955925392</c:v>
                </c:pt>
                <c:pt idx="5">
                  <c:v>0.18887150837988828</c:v>
                </c:pt>
                <c:pt idx="6">
                  <c:v>0.17334225269671377</c:v>
                </c:pt>
                <c:pt idx="7">
                  <c:v>0.17113958736299162</c:v>
                </c:pt>
                <c:pt idx="8">
                  <c:v>0.12961688460656115</c:v>
                </c:pt>
                <c:pt idx="9">
                  <c:v>0.10778739184177998</c:v>
                </c:pt>
                <c:pt idx="10">
                  <c:v>0.13230476593046603</c:v>
                </c:pt>
                <c:pt idx="11">
                  <c:v>0.14454784061083273</c:v>
                </c:pt>
              </c:numCache>
            </c:numRef>
          </c:val>
          <c:smooth val="0"/>
          <c:extLst>
            <c:ext xmlns:c16="http://schemas.microsoft.com/office/drawing/2014/chart" uri="{C3380CC4-5D6E-409C-BE32-E72D297353CC}">
              <c16:uniqueId val="{00000002-CCC7-4A97-8089-520FD05E365D}"/>
            </c:ext>
          </c:extLst>
        </c:ser>
        <c:ser>
          <c:idx val="3"/>
          <c:order val="3"/>
          <c:tx>
            <c:strRef>
              <c:f>Sheet1!$A$36</c:f>
              <c:strCache>
                <c:ptCount val="1"/>
                <c:pt idx="0">
                  <c:v>非法外联</c:v>
                </c:pt>
              </c:strCache>
            </c:strRef>
          </c:tx>
          <c:spPr>
            <a:ln w="28575" cap="rnd">
              <a:solidFill>
                <a:schemeClr val="accent4"/>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Sheet1!$B$36:$M$36</c:f>
              <c:numCache>
                <c:formatCode>0.000_ </c:formatCode>
                <c:ptCount val="12"/>
                <c:pt idx="0">
                  <c:v>0.50488381657413117</c:v>
                </c:pt>
                <c:pt idx="1">
                  <c:v>0.46615803814713896</c:v>
                </c:pt>
                <c:pt idx="2">
                  <c:v>0.54609380493636173</c:v>
                </c:pt>
                <c:pt idx="3">
                  <c:v>0.50131233595800528</c:v>
                </c:pt>
                <c:pt idx="4">
                  <c:v>0.38627528065347488</c:v>
                </c:pt>
                <c:pt idx="5">
                  <c:v>0.48442458100558661</c:v>
                </c:pt>
                <c:pt idx="6">
                  <c:v>0.43506982189146248</c:v>
                </c:pt>
                <c:pt idx="7">
                  <c:v>0.46042875564152158</c:v>
                </c:pt>
                <c:pt idx="8">
                  <c:v>0.47038311539343886</c:v>
                </c:pt>
                <c:pt idx="9">
                  <c:v>0.50516687268232385</c:v>
                </c:pt>
                <c:pt idx="10">
                  <c:v>0.52805664165697985</c:v>
                </c:pt>
                <c:pt idx="11">
                  <c:v>0.51329038415652584</c:v>
                </c:pt>
              </c:numCache>
            </c:numRef>
          </c:val>
          <c:smooth val="0"/>
          <c:extLst>
            <c:ext xmlns:c16="http://schemas.microsoft.com/office/drawing/2014/chart" uri="{C3380CC4-5D6E-409C-BE32-E72D297353CC}">
              <c16:uniqueId val="{00000003-CCC7-4A97-8089-520FD05E365D}"/>
            </c:ext>
          </c:extLst>
        </c:ser>
        <c:ser>
          <c:idx val="4"/>
          <c:order val="4"/>
          <c:tx>
            <c:strRef>
              <c:f>Sheet1!$A$37</c:f>
              <c:strCache>
                <c:ptCount val="1"/>
                <c:pt idx="0">
                  <c:v>非法入侵</c:v>
                </c:pt>
              </c:strCache>
            </c:strRef>
          </c:tx>
          <c:spPr>
            <a:ln w="28575" cap="rnd">
              <a:solidFill>
                <a:schemeClr val="accent5"/>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Sheet1!$B$37:$M$37</c:f>
              <c:numCache>
                <c:formatCode>0.000_ </c:formatCode>
                <c:ptCount val="12"/>
                <c:pt idx="0">
                  <c:v>2.8377544725478099E-2</c:v>
                </c:pt>
                <c:pt idx="1">
                  <c:v>5.4386920980926429E-2</c:v>
                </c:pt>
                <c:pt idx="2">
                  <c:v>3.7479783418887559E-2</c:v>
                </c:pt>
                <c:pt idx="3">
                  <c:v>4.936699089084453E-2</c:v>
                </c:pt>
                <c:pt idx="4">
                  <c:v>6.1110383086533E-2</c:v>
                </c:pt>
                <c:pt idx="5">
                  <c:v>6.0737430167597764E-2</c:v>
                </c:pt>
                <c:pt idx="6">
                  <c:v>5.7697131867212981E-2</c:v>
                </c:pt>
                <c:pt idx="7">
                  <c:v>5.5609284332688587E-2</c:v>
                </c:pt>
                <c:pt idx="8">
                  <c:v>7.0566643725625142E-2</c:v>
                </c:pt>
                <c:pt idx="9">
                  <c:v>6.744128553770086E-2</c:v>
                </c:pt>
                <c:pt idx="10">
                  <c:v>0.11159251822889148</c:v>
                </c:pt>
                <c:pt idx="11">
                  <c:v>7.4158911954187542E-2</c:v>
                </c:pt>
              </c:numCache>
            </c:numRef>
          </c:val>
          <c:smooth val="0"/>
          <c:extLst>
            <c:ext xmlns:c16="http://schemas.microsoft.com/office/drawing/2014/chart" uri="{C3380CC4-5D6E-409C-BE32-E72D297353CC}">
              <c16:uniqueId val="{00000004-CCC7-4A97-8089-520FD05E365D}"/>
            </c:ext>
          </c:extLst>
        </c:ser>
        <c:ser>
          <c:idx val="5"/>
          <c:order val="5"/>
          <c:tx>
            <c:strRef>
              <c:f>Sheet1!$A$38</c:f>
              <c:strCache>
                <c:ptCount val="1"/>
                <c:pt idx="0">
                  <c:v>非法攻击</c:v>
                </c:pt>
              </c:strCache>
            </c:strRef>
          </c:tx>
          <c:spPr>
            <a:ln w="28575" cap="rnd">
              <a:solidFill>
                <a:schemeClr val="accent6"/>
              </a:solidFill>
              <a:round/>
            </a:ln>
            <a:effectLst/>
          </c:spPr>
          <c:marker>
            <c:symbol val="none"/>
          </c:marker>
          <c:cat>
            <c:numRef>
              <c:f>Sheet1!$B$32:$M$32</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Sheet1!$B$38:$M$38</c:f>
              <c:numCache>
                <c:formatCode>0.000_ </c:formatCode>
                <c:ptCount val="12"/>
                <c:pt idx="0">
                  <c:v>2.632120090479128E-2</c:v>
                </c:pt>
                <c:pt idx="1">
                  <c:v>4.8664850136239779E-2</c:v>
                </c:pt>
                <c:pt idx="2">
                  <c:v>3.3893537725898322E-2</c:v>
                </c:pt>
                <c:pt idx="3">
                  <c:v>4.4619422572178477E-2</c:v>
                </c:pt>
                <c:pt idx="4">
                  <c:v>5.3553487965753724E-2</c:v>
                </c:pt>
                <c:pt idx="5">
                  <c:v>5.6625698324022346E-2</c:v>
                </c:pt>
                <c:pt idx="6">
                  <c:v>4.9962371435738777E-2</c:v>
                </c:pt>
                <c:pt idx="7">
                  <c:v>5.1458736299161832E-2</c:v>
                </c:pt>
                <c:pt idx="8">
                  <c:v>6.5749025005735262E-2</c:v>
                </c:pt>
                <c:pt idx="9">
                  <c:v>5.458590852904821E-2</c:v>
                </c:pt>
                <c:pt idx="10">
                  <c:v>9.4261861988798476E-2</c:v>
                </c:pt>
                <c:pt idx="11">
                  <c:v>6.5235027439751847E-2</c:v>
                </c:pt>
              </c:numCache>
            </c:numRef>
          </c:val>
          <c:smooth val="0"/>
          <c:extLst>
            <c:ext xmlns:c16="http://schemas.microsoft.com/office/drawing/2014/chart" uri="{C3380CC4-5D6E-409C-BE32-E72D297353CC}">
              <c16:uniqueId val="{00000005-CCC7-4A97-8089-520FD05E365D}"/>
            </c:ext>
          </c:extLst>
        </c:ser>
        <c:dLbls>
          <c:showLegendKey val="0"/>
          <c:showVal val="0"/>
          <c:showCatName val="0"/>
          <c:showSerName val="0"/>
          <c:showPercent val="0"/>
          <c:showBubbleSize val="0"/>
        </c:dLbls>
        <c:smooth val="0"/>
        <c:axId val="1175600304"/>
        <c:axId val="1175599056"/>
      </c:lineChart>
      <c:catAx>
        <c:axId val="117560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5599056"/>
        <c:crosses val="autoZero"/>
        <c:auto val="1"/>
        <c:lblAlgn val="ctr"/>
        <c:lblOffset val="100"/>
        <c:noMultiLvlLbl val="0"/>
      </c:catAx>
      <c:valAx>
        <c:axId val="1175599056"/>
        <c:scaling>
          <c:orientation val="minMax"/>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560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Sheet1!$A$42</c:f>
              <c:strCache>
                <c:ptCount val="1"/>
                <c:pt idx="0">
                  <c:v>恶意代码(万）</c:v>
                </c:pt>
              </c:strCache>
            </c:strRef>
          </c:tx>
          <c:spPr>
            <a:ln w="28575" cap="rnd">
              <a:solidFill>
                <a:schemeClr val="accent1"/>
              </a:solidFill>
              <a:round/>
            </a:ln>
            <a:effectLst/>
          </c:spPr>
          <c:marker>
            <c:symbol val="none"/>
          </c:marker>
          <c:cat>
            <c:numRef>
              <c:f>Sheet1!$B$41:$M$41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Sheet1!$B$42:$M$42</c:f>
              <c:numCache>
                <c:formatCode>0.000_ </c:formatCode>
                <c:ptCount val="12"/>
                <c:pt idx="0">
                  <c:v>0.14533934553255309</c:v>
                </c:pt>
                <c:pt idx="1">
                  <c:v>8.3376190437829026E-2</c:v>
                </c:pt>
                <c:pt idx="2">
                  <c:v>9.2950181006968877E-2</c:v>
                </c:pt>
                <c:pt idx="3">
                  <c:v>0.10519843923172634</c:v>
                </c:pt>
                <c:pt idx="4">
                  <c:v>0.1193170176830249</c:v>
                </c:pt>
                <c:pt idx="5">
                  <c:v>0.45883811760259324</c:v>
                </c:pt>
                <c:pt idx="6">
                  <c:v>0.22580544072696571</c:v>
                </c:pt>
                <c:pt idx="7">
                  <c:v>0.26352269881092311</c:v>
                </c:pt>
                <c:pt idx="8">
                  <c:v>0.1769338879700865</c:v>
                </c:pt>
                <c:pt idx="9">
                  <c:v>0.13781846766979863</c:v>
                </c:pt>
                <c:pt idx="10">
                  <c:v>0.11477280274850461</c:v>
                </c:pt>
                <c:pt idx="11">
                  <c:v>8.3236514104676168E-2</c:v>
                </c:pt>
              </c:numCache>
            </c:numRef>
          </c:val>
          <c:smooth val="0"/>
          <c:extLst>
            <c:ext xmlns:c16="http://schemas.microsoft.com/office/drawing/2014/chart" uri="{C3380CC4-5D6E-409C-BE32-E72D297353CC}">
              <c16:uniqueId val="{00000000-656E-41AA-9FEE-721E3B3037E1}"/>
            </c:ext>
          </c:extLst>
        </c:ser>
        <c:ser>
          <c:idx val="1"/>
          <c:order val="1"/>
          <c:tx>
            <c:strRef>
              <c:f>Sheet1!$A$43</c:f>
              <c:strCache>
                <c:ptCount val="1"/>
                <c:pt idx="0">
                  <c:v>身份鉴别</c:v>
                </c:pt>
              </c:strCache>
            </c:strRef>
          </c:tx>
          <c:spPr>
            <a:ln w="28575" cap="rnd">
              <a:solidFill>
                <a:schemeClr val="accent2"/>
              </a:solidFill>
              <a:round/>
            </a:ln>
            <a:effectLst/>
          </c:spPr>
          <c:marker>
            <c:symbol val="none"/>
          </c:marker>
          <c:cat>
            <c:numRef>
              <c:f>Sheet1!$B$41:$M$41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Sheet1!$B$43:$M$43</c:f>
              <c:numCache>
                <c:formatCode>0.000_ </c:formatCode>
                <c:ptCount val="12"/>
                <c:pt idx="0">
                  <c:v>0.30243557230849111</c:v>
                </c:pt>
                <c:pt idx="1">
                  <c:v>0.28464554599129016</c:v>
                </c:pt>
                <c:pt idx="2">
                  <c:v>0.25077885051963617</c:v>
                </c:pt>
                <c:pt idx="3">
                  <c:v>0.31771546309861254</c:v>
                </c:pt>
                <c:pt idx="4">
                  <c:v>0.33929860913329674</c:v>
                </c:pt>
                <c:pt idx="5">
                  <c:v>0.20233640033412958</c:v>
                </c:pt>
                <c:pt idx="6">
                  <c:v>0.34706517745802301</c:v>
                </c:pt>
                <c:pt idx="7">
                  <c:v>0.32065248737490709</c:v>
                </c:pt>
                <c:pt idx="8">
                  <c:v>0.31255006878109193</c:v>
                </c:pt>
                <c:pt idx="9">
                  <c:v>0.30874210572554833</c:v>
                </c:pt>
                <c:pt idx="10">
                  <c:v>0.14831734099378782</c:v>
                </c:pt>
                <c:pt idx="11">
                  <c:v>0.24112110695973699</c:v>
                </c:pt>
              </c:numCache>
            </c:numRef>
          </c:val>
          <c:smooth val="0"/>
          <c:extLst>
            <c:ext xmlns:c16="http://schemas.microsoft.com/office/drawing/2014/chart" uri="{C3380CC4-5D6E-409C-BE32-E72D297353CC}">
              <c16:uniqueId val="{00000001-656E-41AA-9FEE-721E3B3037E1}"/>
            </c:ext>
          </c:extLst>
        </c:ser>
        <c:ser>
          <c:idx val="2"/>
          <c:order val="2"/>
          <c:tx>
            <c:strRef>
              <c:f>Sheet1!$A$44</c:f>
              <c:strCache>
                <c:ptCount val="1"/>
                <c:pt idx="0">
                  <c:v>访问控制</c:v>
                </c:pt>
              </c:strCache>
            </c:strRef>
          </c:tx>
          <c:spPr>
            <a:ln w="28575" cap="rnd">
              <a:solidFill>
                <a:schemeClr val="accent3"/>
              </a:solidFill>
              <a:round/>
            </a:ln>
            <a:effectLst/>
          </c:spPr>
          <c:marker>
            <c:symbol val="none"/>
          </c:marker>
          <c:cat>
            <c:numRef>
              <c:f>Sheet1!$B$41:$M$41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Sheet1!$B$44:$M$44</c:f>
              <c:numCache>
                <c:formatCode>0.000_ </c:formatCode>
                <c:ptCount val="12"/>
                <c:pt idx="0">
                  <c:v>0.21268230455558756</c:v>
                </c:pt>
                <c:pt idx="1">
                  <c:v>0.21822303246634497</c:v>
                </c:pt>
                <c:pt idx="2">
                  <c:v>0.28877219972694063</c:v>
                </c:pt>
                <c:pt idx="3">
                  <c:v>0.21902284792549562</c:v>
                </c:pt>
                <c:pt idx="4">
                  <c:v>0.29118556919395089</c:v>
                </c:pt>
                <c:pt idx="5">
                  <c:v>0.25348338682741139</c:v>
                </c:pt>
                <c:pt idx="6">
                  <c:v>0.2793046809005591</c:v>
                </c:pt>
                <c:pt idx="7">
                  <c:v>0.28216600642451467</c:v>
                </c:pt>
                <c:pt idx="8">
                  <c:v>0.19765873809724432</c:v>
                </c:pt>
                <c:pt idx="9">
                  <c:v>0.15773016300079662</c:v>
                </c:pt>
                <c:pt idx="10">
                  <c:v>0.187082486876475</c:v>
                </c:pt>
                <c:pt idx="11">
                  <c:v>0.21562642317068728</c:v>
                </c:pt>
              </c:numCache>
            </c:numRef>
          </c:val>
          <c:smooth val="0"/>
          <c:extLst>
            <c:ext xmlns:c16="http://schemas.microsoft.com/office/drawing/2014/chart" uri="{C3380CC4-5D6E-409C-BE32-E72D297353CC}">
              <c16:uniqueId val="{00000002-656E-41AA-9FEE-721E3B3037E1}"/>
            </c:ext>
          </c:extLst>
        </c:ser>
        <c:ser>
          <c:idx val="3"/>
          <c:order val="3"/>
          <c:tx>
            <c:strRef>
              <c:f>Sheet1!$A$45</c:f>
              <c:strCache>
                <c:ptCount val="1"/>
                <c:pt idx="0">
                  <c:v>非法外联</c:v>
                </c:pt>
              </c:strCache>
            </c:strRef>
          </c:tx>
          <c:spPr>
            <a:ln w="28575" cap="rnd">
              <a:solidFill>
                <a:schemeClr val="accent4"/>
              </a:solidFill>
              <a:round/>
            </a:ln>
            <a:effectLst/>
          </c:spPr>
          <c:marker>
            <c:symbol val="none"/>
          </c:marker>
          <c:cat>
            <c:numRef>
              <c:f>Sheet1!$B$41:$M$41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Sheet1!$B$45:$M$45</c:f>
              <c:numCache>
                <c:formatCode>0.000_ </c:formatCode>
                <c:ptCount val="12"/>
                <c:pt idx="0">
                  <c:v>0.52599227470529308</c:v>
                </c:pt>
                <c:pt idx="1">
                  <c:v>0.48354022462977242</c:v>
                </c:pt>
                <c:pt idx="2">
                  <c:v>0.59383872527750758</c:v>
                </c:pt>
                <c:pt idx="3">
                  <c:v>0.53793233351098124</c:v>
                </c:pt>
                <c:pt idx="4">
                  <c:v>0.40847363912557766</c:v>
                </c:pt>
                <c:pt idx="5">
                  <c:v>0.51105020082863406</c:v>
                </c:pt>
                <c:pt idx="6">
                  <c:v>0.46532169638355508</c:v>
                </c:pt>
                <c:pt idx="7">
                  <c:v>0.49480778068520714</c:v>
                </c:pt>
                <c:pt idx="8">
                  <c:v>0.49769323648573571</c:v>
                </c:pt>
                <c:pt idx="9">
                  <c:v>0.53052016068613361</c:v>
                </c:pt>
                <c:pt idx="10">
                  <c:v>0.55133307616062877</c:v>
                </c:pt>
                <c:pt idx="11">
                  <c:v>0.54089617260390543</c:v>
                </c:pt>
              </c:numCache>
            </c:numRef>
          </c:val>
          <c:smooth val="0"/>
          <c:extLst>
            <c:ext xmlns:c16="http://schemas.microsoft.com/office/drawing/2014/chart" uri="{C3380CC4-5D6E-409C-BE32-E72D297353CC}">
              <c16:uniqueId val="{00000003-656E-41AA-9FEE-721E3B3037E1}"/>
            </c:ext>
          </c:extLst>
        </c:ser>
        <c:ser>
          <c:idx val="4"/>
          <c:order val="4"/>
          <c:tx>
            <c:strRef>
              <c:f>Sheet1!$A$46</c:f>
              <c:strCache>
                <c:ptCount val="1"/>
                <c:pt idx="0">
                  <c:v>非法入侵</c:v>
                </c:pt>
              </c:strCache>
            </c:strRef>
          </c:tx>
          <c:spPr>
            <a:ln w="28575" cap="rnd">
              <a:solidFill>
                <a:schemeClr val="accent5"/>
              </a:solidFill>
              <a:round/>
            </a:ln>
            <a:effectLst/>
          </c:spPr>
          <c:marker>
            <c:symbol val="none"/>
          </c:marker>
          <c:cat>
            <c:numRef>
              <c:f>Sheet1!$B$41:$M$41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Sheet1!$B$46:$M$46</c:f>
              <c:numCache>
                <c:formatCode>0.000_ </c:formatCode>
                <c:ptCount val="12"/>
                <c:pt idx="0">
                  <c:v>8.7688771576022673E-2</c:v>
                </c:pt>
                <c:pt idx="1">
                  <c:v>0.15956250139754616</c:v>
                </c:pt>
                <c:pt idx="2">
                  <c:v>0.16455362724097744</c:v>
                </c:pt>
                <c:pt idx="3">
                  <c:v>0.19848146999270316</c:v>
                </c:pt>
                <c:pt idx="4">
                  <c:v>0.21898084375449389</c:v>
                </c:pt>
                <c:pt idx="5">
                  <c:v>0.21310738615476704</c:v>
                </c:pt>
                <c:pt idx="6">
                  <c:v>0.15879452128815841</c:v>
                </c:pt>
                <c:pt idx="7">
                  <c:v>0.15804788347025289</c:v>
                </c:pt>
                <c:pt idx="8">
                  <c:v>0.17934615407546697</c:v>
                </c:pt>
                <c:pt idx="9">
                  <c:v>0.16102947390561709</c:v>
                </c:pt>
                <c:pt idx="10">
                  <c:v>0.25242164144440093</c:v>
                </c:pt>
                <c:pt idx="11">
                  <c:v>0.18235543307193441</c:v>
                </c:pt>
              </c:numCache>
            </c:numRef>
          </c:val>
          <c:smooth val="0"/>
          <c:extLst>
            <c:ext xmlns:c16="http://schemas.microsoft.com/office/drawing/2014/chart" uri="{C3380CC4-5D6E-409C-BE32-E72D297353CC}">
              <c16:uniqueId val="{00000004-656E-41AA-9FEE-721E3B3037E1}"/>
            </c:ext>
          </c:extLst>
        </c:ser>
        <c:ser>
          <c:idx val="5"/>
          <c:order val="5"/>
          <c:tx>
            <c:strRef>
              <c:f>Sheet1!$A$47</c:f>
              <c:strCache>
                <c:ptCount val="1"/>
                <c:pt idx="0">
                  <c:v>非法攻击</c:v>
                </c:pt>
              </c:strCache>
            </c:strRef>
          </c:tx>
          <c:spPr>
            <a:ln w="28575" cap="rnd">
              <a:solidFill>
                <a:schemeClr val="accent6"/>
              </a:solidFill>
              <a:round/>
            </a:ln>
            <a:effectLst/>
          </c:spPr>
          <c:marker>
            <c:symbol val="none"/>
          </c:marker>
          <c:cat>
            <c:numRef>
              <c:f>Sheet1!$B$41:$M$41</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Sheet1!$B$47:$M$47</c:f>
              <c:numCache>
                <c:formatCode>0.000_ </c:formatCode>
                <c:ptCount val="12"/>
                <c:pt idx="0">
                  <c:v>8.9056659227078783E-2</c:v>
                </c:pt>
                <c:pt idx="1">
                  <c:v>0.15616438866325844</c:v>
                </c:pt>
                <c:pt idx="2">
                  <c:v>0.16373259054084827</c:v>
                </c:pt>
                <c:pt idx="3">
                  <c:v>0.19720449514761132</c:v>
                </c:pt>
                <c:pt idx="4">
                  <c:v>0.21064353142777378</c:v>
                </c:pt>
                <c:pt idx="5">
                  <c:v>0.21801715947146305</c:v>
                </c:pt>
                <c:pt idx="6">
                  <c:v>0.15473426397346662</c:v>
                </c:pt>
                <c:pt idx="7">
                  <c:v>0.16473832963767238</c:v>
                </c:pt>
                <c:pt idx="8">
                  <c:v>0.18751738727401707</c:v>
                </c:pt>
                <c:pt idx="9">
                  <c:v>0.14589077996857036</c:v>
                </c:pt>
                <c:pt idx="10">
                  <c:v>0.23808246669542693</c:v>
                </c:pt>
                <c:pt idx="11">
                  <c:v>0.17977783564752745</c:v>
                </c:pt>
              </c:numCache>
            </c:numRef>
          </c:val>
          <c:smooth val="0"/>
          <c:extLst>
            <c:ext xmlns:c16="http://schemas.microsoft.com/office/drawing/2014/chart" uri="{C3380CC4-5D6E-409C-BE32-E72D297353CC}">
              <c16:uniqueId val="{00000005-656E-41AA-9FEE-721E3B3037E1}"/>
            </c:ext>
          </c:extLst>
        </c:ser>
        <c:dLbls>
          <c:showLegendKey val="0"/>
          <c:showVal val="0"/>
          <c:showCatName val="0"/>
          <c:showSerName val="0"/>
          <c:showPercent val="0"/>
          <c:showBubbleSize val="0"/>
        </c:dLbls>
        <c:smooth val="0"/>
        <c:axId val="1061107584"/>
        <c:axId val="1328219936"/>
      </c:lineChart>
      <c:catAx>
        <c:axId val="106110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28219936"/>
        <c:crosses val="autoZero"/>
        <c:auto val="1"/>
        <c:lblAlgn val="ctr"/>
        <c:lblOffset val="100"/>
        <c:noMultiLvlLbl val="0"/>
      </c:catAx>
      <c:valAx>
        <c:axId val="1328219936"/>
        <c:scaling>
          <c:orientation val="minMax"/>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110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70FF3-8CB8-4DFF-B9F6-0E7969B40B39}"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59B37-54C1-4AC8-9BB1-FCB676B98CBF}" type="slidenum">
              <a:rPr lang="zh-CN" altLang="en-US" smtClean="0"/>
              <a:t>‹#›</a:t>
            </a:fld>
            <a:endParaRPr lang="zh-CN" altLang="en-US"/>
          </a:p>
        </p:txBody>
      </p:sp>
    </p:spTree>
    <p:extLst>
      <p:ext uri="{BB962C8B-B14F-4D97-AF65-F5344CB8AC3E}">
        <p14:creationId xmlns:p14="http://schemas.microsoft.com/office/powerpoint/2010/main" val="155740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a:t>
            </a:fld>
            <a:endParaRPr lang="zh-CN" altLang="en-US"/>
          </a:p>
        </p:txBody>
      </p:sp>
    </p:spTree>
    <p:extLst>
      <p:ext uri="{BB962C8B-B14F-4D97-AF65-F5344CB8AC3E}">
        <p14:creationId xmlns:p14="http://schemas.microsoft.com/office/powerpoint/2010/main" val="3826698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18</a:t>
            </a:fld>
            <a:endParaRPr lang="zh-CN" altLang="en-US"/>
          </a:p>
        </p:txBody>
      </p:sp>
    </p:spTree>
    <p:extLst>
      <p:ext uri="{BB962C8B-B14F-4D97-AF65-F5344CB8AC3E}">
        <p14:creationId xmlns:p14="http://schemas.microsoft.com/office/powerpoint/2010/main" val="316170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19</a:t>
            </a:fld>
            <a:endParaRPr lang="zh-CN" altLang="en-US"/>
          </a:p>
        </p:txBody>
      </p:sp>
    </p:spTree>
    <p:extLst>
      <p:ext uri="{BB962C8B-B14F-4D97-AF65-F5344CB8AC3E}">
        <p14:creationId xmlns:p14="http://schemas.microsoft.com/office/powerpoint/2010/main" val="249553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20</a:t>
            </a:fld>
            <a:endParaRPr lang="zh-CN" altLang="en-US"/>
          </a:p>
        </p:txBody>
      </p:sp>
    </p:spTree>
    <p:extLst>
      <p:ext uri="{BB962C8B-B14F-4D97-AF65-F5344CB8AC3E}">
        <p14:creationId xmlns:p14="http://schemas.microsoft.com/office/powerpoint/2010/main" val="123394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21</a:t>
            </a:fld>
            <a:endParaRPr lang="zh-CN" altLang="en-US"/>
          </a:p>
        </p:txBody>
      </p:sp>
    </p:spTree>
    <p:extLst>
      <p:ext uri="{BB962C8B-B14F-4D97-AF65-F5344CB8AC3E}">
        <p14:creationId xmlns:p14="http://schemas.microsoft.com/office/powerpoint/2010/main" val="124413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22</a:t>
            </a:fld>
            <a:endParaRPr lang="zh-CN" altLang="en-US"/>
          </a:p>
        </p:txBody>
      </p:sp>
    </p:spTree>
    <p:extLst>
      <p:ext uri="{BB962C8B-B14F-4D97-AF65-F5344CB8AC3E}">
        <p14:creationId xmlns:p14="http://schemas.microsoft.com/office/powerpoint/2010/main" val="1837517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23</a:t>
            </a:fld>
            <a:endParaRPr lang="zh-CN" altLang="en-US"/>
          </a:p>
        </p:txBody>
      </p:sp>
    </p:spTree>
    <p:extLst>
      <p:ext uri="{BB962C8B-B14F-4D97-AF65-F5344CB8AC3E}">
        <p14:creationId xmlns:p14="http://schemas.microsoft.com/office/powerpoint/2010/main" val="54249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24</a:t>
            </a:fld>
            <a:endParaRPr lang="zh-CN" altLang="en-US"/>
          </a:p>
        </p:txBody>
      </p:sp>
    </p:spTree>
    <p:extLst>
      <p:ext uri="{BB962C8B-B14F-4D97-AF65-F5344CB8AC3E}">
        <p14:creationId xmlns:p14="http://schemas.microsoft.com/office/powerpoint/2010/main" val="2623333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25</a:t>
            </a:fld>
            <a:endParaRPr lang="zh-CN" altLang="en-US"/>
          </a:p>
        </p:txBody>
      </p:sp>
    </p:spTree>
    <p:extLst>
      <p:ext uri="{BB962C8B-B14F-4D97-AF65-F5344CB8AC3E}">
        <p14:creationId xmlns:p14="http://schemas.microsoft.com/office/powerpoint/2010/main" val="1884077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26</a:t>
            </a:fld>
            <a:endParaRPr lang="zh-CN" altLang="en-US"/>
          </a:p>
        </p:txBody>
      </p:sp>
    </p:spTree>
    <p:extLst>
      <p:ext uri="{BB962C8B-B14F-4D97-AF65-F5344CB8AC3E}">
        <p14:creationId xmlns:p14="http://schemas.microsoft.com/office/powerpoint/2010/main" val="2623592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27</a:t>
            </a:fld>
            <a:endParaRPr lang="zh-CN" altLang="en-US"/>
          </a:p>
        </p:txBody>
      </p:sp>
    </p:spTree>
    <p:extLst>
      <p:ext uri="{BB962C8B-B14F-4D97-AF65-F5344CB8AC3E}">
        <p14:creationId xmlns:p14="http://schemas.microsoft.com/office/powerpoint/2010/main" val="188937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a:t>
            </a:fld>
            <a:endParaRPr lang="zh-CN" altLang="en-US"/>
          </a:p>
        </p:txBody>
      </p:sp>
    </p:spTree>
    <p:extLst>
      <p:ext uri="{BB962C8B-B14F-4D97-AF65-F5344CB8AC3E}">
        <p14:creationId xmlns:p14="http://schemas.microsoft.com/office/powerpoint/2010/main" val="334743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28</a:t>
            </a:fld>
            <a:endParaRPr lang="zh-CN" altLang="en-US"/>
          </a:p>
        </p:txBody>
      </p:sp>
    </p:spTree>
    <p:extLst>
      <p:ext uri="{BB962C8B-B14F-4D97-AF65-F5344CB8AC3E}">
        <p14:creationId xmlns:p14="http://schemas.microsoft.com/office/powerpoint/2010/main" val="4230526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31</a:t>
            </a:fld>
            <a:endParaRPr lang="zh-CN" altLang="en-US"/>
          </a:p>
        </p:txBody>
      </p:sp>
    </p:spTree>
    <p:extLst>
      <p:ext uri="{BB962C8B-B14F-4D97-AF65-F5344CB8AC3E}">
        <p14:creationId xmlns:p14="http://schemas.microsoft.com/office/powerpoint/2010/main" val="1043538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32</a:t>
            </a:fld>
            <a:endParaRPr lang="zh-CN" altLang="en-US"/>
          </a:p>
        </p:txBody>
      </p:sp>
    </p:spTree>
    <p:extLst>
      <p:ext uri="{BB962C8B-B14F-4D97-AF65-F5344CB8AC3E}">
        <p14:creationId xmlns:p14="http://schemas.microsoft.com/office/powerpoint/2010/main" val="3473667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33</a:t>
            </a:fld>
            <a:endParaRPr lang="zh-CN" altLang="en-US"/>
          </a:p>
        </p:txBody>
      </p:sp>
    </p:spTree>
    <p:extLst>
      <p:ext uri="{BB962C8B-B14F-4D97-AF65-F5344CB8AC3E}">
        <p14:creationId xmlns:p14="http://schemas.microsoft.com/office/powerpoint/2010/main" val="143676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34</a:t>
            </a:fld>
            <a:endParaRPr lang="zh-CN" altLang="en-US"/>
          </a:p>
        </p:txBody>
      </p:sp>
    </p:spTree>
    <p:extLst>
      <p:ext uri="{BB962C8B-B14F-4D97-AF65-F5344CB8AC3E}">
        <p14:creationId xmlns:p14="http://schemas.microsoft.com/office/powerpoint/2010/main" val="3615042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35</a:t>
            </a:fld>
            <a:endParaRPr lang="zh-CN" altLang="en-US"/>
          </a:p>
        </p:txBody>
      </p:sp>
    </p:spTree>
    <p:extLst>
      <p:ext uri="{BB962C8B-B14F-4D97-AF65-F5344CB8AC3E}">
        <p14:creationId xmlns:p14="http://schemas.microsoft.com/office/powerpoint/2010/main" val="3329892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36</a:t>
            </a:fld>
            <a:endParaRPr lang="zh-CN" altLang="en-US"/>
          </a:p>
        </p:txBody>
      </p:sp>
    </p:spTree>
    <p:extLst>
      <p:ext uri="{BB962C8B-B14F-4D97-AF65-F5344CB8AC3E}">
        <p14:creationId xmlns:p14="http://schemas.microsoft.com/office/powerpoint/2010/main" val="1944812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37</a:t>
            </a:fld>
            <a:endParaRPr lang="zh-CN" altLang="en-US"/>
          </a:p>
        </p:txBody>
      </p:sp>
    </p:spTree>
    <p:extLst>
      <p:ext uri="{BB962C8B-B14F-4D97-AF65-F5344CB8AC3E}">
        <p14:creationId xmlns:p14="http://schemas.microsoft.com/office/powerpoint/2010/main" val="213929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4</a:t>
            </a:fld>
            <a:endParaRPr lang="zh-CN" altLang="en-US"/>
          </a:p>
        </p:txBody>
      </p:sp>
    </p:spTree>
    <p:extLst>
      <p:ext uri="{BB962C8B-B14F-4D97-AF65-F5344CB8AC3E}">
        <p14:creationId xmlns:p14="http://schemas.microsoft.com/office/powerpoint/2010/main" val="9630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5</a:t>
            </a:fld>
            <a:endParaRPr lang="zh-CN" altLang="en-US"/>
          </a:p>
        </p:txBody>
      </p:sp>
    </p:spTree>
    <p:extLst>
      <p:ext uri="{BB962C8B-B14F-4D97-AF65-F5344CB8AC3E}">
        <p14:creationId xmlns:p14="http://schemas.microsoft.com/office/powerpoint/2010/main" val="426638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6</a:t>
            </a:fld>
            <a:endParaRPr lang="zh-CN" altLang="en-US"/>
          </a:p>
        </p:txBody>
      </p:sp>
    </p:spTree>
    <p:extLst>
      <p:ext uri="{BB962C8B-B14F-4D97-AF65-F5344CB8AC3E}">
        <p14:creationId xmlns:p14="http://schemas.microsoft.com/office/powerpoint/2010/main" val="100457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14</a:t>
            </a:fld>
            <a:endParaRPr lang="zh-CN" altLang="en-US"/>
          </a:p>
        </p:txBody>
      </p:sp>
    </p:spTree>
    <p:extLst>
      <p:ext uri="{BB962C8B-B14F-4D97-AF65-F5344CB8AC3E}">
        <p14:creationId xmlns:p14="http://schemas.microsoft.com/office/powerpoint/2010/main" val="291592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15</a:t>
            </a:fld>
            <a:endParaRPr lang="zh-CN" altLang="en-US"/>
          </a:p>
        </p:txBody>
      </p:sp>
    </p:spTree>
    <p:extLst>
      <p:ext uri="{BB962C8B-B14F-4D97-AF65-F5344CB8AC3E}">
        <p14:creationId xmlns:p14="http://schemas.microsoft.com/office/powerpoint/2010/main" val="323659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16</a:t>
            </a:fld>
            <a:endParaRPr lang="zh-CN" altLang="en-US"/>
          </a:p>
        </p:txBody>
      </p:sp>
    </p:spTree>
    <p:extLst>
      <p:ext uri="{BB962C8B-B14F-4D97-AF65-F5344CB8AC3E}">
        <p14:creationId xmlns:p14="http://schemas.microsoft.com/office/powerpoint/2010/main" val="292967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759B37-54C1-4AC8-9BB1-FCB676B98CBF}" type="slidenum">
              <a:rPr lang="zh-CN" altLang="en-US" smtClean="0"/>
              <a:t>17</a:t>
            </a:fld>
            <a:endParaRPr lang="zh-CN" altLang="en-US"/>
          </a:p>
        </p:txBody>
      </p:sp>
    </p:spTree>
    <p:extLst>
      <p:ext uri="{BB962C8B-B14F-4D97-AF65-F5344CB8AC3E}">
        <p14:creationId xmlns:p14="http://schemas.microsoft.com/office/powerpoint/2010/main" val="99231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86935-DB5B-47EE-BDC7-4C2AB159E5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098CB5-C49B-442F-99BB-E9504B696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159FD0-D1A7-43CC-873A-A2727D6AE5C0}"/>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19398D71-4550-4452-95F7-99B6DFED00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F89A1-0B40-4DAA-888A-9698E517007D}"/>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99572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3889D-DAB1-46DD-A016-0D753CCF67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35AF2B-B888-48B3-8358-4E14C21151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5FDB30-7DDF-4351-8ABD-B95259E1307A}"/>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B3C399A5-88F6-472D-819E-08C07A3017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A9BDC8-975D-4FE0-B784-6E316764F222}"/>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406685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D6AB23-BB18-429D-9E26-D9D01756D0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596E7D-E674-4CFA-8106-EF47D75300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8BA17C-EBAE-4D1C-A433-ED380CE801B0}"/>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F8DE4E67-5C6E-449F-B557-E38242DAB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2C3080-86D0-448C-BFCB-BCAF28D92CA5}"/>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353178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5888B-53E6-404D-92F0-F044CBE6CA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AAAE3C-FA22-4D3C-B8BF-0569E08CEA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744EF8-14BE-4E45-9516-A20948701189}"/>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6C167DB7-4B98-4615-8B4A-83AAB7622A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AFFA11-FF9D-4EFB-A335-E5E2D5A973D4}"/>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47543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E759A-AC62-4094-BF7C-6338DC24DF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5A21C5-459E-4B9A-B3BD-F2762719E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384A9-AAB7-44BE-B422-202CD6D3D868}"/>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3856624D-7761-4B28-B654-586CF5634A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86D373-72EB-4985-B7E1-57255A0CD72F}"/>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228381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4362B-129E-498F-A1D4-8FF3E4B237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03F758-F69F-4A79-BADE-ED0DA54A121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E6528D-D1DF-487B-B7B6-4A303F51D00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05FCCF-291B-4408-9231-020BBA5324E8}"/>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2680F34E-4D7B-4B94-9896-98006E8793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8BC95D-1842-4881-B0C7-63B0D44DC8EC}"/>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427855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C79-0723-4FDD-89E5-118704A8965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E23E79-C469-48A5-B46E-EE7814B56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901DE4-56A1-46F8-97A1-F71826B101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2F5879-A7DB-4D2B-989B-BBA382316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43C502-CEED-4F4B-B010-44B99A8424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B996F8-361A-4AD9-94A6-6C16A035AF5D}"/>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8" name="页脚占位符 7">
            <a:extLst>
              <a:ext uri="{FF2B5EF4-FFF2-40B4-BE49-F238E27FC236}">
                <a16:creationId xmlns:a16="http://schemas.microsoft.com/office/drawing/2014/main" id="{EC5FB18F-530D-489F-BD69-E388615562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DE1637-4218-4DEA-97CE-9D50252BC770}"/>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244008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ABE41-5617-4E76-AFAE-20E8A9EF12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B69E4C-4EFE-4C00-81CD-81A14D8E36DD}"/>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4" name="页脚占位符 3">
            <a:extLst>
              <a:ext uri="{FF2B5EF4-FFF2-40B4-BE49-F238E27FC236}">
                <a16:creationId xmlns:a16="http://schemas.microsoft.com/office/drawing/2014/main" id="{CD0E2EF2-70E5-4812-B7E6-2181A0835D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6B196A-D299-42EB-8339-6A094E0F2CE8}"/>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84944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2D4D50-19E6-4ECC-A817-216E4DBDF276}"/>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3" name="页脚占位符 2">
            <a:extLst>
              <a:ext uri="{FF2B5EF4-FFF2-40B4-BE49-F238E27FC236}">
                <a16:creationId xmlns:a16="http://schemas.microsoft.com/office/drawing/2014/main" id="{28E740D7-7A7C-4289-BB81-78BA1EE15A3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83F0F3-8B5A-4A7D-AF5F-B9B52B405AEE}"/>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327160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100B8-D738-4CB8-9A4C-6A2B60EFFE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8D7946-7424-4007-A174-D8AB4AD1D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A24D39-21EC-4E93-BE59-DE3FC8A8F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E8AEA-9DED-451A-8D73-EC65E135421E}"/>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4F3B3FAA-443A-4E58-806A-A08C1B796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39B364-315F-470B-9AD1-1AA47CF3DFAB}"/>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159337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6E565-5A9B-42AC-B2EC-212432468A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64B322-9C34-4079-B1B8-768468434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728EF9-0A73-4D01-89BD-EE7E35EDC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AF72F8-D93E-4739-AF90-E5400FB2D2A3}"/>
              </a:ext>
            </a:extLst>
          </p:cNvPr>
          <p:cNvSpPr>
            <a:spLocks noGrp="1"/>
          </p:cNvSpPr>
          <p:nvPr>
            <p:ph type="dt" sz="half" idx="10"/>
          </p:nvPr>
        </p:nvSpPr>
        <p:spPr/>
        <p:txBody>
          <a:bodyPr/>
          <a:lstStyle/>
          <a:p>
            <a:fld id="{7C6766C1-5F92-49BC-8884-B85A358F5E55}" type="datetimeFigureOut">
              <a:rPr lang="zh-CN" altLang="en-US" smtClean="0"/>
              <a:t>2019/4/25</a:t>
            </a:fld>
            <a:endParaRPr lang="zh-CN" altLang="en-US"/>
          </a:p>
        </p:txBody>
      </p:sp>
      <p:sp>
        <p:nvSpPr>
          <p:cNvPr id="6" name="页脚占位符 5">
            <a:extLst>
              <a:ext uri="{FF2B5EF4-FFF2-40B4-BE49-F238E27FC236}">
                <a16:creationId xmlns:a16="http://schemas.microsoft.com/office/drawing/2014/main" id="{6D496D6C-D2F1-4D09-890C-4945472AB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4680E-9FAB-49F2-A0E1-210C8FC2A24C}"/>
              </a:ext>
            </a:extLst>
          </p:cNvPr>
          <p:cNvSpPr>
            <a:spLocks noGrp="1"/>
          </p:cNvSpPr>
          <p:nvPr>
            <p:ph type="sldNum" sz="quarter" idx="12"/>
          </p:nvPr>
        </p:nvSpPr>
        <p:spPr/>
        <p:txBody>
          <a:body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315904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BFDB04-1F01-434D-8937-AD24DB119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C975B6-FC74-4B7E-BC6C-92C94474F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2FC4C6-CAD0-40D0-A34D-66594A212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766C1-5F92-49BC-8884-B85A358F5E55}" type="datetimeFigureOut">
              <a:rPr lang="zh-CN" altLang="en-US" smtClean="0"/>
              <a:t>2019/4/25</a:t>
            </a:fld>
            <a:endParaRPr lang="zh-CN" altLang="en-US"/>
          </a:p>
        </p:txBody>
      </p:sp>
      <p:sp>
        <p:nvSpPr>
          <p:cNvPr id="5" name="页脚占位符 4">
            <a:extLst>
              <a:ext uri="{FF2B5EF4-FFF2-40B4-BE49-F238E27FC236}">
                <a16:creationId xmlns:a16="http://schemas.microsoft.com/office/drawing/2014/main" id="{BB9BBE3C-467D-4838-A4E2-3600AA277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63BDC6-81C8-4147-BAC0-702F2EF7F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7635D-8B8C-487A-9956-C1996157C220}" type="slidenum">
              <a:rPr lang="zh-CN" altLang="en-US" smtClean="0"/>
              <a:t>‹#›</a:t>
            </a:fld>
            <a:endParaRPr lang="zh-CN" altLang="en-US"/>
          </a:p>
        </p:txBody>
      </p:sp>
    </p:spTree>
    <p:extLst>
      <p:ext uri="{BB962C8B-B14F-4D97-AF65-F5344CB8AC3E}">
        <p14:creationId xmlns:p14="http://schemas.microsoft.com/office/powerpoint/2010/main" val="3078027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6.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microsoft.com/office/2007/relationships/hdphoto" Target="../media/hdphoto1.wdp"/><Relationship Id="rId11" Type="http://schemas.openxmlformats.org/officeDocument/2006/relationships/image" Target="../media/image12.wmf"/><Relationship Id="rId5" Type="http://schemas.openxmlformats.org/officeDocument/2006/relationships/image" Target="../media/image2.png"/><Relationship Id="rId10" Type="http://schemas.openxmlformats.org/officeDocument/2006/relationships/oleObject" Target="../embeddings/oleObject1.bin"/><Relationship Id="rId4" Type="http://schemas.openxmlformats.org/officeDocument/2006/relationships/image" Target="../media/image1.jp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7.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microsoft.com/office/2007/relationships/hdphoto" Target="../media/hdphoto1.wdp"/><Relationship Id="rId5" Type="http://schemas.openxmlformats.org/officeDocument/2006/relationships/image" Target="../media/image2.png"/><Relationship Id="rId10" Type="http://schemas.openxmlformats.org/officeDocument/2006/relationships/image" Target="../media/image14.wmf"/><Relationship Id="rId4" Type="http://schemas.openxmlformats.org/officeDocument/2006/relationships/image" Target="../media/image1.jpg"/><Relationship Id="rId9"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5.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microsoft.com/office/2007/relationships/hdphoto" Target="../media/hdphoto1.wdp"/><Relationship Id="rId11" Type="http://schemas.openxmlformats.org/officeDocument/2006/relationships/chart" Target="../charts/chart5.xml"/><Relationship Id="rId5" Type="http://schemas.openxmlformats.org/officeDocument/2006/relationships/image" Target="../media/image2.png"/><Relationship Id="rId10" Type="http://schemas.openxmlformats.org/officeDocument/2006/relationships/image" Target="../media/image17.wmf"/><Relationship Id="rId4" Type="http://schemas.openxmlformats.org/officeDocument/2006/relationships/image" Target="../media/image1.jpg"/><Relationship Id="rId9"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6.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microsoft.com/office/2007/relationships/hdphoto" Target="../media/hdphoto1.wdp"/><Relationship Id="rId5" Type="http://schemas.openxmlformats.org/officeDocument/2006/relationships/image" Target="../media/image2.png"/><Relationship Id="rId10" Type="http://schemas.openxmlformats.org/officeDocument/2006/relationships/image" Target="../media/image17.wmf"/><Relationship Id="rId4" Type="http://schemas.openxmlformats.org/officeDocument/2006/relationships/image" Target="../media/image1.jpg"/><Relationship Id="rId9"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7.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microsoft.com/office/2007/relationships/hdphoto" Target="../media/hdphoto1.wdp"/><Relationship Id="rId11" Type="http://schemas.openxmlformats.org/officeDocument/2006/relationships/chart" Target="../charts/chart6.xml"/><Relationship Id="rId5" Type="http://schemas.openxmlformats.org/officeDocument/2006/relationships/image" Target="../media/image2.png"/><Relationship Id="rId10" Type="http://schemas.openxmlformats.org/officeDocument/2006/relationships/image" Target="../media/image18.wmf"/><Relationship Id="rId4" Type="http://schemas.openxmlformats.org/officeDocument/2006/relationships/image" Target="../media/image1.jpg"/><Relationship Id="rId9"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chart" Target="../charts/chart8.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21.png"/></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9" name="文本框 8">
            <a:extLst>
              <a:ext uri="{FF2B5EF4-FFF2-40B4-BE49-F238E27FC236}">
                <a16:creationId xmlns:a16="http://schemas.microsoft.com/office/drawing/2014/main" id="{A05DA76E-4058-42A0-A53F-35E5F868A3AE}"/>
              </a:ext>
            </a:extLst>
          </p:cNvPr>
          <p:cNvSpPr txBox="1"/>
          <p:nvPr/>
        </p:nvSpPr>
        <p:spPr>
          <a:xfrm>
            <a:off x="243302" y="1530317"/>
            <a:ext cx="11705395" cy="3600986"/>
          </a:xfrm>
          <a:prstGeom prst="rect">
            <a:avLst/>
          </a:prstGeom>
          <a:noFill/>
        </p:spPr>
        <p:txBody>
          <a:bodyPr wrap="square" rtlCol="0">
            <a:spAutoFit/>
          </a:bodyPr>
          <a:lstStyle/>
          <a:p>
            <a:pPr algn="ctr"/>
            <a:r>
              <a:rPr lang="zh-CN" altLang="en-US" sz="6000" b="1" dirty="0">
                <a:latin typeface="造字工房力黑（非商用）常规体" pitchFamily="50" charset="-122"/>
                <a:ea typeface="造字工房力黑（非商用）常规体" pitchFamily="50" charset="-122"/>
              </a:rPr>
              <a:t>基于动态威胁值与故障树的</a:t>
            </a:r>
            <a:endParaRPr lang="en-US" altLang="zh-CN" sz="6000" b="1" dirty="0">
              <a:latin typeface="造字工房力黑（非商用）常规体" pitchFamily="50" charset="-122"/>
              <a:ea typeface="造字工房力黑（非商用）常规体" pitchFamily="50" charset="-122"/>
            </a:endParaRPr>
          </a:p>
          <a:p>
            <a:pPr algn="ctr"/>
            <a:r>
              <a:rPr lang="zh-CN" altLang="en-US" sz="6000" b="1" dirty="0">
                <a:latin typeface="造字工房力黑（非商用）常规体" pitchFamily="50" charset="-122"/>
                <a:ea typeface="造字工房力黑（非商用）常规体" pitchFamily="50" charset="-122"/>
              </a:rPr>
              <a:t>信息安全风险评估模型研究  </a:t>
            </a:r>
            <a:endParaRPr lang="en-US" altLang="zh-CN" sz="6000" b="1" dirty="0">
              <a:latin typeface="造字工房力黑（非商用）常规体" pitchFamily="50" charset="-122"/>
              <a:ea typeface="造字工房力黑（非商用）常规体" pitchFamily="50" charset="-122"/>
            </a:endParaRPr>
          </a:p>
          <a:p>
            <a:pPr algn="ctr"/>
            <a:endParaRPr lang="en-US" altLang="zh-CN" sz="3600" b="1" dirty="0">
              <a:latin typeface="造字工房力黑（非商用）常规体" pitchFamily="50" charset="-122"/>
              <a:ea typeface="造字工房力黑（非商用）常规体" pitchFamily="50" charset="-122"/>
            </a:endParaRPr>
          </a:p>
          <a:p>
            <a:pPr algn="ctr"/>
            <a:endParaRPr lang="en-US" altLang="zh-CN" sz="3600" b="1" dirty="0">
              <a:latin typeface="造字工房力黑（非商用）常规体" pitchFamily="50" charset="-122"/>
              <a:ea typeface="造字工房力黑（非商用）常规体" pitchFamily="50" charset="-122"/>
            </a:endParaRPr>
          </a:p>
          <a:p>
            <a:pPr algn="ctr"/>
            <a:r>
              <a:rPr lang="zh-CN" altLang="en-US" sz="3600" b="1" dirty="0">
                <a:latin typeface="造字工房力黑（非商用）常规体" pitchFamily="50" charset="-122"/>
                <a:ea typeface="造字工房力黑（非商用）常规体" pitchFamily="50" charset="-122"/>
              </a:rPr>
              <a:t>刘佳静 骆信智</a:t>
            </a:r>
            <a:endParaRPr lang="en-US" altLang="zh-CN" sz="3600" b="1" dirty="0">
              <a:latin typeface="造字工房力黑（非商用）常规体" pitchFamily="50" charset="-122"/>
              <a:ea typeface="造字工房力黑（非商用）常规体" pitchFamily="50" charset="-122"/>
            </a:endParaRPr>
          </a:p>
        </p:txBody>
      </p:sp>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Tree>
    <p:extLst>
      <p:ext uri="{BB962C8B-B14F-4D97-AF65-F5344CB8AC3E}">
        <p14:creationId xmlns:p14="http://schemas.microsoft.com/office/powerpoint/2010/main" val="396067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1026" name="Picture 2" descr="https://timgsa.baidu.com/timg?image&amp;quality=80&amp;size=b9999_10000&amp;sec=1554889662442&amp;di=19049a3a5a86f25615bc909a36185efd&amp;imgtype=0&amp;src=http%3A%2F%2Fi0.hdslb.com%2Fbfs%2Fface%2Fd108f9cd96c3ef1eb5bcd311bf6f1d88328afce0.jpg">
            <a:extLst>
              <a:ext uri="{FF2B5EF4-FFF2-40B4-BE49-F238E27FC236}">
                <a16:creationId xmlns:a16="http://schemas.microsoft.com/office/drawing/2014/main" id="{D0BF5641-286B-49D6-BB52-E63F1E93A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46" y="322263"/>
            <a:ext cx="1976092" cy="196837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2CF23F44-44C3-4FDD-B002-52F026BD4345}"/>
              </a:ext>
            </a:extLst>
          </p:cNvPr>
          <p:cNvPicPr>
            <a:picLocks noChangeAspect="1"/>
          </p:cNvPicPr>
          <p:nvPr/>
        </p:nvPicPr>
        <p:blipFill>
          <a:blip r:embed="rId6"/>
          <a:stretch>
            <a:fillRect/>
          </a:stretch>
        </p:blipFill>
        <p:spPr>
          <a:xfrm>
            <a:off x="6400800" y="221942"/>
            <a:ext cx="5557930" cy="5230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a:extLst>
              <a:ext uri="{FF2B5EF4-FFF2-40B4-BE49-F238E27FC236}">
                <a16:creationId xmlns:a16="http://schemas.microsoft.com/office/drawing/2014/main" id="{DD60901A-9BCE-4014-BA07-08B0BD76E9B2}"/>
              </a:ext>
            </a:extLst>
          </p:cNvPr>
          <p:cNvSpPr txBox="1"/>
          <p:nvPr/>
        </p:nvSpPr>
        <p:spPr>
          <a:xfrm>
            <a:off x="668323" y="2396305"/>
            <a:ext cx="5217572" cy="4247317"/>
          </a:xfrm>
          <a:prstGeom prst="rect">
            <a:avLst/>
          </a:prstGeom>
          <a:noFill/>
        </p:spPr>
        <p:txBody>
          <a:bodyPr wrap="square" rtlCol="0">
            <a:spAutoFit/>
          </a:bodyPr>
          <a:lstStyle/>
          <a:p>
            <a:r>
              <a:rPr lang="zh-CN" altLang="en-US" dirty="0"/>
              <a:t>根事件</a:t>
            </a:r>
            <a:r>
              <a:rPr lang="en-US" altLang="zh-CN" dirty="0"/>
              <a:t>:</a:t>
            </a:r>
            <a:r>
              <a:rPr lang="zh-CN" altLang="en-US" dirty="0"/>
              <a:t>出站电子邮件中的意外数据泄漏</a:t>
            </a:r>
            <a:endParaRPr lang="en-US" altLang="zh-CN" dirty="0"/>
          </a:p>
          <a:p>
            <a:r>
              <a:rPr lang="en-US" altLang="zh-CN" dirty="0"/>
              <a:t>C1:</a:t>
            </a:r>
            <a:r>
              <a:rPr lang="zh-CN" altLang="en-US" dirty="0"/>
              <a:t>电子邮件收件人输入错误</a:t>
            </a:r>
          </a:p>
          <a:p>
            <a:r>
              <a:rPr lang="en-US" altLang="zh-CN" dirty="0"/>
              <a:t>B1:</a:t>
            </a:r>
            <a:r>
              <a:rPr lang="zh-CN" altLang="en-US" dirty="0"/>
              <a:t>未能验证电子邮件收件人</a:t>
            </a:r>
          </a:p>
          <a:p>
            <a:r>
              <a:rPr lang="en-US" altLang="zh-CN" dirty="0"/>
              <a:t>B2:</a:t>
            </a:r>
            <a:r>
              <a:rPr lang="zh-CN" altLang="en-US" dirty="0"/>
              <a:t>缺乏监控出站邮件的政策和程序</a:t>
            </a:r>
          </a:p>
          <a:p>
            <a:r>
              <a:rPr lang="en-US" altLang="zh-CN" dirty="0"/>
              <a:t>B3:</a:t>
            </a:r>
            <a:r>
              <a:rPr lang="zh-CN" altLang="en-US" dirty="0"/>
              <a:t>缺乏监控出站邮件的技术控制</a:t>
            </a:r>
          </a:p>
          <a:p>
            <a:r>
              <a:rPr lang="en-US" altLang="zh-CN" dirty="0"/>
              <a:t>B4:</a:t>
            </a:r>
            <a:r>
              <a:rPr lang="zh-CN" altLang="en-US" dirty="0"/>
              <a:t>缺乏尽职调查</a:t>
            </a:r>
            <a:endParaRPr lang="en-US" altLang="zh-CN" dirty="0"/>
          </a:p>
          <a:p>
            <a:endParaRPr lang="en-US" altLang="zh-CN" dirty="0"/>
          </a:p>
          <a:p>
            <a:r>
              <a:rPr lang="en-US" altLang="zh-CN" dirty="0"/>
              <a:t>Root Event = C1= B1 ⋂ (B2 ⋃ B3) </a:t>
            </a:r>
          </a:p>
          <a:p>
            <a:r>
              <a:rPr lang="en-US" altLang="zh-CN" dirty="0"/>
              <a:t>B1=B4</a:t>
            </a:r>
          </a:p>
          <a:p>
            <a:r>
              <a:rPr lang="en-US" altLang="zh-CN" dirty="0"/>
              <a:t>Root Event = B4 ⋂ (B2 ⋃ B3) = (B4 ⋂ B2) ⋃ (B4 ⋂ B3) </a:t>
            </a:r>
          </a:p>
          <a:p>
            <a:r>
              <a:rPr lang="en-US" altLang="zh-CN" dirty="0"/>
              <a:t>MCS = {B2, B4}, {B3, B4} </a:t>
            </a:r>
          </a:p>
          <a:p>
            <a:endParaRPr lang="en-US" altLang="zh-CN" dirty="0"/>
          </a:p>
          <a:p>
            <a:r>
              <a:rPr lang="zh-CN" altLang="en-US" dirty="0"/>
              <a:t>解决措施：</a:t>
            </a:r>
            <a:endParaRPr lang="en-US" altLang="zh-CN" dirty="0"/>
          </a:p>
          <a:p>
            <a:r>
              <a:rPr lang="zh-CN" altLang="en-US" dirty="0"/>
              <a:t>适当的政策来控制电子邮件中发送的敏感信息</a:t>
            </a:r>
            <a:endParaRPr lang="en-US" altLang="zh-CN" dirty="0"/>
          </a:p>
          <a:p>
            <a:r>
              <a:rPr lang="zh-CN" altLang="en-US" dirty="0"/>
              <a:t>提高对政策的意识和理解</a:t>
            </a:r>
          </a:p>
        </p:txBody>
      </p:sp>
      <p:sp>
        <p:nvSpPr>
          <p:cNvPr id="9" name="文本框 8">
            <a:extLst>
              <a:ext uri="{FF2B5EF4-FFF2-40B4-BE49-F238E27FC236}">
                <a16:creationId xmlns:a16="http://schemas.microsoft.com/office/drawing/2014/main" id="{B6A4ED87-F8B3-4382-9917-C1D9531D7192}"/>
              </a:ext>
            </a:extLst>
          </p:cNvPr>
          <p:cNvSpPr txBox="1"/>
          <p:nvPr/>
        </p:nvSpPr>
        <p:spPr>
          <a:xfrm>
            <a:off x="2582132" y="287854"/>
            <a:ext cx="3390830" cy="1908215"/>
          </a:xfrm>
          <a:prstGeom prst="rect">
            <a:avLst/>
          </a:prstGeom>
          <a:noFill/>
        </p:spPr>
        <p:txBody>
          <a:bodyPr wrap="square" rtlCol="0">
            <a:spAutoFit/>
          </a:bodyPr>
          <a:lstStyle/>
          <a:p>
            <a:r>
              <a:rPr lang="zh-CN" altLang="en-US" sz="2800" b="1" dirty="0"/>
              <a:t>栗子壹 </a:t>
            </a:r>
            <a:r>
              <a:rPr lang="en-US" altLang="zh-CN" sz="2800" b="1" dirty="0"/>
              <a:t>——</a:t>
            </a:r>
          </a:p>
          <a:p>
            <a:r>
              <a:rPr lang="zh-CN" altLang="en-US" dirty="0"/>
              <a:t>“</a:t>
            </a:r>
            <a:r>
              <a:rPr lang="en-US" altLang="zh-CN" dirty="0"/>
              <a:t>2009</a:t>
            </a:r>
            <a:r>
              <a:rPr lang="zh-CN" altLang="en-US" dirty="0"/>
              <a:t>年</a:t>
            </a:r>
            <a:r>
              <a:rPr lang="en-US" altLang="zh-CN" dirty="0"/>
              <a:t>9</a:t>
            </a:r>
            <a:r>
              <a:rPr lang="zh-CN" altLang="en-US" dirty="0"/>
              <a:t>月</a:t>
            </a:r>
            <a:r>
              <a:rPr lang="en-US" altLang="zh-CN" dirty="0"/>
              <a:t>1</a:t>
            </a:r>
            <a:r>
              <a:rPr lang="zh-CN" altLang="en-US" dirty="0"/>
              <a:t>日，我们的一名员工不小心将私人信息附加到一个错误的电子邮件地址，包括姓名、电话号码、相关保险单号码、出生日期、社会关系和安全号码。”</a:t>
            </a:r>
          </a:p>
        </p:txBody>
      </p:sp>
    </p:spTree>
    <p:extLst>
      <p:ext uri="{BB962C8B-B14F-4D97-AF65-F5344CB8AC3E}">
        <p14:creationId xmlns:p14="http://schemas.microsoft.com/office/powerpoint/2010/main" val="308929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9" name="Picture 2" descr="https://timgsa.baidu.com/timg?image&amp;quality=80&amp;size=b9999_10000&amp;sec=1554889662442&amp;di=19049a3a5a86f25615bc909a36185efd&amp;imgtype=0&amp;src=http%3A%2F%2Fi0.hdslb.com%2Fbfs%2Fface%2Fd108f9cd96c3ef1eb5bcd311bf6f1d88328afce0.jpg">
            <a:extLst>
              <a:ext uri="{FF2B5EF4-FFF2-40B4-BE49-F238E27FC236}">
                <a16:creationId xmlns:a16="http://schemas.microsoft.com/office/drawing/2014/main" id="{CEE90065-B3A6-405B-9E4C-B8F05321D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46" y="322263"/>
            <a:ext cx="1976092" cy="196837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B57BD40-EEC0-41CF-8CBC-144F324F3D10}"/>
              </a:ext>
            </a:extLst>
          </p:cNvPr>
          <p:cNvPicPr>
            <a:picLocks noChangeAspect="1"/>
          </p:cNvPicPr>
          <p:nvPr/>
        </p:nvPicPr>
        <p:blipFill>
          <a:blip r:embed="rId4"/>
          <a:stretch>
            <a:fillRect/>
          </a:stretch>
        </p:blipFill>
        <p:spPr>
          <a:xfrm>
            <a:off x="3622089" y="1573727"/>
            <a:ext cx="8569911" cy="5284273"/>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10" name="文本框 9">
            <a:extLst>
              <a:ext uri="{FF2B5EF4-FFF2-40B4-BE49-F238E27FC236}">
                <a16:creationId xmlns:a16="http://schemas.microsoft.com/office/drawing/2014/main" id="{4D72C16C-99FE-4A9F-9F12-D5217A7BB771}"/>
              </a:ext>
            </a:extLst>
          </p:cNvPr>
          <p:cNvSpPr txBox="1"/>
          <p:nvPr/>
        </p:nvSpPr>
        <p:spPr>
          <a:xfrm>
            <a:off x="2582132" y="287854"/>
            <a:ext cx="9115678" cy="1631216"/>
          </a:xfrm>
          <a:prstGeom prst="rect">
            <a:avLst/>
          </a:prstGeom>
          <a:noFill/>
        </p:spPr>
        <p:txBody>
          <a:bodyPr wrap="square" rtlCol="0">
            <a:spAutoFit/>
          </a:bodyPr>
          <a:lstStyle/>
          <a:p>
            <a:r>
              <a:rPr lang="zh-CN" altLang="en-US" sz="2800" b="1" dirty="0"/>
              <a:t>栗子贰 </a:t>
            </a:r>
            <a:r>
              <a:rPr lang="en-US" altLang="zh-CN" sz="2800" b="1" dirty="0"/>
              <a:t>——</a:t>
            </a:r>
          </a:p>
          <a:p>
            <a:r>
              <a:rPr lang="zh-CN" altLang="en-US" dirty="0"/>
              <a:t>“该公司在满足来自美国的信息自由要求时，意外地交出了在世老兵的数据。这项要求是要从一个已故退伍军人数据库中取得数据，但是数据库中却增加了</a:t>
            </a:r>
            <a:r>
              <a:rPr lang="en-US" altLang="zh-CN" dirty="0"/>
              <a:t>2 257</a:t>
            </a:r>
            <a:r>
              <a:rPr lang="zh-CN" altLang="en-US" dirty="0"/>
              <a:t>名活着的退伍军人的数据，而且可能会增加到</a:t>
            </a:r>
            <a:r>
              <a:rPr lang="en-US" altLang="zh-CN" dirty="0"/>
              <a:t>4 000</a:t>
            </a:r>
            <a:r>
              <a:rPr lang="zh-CN" altLang="en-US" dirty="0"/>
              <a:t>多名。这些数据包括姓名、社会保险号、出生日期和军事任务。”</a:t>
            </a:r>
          </a:p>
        </p:txBody>
      </p:sp>
      <p:sp>
        <p:nvSpPr>
          <p:cNvPr id="8" name="文本框 7">
            <a:extLst>
              <a:ext uri="{FF2B5EF4-FFF2-40B4-BE49-F238E27FC236}">
                <a16:creationId xmlns:a16="http://schemas.microsoft.com/office/drawing/2014/main" id="{348FB22E-9409-4B2F-82FD-9C3EB50BB511}"/>
              </a:ext>
            </a:extLst>
          </p:cNvPr>
          <p:cNvSpPr txBox="1"/>
          <p:nvPr/>
        </p:nvSpPr>
        <p:spPr>
          <a:xfrm>
            <a:off x="439446" y="2353813"/>
            <a:ext cx="3890809" cy="4247317"/>
          </a:xfrm>
          <a:prstGeom prst="rect">
            <a:avLst/>
          </a:prstGeom>
          <a:noFill/>
        </p:spPr>
        <p:txBody>
          <a:bodyPr wrap="none" rtlCol="0">
            <a:spAutoFit/>
          </a:bodyPr>
          <a:lstStyle/>
          <a:p>
            <a:r>
              <a:rPr lang="zh-CN" altLang="en-US" dirty="0"/>
              <a:t>根事件</a:t>
            </a:r>
            <a:r>
              <a:rPr lang="en-US" altLang="zh-CN" dirty="0"/>
              <a:t>:</a:t>
            </a:r>
            <a:r>
              <a:rPr lang="zh-CN" altLang="en-US" dirty="0"/>
              <a:t>意外数据泄漏</a:t>
            </a:r>
          </a:p>
          <a:p>
            <a:r>
              <a:rPr lang="en-US" altLang="zh-CN" dirty="0"/>
              <a:t>C1:</a:t>
            </a:r>
            <a:r>
              <a:rPr lang="zh-CN" altLang="en-US" dirty="0"/>
              <a:t>员工过失</a:t>
            </a:r>
          </a:p>
          <a:p>
            <a:r>
              <a:rPr lang="en-US" altLang="zh-CN" dirty="0"/>
              <a:t>C2:</a:t>
            </a:r>
            <a:r>
              <a:rPr lang="zh-CN" altLang="en-US" dirty="0"/>
              <a:t>错误的</a:t>
            </a:r>
            <a:r>
              <a:rPr lang="en-US" altLang="zh-CN" dirty="0"/>
              <a:t>/</a:t>
            </a:r>
            <a:r>
              <a:rPr lang="zh-CN" altLang="en-US" dirty="0"/>
              <a:t>不正确的行动</a:t>
            </a:r>
          </a:p>
          <a:p>
            <a:r>
              <a:rPr lang="en-US" altLang="zh-CN" dirty="0"/>
              <a:t>C3:</a:t>
            </a:r>
            <a:r>
              <a:rPr lang="zh-CN" altLang="en-US" dirty="0"/>
              <a:t>过多的特权或访问控制权利</a:t>
            </a:r>
          </a:p>
          <a:p>
            <a:r>
              <a:rPr lang="en-US" altLang="zh-CN" dirty="0"/>
              <a:t>C4:</a:t>
            </a:r>
            <a:r>
              <a:rPr lang="zh-CN" altLang="en-US" dirty="0"/>
              <a:t>缺乏尽职调查</a:t>
            </a:r>
          </a:p>
          <a:p>
            <a:r>
              <a:rPr lang="en-US" altLang="zh-CN" dirty="0"/>
              <a:t>C5:</a:t>
            </a:r>
            <a:r>
              <a:rPr lang="zh-CN" altLang="en-US" dirty="0"/>
              <a:t>不遵守访问控制程序</a:t>
            </a:r>
          </a:p>
          <a:p>
            <a:r>
              <a:rPr lang="en-US" altLang="zh-CN" dirty="0"/>
              <a:t>C6:</a:t>
            </a:r>
            <a:r>
              <a:rPr lang="zh-CN" altLang="en-US" dirty="0"/>
              <a:t>未能维护最低权限</a:t>
            </a:r>
            <a:endParaRPr lang="en-US" altLang="zh-CN" dirty="0"/>
          </a:p>
          <a:p>
            <a:r>
              <a:rPr lang="en-US" altLang="zh-CN" dirty="0"/>
              <a:t>C7:</a:t>
            </a:r>
            <a:r>
              <a:rPr lang="zh-CN" altLang="en-US" dirty="0"/>
              <a:t>不遵守信息安全政策</a:t>
            </a:r>
          </a:p>
          <a:p>
            <a:r>
              <a:rPr lang="en-US" altLang="zh-CN" dirty="0"/>
              <a:t>C8:</a:t>
            </a:r>
            <a:r>
              <a:rPr lang="zh-CN" altLang="en-US" dirty="0"/>
              <a:t>审计结果执行不力</a:t>
            </a:r>
          </a:p>
          <a:p>
            <a:r>
              <a:rPr lang="en-US" altLang="zh-CN" dirty="0"/>
              <a:t>C9:</a:t>
            </a:r>
            <a:r>
              <a:rPr lang="zh-CN" altLang="en-US" dirty="0"/>
              <a:t>缺乏职责分工</a:t>
            </a:r>
          </a:p>
          <a:p>
            <a:r>
              <a:rPr lang="en-US" altLang="zh-CN" dirty="0"/>
              <a:t>B1:</a:t>
            </a:r>
            <a:r>
              <a:rPr lang="zh-CN" altLang="en-US" dirty="0"/>
              <a:t>注意力不集中</a:t>
            </a:r>
          </a:p>
          <a:p>
            <a:r>
              <a:rPr lang="en-US" altLang="zh-CN" dirty="0"/>
              <a:t>B2:</a:t>
            </a:r>
            <a:r>
              <a:rPr lang="zh-CN" altLang="en-US" dirty="0"/>
              <a:t>误解</a:t>
            </a:r>
          </a:p>
          <a:p>
            <a:r>
              <a:rPr lang="en-US" altLang="zh-CN" dirty="0"/>
              <a:t>B3:</a:t>
            </a:r>
            <a:r>
              <a:rPr lang="zh-CN" altLang="en-US" dirty="0"/>
              <a:t>错误的优先级</a:t>
            </a:r>
          </a:p>
          <a:p>
            <a:r>
              <a:rPr lang="en-US" altLang="zh-CN" dirty="0"/>
              <a:t>B4:</a:t>
            </a:r>
            <a:r>
              <a:rPr lang="zh-CN" altLang="en-US" dirty="0"/>
              <a:t>错误传达</a:t>
            </a:r>
            <a:endParaRPr lang="en-US" altLang="zh-CN" dirty="0"/>
          </a:p>
          <a:p>
            <a:r>
              <a:rPr lang="en-US" altLang="zh-CN" dirty="0"/>
              <a:t>B5:</a:t>
            </a:r>
            <a:r>
              <a:rPr lang="zh-CN" altLang="en-US" dirty="0"/>
              <a:t>缺乏</a:t>
            </a:r>
            <a:r>
              <a:rPr lang="en-US" altLang="zh-CN" dirty="0"/>
              <a:t>/</a:t>
            </a:r>
            <a:r>
              <a:rPr lang="zh-CN" altLang="en-US" dirty="0"/>
              <a:t>不完善的质量控制程序</a:t>
            </a:r>
            <a:r>
              <a:rPr lang="en-US" altLang="zh-CN" dirty="0"/>
              <a:t>/</a:t>
            </a:r>
            <a:r>
              <a:rPr lang="zh-CN" altLang="en-US" dirty="0"/>
              <a:t>监督</a:t>
            </a:r>
          </a:p>
        </p:txBody>
      </p:sp>
      <p:sp>
        <p:nvSpPr>
          <p:cNvPr id="11" name="文本框 10">
            <a:extLst>
              <a:ext uri="{FF2B5EF4-FFF2-40B4-BE49-F238E27FC236}">
                <a16:creationId xmlns:a16="http://schemas.microsoft.com/office/drawing/2014/main" id="{D8CF52B4-F665-4810-A8B9-006BEA1EE034}"/>
              </a:ext>
            </a:extLst>
          </p:cNvPr>
          <p:cNvSpPr txBox="1"/>
          <p:nvPr/>
        </p:nvSpPr>
        <p:spPr>
          <a:xfrm>
            <a:off x="3833114" y="1635282"/>
            <a:ext cx="3530134" cy="1815882"/>
          </a:xfrm>
          <a:prstGeom prst="rect">
            <a:avLst/>
          </a:prstGeom>
          <a:noFill/>
        </p:spPr>
        <p:txBody>
          <a:bodyPr wrap="none" rtlCol="0">
            <a:spAutoFit/>
          </a:bodyPr>
          <a:lstStyle/>
          <a:p>
            <a:r>
              <a:rPr lang="en-US" altLang="zh-CN" sz="1600" dirty="0"/>
              <a:t>B6:</a:t>
            </a:r>
            <a:r>
              <a:rPr lang="zh-CN" altLang="en-US" sz="1600" dirty="0"/>
              <a:t>缺乏信息安全政策</a:t>
            </a:r>
          </a:p>
          <a:p>
            <a:r>
              <a:rPr lang="en-US" altLang="zh-CN" sz="1600" dirty="0"/>
              <a:t>(</a:t>
            </a:r>
            <a:r>
              <a:rPr lang="zh-CN" altLang="en-US" sz="1600" dirty="0"/>
              <a:t>信息</a:t>
            </a:r>
            <a:r>
              <a:rPr lang="en-US" altLang="zh-CN" sz="1600" dirty="0"/>
              <a:t>)</a:t>
            </a:r>
            <a:r>
              <a:rPr lang="zh-CN" altLang="en-US" sz="1600" dirty="0"/>
              <a:t>管理不善</a:t>
            </a:r>
          </a:p>
          <a:p>
            <a:r>
              <a:rPr lang="en-US" altLang="zh-CN" sz="1600" dirty="0"/>
              <a:t>B8:</a:t>
            </a:r>
            <a:r>
              <a:rPr lang="zh-CN" altLang="en-US" sz="1600" dirty="0"/>
              <a:t>缺乏对信息安全政策的认识或理解</a:t>
            </a:r>
          </a:p>
          <a:p>
            <a:r>
              <a:rPr lang="zh-CN" altLang="en-US" sz="1600" dirty="0"/>
              <a:t>无视信息安全政策</a:t>
            </a:r>
          </a:p>
          <a:p>
            <a:r>
              <a:rPr lang="en-US" altLang="zh-CN" sz="1600" dirty="0"/>
              <a:t>B10:</a:t>
            </a:r>
            <a:r>
              <a:rPr lang="zh-CN" altLang="en-US" sz="1600" dirty="0"/>
              <a:t>围绕信息安全政策开展工作</a:t>
            </a:r>
          </a:p>
          <a:p>
            <a:r>
              <a:rPr lang="en-US" altLang="zh-CN" sz="1600" dirty="0"/>
              <a:t>B11:</a:t>
            </a:r>
            <a:r>
              <a:rPr lang="zh-CN" altLang="en-US" sz="1600" dirty="0"/>
              <a:t>安全管理员业务知识不足</a:t>
            </a:r>
          </a:p>
          <a:p>
            <a:r>
              <a:rPr lang="en-US" altLang="zh-CN" sz="1600" dirty="0"/>
              <a:t>B12:</a:t>
            </a:r>
            <a:r>
              <a:rPr lang="zh-CN" altLang="en-US" sz="1600" dirty="0"/>
              <a:t>许可蠕变</a:t>
            </a:r>
          </a:p>
        </p:txBody>
      </p:sp>
    </p:spTree>
    <p:extLst>
      <p:ext uri="{BB962C8B-B14F-4D97-AF65-F5344CB8AC3E}">
        <p14:creationId xmlns:p14="http://schemas.microsoft.com/office/powerpoint/2010/main" val="337857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7" name="图片 6">
            <a:extLst>
              <a:ext uri="{FF2B5EF4-FFF2-40B4-BE49-F238E27FC236}">
                <a16:creationId xmlns:a16="http://schemas.microsoft.com/office/drawing/2014/main" id="{825DEB36-9BF8-4D93-91CB-CF1BC44B5BB8}"/>
              </a:ext>
            </a:extLst>
          </p:cNvPr>
          <p:cNvPicPr>
            <a:picLocks noChangeAspect="1"/>
          </p:cNvPicPr>
          <p:nvPr/>
        </p:nvPicPr>
        <p:blipFill>
          <a:blip r:embed="rId3"/>
          <a:stretch>
            <a:fillRect/>
          </a:stretch>
        </p:blipFill>
        <p:spPr>
          <a:xfrm>
            <a:off x="3622089" y="2477"/>
            <a:ext cx="8569911" cy="5284273"/>
          </a:xfrm>
          <a:prstGeom prst="rect">
            <a:avLst/>
          </a:prstGeom>
        </p:spPr>
      </p:pic>
      <p:pic>
        <p:nvPicPr>
          <p:cNvPr id="8" name="Picture 2" descr="logo">
            <a:extLst>
              <a:ext uri="{FF2B5EF4-FFF2-40B4-BE49-F238E27FC236}">
                <a16:creationId xmlns:a16="http://schemas.microsoft.com/office/drawing/2014/main" id="{E25B73C0-C4BE-4680-8F90-8A9E5369C048}"/>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810042" y="573563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E1500EF9-6E1B-43B3-BD17-5254AC48D0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7614" y="6249737"/>
            <a:ext cx="1347333" cy="481626"/>
          </a:xfrm>
          <a:prstGeom prst="rect">
            <a:avLst/>
          </a:prstGeom>
        </p:spPr>
      </p:pic>
      <p:sp>
        <p:nvSpPr>
          <p:cNvPr id="11" name="文本框 10">
            <a:extLst>
              <a:ext uri="{FF2B5EF4-FFF2-40B4-BE49-F238E27FC236}">
                <a16:creationId xmlns:a16="http://schemas.microsoft.com/office/drawing/2014/main" id="{3B31ED2A-6C81-47FA-8A78-2D4D33F6EA54}"/>
              </a:ext>
            </a:extLst>
          </p:cNvPr>
          <p:cNvSpPr txBox="1"/>
          <p:nvPr/>
        </p:nvSpPr>
        <p:spPr>
          <a:xfrm>
            <a:off x="352148" y="2290636"/>
            <a:ext cx="11996691" cy="3970318"/>
          </a:xfrm>
          <a:prstGeom prst="rect">
            <a:avLst/>
          </a:prstGeom>
          <a:noFill/>
        </p:spPr>
        <p:txBody>
          <a:bodyPr wrap="square" rtlCol="0">
            <a:spAutoFit/>
          </a:bodyPr>
          <a:lstStyle/>
          <a:p>
            <a:r>
              <a:rPr lang="en-US" altLang="zh-CN" dirty="0"/>
              <a:t>Root Event = C1 ⋃ C2 </a:t>
            </a:r>
          </a:p>
          <a:p>
            <a:r>
              <a:rPr lang="en-US" altLang="zh-CN" dirty="0"/>
              <a:t>C1 = C3 ⋂ C4 </a:t>
            </a:r>
          </a:p>
          <a:p>
            <a:r>
              <a:rPr lang="en-US" altLang="zh-CN" dirty="0"/>
              <a:t>C2 = B1 ⋃ B2 ⋃ B3 ⋃ B4 </a:t>
            </a:r>
          </a:p>
          <a:p>
            <a:r>
              <a:rPr lang="en-US" altLang="zh-CN" dirty="0"/>
              <a:t>C3 = C5 ⋃ C6 </a:t>
            </a:r>
          </a:p>
          <a:p>
            <a:r>
              <a:rPr lang="en-US" altLang="zh-CN" dirty="0"/>
              <a:t>C4 = B5 </a:t>
            </a:r>
          </a:p>
          <a:p>
            <a:r>
              <a:rPr lang="en-US" altLang="zh-CN" dirty="0"/>
              <a:t>C5 = B6 ⋃ C7 </a:t>
            </a:r>
          </a:p>
          <a:p>
            <a:r>
              <a:rPr lang="en-US" altLang="zh-CN" dirty="0"/>
              <a:t>C6 = C8 ⋃ C9 </a:t>
            </a:r>
          </a:p>
          <a:p>
            <a:r>
              <a:rPr lang="en-US" altLang="zh-CN" dirty="0"/>
              <a:t>C7 = B8 ⋃ B9 ⋃ B10 </a:t>
            </a:r>
          </a:p>
          <a:p>
            <a:r>
              <a:rPr lang="en-US" altLang="zh-CN" dirty="0"/>
              <a:t>C8 = B7 </a:t>
            </a:r>
          </a:p>
          <a:p>
            <a:r>
              <a:rPr lang="en-US" altLang="zh-CN" dirty="0"/>
              <a:t>C9 = B11 ⋃ B12 </a:t>
            </a:r>
          </a:p>
          <a:p>
            <a:endParaRPr lang="en-US" altLang="zh-CN" dirty="0"/>
          </a:p>
          <a:p>
            <a:r>
              <a:rPr lang="en-US" altLang="zh-CN" dirty="0"/>
              <a:t>Root Event = (B6 ⋂ B5) ⋃ (B7 ⋂ B5) ⋃ (B8 ⋂ B5) ⋃ (B9 ⋂ B5) ⋃ (B10 ⋂B5) ⋃ (B11 ⋂ B5) ⋃ (B12 ⋂ B5) ⋃ (B1 ⋃ B2 ⋃ B3 ⋃ B4) </a:t>
            </a:r>
          </a:p>
          <a:p>
            <a:r>
              <a:rPr lang="en-US" altLang="zh-CN" dirty="0"/>
              <a:t>MCS = {B5, B6}, {B5, B7}, {B5, B8}, {B5, B9}, {B5, B10}, {B5, B11}, {B5, B12}, {B1, B2, B3, B4} </a:t>
            </a:r>
          </a:p>
          <a:p>
            <a:r>
              <a:rPr lang="zh-CN" altLang="en-US" dirty="0"/>
              <a:t>对策：足够的质量控制程序 </a:t>
            </a:r>
            <a:r>
              <a:rPr lang="en-US" altLang="zh-CN" dirty="0"/>
              <a:t>+ </a:t>
            </a:r>
            <a:r>
              <a:rPr lang="zh-CN" altLang="en-US" dirty="0"/>
              <a:t>提高员工对政策的认识和理解</a:t>
            </a:r>
          </a:p>
        </p:txBody>
      </p:sp>
      <p:pic>
        <p:nvPicPr>
          <p:cNvPr id="12" name="Picture 2" descr="https://timgsa.baidu.com/timg?image&amp;quality=80&amp;size=b9999_10000&amp;sec=1554889662442&amp;di=19049a3a5a86f25615bc909a36185efd&amp;imgtype=0&amp;src=http%3A%2F%2Fi0.hdslb.com%2Fbfs%2Fface%2Fd108f9cd96c3ef1eb5bcd311bf6f1d88328afce0.jpg">
            <a:extLst>
              <a:ext uri="{FF2B5EF4-FFF2-40B4-BE49-F238E27FC236}">
                <a16:creationId xmlns:a16="http://schemas.microsoft.com/office/drawing/2014/main" id="{897148C4-C207-4022-B9BC-32651408B1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46" y="322263"/>
            <a:ext cx="1976092" cy="196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94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sp>
        <p:nvSpPr>
          <p:cNvPr id="7" name="文本框 6">
            <a:extLst>
              <a:ext uri="{FF2B5EF4-FFF2-40B4-BE49-F238E27FC236}">
                <a16:creationId xmlns:a16="http://schemas.microsoft.com/office/drawing/2014/main" id="{1B3E7B68-6F90-4AAD-ACB7-D8AD93E9590C}"/>
              </a:ext>
            </a:extLst>
          </p:cNvPr>
          <p:cNvSpPr txBox="1"/>
          <p:nvPr/>
        </p:nvSpPr>
        <p:spPr>
          <a:xfrm>
            <a:off x="470516" y="1030288"/>
            <a:ext cx="10801048" cy="4154984"/>
          </a:xfrm>
          <a:prstGeom prst="rect">
            <a:avLst/>
          </a:prstGeom>
          <a:noFill/>
        </p:spPr>
        <p:txBody>
          <a:bodyPr wrap="square" rtlCol="0">
            <a:spAutoFit/>
          </a:bodyPr>
          <a:lstStyle/>
          <a:p>
            <a:r>
              <a:rPr lang="zh-CN" altLang="en-US" sz="2400" dirty="0"/>
              <a:t>割集的临界性与集中基本事件的数量成反比。</a:t>
            </a:r>
            <a:endParaRPr lang="en-US" altLang="zh-CN" sz="2400" dirty="0"/>
          </a:p>
          <a:p>
            <a:r>
              <a:rPr lang="zh-CN" altLang="en-US" sz="2400" dirty="0"/>
              <a:t>例如，如果割集很长，那么它就不那么脆弱，反之亦然。</a:t>
            </a:r>
            <a:endParaRPr lang="en-US" altLang="zh-CN" sz="2400" dirty="0"/>
          </a:p>
          <a:p>
            <a:endParaRPr lang="en-US" altLang="zh-CN" sz="2400" dirty="0"/>
          </a:p>
          <a:p>
            <a:r>
              <a:rPr lang="en-US" altLang="zh-CN" sz="2400" dirty="0"/>
              <a:t>National Institute of Standards and Technology (NIST)</a:t>
            </a:r>
            <a:r>
              <a:rPr lang="zh-CN" altLang="en-US" sz="2400" dirty="0"/>
              <a:t>：</a:t>
            </a:r>
            <a:endParaRPr lang="en-US" altLang="zh-CN" sz="2400" dirty="0"/>
          </a:p>
          <a:p>
            <a:r>
              <a:rPr lang="zh-CN" altLang="en-US" sz="2400" dirty="0"/>
              <a:t>将风险定义为“某一特定威胁源行使特定潜在脆弱性的可能性的函数，以及该不利事件对组织的影响的结果”</a:t>
            </a:r>
            <a:endParaRPr lang="en-US" altLang="zh-CN" sz="2400" dirty="0"/>
          </a:p>
          <a:p>
            <a:r>
              <a:rPr lang="zh-CN" altLang="en-US" sz="2400" dirty="0"/>
              <a:t>换句话说，当威胁与脆弱性相交叉时，风险就存在。</a:t>
            </a:r>
          </a:p>
          <a:p>
            <a:r>
              <a:rPr lang="zh-CN" altLang="en-US" sz="2400" dirty="0"/>
              <a:t>如果我们将基本事件视为威胁代理，将</a:t>
            </a:r>
            <a:r>
              <a:rPr lang="en-US" altLang="zh-CN" sz="2400" dirty="0"/>
              <a:t>MCS</a:t>
            </a:r>
            <a:r>
              <a:rPr lang="zh-CN" altLang="en-US" sz="2400" dirty="0"/>
              <a:t>视为脆弱性，那么</a:t>
            </a:r>
            <a:r>
              <a:rPr lang="en-US" altLang="zh-CN" sz="2400" dirty="0"/>
              <a:t>MCS</a:t>
            </a:r>
            <a:r>
              <a:rPr lang="zh-CN" altLang="en-US" sz="2400" dirty="0"/>
              <a:t>在环境中的存在就表明了风险的存在。</a:t>
            </a:r>
            <a:endParaRPr lang="en-US" altLang="zh-CN" sz="2400" dirty="0"/>
          </a:p>
          <a:p>
            <a:endParaRPr lang="en-US" altLang="zh-CN" sz="2400" dirty="0"/>
          </a:p>
          <a:p>
            <a:r>
              <a:rPr lang="zh-CN" altLang="en-US" sz="2400" dirty="0"/>
              <a:t>优点：虽然靠专家推演，但并不是直接人为量化赋值</a:t>
            </a:r>
          </a:p>
        </p:txBody>
      </p:sp>
    </p:spTree>
    <p:extLst>
      <p:ext uri="{BB962C8B-B14F-4D97-AF65-F5344CB8AC3E}">
        <p14:creationId xmlns:p14="http://schemas.microsoft.com/office/powerpoint/2010/main" val="204553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9" name="图片 8">
            <a:extLst>
              <a:ext uri="{FF2B5EF4-FFF2-40B4-BE49-F238E27FC236}">
                <a16:creationId xmlns:a16="http://schemas.microsoft.com/office/drawing/2014/main" id="{09B44CA8-0CC3-4C66-967C-C241A67E9176}"/>
              </a:ext>
            </a:extLst>
          </p:cNvPr>
          <p:cNvPicPr/>
          <p:nvPr/>
        </p:nvPicPr>
        <p:blipFill>
          <a:blip r:embed="rId9"/>
          <a:stretch>
            <a:fillRect/>
          </a:stretch>
        </p:blipFill>
        <p:spPr>
          <a:xfrm>
            <a:off x="3043538" y="346024"/>
            <a:ext cx="6104924" cy="2617998"/>
          </a:xfrm>
          <a:prstGeom prst="rect">
            <a:avLst/>
          </a:prstGeom>
        </p:spPr>
      </p:pic>
      <p:sp>
        <p:nvSpPr>
          <p:cNvPr id="8" name="Rectangle 2">
            <a:extLst>
              <a:ext uri="{FF2B5EF4-FFF2-40B4-BE49-F238E27FC236}">
                <a16:creationId xmlns:a16="http://schemas.microsoft.com/office/drawing/2014/main" id="{3A644B10-3544-469C-B33E-51965896FC0F}"/>
              </a:ext>
            </a:extLst>
          </p:cNvPr>
          <p:cNvSpPr>
            <a:spLocks noChangeArrowheads="1"/>
          </p:cNvSpPr>
          <p:nvPr/>
        </p:nvSpPr>
        <p:spPr bwMode="auto">
          <a:xfrm>
            <a:off x="1948662" y="4070897"/>
            <a:ext cx="176362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造字工房力黑（非商用）常规体" pitchFamily="50" charset="-122"/>
                <a:ea typeface="造字工房力黑（非商用）常规体" pitchFamily="50" charset="-122"/>
                <a:cs typeface="宋体" panose="02010600030101010101" pitchFamily="2" charset="-122"/>
              </a:rPr>
              <a:t>计算公式：</a:t>
            </a:r>
            <a:endParaRPr kumimoji="0" lang="zh-CN" altLang="zh-CN" sz="2400" b="0" i="0" u="none" strike="noStrike" cap="none" normalizeH="0" baseline="0" dirty="0">
              <a:ln>
                <a:noFill/>
              </a:ln>
              <a:solidFill>
                <a:schemeClr val="tx1"/>
              </a:solidFill>
              <a:effectLst/>
              <a:latin typeface="造字工房力黑（非商用）常规体" pitchFamily="50" charset="-122"/>
              <a:ea typeface="造字工房力黑（非商用）常规体" pitchFamily="50"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对象 9">
            <a:extLst>
              <a:ext uri="{FF2B5EF4-FFF2-40B4-BE49-F238E27FC236}">
                <a16:creationId xmlns:a16="http://schemas.microsoft.com/office/drawing/2014/main" id="{029F736F-DC4F-46A6-A14F-E6A487A30507}"/>
              </a:ext>
            </a:extLst>
          </p:cNvPr>
          <p:cNvGraphicFramePr>
            <a:graphicFrameLocks noChangeAspect="1"/>
          </p:cNvGraphicFramePr>
          <p:nvPr>
            <p:extLst>
              <p:ext uri="{D42A27DB-BD31-4B8C-83A1-F6EECF244321}">
                <p14:modId xmlns:p14="http://schemas.microsoft.com/office/powerpoint/2010/main" val="487814682"/>
              </p:ext>
            </p:extLst>
          </p:nvPr>
        </p:nvGraphicFramePr>
        <p:xfrm>
          <a:off x="4018692" y="4070897"/>
          <a:ext cx="2435188" cy="601462"/>
        </p:xfrm>
        <a:graphic>
          <a:graphicData uri="http://schemas.openxmlformats.org/presentationml/2006/ole">
            <mc:AlternateContent xmlns:mc="http://schemas.openxmlformats.org/markup-compatibility/2006">
              <mc:Choice xmlns:v="urn:schemas-microsoft-com:vml" Requires="v">
                <p:oleObj spid="_x0000_s8233" r:id="rId10" imgW="927100" imgH="228600" progId="Unknown">
                  <p:embed/>
                </p:oleObj>
              </mc:Choice>
              <mc:Fallback>
                <p:oleObj r:id="rId10" imgW="927100" imgH="228600" progId="Unknown">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8692" y="4070897"/>
                        <a:ext cx="2435188" cy="601462"/>
                      </a:xfrm>
                      <a:prstGeom prst="rect">
                        <a:avLst/>
                      </a:prstGeom>
                      <a:noFill/>
                    </p:spPr>
                  </p:pic>
                </p:oleObj>
              </mc:Fallback>
            </mc:AlternateContent>
          </a:graphicData>
        </a:graphic>
      </p:graphicFrame>
      <p:sp>
        <p:nvSpPr>
          <p:cNvPr id="11" name="Rectangle 3">
            <a:extLst>
              <a:ext uri="{FF2B5EF4-FFF2-40B4-BE49-F238E27FC236}">
                <a16:creationId xmlns:a16="http://schemas.microsoft.com/office/drawing/2014/main" id="{20FE65BC-2223-4C02-994E-F2760FBD8C44}"/>
              </a:ext>
            </a:extLst>
          </p:cNvPr>
          <p:cNvSpPr>
            <a:spLocks noChangeArrowheads="1"/>
          </p:cNvSpPr>
          <p:nvPr/>
        </p:nvSpPr>
        <p:spPr bwMode="auto">
          <a:xfrm>
            <a:off x="3968318" y="4957311"/>
            <a:ext cx="38347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n-ea"/>
                <a:cs typeface="Times New Roman" panose="02020603050405020304" pitchFamily="18" charset="0"/>
              </a:rPr>
              <a:t>其中</a:t>
            </a:r>
            <a:r>
              <a:rPr kumimoji="0" lang="en-US" altLang="zh-CN" sz="2000" b="1" i="0" u="none" strike="noStrike" cap="none" normalizeH="0" baseline="0" dirty="0" err="1">
                <a:ln>
                  <a:noFill/>
                </a:ln>
                <a:solidFill>
                  <a:schemeClr val="tx1"/>
                </a:solidFill>
                <a:effectLst/>
                <a:latin typeface="+mn-ea"/>
                <a:cs typeface="Times New Roman" panose="02020603050405020304" pitchFamily="18" charset="0"/>
              </a:rPr>
              <a:t>Ti</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为动态威胁值</a:t>
            </a:r>
            <a:endParaRPr kumimoji="0" lang="en-US" altLang="zh-CN" sz="2000" b="1" i="0" u="none" strike="noStrike" cap="none" normalizeH="0" baseline="0" dirty="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Vi</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为实际采样获得的脆弱性赋值</a:t>
            </a:r>
            <a:endParaRPr kumimoji="0" lang="en-US" altLang="zh-CN" sz="2000" b="1" i="0" u="none" strike="noStrike" cap="none" normalizeH="0" baseline="0" dirty="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Wi</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为每个风险因素的权重赋值。</a:t>
            </a:r>
            <a:endParaRPr kumimoji="0" lang="zh-CN" altLang="en-US" sz="2000" b="0" i="0" u="none" strike="noStrike" cap="none" normalizeH="0" baseline="0" dirty="0">
              <a:ln>
                <a:noFill/>
              </a:ln>
              <a:solidFill>
                <a:schemeClr val="tx1"/>
              </a:solidFill>
              <a:effectLst/>
              <a:latin typeface="+mn-ea"/>
            </a:endParaRPr>
          </a:p>
        </p:txBody>
      </p:sp>
      <p:sp>
        <p:nvSpPr>
          <p:cNvPr id="12" name="矩形 11">
            <a:extLst>
              <a:ext uri="{FF2B5EF4-FFF2-40B4-BE49-F238E27FC236}">
                <a16:creationId xmlns:a16="http://schemas.microsoft.com/office/drawing/2014/main" id="{C2E0CC0B-FE27-4C77-B28D-264235E7113C}"/>
              </a:ext>
            </a:extLst>
          </p:cNvPr>
          <p:cNvSpPr/>
          <p:nvPr/>
        </p:nvSpPr>
        <p:spPr>
          <a:xfrm>
            <a:off x="4713249" y="3167390"/>
            <a:ext cx="2765501" cy="523220"/>
          </a:xfrm>
          <a:prstGeom prst="rect">
            <a:avLst/>
          </a:prstGeom>
        </p:spPr>
        <p:txBody>
          <a:bodyPr wrap="none">
            <a:spAutoFit/>
          </a:bodyPr>
          <a:lstStyle/>
          <a:p>
            <a:pPr>
              <a:spcAft>
                <a:spcPts val="0"/>
              </a:spcAft>
            </a:pP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故障树计算方法</a:t>
            </a:r>
            <a:endParaRPr lang="zh-CN" altLang="zh-CN" sz="2800" dirty="0">
              <a:latin typeface="造字工房力黑（非商用）常规体" pitchFamily="50" charset="-122"/>
              <a:ea typeface="造字工房力黑（非商用）常规体" pitchFamily="50" charset="-122"/>
              <a:cs typeface="宋体" panose="02010600030101010101" pitchFamily="2" charset="-122"/>
            </a:endParaRPr>
          </a:p>
        </p:txBody>
      </p:sp>
    </p:spTree>
    <p:extLst>
      <p:ext uri="{BB962C8B-B14F-4D97-AF65-F5344CB8AC3E}">
        <p14:creationId xmlns:p14="http://schemas.microsoft.com/office/powerpoint/2010/main" val="136657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4A18D142-5354-48D1-801E-18716E87B3BC}"/>
              </a:ext>
            </a:extLst>
          </p:cNvPr>
          <p:cNvSpPr/>
          <p:nvPr/>
        </p:nvSpPr>
        <p:spPr>
          <a:xfrm>
            <a:off x="1086035" y="646331"/>
            <a:ext cx="10019930" cy="3282950"/>
          </a:xfrm>
          <a:prstGeom prst="rect">
            <a:avLst/>
          </a:prstGeom>
        </p:spPr>
        <p:txBody>
          <a:bodyPr wrap="square">
            <a:spAutoFit/>
          </a:bodyPr>
          <a:lstStyle/>
          <a:p>
            <a:pPr>
              <a:spcAft>
                <a:spcPts val="0"/>
              </a:spcAft>
            </a:pPr>
            <a:r>
              <a:rPr lang="zh-CN" altLang="en-US" sz="2800" b="1" dirty="0">
                <a:latin typeface="造字工房力黑（非商用）常规体" pitchFamily="50" charset="-122"/>
                <a:ea typeface="造字工房力黑（非商用）常规体" pitchFamily="50" charset="-122"/>
                <a:cs typeface="Times New Roman" panose="02020603050405020304" pitchFamily="18" charset="0"/>
              </a:rPr>
              <a:t>五、</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动态威胁值</a:t>
            </a:r>
            <a:endParaRPr lang="en-US" altLang="zh-CN" sz="2800" b="1" dirty="0">
              <a:latin typeface="造字工房力黑（非商用）常规体" pitchFamily="50" charset="-122"/>
              <a:ea typeface="造字工房力黑（非商用）常规体" pitchFamily="50" charset="-122"/>
              <a:cs typeface="Times New Roman" panose="02020603050405020304" pitchFamily="18" charset="0"/>
            </a:endParaRPr>
          </a:p>
          <a:p>
            <a:pPr>
              <a:spcAft>
                <a:spcPts val="0"/>
              </a:spcAft>
            </a:pPr>
            <a:endParaRPr lang="zh-CN" altLang="zh-CN" sz="2800" dirty="0">
              <a:latin typeface="造字工房力黑（非商用）常规体" pitchFamily="50" charset="-122"/>
              <a:ea typeface="造字工房力黑（非商用）常规体" pitchFamily="50" charset="-122"/>
              <a:cs typeface="宋体" panose="02010600030101010101" pitchFamily="2" charset="-122"/>
            </a:endParaRPr>
          </a:p>
          <a:p>
            <a:pPr>
              <a:lnSpc>
                <a:spcPts val="2000"/>
              </a:lnSpc>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  </a:t>
            </a:r>
            <a:r>
              <a:rPr lang="zh-CN" altLang="zh-CN" b="1" dirty="0">
                <a:latin typeface="宋体" panose="02010600030101010101" pitchFamily="2" charset="-122"/>
                <a:ea typeface="宋体" panose="02010600030101010101" pitchFamily="2" charset="-122"/>
                <a:cs typeface="Times New Roman" panose="02020603050405020304" pitchFamily="18" charset="0"/>
              </a:rPr>
              <a:t>互联网网络安全环境是时刻变化的。由于某些特定原因，同一时期的某一项安全事件是随时可能发生突变的。这就造成外部网络环境的不稳定性。同时，也表明得出一个能够实时地表示网络安全情况的统计数值的重要性。基于此，动态威胁值应运而生。</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a:lnSpc>
                <a:spcPts val="2000"/>
              </a:lnSpc>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  </a:t>
            </a:r>
            <a:r>
              <a:rPr lang="zh-CN" altLang="zh-CN" b="1" dirty="0">
                <a:latin typeface="宋体" panose="02010600030101010101" pitchFamily="2" charset="-122"/>
                <a:ea typeface="宋体" panose="02010600030101010101" pitchFamily="2" charset="-122"/>
                <a:cs typeface="Times New Roman" panose="02020603050405020304" pitchFamily="18" charset="0"/>
              </a:rPr>
              <a:t>其他成熟的分析方法的量化值都是由安全专家对每个风险因素进行的经验赋值，其威胁值不但受人为因素影响较大，而且通常是一个恒定值。但同一个威胁常数不能够准确反映系统外部的真实威胁值。</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lnSpc>
                <a:spcPts val="2000"/>
              </a:lnSpc>
            </a:pPr>
            <a:r>
              <a:rPr lang="zh-CN" altLang="zh-CN" b="1" kern="100" dirty="0">
                <a:latin typeface="Times New Roman" panose="02020603050405020304" pitchFamily="18" charset="0"/>
                <a:ea typeface="宋体" panose="02010600030101010101" pitchFamily="2" charset="-122"/>
                <a:cs typeface="宋体" panose="02010600030101010101" pitchFamily="2" charset="-122"/>
              </a:rPr>
              <a:t>动态威胁评估值是风险值计算中的重要的参考因素。通过一个案例分析，对外部网络环境涉及的安全事件进行概率统计，得出威胁故障树中每一个风险因素的动态威胁值。</a:t>
            </a:r>
            <a:endPar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6070">
              <a:spcAft>
                <a:spcPts val="0"/>
              </a:spcAft>
            </a:pPr>
            <a:r>
              <a:rPr lang="zh-CN" altLang="zh-CN" b="1" dirty="0">
                <a:latin typeface="宋体" panose="02010600030101010101" pitchFamily="2" charset="-122"/>
                <a:ea typeface="宋体" panose="02010600030101010101" pitchFamily="2" charset="-122"/>
                <a:cs typeface="Times New Roman" panose="02020603050405020304" pitchFamily="18" charset="0"/>
              </a:rPr>
              <a:t>动态威胁值计算公式</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9" name="Rectangle 12">
            <a:extLst>
              <a:ext uri="{FF2B5EF4-FFF2-40B4-BE49-F238E27FC236}">
                <a16:creationId xmlns:a16="http://schemas.microsoft.com/office/drawing/2014/main" id="{A9DF669A-869F-4091-A5EC-A4DFBA420C06}"/>
              </a:ext>
            </a:extLst>
          </p:cNvPr>
          <p:cNvSpPr>
            <a:spLocks noChangeArrowheads="1"/>
          </p:cNvSpPr>
          <p:nvPr/>
        </p:nvSpPr>
        <p:spPr bwMode="auto">
          <a:xfrm>
            <a:off x="4169780" y="4013595"/>
            <a:ext cx="20477514" cy="5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D359CC3B-A22C-49F5-B9B4-87C5CC348EDC}"/>
              </a:ext>
            </a:extLst>
          </p:cNvPr>
          <p:cNvGraphicFramePr>
            <a:graphicFrameLocks noChangeAspect="1"/>
          </p:cNvGraphicFramePr>
          <p:nvPr>
            <p:extLst/>
          </p:nvPr>
        </p:nvGraphicFramePr>
        <p:xfrm>
          <a:off x="4169780" y="4013596"/>
          <a:ext cx="2719738" cy="869576"/>
        </p:xfrm>
        <a:graphic>
          <a:graphicData uri="http://schemas.openxmlformats.org/presentationml/2006/ole">
            <mc:AlternateContent xmlns:mc="http://schemas.openxmlformats.org/markup-compatibility/2006">
              <mc:Choice xmlns:v="urn:schemas-microsoft-com:vml" Requires="v">
                <p:oleObj spid="_x0000_s29699" r:id="rId9" imgW="952087" imgH="304668" progId="Unknown">
                  <p:embed/>
                </p:oleObj>
              </mc:Choice>
              <mc:Fallback>
                <p:oleObj r:id="rId9" imgW="952087" imgH="304668" progId="Unknown">
                  <p:embed/>
                  <p:pic>
                    <p:nvPicPr>
                      <p:cNvPr id="20" name="对象 19">
                        <a:extLst>
                          <a:ext uri="{FF2B5EF4-FFF2-40B4-BE49-F238E27FC236}">
                            <a16:creationId xmlns:a16="http://schemas.microsoft.com/office/drawing/2014/main" id="{D359CC3B-A22C-49F5-B9B4-87C5CC348E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9780" y="4013596"/>
                        <a:ext cx="2719738" cy="869576"/>
                      </a:xfrm>
                      <a:prstGeom prst="rect">
                        <a:avLst/>
                      </a:prstGeom>
                      <a:noFill/>
                    </p:spPr>
                  </p:pic>
                </p:oleObj>
              </mc:Fallback>
            </mc:AlternateContent>
          </a:graphicData>
        </a:graphic>
      </p:graphicFrame>
      <p:sp>
        <p:nvSpPr>
          <p:cNvPr id="21" name="矩形 20">
            <a:extLst>
              <a:ext uri="{FF2B5EF4-FFF2-40B4-BE49-F238E27FC236}">
                <a16:creationId xmlns:a16="http://schemas.microsoft.com/office/drawing/2014/main" id="{04A24D75-AE63-4FBB-BE1B-35A406B12EF5}"/>
              </a:ext>
            </a:extLst>
          </p:cNvPr>
          <p:cNvSpPr/>
          <p:nvPr/>
        </p:nvSpPr>
        <p:spPr>
          <a:xfrm>
            <a:off x="1029810" y="4990611"/>
            <a:ext cx="7036827" cy="923330"/>
          </a:xfrm>
          <a:prstGeom prst="rect">
            <a:avLst/>
          </a:prstGeom>
        </p:spPr>
        <p:txBody>
          <a:bodyPr wrap="square">
            <a:spAutoFit/>
          </a:bodyPr>
          <a:lstStyle/>
          <a:p>
            <a:pPr indent="306070"/>
            <a:r>
              <a:rPr lang="en-US" altLang="zh-CN" b="1" kern="100" dirty="0" err="1">
                <a:latin typeface="宋体" panose="02010600030101010101" pitchFamily="2" charset="-122"/>
                <a:ea typeface="宋体" panose="02010600030101010101" pitchFamily="2" charset="-122"/>
              </a:rPr>
              <a:t>Ti</a:t>
            </a:r>
            <a:r>
              <a:rPr lang="zh-CN" altLang="zh-CN" b="1" kern="100" dirty="0">
                <a:latin typeface="Times New Roman" panose="02020603050405020304" pitchFamily="18" charset="0"/>
                <a:ea typeface="宋体" panose="02010600030101010101" pitchFamily="2" charset="-122"/>
              </a:rPr>
              <a:t>为动态威胁值数值</a:t>
            </a:r>
            <a:endParaRPr lang="zh-CN" altLang="zh-CN" sz="1400" kern="100" dirty="0">
              <a:effectLst/>
              <a:latin typeface="Times New Roman" panose="02020603050405020304" pitchFamily="18" charset="0"/>
              <a:ea typeface="宋体" panose="02010600030101010101" pitchFamily="2" charset="-122"/>
            </a:endParaRPr>
          </a:p>
          <a:p>
            <a:pPr indent="306070"/>
            <a:r>
              <a:rPr lang="en-US" altLang="zh-CN" b="1" kern="100" dirty="0">
                <a:latin typeface="宋体" panose="02010600030101010101" pitchFamily="2" charset="-122"/>
                <a:ea typeface="宋体" panose="02010600030101010101" pitchFamily="2" charset="-122"/>
              </a:rPr>
              <a:t>Tix</a:t>
            </a:r>
            <a:r>
              <a:rPr lang="zh-CN" altLang="zh-CN" b="1" kern="100" dirty="0">
                <a:latin typeface="Times New Roman" panose="02020603050405020304" pitchFamily="18" charset="0"/>
                <a:ea typeface="宋体" panose="02010600030101010101" pitchFamily="2" charset="-122"/>
              </a:rPr>
              <a:t>为本次安全威胁出现的次数与前面周期次数和的比值</a:t>
            </a:r>
            <a:endParaRPr lang="zh-CN" altLang="zh-CN" sz="1400" kern="100" dirty="0">
              <a:effectLst/>
              <a:latin typeface="Times New Roman" panose="02020603050405020304" pitchFamily="18" charset="0"/>
              <a:ea typeface="宋体" panose="02010600030101010101" pitchFamily="2" charset="-122"/>
            </a:endParaRPr>
          </a:p>
          <a:p>
            <a:pPr indent="306070"/>
            <a:r>
              <a:rPr lang="en-US" altLang="zh-CN" b="1" kern="100" dirty="0" err="1">
                <a:latin typeface="宋体" panose="02010600030101010101" pitchFamily="2" charset="-122"/>
                <a:ea typeface="宋体" panose="02010600030101010101" pitchFamily="2" charset="-122"/>
              </a:rPr>
              <a:t>Tiy</a:t>
            </a:r>
            <a:r>
              <a:rPr lang="zh-CN" altLang="zh-CN" b="1" kern="100" dirty="0">
                <a:latin typeface="Times New Roman" panose="02020603050405020304" pitchFamily="18" charset="0"/>
                <a:ea typeface="宋体" panose="02010600030101010101" pitchFamily="2" charset="-122"/>
              </a:rPr>
              <a:t>为该安全威胁在同一时期与其他安全威胁的比值</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6793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07930C5A-BE41-4FA7-8F11-10C5B6220AC8}"/>
              </a:ext>
            </a:extLst>
          </p:cNvPr>
          <p:cNvSpPr/>
          <p:nvPr/>
        </p:nvSpPr>
        <p:spPr>
          <a:xfrm>
            <a:off x="1325844" y="299965"/>
            <a:ext cx="9836345" cy="5386090"/>
          </a:xfrm>
          <a:prstGeom prst="rect">
            <a:avLst/>
          </a:prstGeom>
        </p:spPr>
        <p:txBody>
          <a:bodyPr wrap="square">
            <a:spAutoFit/>
          </a:bodyPr>
          <a:lstStyle/>
          <a:p>
            <a:pPr>
              <a:spcAft>
                <a:spcPts val="0"/>
              </a:spcAft>
            </a:pPr>
            <a:r>
              <a:rPr lang="zh-CN" altLang="en-US" sz="2800" b="1" dirty="0">
                <a:latin typeface="造字工房力黑（非商用）常规体" pitchFamily="50" charset="-122"/>
                <a:ea typeface="造字工房力黑（非商用）常规体" pitchFamily="50" charset="-122"/>
                <a:cs typeface="Times New Roman" panose="02020603050405020304" pitchFamily="18" charset="0"/>
              </a:rPr>
              <a:t>六、</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案例</a:t>
            </a:r>
            <a:r>
              <a:rPr lang="zh-CN" altLang="en-US" sz="2800" b="1" dirty="0">
                <a:latin typeface="造字工房力黑（非商用）常规体" pitchFamily="50" charset="-122"/>
                <a:ea typeface="造字工房力黑（非商用）常规体" pitchFamily="50" charset="-122"/>
                <a:cs typeface="Times New Roman" panose="02020603050405020304" pitchFamily="18" charset="0"/>
              </a:rPr>
              <a:t>计算</a:t>
            </a:r>
            <a:endParaRPr lang="en-US" altLang="zh-CN" sz="2800" b="1" dirty="0">
              <a:latin typeface="造字工房力黑（非商用）常规体" pitchFamily="50" charset="-122"/>
              <a:ea typeface="造字工房力黑（非商用）常规体" pitchFamily="50" charset="-122"/>
              <a:cs typeface="Times New Roman" panose="02020603050405020304" pitchFamily="18" charset="0"/>
            </a:endParaRPr>
          </a:p>
          <a:p>
            <a:pPr>
              <a:spcAft>
                <a:spcPts val="0"/>
              </a:spcAft>
            </a:pP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背景介绍</a:t>
            </a:r>
            <a:endParaRPr lang="zh-CN" altLang="zh-CN" sz="2800" dirty="0">
              <a:latin typeface="造字工房力黑（非商用）常规体" pitchFamily="50" charset="-122"/>
              <a:ea typeface="造字工房力黑（非商用）常规体" pitchFamily="50" charset="-122"/>
              <a:cs typeface="宋体" panose="02010600030101010101" pitchFamily="2" charset="-122"/>
            </a:endParaRPr>
          </a:p>
          <a:p>
            <a:pPr>
              <a:spcAft>
                <a:spcPts val="0"/>
              </a:spcAft>
            </a:pPr>
            <a:r>
              <a:rPr lang="en-US" altLang="zh-CN" sz="1600" b="1" dirty="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国家互联网应急中心（英文：</a:t>
            </a:r>
            <a:r>
              <a:rPr lang="en-US" altLang="zh-CN" sz="2400" dirty="0">
                <a:latin typeface="宋体" panose="02010600030101010101" pitchFamily="2" charset="-122"/>
                <a:ea typeface="宋体" panose="02010600030101010101" pitchFamily="2" charset="-122"/>
                <a:cs typeface="Times New Roman" panose="02020603050405020304" pitchFamily="18" charset="0"/>
              </a:rPr>
              <a:t>National Internet Emergency Center</a:t>
            </a:r>
            <a:r>
              <a:rPr lang="zh-CN" altLang="zh-CN" sz="2400" dirty="0">
                <a:latin typeface="宋体" panose="02010600030101010101" pitchFamily="2" charset="-122"/>
                <a:ea typeface="宋体" panose="02010600030101010101" pitchFamily="2" charset="-122"/>
                <a:cs typeface="Times New Roman" panose="02020603050405020304" pitchFamily="18" charset="0"/>
              </a:rPr>
              <a:t>，缩写</a:t>
            </a:r>
            <a:r>
              <a:rPr lang="en-US" altLang="zh-CN" sz="2400" dirty="0">
                <a:latin typeface="宋体" panose="02010600030101010101" pitchFamily="2" charset="-122"/>
                <a:ea typeface="宋体" panose="02010600030101010101" pitchFamily="2" charset="-122"/>
                <a:cs typeface="Times New Roman" panose="02020603050405020304" pitchFamily="18" charset="0"/>
              </a:rPr>
              <a:t>CNCERT</a:t>
            </a:r>
            <a:r>
              <a:rPr lang="zh-CN" altLang="zh-CN" sz="2400" dirty="0">
                <a:latin typeface="宋体" panose="02010600030101010101" pitchFamily="2" charset="-122"/>
                <a:ea typeface="宋体" panose="02010600030101010101" pitchFamily="2" charset="-122"/>
                <a:cs typeface="Times New Roman" panose="02020603050405020304" pitchFamily="18" charset="0"/>
              </a:rPr>
              <a:t>或</a:t>
            </a:r>
            <a:r>
              <a:rPr lang="en-US" altLang="zh-CN" sz="2400" dirty="0">
                <a:latin typeface="宋体" panose="02010600030101010101" pitchFamily="2" charset="-122"/>
                <a:ea typeface="宋体" panose="02010600030101010101" pitchFamily="2" charset="-122"/>
                <a:cs typeface="Times New Roman" panose="02020603050405020304" pitchFamily="18" charset="0"/>
              </a:rPr>
              <a:t>CNCERT/CC</a:t>
            </a:r>
            <a:r>
              <a:rPr lang="zh-CN" altLang="zh-CN" sz="2400" dirty="0">
                <a:latin typeface="宋体" panose="02010600030101010101" pitchFamily="2" charset="-122"/>
                <a:ea typeface="宋体" panose="02010600030101010101" pitchFamily="2" charset="-122"/>
                <a:cs typeface="Times New Roman" panose="02020603050405020304" pitchFamily="18" charset="0"/>
              </a:rPr>
              <a:t>）全称是国家计算机网络应急技术处理协调中心，其成立于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2002</a:t>
            </a:r>
            <a:r>
              <a:rPr lang="zh-CN" altLang="zh-CN" sz="2400" dirty="0">
                <a:latin typeface="宋体" panose="02010600030101010101" pitchFamily="2" charset="-122"/>
                <a:ea typeface="宋体" panose="02010600030101010101" pitchFamily="2" charset="-122"/>
                <a:cs typeface="Times New Roman" panose="02020603050405020304" pitchFamily="18" charset="0"/>
              </a:rPr>
              <a:t>年</a:t>
            </a:r>
            <a:r>
              <a:rPr lang="en-US" altLang="zh-CN" sz="2400" dirty="0">
                <a:latin typeface="宋体" panose="02010600030101010101" pitchFamily="2" charset="-122"/>
                <a:ea typeface="宋体" panose="02010600030101010101" pitchFamily="2" charset="-122"/>
                <a:cs typeface="Times New Roman" panose="02020603050405020304" pitchFamily="18" charset="0"/>
              </a:rPr>
              <a:t>9</a:t>
            </a:r>
            <a:r>
              <a:rPr lang="zh-CN" altLang="zh-CN" sz="2400" dirty="0">
                <a:latin typeface="宋体" panose="02010600030101010101" pitchFamily="2" charset="-122"/>
                <a:ea typeface="宋体" panose="02010600030101010101" pitchFamily="2" charset="-122"/>
                <a:cs typeface="Times New Roman" panose="02020603050405020304" pitchFamily="18" charset="0"/>
              </a:rPr>
              <a:t>月，是中央网络安全和信息化委员会办公室领导下的国家级网络安全应急机构。</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其致力于建设国家级的网络安全监测中心、预警中心、应急中心，以支撑政府主管部门履行网络安全相关的社会管理和公共服务职能，支持基础信息网络的安全防护和安全运行，支援重要信息系统的网络安全监测、预警和处置。</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en-US" altLang="zh-CN" sz="2400" dirty="0">
                <a:latin typeface="宋体" panose="02010600030101010101" pitchFamily="2" charset="-122"/>
                <a:ea typeface="宋体" panose="02010600030101010101" pitchFamily="2" charset="-122"/>
                <a:cs typeface="Times New Roman" panose="02020603050405020304" pitchFamily="18" charset="0"/>
              </a:rPr>
              <a:t>    CNCERT </a:t>
            </a:r>
            <a:r>
              <a:rPr lang="zh-CN" altLang="zh-CN" sz="2400" dirty="0">
                <a:latin typeface="宋体" panose="02010600030101010101" pitchFamily="2" charset="-122"/>
                <a:ea typeface="宋体" panose="02010600030101010101" pitchFamily="2" charset="-122"/>
                <a:cs typeface="Times New Roman" panose="02020603050405020304" pitchFamily="18" charset="0"/>
              </a:rPr>
              <a:t>作为国家互联网安全应急体系的核心技术协调机构，在协调国内安全应急组织（</a:t>
            </a:r>
            <a:r>
              <a:rPr lang="en-US" altLang="zh-CN" sz="2400" dirty="0">
                <a:latin typeface="宋体" panose="02010600030101010101" pitchFamily="2" charset="-122"/>
                <a:ea typeface="宋体" panose="02010600030101010101" pitchFamily="2" charset="-122"/>
                <a:cs typeface="Times New Roman" panose="02020603050405020304" pitchFamily="18" charset="0"/>
              </a:rPr>
              <a:t>CERT</a:t>
            </a:r>
            <a:r>
              <a:rPr lang="zh-CN" altLang="zh-CN" sz="2400" dirty="0">
                <a:latin typeface="宋体" panose="02010600030101010101" pitchFamily="2" charset="-122"/>
                <a:ea typeface="宋体" panose="02010600030101010101" pitchFamily="2" charset="-122"/>
                <a:cs typeface="Times New Roman" panose="02020603050405020304" pitchFamily="18" charset="0"/>
              </a:rPr>
              <a:t>）共同处理互联网安全事件方面发挥着重要作用。</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412983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30B8BCA8-89D5-44A9-9370-831374BB38AC}"/>
              </a:ext>
            </a:extLst>
          </p:cNvPr>
          <p:cNvSpPr/>
          <p:nvPr/>
        </p:nvSpPr>
        <p:spPr>
          <a:xfrm>
            <a:off x="461640" y="556610"/>
            <a:ext cx="4968489" cy="5016758"/>
          </a:xfrm>
          <a:prstGeom prst="rect">
            <a:avLst/>
          </a:prstGeom>
        </p:spPr>
        <p:txBody>
          <a:bodyPr wrap="square">
            <a:spAutoFit/>
          </a:bodyPr>
          <a:lstStyle/>
          <a:p>
            <a:pPr>
              <a:spcAft>
                <a:spcPts val="0"/>
              </a:spcAft>
            </a:pPr>
            <a:r>
              <a:rPr lang="zh-CN" altLang="zh-CN" sz="2000" b="1" dirty="0">
                <a:latin typeface="造字工房力黑（非商用）常规体" pitchFamily="50" charset="-122"/>
                <a:ea typeface="造字工房力黑（非商用）常规体" pitchFamily="50" charset="-122"/>
                <a:cs typeface="Times New Roman" panose="02020603050405020304" pitchFamily="18" charset="0"/>
              </a:rPr>
              <a:t>案例数据的选取</a:t>
            </a:r>
            <a:r>
              <a:rPr lang="zh-CN" altLang="zh-CN" sz="2000" b="1" dirty="0">
                <a:latin typeface="造字工房力黑（非商用）常规体" pitchFamily="50" charset="-122"/>
                <a:ea typeface="造字工房力黑（非商用）常规体" pitchFamily="50" charset="-122"/>
                <a:cs typeface="宋体" panose="02010600030101010101" pitchFamily="2" charset="-122"/>
              </a:rPr>
              <a:t>和整理</a:t>
            </a:r>
            <a:endParaRPr lang="zh-CN" altLang="zh-CN" sz="2000" dirty="0">
              <a:latin typeface="造字工房力黑（非商用）常规体" pitchFamily="50" charset="-122"/>
              <a:ea typeface="造字工房力黑（非商用）常规体" pitchFamily="50" charset="-122"/>
              <a:cs typeface="宋体" panose="02010600030101010101" pitchFamily="2" charset="-122"/>
            </a:endParaRPr>
          </a:p>
          <a:p>
            <a:pPr indent="304800">
              <a:lnSpc>
                <a:spcPts val="1800"/>
              </a:lnSpc>
            </a:pPr>
            <a:endParaRPr lang="en-US"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indent="304800">
              <a:lnSpc>
                <a:spcPts val="1800"/>
              </a:lnSpc>
            </a:pP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我们选取了</a:t>
            </a:r>
            <a:r>
              <a:rPr lang="en-US" altLang="zh-CN" sz="2000" b="1" kern="100" dirty="0">
                <a:latin typeface="Times New Roman" panose="02020603050405020304" pitchFamily="18" charset="0"/>
                <a:ea typeface="宋体" panose="02010600030101010101" pitchFamily="2" charset="-122"/>
                <a:cs typeface="宋体" panose="02010600030101010101" pitchFamily="2" charset="-122"/>
              </a:rPr>
              <a:t>2017</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000" b="1" kern="100" dirty="0">
                <a:latin typeface="Times New Roman" panose="02020603050405020304" pitchFamily="18" charset="0"/>
                <a:ea typeface="宋体" panose="02010600030101010101" pitchFamily="2" charset="-122"/>
                <a:cs typeface="宋体" panose="02010600030101010101" pitchFamily="2" charset="-122"/>
              </a:rPr>
              <a:t>2018</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年一共</a:t>
            </a:r>
            <a:r>
              <a:rPr lang="en-US" altLang="zh-CN" sz="2000" b="1" kern="100" dirty="0">
                <a:latin typeface="Times New Roman" panose="02020603050405020304" pitchFamily="18" charset="0"/>
                <a:ea typeface="宋体" panose="02010600030101010101" pitchFamily="2" charset="-122"/>
                <a:cs typeface="宋体" panose="02010600030101010101" pitchFamily="2" charset="-122"/>
              </a:rPr>
              <a:t>24</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份月安全报告，提取总结了相关安全事件的数据，充分考虑时间因素对安全事件的影响，总结出</a:t>
            </a:r>
            <a:r>
              <a:rPr lang="en-US" altLang="zh-CN" sz="2000" b="1" kern="100" dirty="0">
                <a:latin typeface="Times New Roman" panose="02020603050405020304" pitchFamily="18" charset="0"/>
                <a:ea typeface="宋体" panose="02010600030101010101" pitchFamily="2" charset="-122"/>
                <a:cs typeface="宋体" panose="02010600030101010101" pitchFamily="2" charset="-122"/>
              </a:rPr>
              <a:t>8</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类安全威胁事件：新增病毒、被篡改网站、被植入后门网站、网站页面仿冒、新增漏洞、远程攻击、垃圾邮件、木马劫持。</a:t>
            </a:r>
            <a:endParaRPr lang="en-US"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indent="304800">
              <a:lnSpc>
                <a:spcPts val="1800"/>
              </a:lnSpc>
            </a:pP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将部分信息安全保护评测项与中心统计安全事件一一对应，归纳提取</a:t>
            </a:r>
            <a:r>
              <a:rPr lang="en-US" altLang="zh-CN" sz="2000" b="1" kern="100" dirty="0">
                <a:latin typeface="Times New Roman" panose="02020603050405020304" pitchFamily="18" charset="0"/>
                <a:ea typeface="宋体" panose="02010600030101010101" pitchFamily="2" charset="-122"/>
                <a:cs typeface="宋体" panose="02010600030101010101" pitchFamily="2" charset="-122"/>
              </a:rPr>
              <a:t>8</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个持续统计的安全事件对应的</a:t>
            </a:r>
            <a:r>
              <a:rPr lang="en-US" altLang="zh-CN" sz="2000" b="1" kern="100" dirty="0">
                <a:latin typeface="Times New Roman" panose="02020603050405020304" pitchFamily="18" charset="0"/>
                <a:ea typeface="宋体" panose="02010600030101010101" pitchFamily="2" charset="-122"/>
                <a:cs typeface="宋体" panose="02010600030101010101" pitchFamily="2" charset="-122"/>
              </a:rPr>
              <a:t>6</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个风险因素。</a:t>
            </a:r>
            <a:endParaRPr lang="en-US"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indent="304800">
              <a:lnSpc>
                <a:spcPts val="1800"/>
              </a:lnSpc>
            </a:pP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nSpc>
                <a:spcPts val="1800"/>
              </a:lnSpc>
            </a:pPr>
            <a:r>
              <a:rPr lang="en-US" altLang="zh-CN" sz="2000" b="1" kern="100" dirty="0">
                <a:latin typeface="宋体" panose="02010600030101010101" pitchFamily="2" charset="-122"/>
                <a:ea typeface="宋体" panose="02010600030101010101" pitchFamily="2" charset="-122"/>
                <a:cs typeface="宋体" panose="02010600030101010101" pitchFamily="2" charset="-122"/>
              </a:rPr>
              <a:t>6</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个风险因素分别是“非法外联”“后门程序”“访问控制”“恶意代码”“身份鉴别”“非法入侵”。</a:t>
            </a:r>
            <a:endParaRPr lang="en-US"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indent="304800">
              <a:lnSpc>
                <a:spcPts val="1800"/>
              </a:lnSpc>
            </a:pP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4800">
              <a:lnSpc>
                <a:spcPts val="1800"/>
              </a:lnSpc>
            </a:pPr>
            <a:r>
              <a:rPr lang="en-US" altLang="zh-CN" sz="2000" b="1" kern="100" dirty="0">
                <a:latin typeface="宋体" panose="02010600030101010101" pitchFamily="2" charset="-122"/>
                <a:ea typeface="宋体" panose="02010600030101010101" pitchFamily="2" charset="-122"/>
                <a:cs typeface="宋体" panose="02010600030101010101" pitchFamily="2" charset="-122"/>
              </a:rPr>
              <a:t>8</a:t>
            </a:r>
            <a:r>
              <a:rPr lang="zh-CN" altLang="zh-CN" sz="2000" b="1" kern="100" dirty="0">
                <a:latin typeface="Times New Roman" panose="02020603050405020304" pitchFamily="18" charset="0"/>
                <a:ea typeface="宋体" panose="02010600030101010101" pitchFamily="2" charset="-122"/>
                <a:cs typeface="宋体" panose="02010600030101010101" pitchFamily="2" charset="-122"/>
              </a:rPr>
              <a:t>个安全事件分别是“新增病毒”“被篡改网站”“被植入后门网站”“网页仿冒”“新增漏洞”“远程攻击”“木马劫持”“垃圾邮件”。</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10" name="图片 9">
            <a:extLst>
              <a:ext uri="{FF2B5EF4-FFF2-40B4-BE49-F238E27FC236}">
                <a16:creationId xmlns:a16="http://schemas.microsoft.com/office/drawing/2014/main" id="{7A303423-FBEB-4DF2-8B44-53173BF21EA8}"/>
              </a:ext>
            </a:extLst>
          </p:cNvPr>
          <p:cNvPicPr/>
          <p:nvPr/>
        </p:nvPicPr>
        <p:blipFill>
          <a:blip r:embed="rId8"/>
          <a:stretch>
            <a:fillRect/>
          </a:stretch>
        </p:blipFill>
        <p:spPr>
          <a:xfrm>
            <a:off x="6171724" y="934103"/>
            <a:ext cx="4990465" cy="4057015"/>
          </a:xfrm>
          <a:prstGeom prst="rect">
            <a:avLst/>
          </a:prstGeom>
        </p:spPr>
      </p:pic>
    </p:spTree>
    <p:extLst>
      <p:ext uri="{BB962C8B-B14F-4D97-AF65-F5344CB8AC3E}">
        <p14:creationId xmlns:p14="http://schemas.microsoft.com/office/powerpoint/2010/main" val="250999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graphicFrame>
        <p:nvGraphicFramePr>
          <p:cNvPr id="8" name="表格 7">
            <a:extLst>
              <a:ext uri="{FF2B5EF4-FFF2-40B4-BE49-F238E27FC236}">
                <a16:creationId xmlns:a16="http://schemas.microsoft.com/office/drawing/2014/main" id="{7C9D7154-4959-4DD6-9B74-A78394B1E097}"/>
              </a:ext>
            </a:extLst>
          </p:cNvPr>
          <p:cNvGraphicFramePr>
            <a:graphicFrameLocks noGrp="1"/>
          </p:cNvGraphicFramePr>
          <p:nvPr>
            <p:extLst>
              <p:ext uri="{D42A27DB-BD31-4B8C-83A1-F6EECF244321}">
                <p14:modId xmlns:p14="http://schemas.microsoft.com/office/powerpoint/2010/main" val="2489134709"/>
              </p:ext>
            </p:extLst>
          </p:nvPr>
        </p:nvGraphicFramePr>
        <p:xfrm>
          <a:off x="285565" y="328670"/>
          <a:ext cx="9053743" cy="2168010"/>
        </p:xfrm>
        <a:graphic>
          <a:graphicData uri="http://schemas.openxmlformats.org/drawingml/2006/table">
            <a:tbl>
              <a:tblPr firstRow="1" firstCol="1" bandRow="1">
                <a:tableStyleId>{5C22544A-7EE6-4342-B048-85BDC9FD1C3A}</a:tableStyleId>
              </a:tblPr>
              <a:tblGrid>
                <a:gridCol w="1494252">
                  <a:extLst>
                    <a:ext uri="{9D8B030D-6E8A-4147-A177-3AD203B41FA5}">
                      <a16:colId xmlns:a16="http://schemas.microsoft.com/office/drawing/2014/main" val="1987371585"/>
                    </a:ext>
                  </a:extLst>
                </a:gridCol>
                <a:gridCol w="608213">
                  <a:extLst>
                    <a:ext uri="{9D8B030D-6E8A-4147-A177-3AD203B41FA5}">
                      <a16:colId xmlns:a16="http://schemas.microsoft.com/office/drawing/2014/main" val="3145695317"/>
                    </a:ext>
                  </a:extLst>
                </a:gridCol>
                <a:gridCol w="608213">
                  <a:extLst>
                    <a:ext uri="{9D8B030D-6E8A-4147-A177-3AD203B41FA5}">
                      <a16:colId xmlns:a16="http://schemas.microsoft.com/office/drawing/2014/main" val="4068930189"/>
                    </a:ext>
                  </a:extLst>
                </a:gridCol>
                <a:gridCol w="704889">
                  <a:extLst>
                    <a:ext uri="{9D8B030D-6E8A-4147-A177-3AD203B41FA5}">
                      <a16:colId xmlns:a16="http://schemas.microsoft.com/office/drawing/2014/main" val="3379136265"/>
                    </a:ext>
                  </a:extLst>
                </a:gridCol>
                <a:gridCol w="704889">
                  <a:extLst>
                    <a:ext uri="{9D8B030D-6E8A-4147-A177-3AD203B41FA5}">
                      <a16:colId xmlns:a16="http://schemas.microsoft.com/office/drawing/2014/main" val="2144371666"/>
                    </a:ext>
                  </a:extLst>
                </a:gridCol>
                <a:gridCol w="609152">
                  <a:extLst>
                    <a:ext uri="{9D8B030D-6E8A-4147-A177-3AD203B41FA5}">
                      <a16:colId xmlns:a16="http://schemas.microsoft.com/office/drawing/2014/main" val="3411493541"/>
                    </a:ext>
                  </a:extLst>
                </a:gridCol>
                <a:gridCol w="609152">
                  <a:extLst>
                    <a:ext uri="{9D8B030D-6E8A-4147-A177-3AD203B41FA5}">
                      <a16:colId xmlns:a16="http://schemas.microsoft.com/office/drawing/2014/main" val="242772896"/>
                    </a:ext>
                  </a:extLst>
                </a:gridCol>
                <a:gridCol w="609152">
                  <a:extLst>
                    <a:ext uri="{9D8B030D-6E8A-4147-A177-3AD203B41FA5}">
                      <a16:colId xmlns:a16="http://schemas.microsoft.com/office/drawing/2014/main" val="2087570040"/>
                    </a:ext>
                  </a:extLst>
                </a:gridCol>
                <a:gridCol w="669223">
                  <a:extLst>
                    <a:ext uri="{9D8B030D-6E8A-4147-A177-3AD203B41FA5}">
                      <a16:colId xmlns:a16="http://schemas.microsoft.com/office/drawing/2014/main" val="4072641014"/>
                    </a:ext>
                  </a:extLst>
                </a:gridCol>
                <a:gridCol w="609152">
                  <a:extLst>
                    <a:ext uri="{9D8B030D-6E8A-4147-A177-3AD203B41FA5}">
                      <a16:colId xmlns:a16="http://schemas.microsoft.com/office/drawing/2014/main" val="228763431"/>
                    </a:ext>
                  </a:extLst>
                </a:gridCol>
                <a:gridCol w="609152">
                  <a:extLst>
                    <a:ext uri="{9D8B030D-6E8A-4147-A177-3AD203B41FA5}">
                      <a16:colId xmlns:a16="http://schemas.microsoft.com/office/drawing/2014/main" val="2276206352"/>
                    </a:ext>
                  </a:extLst>
                </a:gridCol>
                <a:gridCol w="609152">
                  <a:extLst>
                    <a:ext uri="{9D8B030D-6E8A-4147-A177-3AD203B41FA5}">
                      <a16:colId xmlns:a16="http://schemas.microsoft.com/office/drawing/2014/main" val="2981400656"/>
                    </a:ext>
                  </a:extLst>
                </a:gridCol>
                <a:gridCol w="609152">
                  <a:extLst>
                    <a:ext uri="{9D8B030D-6E8A-4147-A177-3AD203B41FA5}">
                      <a16:colId xmlns:a16="http://schemas.microsoft.com/office/drawing/2014/main" val="4260358947"/>
                    </a:ext>
                  </a:extLst>
                </a:gridCol>
              </a:tblGrid>
              <a:tr h="240890">
                <a:tc>
                  <a:txBody>
                    <a:bodyPr/>
                    <a:lstStyle/>
                    <a:p>
                      <a:pPr algn="ctr">
                        <a:spcAft>
                          <a:spcPts val="0"/>
                        </a:spcAft>
                      </a:pPr>
                      <a:r>
                        <a:rPr lang="zh-CN" sz="900" kern="0">
                          <a:effectLst/>
                        </a:rPr>
                        <a:t> </a:t>
                      </a:r>
                      <a:r>
                        <a:rPr lang="en-US" sz="900" kern="0">
                          <a:effectLst/>
                        </a:rPr>
                        <a:t>  </a:t>
                      </a:r>
                      <a:r>
                        <a:rPr lang="zh-CN" sz="900" kern="0">
                          <a:effectLst/>
                        </a:rPr>
                        <a:t>项目</a:t>
                      </a:r>
                      <a:r>
                        <a:rPr lang="en-US" sz="900" kern="0">
                          <a:effectLst/>
                        </a:rPr>
                        <a:t>           </a:t>
                      </a:r>
                      <a:r>
                        <a:rPr lang="zh-CN" sz="900" kern="0">
                          <a:effectLst/>
                        </a:rPr>
                        <a:t>月 </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2823626797"/>
                  </a:ext>
                </a:extLst>
              </a:tr>
              <a:tr h="240890">
                <a:tc>
                  <a:txBody>
                    <a:bodyPr/>
                    <a:lstStyle/>
                    <a:p>
                      <a:pPr algn="ctr">
                        <a:spcAft>
                          <a:spcPts val="0"/>
                        </a:spcAft>
                      </a:pPr>
                      <a:r>
                        <a:rPr lang="zh-CN" sz="900" kern="0">
                          <a:effectLst/>
                        </a:rPr>
                        <a:t>新增病毒（万）</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188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144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159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532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182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208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148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100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75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2343904350"/>
                  </a:ext>
                </a:extLst>
              </a:tr>
              <a:tr h="240890">
                <a:tc>
                  <a:txBody>
                    <a:bodyPr/>
                    <a:lstStyle/>
                    <a:p>
                      <a:pPr algn="ctr">
                        <a:spcAft>
                          <a:spcPts val="0"/>
                        </a:spcAft>
                      </a:pPr>
                      <a:r>
                        <a:rPr lang="zh-CN" sz="900" kern="0">
                          <a:effectLst/>
                        </a:rPr>
                        <a:t>被篡改网站</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4981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4493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5252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6312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6245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3669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6468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6109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5494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5163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2368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4130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2050919495"/>
                  </a:ext>
                </a:extLst>
              </a:tr>
              <a:tr h="240890">
                <a:tc>
                  <a:txBody>
                    <a:bodyPr/>
                    <a:lstStyle/>
                    <a:p>
                      <a:pPr algn="ctr">
                        <a:spcAft>
                          <a:spcPts val="0"/>
                        </a:spcAft>
                      </a:pPr>
                      <a:r>
                        <a:rPr lang="zh-CN" sz="900" kern="0">
                          <a:effectLst/>
                        </a:rPr>
                        <a:t>被植入后门网站</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3265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3228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5422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3940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4916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4226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4146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4247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2825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2180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2504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3029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2893928089"/>
                  </a:ext>
                </a:extLst>
              </a:tr>
              <a:tr h="240890">
                <a:tc>
                  <a:txBody>
                    <a:bodyPr/>
                    <a:lstStyle/>
                    <a:p>
                      <a:pPr algn="ctr">
                        <a:spcAft>
                          <a:spcPts val="0"/>
                        </a:spcAft>
                      </a:pPr>
                      <a:r>
                        <a:rPr lang="zh-CN" sz="900" kern="0">
                          <a:effectLst/>
                        </a:rPr>
                        <a:t>网站页面仿冒</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2442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2120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3198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1810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1696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1515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1572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1261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1219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1365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1349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1251194852"/>
                  </a:ext>
                </a:extLst>
              </a:tr>
              <a:tr h="240890">
                <a:tc>
                  <a:txBody>
                    <a:bodyPr/>
                    <a:lstStyle/>
                    <a:p>
                      <a:pPr algn="ctr">
                        <a:spcAft>
                          <a:spcPts val="0"/>
                        </a:spcAft>
                      </a:pPr>
                      <a:r>
                        <a:rPr lang="zh-CN" sz="900" kern="0">
                          <a:effectLst/>
                        </a:rPr>
                        <a:t>新增漏洞</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552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998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1066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1279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1399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1359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1380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1380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1538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1364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dirty="0">
                          <a:effectLst/>
                        </a:rPr>
                        <a:t>2112</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1554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373452443"/>
                  </a:ext>
                </a:extLst>
              </a:tr>
              <a:tr h="240890">
                <a:tc>
                  <a:txBody>
                    <a:bodyPr/>
                    <a:lstStyle/>
                    <a:p>
                      <a:pPr algn="ctr">
                        <a:spcAft>
                          <a:spcPts val="0"/>
                        </a:spcAft>
                      </a:pPr>
                      <a:r>
                        <a:rPr lang="zh-CN" sz="900" kern="0">
                          <a:effectLst/>
                        </a:rPr>
                        <a:t>远程攻击</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893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964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1156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1226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1267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1195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1277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1433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1104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1784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1367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1613994403"/>
                  </a:ext>
                </a:extLst>
              </a:tr>
              <a:tr h="240890">
                <a:tc>
                  <a:txBody>
                    <a:bodyPr/>
                    <a:lstStyle/>
                    <a:p>
                      <a:pPr algn="ctr">
                        <a:spcAft>
                          <a:spcPts val="0"/>
                        </a:spcAft>
                      </a:pPr>
                      <a:r>
                        <a:rPr lang="zh-CN" sz="900" kern="0">
                          <a:effectLst/>
                        </a:rPr>
                        <a:t>垃圾邮件</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7379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6434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12334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11178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7147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9324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9102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9854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8991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8998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8629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9407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2328028978"/>
                  </a:ext>
                </a:extLst>
              </a:tr>
              <a:tr h="240890">
                <a:tc>
                  <a:txBody>
                    <a:bodyPr/>
                    <a:lstStyle/>
                    <a:p>
                      <a:pPr algn="ctr">
                        <a:spcAft>
                          <a:spcPts val="0"/>
                        </a:spcAft>
                      </a:pPr>
                      <a:r>
                        <a:rPr lang="zh-CN" sz="900" kern="0">
                          <a:effectLst/>
                        </a:rPr>
                        <a:t>被木马劫持</a:t>
                      </a:r>
                      <a:r>
                        <a:rPr lang="en-US" sz="900" kern="0">
                          <a:effectLst/>
                        </a:rPr>
                        <a:t>IP</a:t>
                      </a:r>
                      <a:r>
                        <a:rPr lang="zh-CN" sz="900" kern="0">
                          <a:effectLst/>
                        </a:rPr>
                        <a:t>（万）</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133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78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105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483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141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169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105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dirty="0">
                          <a:effectLst/>
                        </a:rPr>
                        <a:t>44</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1808765118"/>
                  </a:ext>
                </a:extLst>
              </a:tr>
            </a:tbl>
          </a:graphicData>
        </a:graphic>
      </p:graphicFrame>
      <p:graphicFrame>
        <p:nvGraphicFramePr>
          <p:cNvPr id="11" name="图表 10">
            <a:extLst>
              <a:ext uri="{FF2B5EF4-FFF2-40B4-BE49-F238E27FC236}">
                <a16:creationId xmlns:a16="http://schemas.microsoft.com/office/drawing/2014/main" id="{6EDB1B91-B925-48AD-A3C9-E4281DC264B8}"/>
              </a:ext>
            </a:extLst>
          </p:cNvPr>
          <p:cNvGraphicFramePr/>
          <p:nvPr>
            <p:extLst>
              <p:ext uri="{D42A27DB-BD31-4B8C-83A1-F6EECF244321}">
                <p14:modId xmlns:p14="http://schemas.microsoft.com/office/powerpoint/2010/main" val="405210224"/>
              </p:ext>
            </p:extLst>
          </p:nvPr>
        </p:nvGraphicFramePr>
        <p:xfrm>
          <a:off x="381298" y="3199538"/>
          <a:ext cx="5557420" cy="3330112"/>
        </p:xfrm>
        <a:graphic>
          <a:graphicData uri="http://schemas.openxmlformats.org/drawingml/2006/chart">
            <c:chart xmlns:c="http://schemas.openxmlformats.org/drawingml/2006/chart" xmlns:r="http://schemas.openxmlformats.org/officeDocument/2006/relationships" r:id="rId8"/>
          </a:graphicData>
        </a:graphic>
      </p:graphicFrame>
      <p:sp>
        <p:nvSpPr>
          <p:cNvPr id="9" name="矩形 8">
            <a:extLst>
              <a:ext uri="{FF2B5EF4-FFF2-40B4-BE49-F238E27FC236}">
                <a16:creationId xmlns:a16="http://schemas.microsoft.com/office/drawing/2014/main" id="{8AD821E7-3890-4E92-95E1-80A08B032F63}"/>
              </a:ext>
            </a:extLst>
          </p:cNvPr>
          <p:cNvSpPr/>
          <p:nvPr/>
        </p:nvSpPr>
        <p:spPr>
          <a:xfrm>
            <a:off x="4049216" y="2660338"/>
            <a:ext cx="8135560" cy="1323439"/>
          </a:xfrm>
          <a:prstGeom prst="rect">
            <a:avLst/>
          </a:prstGeom>
        </p:spPr>
        <p:txBody>
          <a:bodyPr wrap="none">
            <a:spAutoFit/>
          </a:bodyPr>
          <a:lstStyle/>
          <a:p>
            <a:r>
              <a:rPr lang="en-US" altLang="zh-CN" sz="4000" b="1" dirty="0">
                <a:latin typeface="造字工房力黑（非商用）常规体" pitchFamily="50" charset="-122"/>
                <a:ea typeface="造字工房力黑（非商用）常规体" pitchFamily="50" charset="-122"/>
              </a:rPr>
              <a:t>2017</a:t>
            </a:r>
            <a:r>
              <a:rPr lang="zh-CN" altLang="zh-CN" sz="4000" b="1" dirty="0">
                <a:latin typeface="造字工房力黑（非商用）常规体" pitchFamily="50" charset="-122"/>
                <a:ea typeface="造字工房力黑（非商用）常规体" pitchFamily="50" charset="-122"/>
                <a:cs typeface="Times New Roman" panose="02020603050405020304" pitchFamily="18" charset="0"/>
              </a:rPr>
              <a:t>年的安全事件原始数据</a:t>
            </a:r>
            <a:endParaRPr lang="en-US" altLang="zh-CN" sz="4000" b="1" dirty="0">
              <a:latin typeface="造字工房力黑（非商用）常规体" pitchFamily="50" charset="-122"/>
              <a:ea typeface="造字工房力黑（非商用）常规体" pitchFamily="50" charset="-122"/>
              <a:cs typeface="Times New Roman" panose="02020603050405020304" pitchFamily="18" charset="0"/>
            </a:endParaRPr>
          </a:p>
          <a:p>
            <a:r>
              <a:rPr lang="en-US" altLang="zh-CN" sz="4000" dirty="0">
                <a:latin typeface="造字工房力黑（非商用）常规体" pitchFamily="50" charset="-122"/>
                <a:ea typeface="造字工房力黑（非商用）常规体" pitchFamily="50" charset="-122"/>
              </a:rPr>
              <a:t>       2017</a:t>
            </a:r>
            <a:r>
              <a:rPr lang="zh-CN" altLang="en-US" sz="4000" dirty="0">
                <a:latin typeface="造字工房力黑（非商用）常规体" pitchFamily="50" charset="-122"/>
                <a:ea typeface="造字工房力黑（非商用）常规体" pitchFamily="50" charset="-122"/>
              </a:rPr>
              <a:t>年各类安全事件统计图</a:t>
            </a:r>
          </a:p>
        </p:txBody>
      </p:sp>
    </p:spTree>
    <p:extLst>
      <p:ext uri="{BB962C8B-B14F-4D97-AF65-F5344CB8AC3E}">
        <p14:creationId xmlns:p14="http://schemas.microsoft.com/office/powerpoint/2010/main" val="17157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graphicFrame>
        <p:nvGraphicFramePr>
          <p:cNvPr id="10" name="表格 9">
            <a:extLst>
              <a:ext uri="{FF2B5EF4-FFF2-40B4-BE49-F238E27FC236}">
                <a16:creationId xmlns:a16="http://schemas.microsoft.com/office/drawing/2014/main" id="{3676AA8F-CE47-4E2D-AF4D-002EB8248567}"/>
              </a:ext>
            </a:extLst>
          </p:cNvPr>
          <p:cNvGraphicFramePr>
            <a:graphicFrameLocks noGrp="1"/>
          </p:cNvGraphicFramePr>
          <p:nvPr>
            <p:extLst>
              <p:ext uri="{D42A27DB-BD31-4B8C-83A1-F6EECF244321}">
                <p14:modId xmlns:p14="http://schemas.microsoft.com/office/powerpoint/2010/main" val="230729955"/>
              </p:ext>
            </p:extLst>
          </p:nvPr>
        </p:nvGraphicFramePr>
        <p:xfrm>
          <a:off x="252973" y="172758"/>
          <a:ext cx="9663382" cy="2395503"/>
        </p:xfrm>
        <a:graphic>
          <a:graphicData uri="http://schemas.openxmlformats.org/drawingml/2006/table">
            <a:tbl>
              <a:tblPr firstRow="1" firstCol="1" bandRow="1">
                <a:tableStyleId>{5C22544A-7EE6-4342-B048-85BDC9FD1C3A}</a:tableStyleId>
              </a:tblPr>
              <a:tblGrid>
                <a:gridCol w="1594869">
                  <a:extLst>
                    <a:ext uri="{9D8B030D-6E8A-4147-A177-3AD203B41FA5}">
                      <a16:colId xmlns:a16="http://schemas.microsoft.com/office/drawing/2014/main" val="1137984473"/>
                    </a:ext>
                  </a:extLst>
                </a:gridCol>
                <a:gridCol w="649168">
                  <a:extLst>
                    <a:ext uri="{9D8B030D-6E8A-4147-A177-3AD203B41FA5}">
                      <a16:colId xmlns:a16="http://schemas.microsoft.com/office/drawing/2014/main" val="3428752590"/>
                    </a:ext>
                  </a:extLst>
                </a:gridCol>
                <a:gridCol w="649168">
                  <a:extLst>
                    <a:ext uri="{9D8B030D-6E8A-4147-A177-3AD203B41FA5}">
                      <a16:colId xmlns:a16="http://schemas.microsoft.com/office/drawing/2014/main" val="318557253"/>
                    </a:ext>
                  </a:extLst>
                </a:gridCol>
                <a:gridCol w="752354">
                  <a:extLst>
                    <a:ext uri="{9D8B030D-6E8A-4147-A177-3AD203B41FA5}">
                      <a16:colId xmlns:a16="http://schemas.microsoft.com/office/drawing/2014/main" val="146282780"/>
                    </a:ext>
                  </a:extLst>
                </a:gridCol>
                <a:gridCol w="752354">
                  <a:extLst>
                    <a:ext uri="{9D8B030D-6E8A-4147-A177-3AD203B41FA5}">
                      <a16:colId xmlns:a16="http://schemas.microsoft.com/office/drawing/2014/main" val="1312901931"/>
                    </a:ext>
                  </a:extLst>
                </a:gridCol>
                <a:gridCol w="650169">
                  <a:extLst>
                    <a:ext uri="{9D8B030D-6E8A-4147-A177-3AD203B41FA5}">
                      <a16:colId xmlns:a16="http://schemas.microsoft.com/office/drawing/2014/main" val="2658988828"/>
                    </a:ext>
                  </a:extLst>
                </a:gridCol>
                <a:gridCol w="650169">
                  <a:extLst>
                    <a:ext uri="{9D8B030D-6E8A-4147-A177-3AD203B41FA5}">
                      <a16:colId xmlns:a16="http://schemas.microsoft.com/office/drawing/2014/main" val="3895480627"/>
                    </a:ext>
                  </a:extLst>
                </a:gridCol>
                <a:gridCol w="650169">
                  <a:extLst>
                    <a:ext uri="{9D8B030D-6E8A-4147-A177-3AD203B41FA5}">
                      <a16:colId xmlns:a16="http://schemas.microsoft.com/office/drawing/2014/main" val="3827913845"/>
                    </a:ext>
                  </a:extLst>
                </a:gridCol>
                <a:gridCol w="714286">
                  <a:extLst>
                    <a:ext uri="{9D8B030D-6E8A-4147-A177-3AD203B41FA5}">
                      <a16:colId xmlns:a16="http://schemas.microsoft.com/office/drawing/2014/main" val="1117538846"/>
                    </a:ext>
                  </a:extLst>
                </a:gridCol>
                <a:gridCol w="650169">
                  <a:extLst>
                    <a:ext uri="{9D8B030D-6E8A-4147-A177-3AD203B41FA5}">
                      <a16:colId xmlns:a16="http://schemas.microsoft.com/office/drawing/2014/main" val="183444193"/>
                    </a:ext>
                  </a:extLst>
                </a:gridCol>
                <a:gridCol w="650169">
                  <a:extLst>
                    <a:ext uri="{9D8B030D-6E8A-4147-A177-3AD203B41FA5}">
                      <a16:colId xmlns:a16="http://schemas.microsoft.com/office/drawing/2014/main" val="253774243"/>
                    </a:ext>
                  </a:extLst>
                </a:gridCol>
                <a:gridCol w="650169">
                  <a:extLst>
                    <a:ext uri="{9D8B030D-6E8A-4147-A177-3AD203B41FA5}">
                      <a16:colId xmlns:a16="http://schemas.microsoft.com/office/drawing/2014/main" val="3590961983"/>
                    </a:ext>
                  </a:extLst>
                </a:gridCol>
                <a:gridCol w="650169">
                  <a:extLst>
                    <a:ext uri="{9D8B030D-6E8A-4147-A177-3AD203B41FA5}">
                      <a16:colId xmlns:a16="http://schemas.microsoft.com/office/drawing/2014/main" val="4293617569"/>
                    </a:ext>
                  </a:extLst>
                </a:gridCol>
              </a:tblGrid>
              <a:tr h="266167">
                <a:tc>
                  <a:txBody>
                    <a:bodyPr/>
                    <a:lstStyle/>
                    <a:p>
                      <a:pPr algn="ctr">
                        <a:spcAft>
                          <a:spcPts val="0"/>
                        </a:spcAft>
                      </a:pPr>
                      <a:r>
                        <a:rPr lang="zh-CN" sz="900" kern="0">
                          <a:effectLst/>
                        </a:rPr>
                        <a:t> </a:t>
                      </a:r>
                      <a:r>
                        <a:rPr lang="en-US" sz="900" kern="0">
                          <a:effectLst/>
                        </a:rPr>
                        <a:t>  </a:t>
                      </a:r>
                      <a:r>
                        <a:rPr lang="zh-CN" sz="900" kern="0">
                          <a:effectLst/>
                        </a:rPr>
                        <a:t>项目</a:t>
                      </a:r>
                      <a:r>
                        <a:rPr lang="en-US" sz="900" kern="0">
                          <a:effectLst/>
                        </a:rPr>
                        <a:t>           </a:t>
                      </a:r>
                      <a:r>
                        <a:rPr lang="zh-CN" sz="900" kern="0">
                          <a:effectLst/>
                        </a:rPr>
                        <a:t>月 </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ctr">
                        <a:spcAft>
                          <a:spcPts val="0"/>
                        </a:spcAft>
                      </a:pPr>
                      <a:r>
                        <a:rPr lang="en-US" sz="900" kern="0">
                          <a:effectLst/>
                        </a:rPr>
                        <a:t>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extLst>
                  <a:ext uri="{0D108BD9-81ED-4DB2-BD59-A6C34878D82A}">
                    <a16:rowId xmlns:a16="http://schemas.microsoft.com/office/drawing/2014/main" val="923600851"/>
                  </a:ext>
                </a:extLst>
              </a:tr>
              <a:tr h="266167">
                <a:tc>
                  <a:txBody>
                    <a:bodyPr/>
                    <a:lstStyle/>
                    <a:p>
                      <a:pPr algn="ctr">
                        <a:spcAft>
                          <a:spcPts val="0"/>
                        </a:spcAft>
                      </a:pPr>
                      <a:r>
                        <a:rPr lang="zh-CN" sz="900" kern="0">
                          <a:effectLst/>
                        </a:rPr>
                        <a:t>新增病毒（万）</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83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75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78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2273858346"/>
                  </a:ext>
                </a:extLst>
              </a:tr>
              <a:tr h="266167">
                <a:tc>
                  <a:txBody>
                    <a:bodyPr/>
                    <a:lstStyle/>
                    <a:p>
                      <a:pPr algn="ctr">
                        <a:spcAft>
                          <a:spcPts val="0"/>
                        </a:spcAft>
                      </a:pPr>
                      <a:r>
                        <a:rPr lang="zh-CN" sz="900" kern="0">
                          <a:effectLst/>
                        </a:rPr>
                        <a:t>被篡改网站</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4101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3678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2559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1866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1799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1669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1658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1620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1164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612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1357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1376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2416268027"/>
                  </a:ext>
                </a:extLst>
              </a:tr>
              <a:tr h="266167">
                <a:tc>
                  <a:txBody>
                    <a:bodyPr/>
                    <a:lstStyle/>
                    <a:p>
                      <a:pPr algn="ctr">
                        <a:spcAft>
                          <a:spcPts val="0"/>
                        </a:spcAft>
                      </a:pPr>
                      <a:r>
                        <a:rPr lang="zh-CN" sz="900" kern="0">
                          <a:effectLst/>
                        </a:rPr>
                        <a:t>被植入后门网站</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2606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1718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2858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3280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3014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2734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3019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2934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2290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2507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2513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2317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4292667155"/>
                  </a:ext>
                </a:extLst>
              </a:tr>
              <a:tr h="266167">
                <a:tc>
                  <a:txBody>
                    <a:bodyPr/>
                    <a:lstStyle/>
                    <a:p>
                      <a:pPr algn="ctr">
                        <a:spcAft>
                          <a:spcPts val="0"/>
                        </a:spcAft>
                      </a:pPr>
                      <a:r>
                        <a:rPr lang="zh-CN" sz="900" kern="0">
                          <a:effectLst/>
                        </a:rPr>
                        <a:t>网站页面仿冒</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1554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583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3791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3440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5729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3963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4967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5819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7993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5548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6469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5324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793660743"/>
                  </a:ext>
                </a:extLst>
              </a:tr>
              <a:tr h="266167">
                <a:tc>
                  <a:txBody>
                    <a:bodyPr/>
                    <a:lstStyle/>
                    <a:p>
                      <a:pPr algn="ctr">
                        <a:spcAft>
                          <a:spcPts val="0"/>
                        </a:spcAft>
                      </a:pPr>
                      <a:r>
                        <a:rPr lang="zh-CN" sz="900" kern="0">
                          <a:effectLst/>
                        </a:rPr>
                        <a:t>新增漏洞</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1392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824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1902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1130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1480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1020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1020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1249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1366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817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810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1206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1720665104"/>
                  </a:ext>
                </a:extLst>
              </a:tr>
              <a:tr h="266167">
                <a:tc>
                  <a:txBody>
                    <a:bodyPr/>
                    <a:lstStyle/>
                    <a:p>
                      <a:pPr algn="ctr">
                        <a:spcAft>
                          <a:spcPts val="0"/>
                        </a:spcAft>
                      </a:pPr>
                      <a:r>
                        <a:rPr lang="zh-CN" sz="900" kern="0">
                          <a:effectLst/>
                        </a:rPr>
                        <a:t>远程攻击</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1250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663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1631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992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1362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929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926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1166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1232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735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700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1067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959830745"/>
                  </a:ext>
                </a:extLst>
              </a:tr>
              <a:tr h="266167">
                <a:tc>
                  <a:txBody>
                    <a:bodyPr/>
                    <a:lstStyle/>
                    <a:p>
                      <a:pPr algn="ctr">
                        <a:spcAft>
                          <a:spcPts val="0"/>
                        </a:spcAft>
                      </a:pPr>
                      <a:r>
                        <a:rPr lang="zh-CN" sz="900" kern="0">
                          <a:effectLst/>
                        </a:rPr>
                        <a:t>垃圾邮件</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9560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6853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9751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8829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9200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8903</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8935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8975</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9717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8252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8487</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8278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1029592260"/>
                  </a:ext>
                </a:extLst>
              </a:tr>
              <a:tr h="266167">
                <a:tc>
                  <a:txBody>
                    <a:bodyPr/>
                    <a:lstStyle/>
                    <a:p>
                      <a:pPr algn="ctr">
                        <a:spcAft>
                          <a:spcPts val="0"/>
                        </a:spcAft>
                      </a:pPr>
                      <a:r>
                        <a:rPr lang="zh-CN" sz="900" kern="0">
                          <a:effectLst/>
                        </a:rPr>
                        <a:t>被木马劫持</a:t>
                      </a:r>
                      <a:r>
                        <a:rPr lang="en-US" sz="900" kern="0">
                          <a:effectLst/>
                        </a:rPr>
                        <a:t>IP</a:t>
                      </a:r>
                      <a:r>
                        <a:rPr lang="zh-CN" sz="900" kern="0">
                          <a:effectLst/>
                        </a:rPr>
                        <a:t>（万）</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nchor="ctr"/>
                </a:tc>
                <a:tc>
                  <a:txBody>
                    <a:bodyPr/>
                    <a:lstStyle/>
                    <a:p>
                      <a:pPr algn="just">
                        <a:spcAft>
                          <a:spcPts val="0"/>
                        </a:spcAft>
                      </a:pPr>
                      <a:r>
                        <a:rPr lang="en-US" sz="900" kern="100">
                          <a:effectLst/>
                        </a:rPr>
                        <a:t>52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29</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42</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64</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70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56</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58</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51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40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41</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a:effectLst/>
                        </a:rPr>
                        <a:t>60</a:t>
                      </a:r>
                      <a:endParaRPr lang="zh-CN" sz="9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tc>
                  <a:txBody>
                    <a:bodyPr/>
                    <a:lstStyle/>
                    <a:p>
                      <a:pPr algn="just">
                        <a:spcAft>
                          <a:spcPts val="0"/>
                        </a:spcAft>
                      </a:pPr>
                      <a:r>
                        <a:rPr lang="en-US" sz="900" kern="100" dirty="0">
                          <a:effectLst/>
                        </a:rPr>
                        <a:t>54</a:t>
                      </a:r>
                      <a:endParaRPr lang="zh-CN" sz="9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0594" marR="60594" marT="0" marB="0"/>
                </a:tc>
                <a:extLst>
                  <a:ext uri="{0D108BD9-81ED-4DB2-BD59-A6C34878D82A}">
                    <a16:rowId xmlns:a16="http://schemas.microsoft.com/office/drawing/2014/main" val="2456917939"/>
                  </a:ext>
                </a:extLst>
              </a:tr>
            </a:tbl>
          </a:graphicData>
        </a:graphic>
      </p:graphicFrame>
      <p:graphicFrame>
        <p:nvGraphicFramePr>
          <p:cNvPr id="13" name="图表 12">
            <a:extLst>
              <a:ext uri="{FF2B5EF4-FFF2-40B4-BE49-F238E27FC236}">
                <a16:creationId xmlns:a16="http://schemas.microsoft.com/office/drawing/2014/main" id="{C3B0D903-0717-4603-A61D-0F8BBA4C2EA5}"/>
              </a:ext>
            </a:extLst>
          </p:cNvPr>
          <p:cNvGraphicFramePr/>
          <p:nvPr>
            <p:extLst>
              <p:ext uri="{D42A27DB-BD31-4B8C-83A1-F6EECF244321}">
                <p14:modId xmlns:p14="http://schemas.microsoft.com/office/powerpoint/2010/main" val="1690891688"/>
              </p:ext>
            </p:extLst>
          </p:nvPr>
        </p:nvGraphicFramePr>
        <p:xfrm>
          <a:off x="252972" y="3058319"/>
          <a:ext cx="5843027" cy="3520034"/>
        </p:xfrm>
        <a:graphic>
          <a:graphicData uri="http://schemas.openxmlformats.org/drawingml/2006/chart">
            <c:chart xmlns:c="http://schemas.openxmlformats.org/drawingml/2006/chart" xmlns:r="http://schemas.openxmlformats.org/officeDocument/2006/relationships" r:id="rId8"/>
          </a:graphicData>
        </a:graphic>
      </p:graphicFrame>
      <p:sp>
        <p:nvSpPr>
          <p:cNvPr id="9" name="矩形 8">
            <a:extLst>
              <a:ext uri="{FF2B5EF4-FFF2-40B4-BE49-F238E27FC236}">
                <a16:creationId xmlns:a16="http://schemas.microsoft.com/office/drawing/2014/main" id="{8AD821E7-3890-4E92-95E1-80A08B032F63}"/>
              </a:ext>
            </a:extLst>
          </p:cNvPr>
          <p:cNvSpPr/>
          <p:nvPr/>
        </p:nvSpPr>
        <p:spPr>
          <a:xfrm>
            <a:off x="4049216" y="2660338"/>
            <a:ext cx="8135560" cy="1323439"/>
          </a:xfrm>
          <a:prstGeom prst="rect">
            <a:avLst/>
          </a:prstGeom>
        </p:spPr>
        <p:txBody>
          <a:bodyPr wrap="none">
            <a:spAutoFit/>
          </a:bodyPr>
          <a:lstStyle/>
          <a:p>
            <a:r>
              <a:rPr lang="en-US" altLang="zh-CN" sz="4000" b="1" dirty="0">
                <a:latin typeface="造字工房力黑（非商用）常规体" pitchFamily="50" charset="-122"/>
                <a:ea typeface="造字工房力黑（非商用）常规体" pitchFamily="50" charset="-122"/>
              </a:rPr>
              <a:t>2018</a:t>
            </a:r>
            <a:r>
              <a:rPr lang="zh-CN" altLang="zh-CN" sz="4000" b="1" dirty="0">
                <a:latin typeface="造字工房力黑（非商用）常规体" pitchFamily="50" charset="-122"/>
                <a:ea typeface="造字工房力黑（非商用）常规体" pitchFamily="50" charset="-122"/>
                <a:cs typeface="Times New Roman" panose="02020603050405020304" pitchFamily="18" charset="0"/>
              </a:rPr>
              <a:t>年的安全事件原始数据</a:t>
            </a:r>
            <a:endParaRPr lang="en-US" altLang="zh-CN" sz="4000" b="1" dirty="0">
              <a:latin typeface="造字工房力黑（非商用）常规体" pitchFamily="50" charset="-122"/>
              <a:ea typeface="造字工房力黑（非商用）常规体" pitchFamily="50" charset="-122"/>
              <a:cs typeface="Times New Roman" panose="02020603050405020304" pitchFamily="18" charset="0"/>
            </a:endParaRPr>
          </a:p>
          <a:p>
            <a:r>
              <a:rPr lang="en-US" altLang="zh-CN" sz="4000" dirty="0">
                <a:latin typeface="造字工房力黑（非商用）常规体" pitchFamily="50" charset="-122"/>
                <a:ea typeface="造字工房力黑（非商用）常规体" pitchFamily="50" charset="-122"/>
              </a:rPr>
              <a:t>       2018</a:t>
            </a:r>
            <a:r>
              <a:rPr lang="zh-CN" altLang="en-US" sz="4000" dirty="0">
                <a:latin typeface="造字工房力黑（非商用）常规体" pitchFamily="50" charset="-122"/>
                <a:ea typeface="造字工房力黑（非商用）常规体" pitchFamily="50" charset="-122"/>
              </a:rPr>
              <a:t>年各类安全事件统计图</a:t>
            </a:r>
          </a:p>
        </p:txBody>
      </p:sp>
    </p:spTree>
    <p:extLst>
      <p:ext uri="{BB962C8B-B14F-4D97-AF65-F5344CB8AC3E}">
        <p14:creationId xmlns:p14="http://schemas.microsoft.com/office/powerpoint/2010/main" val="398442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3" name="内容占位符 2"/>
          <p:cNvSpPr>
            <a:spLocks noGrp="1"/>
          </p:cNvSpPr>
          <p:nvPr>
            <p:ph idx="1"/>
          </p:nvPr>
        </p:nvSpPr>
        <p:spPr>
          <a:xfrm>
            <a:off x="1063283" y="658007"/>
            <a:ext cx="10515600" cy="4351338"/>
          </a:xfrm>
        </p:spPr>
        <p:txBody>
          <a:bodyPr>
            <a:normAutofit fontScale="77500" lnSpcReduction="20000"/>
          </a:bodyPr>
          <a:lstStyle/>
          <a:p>
            <a:pPr marL="0" indent="0" algn="ctr">
              <a:buNone/>
            </a:pPr>
            <a:r>
              <a:rPr lang="zh-CN" altLang="en-US" sz="7000" dirty="0">
                <a:latin typeface="华文新魏" panose="02010800040101010101" pitchFamily="2" charset="-122"/>
                <a:ea typeface="华文新魏" panose="02010800040101010101" pitchFamily="2" charset="-122"/>
              </a:rPr>
              <a:t>目录</a:t>
            </a:r>
            <a:endParaRPr lang="en-US" altLang="zh-CN" sz="7000" dirty="0">
              <a:latin typeface="华文新魏" panose="02010800040101010101" pitchFamily="2" charset="-122"/>
              <a:ea typeface="华文新魏" panose="02010800040101010101" pitchFamily="2" charset="-122"/>
            </a:endParaRPr>
          </a:p>
          <a:p>
            <a:pPr algn="ct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一、创新点</a:t>
            </a: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二、研究目标</a:t>
            </a: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三、整体框架和数据流程图</a:t>
            </a: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四、故障树及英文文献例子介绍</a:t>
            </a: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五、动态威胁值介绍</a:t>
            </a: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六、案例及计算过程</a:t>
            </a:r>
            <a:endParaRPr lang="en-US" altLang="zh-CN" sz="4000" dirty="0">
              <a:latin typeface="华文新魏" panose="02010800040101010101" pitchFamily="2" charset="-122"/>
              <a:ea typeface="华文新魏" panose="02010800040101010101" pitchFamily="2" charset="-122"/>
            </a:endParaRPr>
          </a:p>
          <a:p>
            <a:r>
              <a:rPr lang="zh-CN" altLang="en-US" sz="4000" dirty="0">
                <a:latin typeface="华文新魏" panose="02010800040101010101" pitchFamily="2" charset="-122"/>
                <a:ea typeface="华文新魏" panose="02010800040101010101" pitchFamily="2" charset="-122"/>
              </a:rPr>
              <a:t>七、预测风险值和未来展望</a:t>
            </a:r>
            <a:endParaRPr lang="en-US" altLang="zh-CN" sz="4000" dirty="0">
              <a:latin typeface="华文新魏" panose="02010800040101010101" pitchFamily="2" charset="-122"/>
              <a:ea typeface="华文新魏" panose="02010800040101010101" pitchFamily="2" charset="-122"/>
            </a:endParaRPr>
          </a:p>
          <a:p>
            <a:endParaRPr lang="en-US" altLang="zh-CN" dirty="0"/>
          </a:p>
          <a:p>
            <a:endParaRPr lang="zh-CN" altLang="en-US" dirty="0"/>
          </a:p>
        </p:txBody>
      </p:sp>
    </p:spTree>
    <p:extLst>
      <p:ext uri="{BB962C8B-B14F-4D97-AF65-F5344CB8AC3E}">
        <p14:creationId xmlns:p14="http://schemas.microsoft.com/office/powerpoint/2010/main" val="391699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4FE29366-E13C-43FE-B5C7-8BD4D0150286}"/>
              </a:ext>
            </a:extLst>
          </p:cNvPr>
          <p:cNvSpPr/>
          <p:nvPr/>
        </p:nvSpPr>
        <p:spPr>
          <a:xfrm>
            <a:off x="420209" y="346024"/>
            <a:ext cx="9712170" cy="523220"/>
          </a:xfrm>
          <a:prstGeom prst="rect">
            <a:avLst/>
          </a:prstGeom>
        </p:spPr>
        <p:txBody>
          <a:bodyPr wrap="square">
            <a:spAutoFit/>
          </a:bodyPr>
          <a:lstStyle/>
          <a:p>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合并为</a:t>
            </a:r>
            <a:r>
              <a:rPr lang="en-US" altLang="zh-CN" sz="2800" b="1" dirty="0">
                <a:latin typeface="造字工房力黑（非商用）常规体" pitchFamily="50" charset="-122"/>
                <a:ea typeface="造字工房力黑（非商用）常规体" pitchFamily="50" charset="-122"/>
              </a:rPr>
              <a:t>6</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个风险因素后，</a:t>
            </a:r>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年各类风险因素统计表</a:t>
            </a:r>
            <a:endParaRPr lang="zh-CN" altLang="en-US" sz="2800" dirty="0">
              <a:latin typeface="造字工房力黑（非商用）常规体" pitchFamily="50" charset="-122"/>
              <a:ea typeface="造字工房力黑（非商用）常规体" pitchFamily="50" charset="-122"/>
            </a:endParaRPr>
          </a:p>
        </p:txBody>
      </p:sp>
      <p:graphicFrame>
        <p:nvGraphicFramePr>
          <p:cNvPr id="9" name="表格 8">
            <a:extLst>
              <a:ext uri="{FF2B5EF4-FFF2-40B4-BE49-F238E27FC236}">
                <a16:creationId xmlns:a16="http://schemas.microsoft.com/office/drawing/2014/main" id="{287A7468-F2B8-48BC-86FE-AF7D194EED7E}"/>
              </a:ext>
            </a:extLst>
          </p:cNvPr>
          <p:cNvGraphicFramePr>
            <a:graphicFrameLocks noGrp="1"/>
          </p:cNvGraphicFramePr>
          <p:nvPr>
            <p:extLst>
              <p:ext uri="{D42A27DB-BD31-4B8C-83A1-F6EECF244321}">
                <p14:modId xmlns:p14="http://schemas.microsoft.com/office/powerpoint/2010/main" val="2236561894"/>
              </p:ext>
            </p:extLst>
          </p:nvPr>
        </p:nvGraphicFramePr>
        <p:xfrm>
          <a:off x="420209" y="1007651"/>
          <a:ext cx="10515596" cy="2218055"/>
        </p:xfrm>
        <a:graphic>
          <a:graphicData uri="http://schemas.openxmlformats.org/drawingml/2006/table">
            <a:tbl>
              <a:tblPr firstRow="1" firstCol="1" bandRow="1">
                <a:tableStyleId>{5C22544A-7EE6-4342-B048-85BDC9FD1C3A}</a:tableStyleId>
              </a:tblPr>
              <a:tblGrid>
                <a:gridCol w="1912884">
                  <a:extLst>
                    <a:ext uri="{9D8B030D-6E8A-4147-A177-3AD203B41FA5}">
                      <a16:colId xmlns:a16="http://schemas.microsoft.com/office/drawing/2014/main" val="607624600"/>
                    </a:ext>
                  </a:extLst>
                </a:gridCol>
                <a:gridCol w="652358">
                  <a:extLst>
                    <a:ext uri="{9D8B030D-6E8A-4147-A177-3AD203B41FA5}">
                      <a16:colId xmlns:a16="http://schemas.microsoft.com/office/drawing/2014/main" val="2920926183"/>
                    </a:ext>
                  </a:extLst>
                </a:gridCol>
                <a:gridCol w="652358">
                  <a:extLst>
                    <a:ext uri="{9D8B030D-6E8A-4147-A177-3AD203B41FA5}">
                      <a16:colId xmlns:a16="http://schemas.microsoft.com/office/drawing/2014/main" val="3595325409"/>
                    </a:ext>
                  </a:extLst>
                </a:gridCol>
                <a:gridCol w="749160">
                  <a:extLst>
                    <a:ext uri="{9D8B030D-6E8A-4147-A177-3AD203B41FA5}">
                      <a16:colId xmlns:a16="http://schemas.microsoft.com/office/drawing/2014/main" val="3208810600"/>
                    </a:ext>
                  </a:extLst>
                </a:gridCol>
                <a:gridCol w="749160">
                  <a:extLst>
                    <a:ext uri="{9D8B030D-6E8A-4147-A177-3AD203B41FA5}">
                      <a16:colId xmlns:a16="http://schemas.microsoft.com/office/drawing/2014/main" val="466633843"/>
                    </a:ext>
                  </a:extLst>
                </a:gridCol>
                <a:gridCol w="652358">
                  <a:extLst>
                    <a:ext uri="{9D8B030D-6E8A-4147-A177-3AD203B41FA5}">
                      <a16:colId xmlns:a16="http://schemas.microsoft.com/office/drawing/2014/main" val="2903379712"/>
                    </a:ext>
                  </a:extLst>
                </a:gridCol>
                <a:gridCol w="749160">
                  <a:extLst>
                    <a:ext uri="{9D8B030D-6E8A-4147-A177-3AD203B41FA5}">
                      <a16:colId xmlns:a16="http://schemas.microsoft.com/office/drawing/2014/main" val="2115574684"/>
                    </a:ext>
                  </a:extLst>
                </a:gridCol>
                <a:gridCol w="749160">
                  <a:extLst>
                    <a:ext uri="{9D8B030D-6E8A-4147-A177-3AD203B41FA5}">
                      <a16:colId xmlns:a16="http://schemas.microsoft.com/office/drawing/2014/main" val="2702205020"/>
                    </a:ext>
                  </a:extLst>
                </a:gridCol>
                <a:gridCol w="749160">
                  <a:extLst>
                    <a:ext uri="{9D8B030D-6E8A-4147-A177-3AD203B41FA5}">
                      <a16:colId xmlns:a16="http://schemas.microsoft.com/office/drawing/2014/main" val="4084044525"/>
                    </a:ext>
                  </a:extLst>
                </a:gridCol>
                <a:gridCol w="749160">
                  <a:extLst>
                    <a:ext uri="{9D8B030D-6E8A-4147-A177-3AD203B41FA5}">
                      <a16:colId xmlns:a16="http://schemas.microsoft.com/office/drawing/2014/main" val="150825931"/>
                    </a:ext>
                  </a:extLst>
                </a:gridCol>
                <a:gridCol w="749160">
                  <a:extLst>
                    <a:ext uri="{9D8B030D-6E8A-4147-A177-3AD203B41FA5}">
                      <a16:colId xmlns:a16="http://schemas.microsoft.com/office/drawing/2014/main" val="328010333"/>
                    </a:ext>
                  </a:extLst>
                </a:gridCol>
                <a:gridCol w="652358">
                  <a:extLst>
                    <a:ext uri="{9D8B030D-6E8A-4147-A177-3AD203B41FA5}">
                      <a16:colId xmlns:a16="http://schemas.microsoft.com/office/drawing/2014/main" val="1516376526"/>
                    </a:ext>
                  </a:extLst>
                </a:gridCol>
                <a:gridCol w="749160">
                  <a:extLst>
                    <a:ext uri="{9D8B030D-6E8A-4147-A177-3AD203B41FA5}">
                      <a16:colId xmlns:a16="http://schemas.microsoft.com/office/drawing/2014/main" val="2669858231"/>
                    </a:ext>
                  </a:extLst>
                </a:gridCol>
              </a:tblGrid>
              <a:tr h="316865">
                <a:tc>
                  <a:txBody>
                    <a:bodyPr/>
                    <a:lstStyle/>
                    <a:p>
                      <a:pPr algn="ctr">
                        <a:spcAft>
                          <a:spcPts val="0"/>
                        </a:spcAft>
                      </a:pPr>
                      <a:r>
                        <a:rPr lang="zh-CN" sz="1100" kern="0">
                          <a:effectLst/>
                        </a:rPr>
                        <a:t>项目</a:t>
                      </a:r>
                      <a:r>
                        <a:rPr lang="en-US" sz="1100" kern="0">
                          <a:effectLst/>
                        </a:rPr>
                        <a:t>            </a:t>
                      </a:r>
                      <a:r>
                        <a:rPr lang="zh-CN" sz="1100" kern="0">
                          <a:effectLst/>
                        </a:rPr>
                        <a:t>月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8339918"/>
                  </a:ext>
                </a:extLst>
              </a:tr>
              <a:tr h="316865">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321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184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206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233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1015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323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377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253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197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4967486"/>
                  </a:ext>
                </a:extLst>
              </a:tr>
              <a:tr h="316865">
                <a:tc>
                  <a:txBody>
                    <a:bodyPr/>
                    <a:lstStyle/>
                    <a:p>
                      <a:pPr algn="ctr">
                        <a:spcAft>
                          <a:spcPts val="0"/>
                        </a:spcAft>
                      </a:pPr>
                      <a:r>
                        <a:rPr lang="zh-CN" sz="1100" kern="0">
                          <a:effectLst/>
                        </a:rPr>
                        <a:t>身份鉴别</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4981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4493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5252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6312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6245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3669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6468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6109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5494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5163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2368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4130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01623081"/>
                  </a:ext>
                </a:extLst>
              </a:tr>
              <a:tr h="316865">
                <a:tc>
                  <a:txBody>
                    <a:bodyPr/>
                    <a:lstStyle/>
                    <a:p>
                      <a:pPr algn="ctr">
                        <a:spcAft>
                          <a:spcPts val="0"/>
                        </a:spcAft>
                      </a:pPr>
                      <a:r>
                        <a:rPr lang="zh-CN" sz="1100" kern="0">
                          <a:effectLst/>
                        </a:rPr>
                        <a:t>访问控制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3265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3228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5422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3940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4916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4226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4146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4247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2825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2180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2504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3029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96388459"/>
                  </a:ext>
                </a:extLst>
              </a:tr>
              <a:tr h="316865">
                <a:tc>
                  <a:txBody>
                    <a:bodyPr/>
                    <a:lstStyle/>
                    <a:p>
                      <a:pPr algn="ctr">
                        <a:spcAft>
                          <a:spcPts val="0"/>
                        </a:spcAft>
                      </a:pPr>
                      <a:r>
                        <a:rPr lang="zh-CN" sz="1100" kern="0">
                          <a:effectLst/>
                        </a:rPr>
                        <a:t>非法外联</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9821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8554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15532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12988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8843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10839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10406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11426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10252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10217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9994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10756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13734220"/>
                  </a:ext>
                </a:extLst>
              </a:tr>
              <a:tr h="316865">
                <a:tc>
                  <a:txBody>
                    <a:bodyPr/>
                    <a:lstStyle/>
                    <a:p>
                      <a:pPr algn="ctr">
                        <a:spcAft>
                          <a:spcPts val="0"/>
                        </a:spcAft>
                      </a:pPr>
                      <a:r>
                        <a:rPr lang="zh-CN" sz="1100" kern="0">
                          <a:effectLst/>
                        </a:rPr>
                        <a:t>非法入侵</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552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998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1066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1279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1399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1359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1380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1380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1538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1364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2112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1554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0898352"/>
                  </a:ext>
                </a:extLst>
              </a:tr>
              <a:tr h="316865">
                <a:tc>
                  <a:txBody>
                    <a:bodyPr/>
                    <a:lstStyle/>
                    <a:p>
                      <a:pPr algn="ctr">
                        <a:spcAft>
                          <a:spcPts val="0"/>
                        </a:spcAft>
                      </a:pPr>
                      <a:r>
                        <a:rPr lang="zh-CN" sz="1100" kern="0">
                          <a:effectLst/>
                        </a:rPr>
                        <a:t>非法攻击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893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1226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1267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1195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1277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1433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1104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1784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1367</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52319519"/>
                  </a:ext>
                </a:extLst>
              </a:tr>
            </a:tbl>
          </a:graphicData>
        </a:graphic>
      </p:graphicFrame>
      <p:sp>
        <p:nvSpPr>
          <p:cNvPr id="10" name="矩形 9">
            <a:extLst>
              <a:ext uri="{FF2B5EF4-FFF2-40B4-BE49-F238E27FC236}">
                <a16:creationId xmlns:a16="http://schemas.microsoft.com/office/drawing/2014/main" id="{94FC92B0-2DD1-4A0A-AD85-B3E70E2E099C}"/>
              </a:ext>
            </a:extLst>
          </p:cNvPr>
          <p:cNvSpPr/>
          <p:nvPr/>
        </p:nvSpPr>
        <p:spPr>
          <a:xfrm>
            <a:off x="6550236" y="3472468"/>
            <a:ext cx="4953600"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年各类风险因素统计图</a:t>
            </a:r>
            <a:endParaRPr lang="zh-CN" altLang="en-US" sz="2800" dirty="0">
              <a:latin typeface="造字工房力黑（非商用）常规体" pitchFamily="50" charset="-122"/>
              <a:ea typeface="造字工房力黑（非商用）常规体" pitchFamily="50" charset="-122"/>
            </a:endParaRPr>
          </a:p>
        </p:txBody>
      </p:sp>
      <p:graphicFrame>
        <p:nvGraphicFramePr>
          <p:cNvPr id="12" name="图表 11">
            <a:extLst>
              <a:ext uri="{FF2B5EF4-FFF2-40B4-BE49-F238E27FC236}">
                <a16:creationId xmlns:a16="http://schemas.microsoft.com/office/drawing/2014/main" id="{6B86966D-8B3B-4BE3-B920-8631D6279D59}"/>
              </a:ext>
            </a:extLst>
          </p:cNvPr>
          <p:cNvGraphicFramePr/>
          <p:nvPr>
            <p:extLst>
              <p:ext uri="{D42A27DB-BD31-4B8C-83A1-F6EECF244321}">
                <p14:modId xmlns:p14="http://schemas.microsoft.com/office/powerpoint/2010/main" val="766963989"/>
              </p:ext>
            </p:extLst>
          </p:nvPr>
        </p:nvGraphicFramePr>
        <p:xfrm>
          <a:off x="420209" y="3264316"/>
          <a:ext cx="6167022" cy="324766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92631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4FE29366-E13C-43FE-B5C7-8BD4D0150286}"/>
              </a:ext>
            </a:extLst>
          </p:cNvPr>
          <p:cNvSpPr/>
          <p:nvPr/>
        </p:nvSpPr>
        <p:spPr>
          <a:xfrm>
            <a:off x="420209" y="346024"/>
            <a:ext cx="9712170" cy="523220"/>
          </a:xfrm>
          <a:prstGeom prst="rect">
            <a:avLst/>
          </a:prstGeom>
        </p:spPr>
        <p:txBody>
          <a:bodyPr wrap="square">
            <a:spAutoFit/>
          </a:bodyPr>
          <a:lstStyle/>
          <a:p>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合并为</a:t>
            </a:r>
            <a:r>
              <a:rPr lang="en-US" altLang="zh-CN" sz="2800" b="1" dirty="0">
                <a:latin typeface="造字工房力黑（非商用）常规体" pitchFamily="50" charset="-122"/>
                <a:ea typeface="造字工房力黑（非商用）常规体" pitchFamily="50" charset="-122"/>
              </a:rPr>
              <a:t>6</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个风险因素后，</a:t>
            </a:r>
            <a:r>
              <a:rPr lang="en-US" altLang="zh-CN" sz="2800" b="1" dirty="0">
                <a:latin typeface="造字工房力黑（非商用）常规体" pitchFamily="50" charset="-122"/>
                <a:ea typeface="造字工房力黑（非商用）常规体" pitchFamily="50" charset="-122"/>
              </a:rPr>
              <a:t>2018</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年各类风险因素统计表</a:t>
            </a:r>
            <a:endParaRPr lang="zh-CN" altLang="en-US" sz="2800" dirty="0">
              <a:latin typeface="造字工房力黑（非商用）常规体" pitchFamily="50" charset="-122"/>
              <a:ea typeface="造字工房力黑（非商用）常规体" pitchFamily="50" charset="-122"/>
            </a:endParaRPr>
          </a:p>
        </p:txBody>
      </p:sp>
      <p:sp>
        <p:nvSpPr>
          <p:cNvPr id="10" name="矩形 9">
            <a:extLst>
              <a:ext uri="{FF2B5EF4-FFF2-40B4-BE49-F238E27FC236}">
                <a16:creationId xmlns:a16="http://schemas.microsoft.com/office/drawing/2014/main" id="{94FC92B0-2DD1-4A0A-AD85-B3E70E2E099C}"/>
              </a:ext>
            </a:extLst>
          </p:cNvPr>
          <p:cNvSpPr/>
          <p:nvPr/>
        </p:nvSpPr>
        <p:spPr>
          <a:xfrm>
            <a:off x="6550236" y="3472468"/>
            <a:ext cx="5001690"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2018</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年各类风险因素统计图</a:t>
            </a:r>
            <a:endParaRPr lang="zh-CN" altLang="en-US" sz="2800" dirty="0">
              <a:latin typeface="造字工房力黑（非商用）常规体" pitchFamily="50" charset="-122"/>
              <a:ea typeface="造字工房力黑（非商用）常规体" pitchFamily="50" charset="-122"/>
            </a:endParaRPr>
          </a:p>
        </p:txBody>
      </p:sp>
      <p:graphicFrame>
        <p:nvGraphicFramePr>
          <p:cNvPr id="11" name="表格 10">
            <a:extLst>
              <a:ext uri="{FF2B5EF4-FFF2-40B4-BE49-F238E27FC236}">
                <a16:creationId xmlns:a16="http://schemas.microsoft.com/office/drawing/2014/main" id="{F62A8858-0779-4659-A697-B0871A25E826}"/>
              </a:ext>
            </a:extLst>
          </p:cNvPr>
          <p:cNvGraphicFramePr>
            <a:graphicFrameLocks noGrp="1"/>
          </p:cNvGraphicFramePr>
          <p:nvPr>
            <p:extLst>
              <p:ext uri="{D42A27DB-BD31-4B8C-83A1-F6EECF244321}">
                <p14:modId xmlns:p14="http://schemas.microsoft.com/office/powerpoint/2010/main" val="3139372599"/>
              </p:ext>
            </p:extLst>
          </p:nvPr>
        </p:nvGraphicFramePr>
        <p:xfrm>
          <a:off x="420209" y="1033050"/>
          <a:ext cx="10515596" cy="2218055"/>
        </p:xfrm>
        <a:graphic>
          <a:graphicData uri="http://schemas.openxmlformats.org/drawingml/2006/table">
            <a:tbl>
              <a:tblPr firstRow="1" firstCol="1" bandRow="1">
                <a:tableStyleId>{5C22544A-7EE6-4342-B048-85BDC9FD1C3A}</a:tableStyleId>
              </a:tblPr>
              <a:tblGrid>
                <a:gridCol w="1912884">
                  <a:extLst>
                    <a:ext uri="{9D8B030D-6E8A-4147-A177-3AD203B41FA5}">
                      <a16:colId xmlns:a16="http://schemas.microsoft.com/office/drawing/2014/main" val="3339139137"/>
                    </a:ext>
                  </a:extLst>
                </a:gridCol>
                <a:gridCol w="652358">
                  <a:extLst>
                    <a:ext uri="{9D8B030D-6E8A-4147-A177-3AD203B41FA5}">
                      <a16:colId xmlns:a16="http://schemas.microsoft.com/office/drawing/2014/main" val="1735015648"/>
                    </a:ext>
                  </a:extLst>
                </a:gridCol>
                <a:gridCol w="652358">
                  <a:extLst>
                    <a:ext uri="{9D8B030D-6E8A-4147-A177-3AD203B41FA5}">
                      <a16:colId xmlns:a16="http://schemas.microsoft.com/office/drawing/2014/main" val="578675937"/>
                    </a:ext>
                  </a:extLst>
                </a:gridCol>
                <a:gridCol w="749160">
                  <a:extLst>
                    <a:ext uri="{9D8B030D-6E8A-4147-A177-3AD203B41FA5}">
                      <a16:colId xmlns:a16="http://schemas.microsoft.com/office/drawing/2014/main" val="2329422437"/>
                    </a:ext>
                  </a:extLst>
                </a:gridCol>
                <a:gridCol w="749160">
                  <a:extLst>
                    <a:ext uri="{9D8B030D-6E8A-4147-A177-3AD203B41FA5}">
                      <a16:colId xmlns:a16="http://schemas.microsoft.com/office/drawing/2014/main" val="2030962096"/>
                    </a:ext>
                  </a:extLst>
                </a:gridCol>
                <a:gridCol w="652358">
                  <a:extLst>
                    <a:ext uri="{9D8B030D-6E8A-4147-A177-3AD203B41FA5}">
                      <a16:colId xmlns:a16="http://schemas.microsoft.com/office/drawing/2014/main" val="3145860941"/>
                    </a:ext>
                  </a:extLst>
                </a:gridCol>
                <a:gridCol w="749160">
                  <a:extLst>
                    <a:ext uri="{9D8B030D-6E8A-4147-A177-3AD203B41FA5}">
                      <a16:colId xmlns:a16="http://schemas.microsoft.com/office/drawing/2014/main" val="3581985780"/>
                    </a:ext>
                  </a:extLst>
                </a:gridCol>
                <a:gridCol w="749160">
                  <a:extLst>
                    <a:ext uri="{9D8B030D-6E8A-4147-A177-3AD203B41FA5}">
                      <a16:colId xmlns:a16="http://schemas.microsoft.com/office/drawing/2014/main" val="624070936"/>
                    </a:ext>
                  </a:extLst>
                </a:gridCol>
                <a:gridCol w="749160">
                  <a:extLst>
                    <a:ext uri="{9D8B030D-6E8A-4147-A177-3AD203B41FA5}">
                      <a16:colId xmlns:a16="http://schemas.microsoft.com/office/drawing/2014/main" val="3586679389"/>
                    </a:ext>
                  </a:extLst>
                </a:gridCol>
                <a:gridCol w="749160">
                  <a:extLst>
                    <a:ext uri="{9D8B030D-6E8A-4147-A177-3AD203B41FA5}">
                      <a16:colId xmlns:a16="http://schemas.microsoft.com/office/drawing/2014/main" val="831632886"/>
                    </a:ext>
                  </a:extLst>
                </a:gridCol>
                <a:gridCol w="749160">
                  <a:extLst>
                    <a:ext uri="{9D8B030D-6E8A-4147-A177-3AD203B41FA5}">
                      <a16:colId xmlns:a16="http://schemas.microsoft.com/office/drawing/2014/main" val="4068594334"/>
                    </a:ext>
                  </a:extLst>
                </a:gridCol>
                <a:gridCol w="652358">
                  <a:extLst>
                    <a:ext uri="{9D8B030D-6E8A-4147-A177-3AD203B41FA5}">
                      <a16:colId xmlns:a16="http://schemas.microsoft.com/office/drawing/2014/main" val="517747602"/>
                    </a:ext>
                  </a:extLst>
                </a:gridCol>
                <a:gridCol w="749160">
                  <a:extLst>
                    <a:ext uri="{9D8B030D-6E8A-4147-A177-3AD203B41FA5}">
                      <a16:colId xmlns:a16="http://schemas.microsoft.com/office/drawing/2014/main" val="304356236"/>
                    </a:ext>
                  </a:extLst>
                </a:gridCol>
              </a:tblGrid>
              <a:tr h="316865">
                <a:tc>
                  <a:txBody>
                    <a:bodyPr/>
                    <a:lstStyle/>
                    <a:p>
                      <a:pPr algn="ctr">
                        <a:spcAft>
                          <a:spcPts val="0"/>
                        </a:spcAft>
                      </a:pPr>
                      <a:r>
                        <a:rPr lang="zh-CN" sz="1100" kern="0">
                          <a:effectLst/>
                        </a:rPr>
                        <a:t>项目</a:t>
                      </a:r>
                      <a:r>
                        <a:rPr lang="en-US" sz="1100" kern="0">
                          <a:effectLst/>
                        </a:rPr>
                        <a:t>            </a:t>
                      </a:r>
                      <a:r>
                        <a:rPr lang="zh-CN" sz="1100" kern="0">
                          <a:effectLst/>
                        </a:rPr>
                        <a:t>月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7544894"/>
                  </a:ext>
                </a:extLst>
              </a:tr>
              <a:tr h="316865">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135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7954230"/>
                  </a:ext>
                </a:extLst>
              </a:tr>
              <a:tr h="316865">
                <a:tc>
                  <a:txBody>
                    <a:bodyPr/>
                    <a:lstStyle/>
                    <a:p>
                      <a:pPr algn="ctr">
                        <a:spcAft>
                          <a:spcPts val="0"/>
                        </a:spcAft>
                      </a:pPr>
                      <a:r>
                        <a:rPr lang="zh-CN" sz="1100" kern="0">
                          <a:effectLst/>
                        </a:rPr>
                        <a:t>身份鉴别</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4101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3678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2559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1866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1799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1669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1658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1620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612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1357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1376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3548626"/>
                  </a:ext>
                </a:extLst>
              </a:tr>
              <a:tr h="316865">
                <a:tc>
                  <a:txBody>
                    <a:bodyPr/>
                    <a:lstStyle/>
                    <a:p>
                      <a:pPr algn="ctr">
                        <a:spcAft>
                          <a:spcPts val="0"/>
                        </a:spcAft>
                      </a:pPr>
                      <a:r>
                        <a:rPr lang="zh-CN" sz="1100" kern="0">
                          <a:effectLst/>
                        </a:rPr>
                        <a:t>访问控制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2606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1718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2858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3280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3014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2734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3019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2934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2290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2507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2513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2317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721003"/>
                  </a:ext>
                </a:extLst>
              </a:tr>
              <a:tr h="316865">
                <a:tc>
                  <a:txBody>
                    <a:bodyPr/>
                    <a:lstStyle/>
                    <a:p>
                      <a:pPr algn="ctr">
                        <a:spcAft>
                          <a:spcPts val="0"/>
                        </a:spcAft>
                      </a:pPr>
                      <a:r>
                        <a:rPr lang="zh-CN" sz="1100" kern="0">
                          <a:effectLst/>
                        </a:rPr>
                        <a:t>非法外联</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11114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7436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13542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12269</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14929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12866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13902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14794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17710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13800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14956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13602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6712992"/>
                  </a:ext>
                </a:extLst>
              </a:tr>
              <a:tr h="316865">
                <a:tc>
                  <a:txBody>
                    <a:bodyPr/>
                    <a:lstStyle/>
                    <a:p>
                      <a:pPr algn="ctr">
                        <a:spcAft>
                          <a:spcPts val="0"/>
                        </a:spcAft>
                      </a:pPr>
                      <a:r>
                        <a:rPr lang="zh-CN" sz="1100" kern="0">
                          <a:effectLst/>
                        </a:rPr>
                        <a:t>非法入侵</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1392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824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1902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1130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1480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1020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1020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1249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1366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817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810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1206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02939737"/>
                  </a:ext>
                </a:extLst>
              </a:tr>
              <a:tr h="316865">
                <a:tc>
                  <a:txBody>
                    <a:bodyPr/>
                    <a:lstStyle/>
                    <a:p>
                      <a:pPr algn="ctr">
                        <a:spcAft>
                          <a:spcPts val="0"/>
                        </a:spcAft>
                      </a:pPr>
                      <a:r>
                        <a:rPr lang="zh-CN" sz="1100" kern="0">
                          <a:effectLst/>
                        </a:rPr>
                        <a:t>非法攻击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050" kern="100">
                          <a:effectLst/>
                        </a:rPr>
                        <a:t>1250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663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1631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992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1362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929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926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1166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1232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735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700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1067</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9137168"/>
                  </a:ext>
                </a:extLst>
              </a:tr>
            </a:tbl>
          </a:graphicData>
        </a:graphic>
      </p:graphicFrame>
      <p:graphicFrame>
        <p:nvGraphicFramePr>
          <p:cNvPr id="14" name="图表 13">
            <a:extLst>
              <a:ext uri="{FF2B5EF4-FFF2-40B4-BE49-F238E27FC236}">
                <a16:creationId xmlns:a16="http://schemas.microsoft.com/office/drawing/2014/main" id="{ACB98470-BA91-4057-806E-15CB6EEE435F}"/>
              </a:ext>
            </a:extLst>
          </p:cNvPr>
          <p:cNvGraphicFramePr/>
          <p:nvPr>
            <p:extLst>
              <p:ext uri="{D42A27DB-BD31-4B8C-83A1-F6EECF244321}">
                <p14:modId xmlns:p14="http://schemas.microsoft.com/office/powerpoint/2010/main" val="4216338641"/>
              </p:ext>
            </p:extLst>
          </p:nvPr>
        </p:nvGraphicFramePr>
        <p:xfrm>
          <a:off x="420209" y="3251105"/>
          <a:ext cx="6282432" cy="334500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7921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文本框 7">
            <a:extLst>
              <a:ext uri="{FF2B5EF4-FFF2-40B4-BE49-F238E27FC236}">
                <a16:creationId xmlns:a16="http://schemas.microsoft.com/office/drawing/2014/main" id="{2842133E-CE7C-4733-81D0-73918AB77A63}"/>
              </a:ext>
            </a:extLst>
          </p:cNvPr>
          <p:cNvSpPr txBox="1"/>
          <p:nvPr/>
        </p:nvSpPr>
        <p:spPr>
          <a:xfrm>
            <a:off x="178555" y="172184"/>
            <a:ext cx="2396810" cy="523220"/>
          </a:xfrm>
          <a:prstGeom prst="rect">
            <a:avLst/>
          </a:prstGeom>
          <a:noFill/>
        </p:spPr>
        <p:txBody>
          <a:bodyPr wrap="none" rtlCol="0">
            <a:spAutoFit/>
          </a:bodyPr>
          <a:lstStyle/>
          <a:p>
            <a:r>
              <a:rPr lang="zh-CN" altLang="zh-CN" sz="2800" b="1" dirty="0">
                <a:latin typeface="造字工房力黑（非商用）常规体" pitchFamily="50" charset="-122"/>
                <a:ea typeface="造字工房力黑（非商用）常规体" pitchFamily="50" charset="-122"/>
              </a:rPr>
              <a:t>故障树的结构</a:t>
            </a:r>
            <a:endParaRPr lang="zh-CN" altLang="en-US" sz="2800" dirty="0">
              <a:latin typeface="造字工房力黑（非商用）常规体" pitchFamily="50" charset="-122"/>
              <a:ea typeface="造字工房力黑（非商用）常规体" pitchFamily="50" charset="-122"/>
            </a:endParaRPr>
          </a:p>
        </p:txBody>
      </p:sp>
      <p:sp>
        <p:nvSpPr>
          <p:cNvPr id="10" name="矩形 9">
            <a:extLst>
              <a:ext uri="{FF2B5EF4-FFF2-40B4-BE49-F238E27FC236}">
                <a16:creationId xmlns:a16="http://schemas.microsoft.com/office/drawing/2014/main" id="{0308573A-F2DC-444E-871A-72C4A300E3D4}"/>
              </a:ext>
            </a:extLst>
          </p:cNvPr>
          <p:cNvSpPr/>
          <p:nvPr/>
        </p:nvSpPr>
        <p:spPr>
          <a:xfrm>
            <a:off x="8807301" y="1847841"/>
            <a:ext cx="2971060" cy="3416320"/>
          </a:xfrm>
          <a:prstGeom prst="rect">
            <a:avLst/>
          </a:prstGeom>
        </p:spPr>
        <p:txBody>
          <a:bodyPr wrap="square">
            <a:spAutoFit/>
          </a:bodyPr>
          <a:lstStyle/>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C1:</a:t>
            </a:r>
            <a:r>
              <a:rPr lang="zh-CN" altLang="zh-CN" b="1" dirty="0">
                <a:latin typeface="宋体" panose="02010600030101010101" pitchFamily="2" charset="-122"/>
                <a:ea typeface="宋体" panose="02010600030101010101" pitchFamily="2" charset="-122"/>
                <a:cs typeface="Times New Roman" panose="02020603050405020304" pitchFamily="18" charset="0"/>
              </a:rPr>
              <a:t>产品选择模块，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C2</a:t>
            </a:r>
            <a:r>
              <a:rPr lang="zh-CN" altLang="zh-CN" b="1" dirty="0">
                <a:latin typeface="宋体" panose="02010600030101010101" pitchFamily="2" charset="-122"/>
                <a:ea typeface="宋体" panose="02010600030101010101" pitchFamily="2" charset="-122"/>
                <a:cs typeface="Times New Roman" panose="02020603050405020304" pitchFamily="18" charset="0"/>
              </a:rPr>
              <a:t>：鉴别措施模块，</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C3</a:t>
            </a:r>
            <a:r>
              <a:rPr lang="zh-CN" altLang="zh-CN" b="1" dirty="0">
                <a:latin typeface="宋体" panose="02010600030101010101" pitchFamily="2" charset="-122"/>
                <a:ea typeface="宋体" panose="02010600030101010101" pitchFamily="2" charset="-122"/>
                <a:cs typeface="Times New Roman" panose="02020603050405020304" pitchFamily="18" charset="0"/>
              </a:rPr>
              <a:t>：非授权访问模块，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C4</a:t>
            </a:r>
            <a:r>
              <a:rPr lang="zh-CN" altLang="zh-CN" b="1" dirty="0">
                <a:latin typeface="宋体" panose="02010600030101010101" pitchFamily="2" charset="-122"/>
                <a:ea typeface="宋体" panose="02010600030101010101" pitchFamily="2" charset="-122"/>
                <a:cs typeface="Times New Roman" panose="02020603050405020304" pitchFamily="18" charset="0"/>
              </a:rPr>
              <a:t>：物理隔离模块，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C5</a:t>
            </a:r>
            <a:r>
              <a:rPr lang="zh-CN" altLang="zh-CN" b="1" dirty="0">
                <a:latin typeface="宋体" panose="02010600030101010101" pitchFamily="2" charset="-122"/>
                <a:ea typeface="宋体" panose="02010600030101010101" pitchFamily="2" charset="-122"/>
                <a:cs typeface="Times New Roman" panose="02020603050405020304" pitchFamily="18" charset="0"/>
              </a:rPr>
              <a:t>：病毒防护模块，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R</a:t>
            </a:r>
            <a:r>
              <a:rPr lang="zh-CN" altLang="zh-CN" b="1" dirty="0">
                <a:latin typeface="宋体" panose="02010600030101010101" pitchFamily="2" charset="-122"/>
                <a:ea typeface="宋体" panose="02010600030101010101" pitchFamily="2" charset="-122"/>
                <a:cs typeface="Times New Roman" panose="02020603050405020304" pitchFamily="18" charset="0"/>
              </a:rPr>
              <a:t>：信息系统风险值，</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B1</a:t>
            </a:r>
            <a:r>
              <a:rPr lang="zh-CN" altLang="zh-CN" b="1" dirty="0">
                <a:latin typeface="宋体" panose="02010600030101010101" pitchFamily="2" charset="-122"/>
                <a:ea typeface="宋体" panose="02010600030101010101" pitchFamily="2" charset="-122"/>
                <a:cs typeface="Times New Roman" panose="02020603050405020304" pitchFamily="18" charset="0"/>
              </a:rPr>
              <a:t>：恶意代码，</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B2</a:t>
            </a:r>
            <a:r>
              <a:rPr lang="zh-CN" altLang="zh-CN" b="1" dirty="0">
                <a:latin typeface="宋体" panose="02010600030101010101" pitchFamily="2" charset="-122"/>
                <a:ea typeface="宋体" panose="02010600030101010101" pitchFamily="2" charset="-122"/>
                <a:cs typeface="Times New Roman" panose="02020603050405020304" pitchFamily="18" charset="0"/>
              </a:rPr>
              <a:t>：身份鉴别</a:t>
            </a:r>
            <a:r>
              <a:rPr lang="en-US" altLang="zh-CN" b="1" dirty="0">
                <a:latin typeface="宋体" panose="02010600030101010101" pitchFamily="2" charset="-122"/>
                <a:ea typeface="宋体" panose="02010600030101010101" pitchFamily="2" charset="-122"/>
                <a:cs typeface="Times New Roman" panose="02020603050405020304" pitchFamily="18" charset="0"/>
              </a:rPr>
              <a:t>,</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B3</a:t>
            </a:r>
            <a:r>
              <a:rPr lang="zh-CN" altLang="zh-CN" b="1" dirty="0">
                <a:latin typeface="宋体" panose="02010600030101010101" pitchFamily="2" charset="-122"/>
                <a:ea typeface="宋体" panose="02010600030101010101" pitchFamily="2" charset="-122"/>
                <a:cs typeface="Times New Roman" panose="02020603050405020304" pitchFamily="18" charset="0"/>
              </a:rPr>
              <a:t>：访问控制，</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B4</a:t>
            </a:r>
            <a:r>
              <a:rPr lang="zh-CN" altLang="zh-CN" b="1" dirty="0">
                <a:latin typeface="宋体" panose="02010600030101010101" pitchFamily="2" charset="-122"/>
                <a:ea typeface="宋体" panose="02010600030101010101" pitchFamily="2" charset="-122"/>
                <a:cs typeface="Times New Roman" panose="02020603050405020304" pitchFamily="18" charset="0"/>
              </a:rPr>
              <a:t>：非法外联，</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B5</a:t>
            </a:r>
            <a:r>
              <a:rPr lang="zh-CN" altLang="zh-CN" b="1" dirty="0">
                <a:latin typeface="宋体" panose="02010600030101010101" pitchFamily="2" charset="-122"/>
                <a:ea typeface="宋体" panose="02010600030101010101" pitchFamily="2" charset="-122"/>
                <a:cs typeface="Times New Roman" panose="02020603050405020304" pitchFamily="18" charset="0"/>
              </a:rPr>
              <a:t>：非法入侵，</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indent="306070">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B6</a:t>
            </a:r>
            <a:r>
              <a:rPr lang="zh-CN" altLang="zh-CN" b="1" dirty="0">
                <a:latin typeface="宋体" panose="02010600030101010101" pitchFamily="2" charset="-122"/>
                <a:ea typeface="宋体" panose="02010600030101010101" pitchFamily="2" charset="-122"/>
                <a:cs typeface="Times New Roman" panose="02020603050405020304" pitchFamily="18" charset="0"/>
              </a:rPr>
              <a:t>：非法攻击</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397DC91-F86F-4052-A494-7545868A8043}"/>
                  </a:ext>
                </a:extLst>
              </p:cNvPr>
              <p:cNvSpPr txBox="1"/>
              <p:nvPr/>
            </p:nvSpPr>
            <p:spPr>
              <a:xfrm>
                <a:off x="755791" y="4363882"/>
                <a:ext cx="6315511" cy="2308324"/>
              </a:xfrm>
              <a:prstGeom prst="rect">
                <a:avLst/>
              </a:prstGeom>
              <a:noFill/>
            </p:spPr>
            <p:txBody>
              <a:bodyPr wrap="none" rtlCol="0">
                <a:spAutoFit/>
              </a:bodyPr>
              <a:lstStyle/>
              <a:p>
                <a:r>
                  <a:rPr lang="zh-CN" altLang="en-US" dirty="0"/>
                  <a:t>求最小割集为：</a:t>
                </a:r>
                <a:endParaRPr lang="en-US" altLang="zh-CN" i="1"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1=</m:t>
                      </m:r>
                      <m:r>
                        <a:rPr lang="en-US" altLang="zh-CN" i="1">
                          <a:latin typeface="Cambria Math" panose="02040503050406030204" pitchFamily="18" charset="0"/>
                        </a:rPr>
                        <m:t>𝐵</m:t>
                      </m:r>
                      <m:r>
                        <a:rPr lang="en-US" altLang="zh-CN" i="1">
                          <a:latin typeface="Cambria Math" panose="02040503050406030204" pitchFamily="18" charset="0"/>
                        </a:rPr>
                        <m:t>6</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2=</m:t>
                      </m:r>
                      <m:r>
                        <a:rPr lang="en-US" altLang="zh-CN" i="1">
                          <a:latin typeface="Cambria Math" panose="02040503050406030204" pitchFamily="18" charset="0"/>
                        </a:rPr>
                        <m:t>𝐵</m:t>
                      </m:r>
                      <m:r>
                        <a:rPr lang="en-US" altLang="zh-CN" i="1">
                          <a:latin typeface="Cambria Math" panose="02040503050406030204" pitchFamily="18" charset="0"/>
                        </a:rPr>
                        <m:t>2</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3=</m:t>
                      </m:r>
                      <m:r>
                        <a:rPr lang="en-US" altLang="zh-CN" i="1">
                          <a:latin typeface="Cambria Math" panose="02040503050406030204" pitchFamily="18" charset="0"/>
                        </a:rPr>
                        <m:t>𝐵</m:t>
                      </m:r>
                      <m:r>
                        <a:rPr lang="en-US" altLang="zh-CN" i="1">
                          <a:latin typeface="Cambria Math" panose="02040503050406030204" pitchFamily="18" charset="0"/>
                        </a:rPr>
                        <m:t>3</m:t>
                      </m:r>
                      <m:r>
                        <a:rPr lang="en-US" altLang="zh-CN" i="1">
                          <a:latin typeface="Cambria Math" panose="02040503050406030204" pitchFamily="18" charset="0"/>
                        </a:rPr>
                        <m:t>𝐵</m:t>
                      </m:r>
                      <m:r>
                        <a:rPr lang="en-US" altLang="zh-CN" i="1">
                          <a:latin typeface="Cambria Math" panose="02040503050406030204" pitchFamily="18" charset="0"/>
                        </a:rPr>
                        <m:t>5</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4=</m:t>
                      </m:r>
                      <m:r>
                        <a:rPr lang="en-US" altLang="zh-CN" i="1">
                          <a:latin typeface="Cambria Math" panose="02040503050406030204" pitchFamily="18" charset="0"/>
                        </a:rPr>
                        <m:t>𝐵</m:t>
                      </m:r>
                      <m:r>
                        <a:rPr lang="en-US" altLang="zh-CN" i="1">
                          <a:latin typeface="Cambria Math" panose="02040503050406030204" pitchFamily="18" charset="0"/>
                        </a:rPr>
                        <m:t>4</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5=</m:t>
                      </m:r>
                      <m:r>
                        <a:rPr lang="en-US" altLang="zh-CN" i="1">
                          <a:latin typeface="Cambria Math" panose="02040503050406030204" pitchFamily="18" charset="0"/>
                        </a:rPr>
                        <m:t>𝐵</m:t>
                      </m:r>
                      <m:r>
                        <a:rPr lang="en-US" altLang="zh-CN" i="1">
                          <a:latin typeface="Cambria Math" panose="02040503050406030204" pitchFamily="18" charset="0"/>
                        </a:rPr>
                        <m:t>1</m:t>
                      </m:r>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1+</m:t>
                      </m:r>
                      <m:r>
                        <a:rPr lang="en-US" altLang="zh-CN" i="1">
                          <a:latin typeface="Cambria Math" panose="02040503050406030204" pitchFamily="18" charset="0"/>
                        </a:rPr>
                        <m:t>𝐶</m:t>
                      </m:r>
                      <m:r>
                        <a:rPr lang="en-US" altLang="zh-CN" i="1">
                          <a:latin typeface="Cambria Math" panose="02040503050406030204" pitchFamily="18" charset="0"/>
                        </a:rPr>
                        <m:t>2+</m:t>
                      </m:r>
                      <m:r>
                        <a:rPr lang="en-US" altLang="zh-CN" i="1">
                          <a:latin typeface="Cambria Math" panose="02040503050406030204" pitchFamily="18" charset="0"/>
                        </a:rPr>
                        <m:t>𝐶</m:t>
                      </m:r>
                      <m:r>
                        <a:rPr lang="en-US" altLang="zh-CN" i="1">
                          <a:latin typeface="Cambria Math" panose="02040503050406030204" pitchFamily="18" charset="0"/>
                        </a:rPr>
                        <m:t>3+</m:t>
                      </m:r>
                      <m:r>
                        <a:rPr lang="en-US" altLang="zh-CN" i="1">
                          <a:latin typeface="Cambria Math" panose="02040503050406030204" pitchFamily="18" charset="0"/>
                        </a:rPr>
                        <m:t>𝐶</m:t>
                      </m:r>
                      <m:r>
                        <a:rPr lang="en-US" altLang="zh-CN" i="1">
                          <a:latin typeface="Cambria Math" panose="02040503050406030204" pitchFamily="18" charset="0"/>
                        </a:rPr>
                        <m:t>4+</m:t>
                      </m:r>
                      <m:r>
                        <a:rPr lang="en-US" altLang="zh-CN" i="1">
                          <a:latin typeface="Cambria Math" panose="02040503050406030204" pitchFamily="18" charset="0"/>
                        </a:rPr>
                        <m:t>𝐶</m:t>
                      </m:r>
                      <m:r>
                        <a:rPr lang="en-US" altLang="zh-CN" i="1">
                          <a:latin typeface="Cambria Math" panose="02040503050406030204" pitchFamily="18" charset="0"/>
                        </a:rPr>
                        <m:t>5=</m:t>
                      </m:r>
                      <m:r>
                        <a:rPr lang="en-US" altLang="zh-CN" i="1">
                          <a:latin typeface="Cambria Math" panose="02040503050406030204" pitchFamily="18" charset="0"/>
                        </a:rPr>
                        <m:t>𝐵</m:t>
                      </m:r>
                      <m:r>
                        <a:rPr lang="en-US" altLang="zh-CN" i="1">
                          <a:latin typeface="Cambria Math" panose="02040503050406030204" pitchFamily="18" charset="0"/>
                        </a:rPr>
                        <m:t>1+</m:t>
                      </m:r>
                      <m:r>
                        <a:rPr lang="en-US" altLang="zh-CN" i="1">
                          <a:latin typeface="Cambria Math" panose="02040503050406030204" pitchFamily="18" charset="0"/>
                        </a:rPr>
                        <m:t>𝐵</m:t>
                      </m:r>
                      <m:r>
                        <a:rPr lang="en-US" altLang="zh-CN" i="1">
                          <a:latin typeface="Cambria Math" panose="02040503050406030204" pitchFamily="18" charset="0"/>
                        </a:rPr>
                        <m:t>2+</m:t>
                      </m:r>
                      <m:r>
                        <a:rPr lang="en-US" altLang="zh-CN" i="1">
                          <a:latin typeface="Cambria Math" panose="02040503050406030204" pitchFamily="18" charset="0"/>
                        </a:rPr>
                        <m:t>𝐵</m:t>
                      </m:r>
                      <m:r>
                        <a:rPr lang="en-US" altLang="zh-CN" i="1">
                          <a:latin typeface="Cambria Math" panose="02040503050406030204" pitchFamily="18" charset="0"/>
                        </a:rPr>
                        <m:t>3</m:t>
                      </m:r>
                      <m:r>
                        <a:rPr lang="en-US" altLang="zh-CN" i="1">
                          <a:latin typeface="Cambria Math" panose="02040503050406030204" pitchFamily="18" charset="0"/>
                        </a:rPr>
                        <m:t>𝐵</m:t>
                      </m:r>
                      <m:r>
                        <a:rPr lang="en-US" altLang="zh-CN" i="1">
                          <a:latin typeface="Cambria Math" panose="02040503050406030204" pitchFamily="18" charset="0"/>
                        </a:rPr>
                        <m:t>5+</m:t>
                      </m:r>
                      <m:r>
                        <a:rPr lang="en-US" altLang="zh-CN" i="1">
                          <a:latin typeface="Cambria Math" panose="02040503050406030204" pitchFamily="18" charset="0"/>
                        </a:rPr>
                        <m:t>𝐵</m:t>
                      </m:r>
                      <m:r>
                        <a:rPr lang="en-US" altLang="zh-CN" i="1">
                          <a:latin typeface="Cambria Math" panose="02040503050406030204" pitchFamily="18" charset="0"/>
                        </a:rPr>
                        <m:t>4+</m:t>
                      </m:r>
                      <m:r>
                        <a:rPr lang="en-US" altLang="zh-CN" i="1">
                          <a:latin typeface="Cambria Math" panose="02040503050406030204" pitchFamily="18" charset="0"/>
                        </a:rPr>
                        <m:t>𝐵</m:t>
                      </m:r>
                      <m:r>
                        <a:rPr lang="en-US" altLang="zh-CN" i="1">
                          <a:latin typeface="Cambria Math" panose="02040503050406030204" pitchFamily="18" charset="0"/>
                        </a:rPr>
                        <m:t>6</m:t>
                      </m:r>
                    </m:oMath>
                  </m:oMathPara>
                </a14:m>
                <a:endParaRPr lang="zh-CN" altLang="zh-CN" dirty="0"/>
              </a:p>
              <a:p>
                <a:endParaRPr lang="zh-CN" altLang="en-US" dirty="0"/>
              </a:p>
            </p:txBody>
          </p:sp>
        </mc:Choice>
        <mc:Fallback xmlns="">
          <p:sp>
            <p:nvSpPr>
              <p:cNvPr id="24" name="文本框 23">
                <a:extLst>
                  <a:ext uri="{FF2B5EF4-FFF2-40B4-BE49-F238E27FC236}">
                    <a16:creationId xmlns:a16="http://schemas.microsoft.com/office/drawing/2014/main" id="{F397DC91-F86F-4052-A494-7545868A8043}"/>
                  </a:ext>
                </a:extLst>
              </p:cNvPr>
              <p:cNvSpPr txBox="1">
                <a:spLocks noRot="1" noChangeAspect="1" noMove="1" noResize="1" noEditPoints="1" noAdjustHandles="1" noChangeArrowheads="1" noChangeShapeType="1" noTextEdit="1"/>
              </p:cNvSpPr>
              <p:nvPr/>
            </p:nvSpPr>
            <p:spPr>
              <a:xfrm>
                <a:off x="755791" y="4363882"/>
                <a:ext cx="6315511" cy="2308324"/>
              </a:xfrm>
              <a:prstGeom prst="rect">
                <a:avLst/>
              </a:prstGeom>
              <a:blipFill>
                <a:blip r:embed="rId9"/>
                <a:stretch>
                  <a:fillRect l="-869" t="-1583"/>
                </a:stretch>
              </a:blipFill>
            </p:spPr>
            <p:txBody>
              <a:bodyPr/>
              <a:lstStyle/>
              <a:p>
                <a:r>
                  <a:rPr lang="zh-CN" altLang="en-US">
                    <a:noFill/>
                  </a:rPr>
                  <a:t> </a:t>
                </a:r>
              </a:p>
            </p:txBody>
          </p:sp>
        </mc:Fallback>
      </mc:AlternateContent>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1281" y="475875"/>
            <a:ext cx="6078917" cy="4107537"/>
          </a:xfrm>
          <a:prstGeom prst="rect">
            <a:avLst/>
          </a:prstGeom>
        </p:spPr>
      </p:pic>
    </p:spTree>
    <p:extLst>
      <p:ext uri="{BB962C8B-B14F-4D97-AF65-F5344CB8AC3E}">
        <p14:creationId xmlns:p14="http://schemas.microsoft.com/office/powerpoint/2010/main" val="276281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5213D912-6E37-4FE9-AD9F-ACF25F1B9D72}"/>
              </a:ext>
            </a:extLst>
          </p:cNvPr>
          <p:cNvSpPr/>
          <p:nvPr/>
        </p:nvSpPr>
        <p:spPr>
          <a:xfrm>
            <a:off x="735169" y="465623"/>
            <a:ext cx="2028119" cy="523220"/>
          </a:xfrm>
          <a:prstGeom prst="rect">
            <a:avLst/>
          </a:prstGeom>
        </p:spPr>
        <p:txBody>
          <a:bodyPr wrap="none">
            <a:spAutoFit/>
          </a:bodyPr>
          <a:lstStyle/>
          <a:p>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计算威胁值</a:t>
            </a:r>
            <a:endParaRPr lang="zh-CN" altLang="en-US" sz="2800" dirty="0">
              <a:latin typeface="造字工房力黑（非商用）常规体" pitchFamily="50" charset="-122"/>
              <a:ea typeface="造字工房力黑（非商用）常规体" pitchFamily="50" charset="-122"/>
            </a:endParaRPr>
          </a:p>
        </p:txBody>
      </p:sp>
      <p:sp>
        <p:nvSpPr>
          <p:cNvPr id="10" name="矩形 9">
            <a:extLst>
              <a:ext uri="{FF2B5EF4-FFF2-40B4-BE49-F238E27FC236}">
                <a16:creationId xmlns:a16="http://schemas.microsoft.com/office/drawing/2014/main" id="{25489B07-E32A-423B-8BFE-7DC8FAB85C67}"/>
              </a:ext>
            </a:extLst>
          </p:cNvPr>
          <p:cNvSpPr/>
          <p:nvPr/>
        </p:nvSpPr>
        <p:spPr>
          <a:xfrm>
            <a:off x="735169" y="1151290"/>
            <a:ext cx="9434004" cy="923330"/>
          </a:xfrm>
          <a:prstGeom prst="rect">
            <a:avLst/>
          </a:prstGeom>
        </p:spPr>
        <p:txBody>
          <a:bodyPr wrap="square">
            <a:spAutoFit/>
          </a:bodyPr>
          <a:lstStyle/>
          <a:p>
            <a:pPr>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Tix</a:t>
            </a:r>
            <a:r>
              <a:rPr lang="zh-CN" altLang="zh-CN" b="1" dirty="0">
                <a:latin typeface="宋体" panose="02010600030101010101" pitchFamily="2" charset="-122"/>
                <a:ea typeface="宋体" panose="02010600030101010101" pitchFamily="2" charset="-122"/>
                <a:cs typeface="Times New Roman" panose="02020603050405020304" pitchFamily="18" charset="0"/>
              </a:rPr>
              <a:t>的计算</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  </a:t>
            </a:r>
            <a:r>
              <a:rPr lang="zh-CN" altLang="zh-CN" b="1" dirty="0">
                <a:latin typeface="宋体" panose="02010600030101010101" pitchFamily="2" charset="-122"/>
                <a:ea typeface="宋体" panose="02010600030101010101" pitchFamily="2" charset="-122"/>
                <a:cs typeface="Times New Roman" panose="02020603050405020304" pitchFamily="18" charset="0"/>
              </a:rPr>
              <a:t>采用</a:t>
            </a:r>
            <a:r>
              <a:rPr lang="en-US" altLang="zh-CN" b="1" dirty="0">
                <a:latin typeface="宋体" panose="02010600030101010101" pitchFamily="2" charset="-122"/>
                <a:ea typeface="宋体" panose="02010600030101010101" pitchFamily="2" charset="-122"/>
                <a:cs typeface="Times New Roman" panose="02020603050405020304" pitchFamily="18" charset="0"/>
              </a:rPr>
              <a:t>RM</a:t>
            </a:r>
            <a:r>
              <a:rPr lang="zh-CN" altLang="zh-CN" b="1" dirty="0">
                <a:latin typeface="宋体" panose="02010600030101010101" pitchFamily="2" charset="-122"/>
                <a:ea typeface="宋体" panose="02010600030101010101" pitchFamily="2" charset="-122"/>
                <a:cs typeface="Times New Roman" panose="02020603050405020304" pitchFamily="18" charset="0"/>
              </a:rPr>
              <a:t>算法，将本周期的统计安全事件除以最近半年的同类安全事件总数，得到比例值（比如</a:t>
            </a:r>
            <a:r>
              <a:rPr lang="en-US" altLang="zh-CN" b="1" dirty="0">
                <a:latin typeface="宋体" panose="02010600030101010101" pitchFamily="2" charset="-122"/>
                <a:ea typeface="宋体" panose="02010600030101010101" pitchFamily="2" charset="-122"/>
                <a:cs typeface="Times New Roman" panose="02020603050405020304" pitchFamily="18" charset="0"/>
              </a:rPr>
              <a:t>2017</a:t>
            </a:r>
            <a:r>
              <a:rPr lang="zh-CN" altLang="zh-CN" b="1" dirty="0">
                <a:latin typeface="宋体" panose="02010600030101010101" pitchFamily="2" charset="-122"/>
                <a:ea typeface="宋体" panose="02010600030101010101" pitchFamily="2" charset="-122"/>
                <a:cs typeface="Times New Roman" panose="02020603050405020304" pitchFamily="18" charset="0"/>
              </a:rPr>
              <a:t>年</a:t>
            </a:r>
            <a:r>
              <a:rPr lang="en-US" altLang="zh-CN" b="1" dirty="0">
                <a:latin typeface="宋体" panose="02010600030101010101" pitchFamily="2" charset="-122"/>
                <a:ea typeface="宋体" panose="02010600030101010101" pitchFamily="2" charset="-122"/>
                <a:cs typeface="Times New Roman" panose="02020603050405020304" pitchFamily="18" charset="0"/>
              </a:rPr>
              <a:t>1</a:t>
            </a:r>
            <a:r>
              <a:rPr lang="zh-CN" altLang="zh-CN" b="1" dirty="0">
                <a:latin typeface="宋体" panose="02010600030101010101" pitchFamily="2" charset="-122"/>
                <a:ea typeface="宋体" panose="02010600030101010101" pitchFamily="2" charset="-122"/>
                <a:cs typeface="Times New Roman" panose="02020603050405020304" pitchFamily="18" charset="0"/>
              </a:rPr>
              <a:t>月的值除以</a:t>
            </a:r>
            <a:r>
              <a:rPr lang="en-US" altLang="zh-CN" b="1" dirty="0">
                <a:latin typeface="宋体" panose="02010600030101010101" pitchFamily="2" charset="-122"/>
                <a:ea typeface="宋体" panose="02010600030101010101" pitchFamily="2" charset="-122"/>
                <a:cs typeface="Times New Roman" panose="02020603050405020304" pitchFamily="18" charset="0"/>
              </a:rPr>
              <a:t>2017</a:t>
            </a:r>
            <a:r>
              <a:rPr lang="zh-CN" altLang="zh-CN" b="1" dirty="0">
                <a:latin typeface="宋体" panose="02010600030101010101" pitchFamily="2" charset="-122"/>
                <a:ea typeface="宋体" panose="02010600030101010101" pitchFamily="2" charset="-122"/>
                <a:cs typeface="Times New Roman" panose="02020603050405020304" pitchFamily="18" charset="0"/>
              </a:rPr>
              <a:t>上半年的值总和，</a:t>
            </a:r>
            <a:r>
              <a:rPr lang="en-US" altLang="zh-CN" b="1" dirty="0">
                <a:latin typeface="宋体" panose="02010600030101010101" pitchFamily="2" charset="-122"/>
                <a:ea typeface="宋体" panose="02010600030101010101" pitchFamily="2" charset="-122"/>
                <a:cs typeface="Times New Roman" panose="02020603050405020304" pitchFamily="18" charset="0"/>
              </a:rPr>
              <a:t>2017</a:t>
            </a:r>
            <a:r>
              <a:rPr lang="zh-CN" altLang="zh-CN" b="1" dirty="0">
                <a:latin typeface="宋体" panose="02010600030101010101" pitchFamily="2" charset="-122"/>
                <a:ea typeface="宋体" panose="02010600030101010101" pitchFamily="2" charset="-122"/>
                <a:cs typeface="Times New Roman" panose="02020603050405020304" pitchFamily="18" charset="0"/>
              </a:rPr>
              <a:t>年</a:t>
            </a:r>
            <a:r>
              <a:rPr lang="en-US" altLang="zh-CN" b="1" dirty="0">
                <a:latin typeface="宋体" panose="02010600030101010101" pitchFamily="2" charset="-122"/>
                <a:ea typeface="宋体" panose="02010600030101010101" pitchFamily="2" charset="-122"/>
                <a:cs typeface="Times New Roman" panose="02020603050405020304" pitchFamily="18" charset="0"/>
              </a:rPr>
              <a:t>9</a:t>
            </a:r>
            <a:r>
              <a:rPr lang="zh-CN" altLang="zh-CN" b="1" dirty="0">
                <a:latin typeface="宋体" panose="02010600030101010101" pitchFamily="2" charset="-122"/>
                <a:ea typeface="宋体" panose="02010600030101010101" pitchFamily="2" charset="-122"/>
                <a:cs typeface="Times New Roman" panose="02020603050405020304" pitchFamily="18" charset="0"/>
              </a:rPr>
              <a:t>月除以</a:t>
            </a:r>
            <a:r>
              <a:rPr lang="en-US" altLang="zh-CN" b="1" dirty="0">
                <a:latin typeface="宋体" panose="02010600030101010101" pitchFamily="2" charset="-122"/>
                <a:ea typeface="宋体" panose="02010600030101010101" pitchFamily="2" charset="-122"/>
                <a:cs typeface="Times New Roman" panose="02020603050405020304" pitchFamily="18" charset="0"/>
              </a:rPr>
              <a:t>2017</a:t>
            </a:r>
            <a:r>
              <a:rPr lang="zh-CN" altLang="zh-CN" b="1" dirty="0">
                <a:latin typeface="宋体" panose="02010600030101010101" pitchFamily="2" charset="-122"/>
                <a:ea typeface="宋体" panose="02010600030101010101" pitchFamily="2" charset="-122"/>
                <a:cs typeface="Times New Roman" panose="02020603050405020304" pitchFamily="18" charset="0"/>
              </a:rPr>
              <a:t>下半年的值总和）。</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1" name="Rectangle 2">
            <a:extLst>
              <a:ext uri="{FF2B5EF4-FFF2-40B4-BE49-F238E27FC236}">
                <a16:creationId xmlns:a16="http://schemas.microsoft.com/office/drawing/2014/main" id="{B432226A-29FE-4979-B74E-76D808AE1A8F}"/>
              </a:ext>
            </a:extLst>
          </p:cNvPr>
          <p:cNvSpPr>
            <a:spLocks noChangeArrowheads="1"/>
          </p:cNvSpPr>
          <p:nvPr/>
        </p:nvSpPr>
        <p:spPr bwMode="auto">
          <a:xfrm>
            <a:off x="0" y="-1"/>
            <a:ext cx="320610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B2810545-C344-40EE-9661-5B8B2D8C1067}"/>
              </a:ext>
            </a:extLst>
          </p:cNvPr>
          <p:cNvGraphicFramePr>
            <a:graphicFrameLocks noChangeAspect="1"/>
          </p:cNvGraphicFramePr>
          <p:nvPr>
            <p:extLst>
              <p:ext uri="{D42A27DB-BD31-4B8C-83A1-F6EECF244321}">
                <p14:modId xmlns:p14="http://schemas.microsoft.com/office/powerpoint/2010/main" val="3668937318"/>
              </p:ext>
            </p:extLst>
          </p:nvPr>
        </p:nvGraphicFramePr>
        <p:xfrm>
          <a:off x="3626413" y="2077923"/>
          <a:ext cx="2965513" cy="1800490"/>
        </p:xfrm>
        <a:graphic>
          <a:graphicData uri="http://schemas.openxmlformats.org/presentationml/2006/ole">
            <mc:AlternateContent xmlns:mc="http://schemas.openxmlformats.org/markup-compatibility/2006">
              <mc:Choice xmlns:v="urn:schemas-microsoft-com:vml" Requires="v">
                <p:oleObj spid="_x0000_s25627" r:id="rId9" imgW="799753" imgH="482391" progId="Unknown">
                  <p:embed/>
                </p:oleObj>
              </mc:Choice>
              <mc:Fallback>
                <p:oleObj r:id="rId9" imgW="799753" imgH="482391" progId="Unknown">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6413" y="2077923"/>
                        <a:ext cx="2965513" cy="1800490"/>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218062A5-9A06-4059-B0D1-944A0821F201}"/>
              </a:ext>
            </a:extLst>
          </p:cNvPr>
          <p:cNvSpPr/>
          <p:nvPr/>
        </p:nvSpPr>
        <p:spPr>
          <a:xfrm>
            <a:off x="6632758" y="3449772"/>
            <a:ext cx="1930337"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（本案例中</a:t>
            </a:r>
            <a:r>
              <a:rPr lang="en-US" altLang="zh-CN" dirty="0">
                <a:latin typeface="Times New Roman" panose="02020603050405020304" pitchFamily="18" charset="0"/>
                <a:ea typeface="宋体" panose="02010600030101010101" pitchFamily="2" charset="-122"/>
              </a:rPr>
              <a:t>n=6</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graphicFrame>
        <p:nvGraphicFramePr>
          <p:cNvPr id="14" name="表格 13">
            <a:extLst>
              <a:ext uri="{FF2B5EF4-FFF2-40B4-BE49-F238E27FC236}">
                <a16:creationId xmlns:a16="http://schemas.microsoft.com/office/drawing/2014/main" id="{83F5E6D8-9CF0-4C8D-93E1-5054D99F0058}"/>
              </a:ext>
            </a:extLst>
          </p:cNvPr>
          <p:cNvGraphicFramePr>
            <a:graphicFrameLocks noGrp="1"/>
          </p:cNvGraphicFramePr>
          <p:nvPr>
            <p:extLst>
              <p:ext uri="{D42A27DB-BD31-4B8C-83A1-F6EECF244321}">
                <p14:modId xmlns:p14="http://schemas.microsoft.com/office/powerpoint/2010/main" val="591664407"/>
              </p:ext>
            </p:extLst>
          </p:nvPr>
        </p:nvGraphicFramePr>
        <p:xfrm>
          <a:off x="634839" y="4081838"/>
          <a:ext cx="8315699" cy="2343453"/>
        </p:xfrm>
        <a:graphic>
          <a:graphicData uri="http://schemas.openxmlformats.org/drawingml/2006/table">
            <a:tbl>
              <a:tblPr firstRow="1" firstCol="1" bandRow="1">
                <a:tableStyleId>{5C22544A-7EE6-4342-B048-85BDC9FD1C3A}</a:tableStyleId>
              </a:tblPr>
              <a:tblGrid>
                <a:gridCol w="1288751">
                  <a:extLst>
                    <a:ext uri="{9D8B030D-6E8A-4147-A177-3AD203B41FA5}">
                      <a16:colId xmlns:a16="http://schemas.microsoft.com/office/drawing/2014/main" val="3756309834"/>
                    </a:ext>
                  </a:extLst>
                </a:gridCol>
                <a:gridCol w="585579">
                  <a:extLst>
                    <a:ext uri="{9D8B030D-6E8A-4147-A177-3AD203B41FA5}">
                      <a16:colId xmlns:a16="http://schemas.microsoft.com/office/drawing/2014/main" val="1531558723"/>
                    </a:ext>
                  </a:extLst>
                </a:gridCol>
                <a:gridCol w="585579">
                  <a:extLst>
                    <a:ext uri="{9D8B030D-6E8A-4147-A177-3AD203B41FA5}">
                      <a16:colId xmlns:a16="http://schemas.microsoft.com/office/drawing/2014/main" val="766138348"/>
                    </a:ext>
                  </a:extLst>
                </a:gridCol>
                <a:gridCol w="585579">
                  <a:extLst>
                    <a:ext uri="{9D8B030D-6E8A-4147-A177-3AD203B41FA5}">
                      <a16:colId xmlns:a16="http://schemas.microsoft.com/office/drawing/2014/main" val="391216674"/>
                    </a:ext>
                  </a:extLst>
                </a:gridCol>
                <a:gridCol w="585579">
                  <a:extLst>
                    <a:ext uri="{9D8B030D-6E8A-4147-A177-3AD203B41FA5}">
                      <a16:colId xmlns:a16="http://schemas.microsoft.com/office/drawing/2014/main" val="2421156054"/>
                    </a:ext>
                  </a:extLst>
                </a:gridCol>
                <a:gridCol w="585579">
                  <a:extLst>
                    <a:ext uri="{9D8B030D-6E8A-4147-A177-3AD203B41FA5}">
                      <a16:colId xmlns:a16="http://schemas.microsoft.com/office/drawing/2014/main" val="1494780782"/>
                    </a:ext>
                  </a:extLst>
                </a:gridCol>
                <a:gridCol w="585579">
                  <a:extLst>
                    <a:ext uri="{9D8B030D-6E8A-4147-A177-3AD203B41FA5}">
                      <a16:colId xmlns:a16="http://schemas.microsoft.com/office/drawing/2014/main" val="4081667443"/>
                    </a:ext>
                  </a:extLst>
                </a:gridCol>
                <a:gridCol w="585579">
                  <a:extLst>
                    <a:ext uri="{9D8B030D-6E8A-4147-A177-3AD203B41FA5}">
                      <a16:colId xmlns:a16="http://schemas.microsoft.com/office/drawing/2014/main" val="2282482259"/>
                    </a:ext>
                  </a:extLst>
                </a:gridCol>
                <a:gridCol w="585579">
                  <a:extLst>
                    <a:ext uri="{9D8B030D-6E8A-4147-A177-3AD203B41FA5}">
                      <a16:colId xmlns:a16="http://schemas.microsoft.com/office/drawing/2014/main" val="1220564126"/>
                    </a:ext>
                  </a:extLst>
                </a:gridCol>
                <a:gridCol w="585579">
                  <a:extLst>
                    <a:ext uri="{9D8B030D-6E8A-4147-A177-3AD203B41FA5}">
                      <a16:colId xmlns:a16="http://schemas.microsoft.com/office/drawing/2014/main" val="846741859"/>
                    </a:ext>
                  </a:extLst>
                </a:gridCol>
                <a:gridCol w="585579">
                  <a:extLst>
                    <a:ext uri="{9D8B030D-6E8A-4147-A177-3AD203B41FA5}">
                      <a16:colId xmlns:a16="http://schemas.microsoft.com/office/drawing/2014/main" val="2355646591"/>
                    </a:ext>
                  </a:extLst>
                </a:gridCol>
                <a:gridCol w="585579">
                  <a:extLst>
                    <a:ext uri="{9D8B030D-6E8A-4147-A177-3AD203B41FA5}">
                      <a16:colId xmlns:a16="http://schemas.microsoft.com/office/drawing/2014/main" val="2433843510"/>
                    </a:ext>
                  </a:extLst>
                </a:gridCol>
                <a:gridCol w="585579">
                  <a:extLst>
                    <a:ext uri="{9D8B030D-6E8A-4147-A177-3AD203B41FA5}">
                      <a16:colId xmlns:a16="http://schemas.microsoft.com/office/drawing/2014/main" val="57895374"/>
                    </a:ext>
                  </a:extLst>
                </a:gridCol>
              </a:tblGrid>
              <a:tr h="334779">
                <a:tc>
                  <a:txBody>
                    <a:bodyPr/>
                    <a:lstStyle/>
                    <a:p>
                      <a:pPr algn="ctr">
                        <a:spcAft>
                          <a:spcPts val="0"/>
                        </a:spcAft>
                      </a:pPr>
                      <a:r>
                        <a:rPr lang="zh-CN" sz="1100" kern="0">
                          <a:effectLst/>
                        </a:rPr>
                        <a:t>项目</a:t>
                      </a:r>
                      <a:r>
                        <a:rPr lang="en-US" sz="1100" kern="0">
                          <a:effectLst/>
                        </a:rPr>
                        <a:t>            </a:t>
                      </a:r>
                      <a:r>
                        <a:rPr lang="zh-CN" sz="1100" kern="0">
                          <a:effectLst/>
                        </a:rPr>
                        <a:t>月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0535616"/>
                  </a:ext>
                </a:extLst>
              </a:tr>
              <a:tr h="334779">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0.093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0.457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0.263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3302366"/>
                  </a:ext>
                </a:extLst>
              </a:tr>
              <a:tr h="334779">
                <a:tc>
                  <a:txBody>
                    <a:bodyPr/>
                    <a:lstStyle/>
                    <a:p>
                      <a:pPr algn="ctr">
                        <a:spcAft>
                          <a:spcPts val="0"/>
                        </a:spcAft>
                      </a:pPr>
                      <a:r>
                        <a:rPr lang="zh-CN" sz="1100" kern="0">
                          <a:effectLst/>
                        </a:rPr>
                        <a:t>身份鉴别</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68729656"/>
                  </a:ext>
                </a:extLst>
              </a:tr>
              <a:tr h="334779">
                <a:tc>
                  <a:txBody>
                    <a:bodyPr/>
                    <a:lstStyle/>
                    <a:p>
                      <a:pPr algn="ctr">
                        <a:spcAft>
                          <a:spcPts val="0"/>
                        </a:spcAft>
                      </a:pPr>
                      <a:r>
                        <a:rPr lang="zh-CN" sz="1100" kern="0">
                          <a:effectLst/>
                        </a:rPr>
                        <a:t>访问控制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0.129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073463"/>
                  </a:ext>
                </a:extLst>
              </a:tr>
              <a:tr h="334779">
                <a:tc>
                  <a:txBody>
                    <a:bodyPr/>
                    <a:lstStyle/>
                    <a:p>
                      <a:pPr algn="ctr">
                        <a:spcAft>
                          <a:spcPts val="0"/>
                        </a:spcAft>
                      </a:pPr>
                      <a:r>
                        <a:rPr lang="zh-CN" sz="1100" kern="0">
                          <a:effectLst/>
                        </a:rPr>
                        <a:t>非法外联</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0.128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0.165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0.163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0576994"/>
                  </a:ext>
                </a:extLst>
              </a:tr>
              <a:tr h="334779">
                <a:tc>
                  <a:txBody>
                    <a:bodyPr/>
                    <a:lstStyle/>
                    <a:p>
                      <a:pPr algn="ctr">
                        <a:spcAft>
                          <a:spcPts val="0"/>
                        </a:spcAft>
                      </a:pPr>
                      <a:r>
                        <a:rPr lang="zh-CN" sz="1100" kern="0">
                          <a:effectLst/>
                        </a:rPr>
                        <a:t>非法入侵</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12141310"/>
                  </a:ext>
                </a:extLst>
              </a:tr>
              <a:tr h="334779">
                <a:tc>
                  <a:txBody>
                    <a:bodyPr/>
                    <a:lstStyle/>
                    <a:p>
                      <a:pPr algn="ctr">
                        <a:spcAft>
                          <a:spcPts val="0"/>
                        </a:spcAft>
                      </a:pPr>
                      <a:r>
                        <a:rPr lang="zh-CN" sz="1100" kern="0">
                          <a:effectLst/>
                        </a:rPr>
                        <a:t>非法攻击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0.168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38144045"/>
                  </a:ext>
                </a:extLst>
              </a:tr>
            </a:tbl>
          </a:graphicData>
        </a:graphic>
      </p:graphicFrame>
      <p:sp>
        <p:nvSpPr>
          <p:cNvPr id="15" name="矩形 14">
            <a:extLst>
              <a:ext uri="{FF2B5EF4-FFF2-40B4-BE49-F238E27FC236}">
                <a16:creationId xmlns:a16="http://schemas.microsoft.com/office/drawing/2014/main" id="{C9F6F5E5-8D8F-440F-979E-25FFCB0FF28F}"/>
              </a:ext>
            </a:extLst>
          </p:cNvPr>
          <p:cNvSpPr/>
          <p:nvPr/>
        </p:nvSpPr>
        <p:spPr>
          <a:xfrm>
            <a:off x="634839" y="3396187"/>
            <a:ext cx="2356735"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a:t>
            </a:r>
            <a:r>
              <a:rPr lang="en-US" altLang="zh-CN" sz="2800" b="1" dirty="0">
                <a:latin typeface="造字工房力黑（非商用）常规体" pitchFamily="50" charset="-122"/>
                <a:ea typeface="造字工房力黑（非商用）常规体" pitchFamily="50" charset="-122"/>
              </a:rPr>
              <a:t>Tix</a:t>
            </a:r>
            <a:endParaRPr lang="zh-CN" altLang="en-US" sz="2800" dirty="0">
              <a:latin typeface="造字工房力黑（非商用）常规体" pitchFamily="50" charset="-122"/>
              <a:ea typeface="造字工房力黑（非商用）常规体" pitchFamily="50" charset="-122"/>
            </a:endParaRPr>
          </a:p>
        </p:txBody>
      </p:sp>
      <p:graphicFrame>
        <p:nvGraphicFramePr>
          <p:cNvPr id="17" name="图表 16">
            <a:extLst>
              <a:ext uri="{FF2B5EF4-FFF2-40B4-BE49-F238E27FC236}">
                <a16:creationId xmlns:a16="http://schemas.microsoft.com/office/drawing/2014/main" id="{E2B555C4-2DDB-4513-8264-CD1CA1A1082D}"/>
              </a:ext>
            </a:extLst>
          </p:cNvPr>
          <p:cNvGraphicFramePr/>
          <p:nvPr>
            <p:extLst>
              <p:ext uri="{D42A27DB-BD31-4B8C-83A1-F6EECF244321}">
                <p14:modId xmlns:p14="http://schemas.microsoft.com/office/powerpoint/2010/main" val="3370846241"/>
              </p:ext>
            </p:extLst>
          </p:nvPr>
        </p:nvGraphicFramePr>
        <p:xfrm>
          <a:off x="8950538" y="2951429"/>
          <a:ext cx="3241462" cy="2579159"/>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55557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10" name="矩形 9">
            <a:extLst>
              <a:ext uri="{FF2B5EF4-FFF2-40B4-BE49-F238E27FC236}">
                <a16:creationId xmlns:a16="http://schemas.microsoft.com/office/drawing/2014/main" id="{25489B07-E32A-423B-8BFE-7DC8FAB85C67}"/>
              </a:ext>
            </a:extLst>
          </p:cNvPr>
          <p:cNvSpPr/>
          <p:nvPr/>
        </p:nvSpPr>
        <p:spPr>
          <a:xfrm>
            <a:off x="772578" y="696981"/>
            <a:ext cx="9434004" cy="2185214"/>
          </a:xfrm>
          <a:prstGeom prst="rect">
            <a:avLst/>
          </a:prstGeom>
        </p:spPr>
        <p:txBody>
          <a:bodyPr wrap="square">
            <a:spAutoFit/>
          </a:bodyPr>
          <a:lstStyle/>
          <a:p>
            <a:pPr>
              <a:spcAft>
                <a:spcPts val="0"/>
              </a:spcAft>
            </a:pPr>
            <a:r>
              <a:rPr lang="en-US" altLang="zh-CN" sz="2800" b="1" dirty="0">
                <a:latin typeface="宋体" panose="02010600030101010101" pitchFamily="2" charset="-122"/>
                <a:ea typeface="宋体" panose="02010600030101010101" pitchFamily="2" charset="-122"/>
                <a:cs typeface="Times New Roman" panose="02020603050405020304" pitchFamily="18" charset="0"/>
              </a:rPr>
              <a:t>Tix</a:t>
            </a:r>
            <a:r>
              <a:rPr lang="zh-CN" altLang="zh-CN" sz="2800" b="1" dirty="0">
                <a:latin typeface="宋体" panose="02010600030101010101" pitchFamily="2" charset="-122"/>
                <a:ea typeface="宋体" panose="02010600030101010101" pitchFamily="2" charset="-122"/>
                <a:cs typeface="Times New Roman" panose="02020603050405020304" pitchFamily="18" charset="0"/>
              </a:rPr>
              <a:t>的计算</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endParaRPr lang="zh-CN" altLang="zh-CN" sz="28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例如：</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2017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上半年恶意代码类事件总和为</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321+184+206+233+264+1015=2223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万件</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2017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月有</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321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万件恶意代码类事件</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根据公式，</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2017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月的恶意代码事件的</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Tix</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值为：</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321/2223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0.144</a:t>
            </a:r>
            <a:endParaRPr lang="zh-CN" altLang="zh-CN" sz="2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Rectangle 2">
            <a:extLst>
              <a:ext uri="{FF2B5EF4-FFF2-40B4-BE49-F238E27FC236}">
                <a16:creationId xmlns:a16="http://schemas.microsoft.com/office/drawing/2014/main" id="{B432226A-29FE-4979-B74E-76D808AE1A8F}"/>
              </a:ext>
            </a:extLst>
          </p:cNvPr>
          <p:cNvSpPr>
            <a:spLocks noChangeArrowheads="1"/>
          </p:cNvSpPr>
          <p:nvPr/>
        </p:nvSpPr>
        <p:spPr bwMode="auto">
          <a:xfrm>
            <a:off x="0" y="-1"/>
            <a:ext cx="320610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B2810545-C344-40EE-9661-5B8B2D8C1067}"/>
              </a:ext>
            </a:extLst>
          </p:cNvPr>
          <p:cNvGraphicFramePr>
            <a:graphicFrameLocks noChangeAspect="1"/>
          </p:cNvGraphicFramePr>
          <p:nvPr>
            <p:extLst>
              <p:ext uri="{D42A27DB-BD31-4B8C-83A1-F6EECF244321}">
                <p14:modId xmlns:p14="http://schemas.microsoft.com/office/powerpoint/2010/main" val="861361777"/>
              </p:ext>
            </p:extLst>
          </p:nvPr>
        </p:nvGraphicFramePr>
        <p:xfrm>
          <a:off x="8343556" y="1762975"/>
          <a:ext cx="2965513" cy="1800490"/>
        </p:xfrm>
        <a:graphic>
          <a:graphicData uri="http://schemas.openxmlformats.org/presentationml/2006/ole">
            <mc:AlternateContent xmlns:mc="http://schemas.openxmlformats.org/markup-compatibility/2006">
              <mc:Choice xmlns:v="urn:schemas-microsoft-com:vml" Requires="v">
                <p:oleObj spid="_x0000_s27658" r:id="rId9" imgW="799753" imgH="482391" progId="Unknown">
                  <p:embed/>
                </p:oleObj>
              </mc:Choice>
              <mc:Fallback>
                <p:oleObj r:id="rId9" imgW="799753" imgH="482391" progId="Unknown">
                  <p:embed/>
                  <p:pic>
                    <p:nvPicPr>
                      <p:cNvPr id="12" name="对象 11">
                        <a:extLst>
                          <a:ext uri="{FF2B5EF4-FFF2-40B4-BE49-F238E27FC236}">
                            <a16:creationId xmlns:a16="http://schemas.microsoft.com/office/drawing/2014/main" id="{B2810545-C344-40EE-9661-5B8B2D8C1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43556" y="1762975"/>
                        <a:ext cx="2965513" cy="1800490"/>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218062A5-9A06-4059-B0D1-944A0821F201}"/>
              </a:ext>
            </a:extLst>
          </p:cNvPr>
          <p:cNvSpPr/>
          <p:nvPr/>
        </p:nvSpPr>
        <p:spPr>
          <a:xfrm>
            <a:off x="7692301" y="3550075"/>
            <a:ext cx="1930337"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（本案例中</a:t>
            </a:r>
            <a:r>
              <a:rPr lang="en-US" altLang="zh-CN" dirty="0">
                <a:latin typeface="Times New Roman" panose="02020603050405020304" pitchFamily="18" charset="0"/>
                <a:ea typeface="宋体" panose="02010600030101010101" pitchFamily="2" charset="-122"/>
              </a:rPr>
              <a:t>n=6</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graphicFrame>
        <p:nvGraphicFramePr>
          <p:cNvPr id="14" name="表格 13">
            <a:extLst>
              <a:ext uri="{FF2B5EF4-FFF2-40B4-BE49-F238E27FC236}">
                <a16:creationId xmlns:a16="http://schemas.microsoft.com/office/drawing/2014/main" id="{83F5E6D8-9CF0-4C8D-93E1-5054D99F0058}"/>
              </a:ext>
            </a:extLst>
          </p:cNvPr>
          <p:cNvGraphicFramePr>
            <a:graphicFrameLocks noGrp="1"/>
          </p:cNvGraphicFramePr>
          <p:nvPr>
            <p:extLst>
              <p:ext uri="{D42A27DB-BD31-4B8C-83A1-F6EECF244321}">
                <p14:modId xmlns:p14="http://schemas.microsoft.com/office/powerpoint/2010/main" val="2678631312"/>
              </p:ext>
            </p:extLst>
          </p:nvPr>
        </p:nvGraphicFramePr>
        <p:xfrm>
          <a:off x="1163728" y="4039006"/>
          <a:ext cx="8315699" cy="2343453"/>
        </p:xfrm>
        <a:graphic>
          <a:graphicData uri="http://schemas.openxmlformats.org/drawingml/2006/table">
            <a:tbl>
              <a:tblPr firstRow="1" firstCol="1" bandRow="1">
                <a:tableStyleId>{5C22544A-7EE6-4342-B048-85BDC9FD1C3A}</a:tableStyleId>
              </a:tblPr>
              <a:tblGrid>
                <a:gridCol w="1288751">
                  <a:extLst>
                    <a:ext uri="{9D8B030D-6E8A-4147-A177-3AD203B41FA5}">
                      <a16:colId xmlns:a16="http://schemas.microsoft.com/office/drawing/2014/main" val="3756309834"/>
                    </a:ext>
                  </a:extLst>
                </a:gridCol>
                <a:gridCol w="585579">
                  <a:extLst>
                    <a:ext uri="{9D8B030D-6E8A-4147-A177-3AD203B41FA5}">
                      <a16:colId xmlns:a16="http://schemas.microsoft.com/office/drawing/2014/main" val="1531558723"/>
                    </a:ext>
                  </a:extLst>
                </a:gridCol>
                <a:gridCol w="585579">
                  <a:extLst>
                    <a:ext uri="{9D8B030D-6E8A-4147-A177-3AD203B41FA5}">
                      <a16:colId xmlns:a16="http://schemas.microsoft.com/office/drawing/2014/main" val="766138348"/>
                    </a:ext>
                  </a:extLst>
                </a:gridCol>
                <a:gridCol w="585579">
                  <a:extLst>
                    <a:ext uri="{9D8B030D-6E8A-4147-A177-3AD203B41FA5}">
                      <a16:colId xmlns:a16="http://schemas.microsoft.com/office/drawing/2014/main" val="391216674"/>
                    </a:ext>
                  </a:extLst>
                </a:gridCol>
                <a:gridCol w="585579">
                  <a:extLst>
                    <a:ext uri="{9D8B030D-6E8A-4147-A177-3AD203B41FA5}">
                      <a16:colId xmlns:a16="http://schemas.microsoft.com/office/drawing/2014/main" val="2421156054"/>
                    </a:ext>
                  </a:extLst>
                </a:gridCol>
                <a:gridCol w="585579">
                  <a:extLst>
                    <a:ext uri="{9D8B030D-6E8A-4147-A177-3AD203B41FA5}">
                      <a16:colId xmlns:a16="http://schemas.microsoft.com/office/drawing/2014/main" val="1494780782"/>
                    </a:ext>
                  </a:extLst>
                </a:gridCol>
                <a:gridCol w="585579">
                  <a:extLst>
                    <a:ext uri="{9D8B030D-6E8A-4147-A177-3AD203B41FA5}">
                      <a16:colId xmlns:a16="http://schemas.microsoft.com/office/drawing/2014/main" val="4081667443"/>
                    </a:ext>
                  </a:extLst>
                </a:gridCol>
                <a:gridCol w="585579">
                  <a:extLst>
                    <a:ext uri="{9D8B030D-6E8A-4147-A177-3AD203B41FA5}">
                      <a16:colId xmlns:a16="http://schemas.microsoft.com/office/drawing/2014/main" val="2282482259"/>
                    </a:ext>
                  </a:extLst>
                </a:gridCol>
                <a:gridCol w="585579">
                  <a:extLst>
                    <a:ext uri="{9D8B030D-6E8A-4147-A177-3AD203B41FA5}">
                      <a16:colId xmlns:a16="http://schemas.microsoft.com/office/drawing/2014/main" val="1220564126"/>
                    </a:ext>
                  </a:extLst>
                </a:gridCol>
                <a:gridCol w="585579">
                  <a:extLst>
                    <a:ext uri="{9D8B030D-6E8A-4147-A177-3AD203B41FA5}">
                      <a16:colId xmlns:a16="http://schemas.microsoft.com/office/drawing/2014/main" val="846741859"/>
                    </a:ext>
                  </a:extLst>
                </a:gridCol>
                <a:gridCol w="585579">
                  <a:extLst>
                    <a:ext uri="{9D8B030D-6E8A-4147-A177-3AD203B41FA5}">
                      <a16:colId xmlns:a16="http://schemas.microsoft.com/office/drawing/2014/main" val="2355646591"/>
                    </a:ext>
                  </a:extLst>
                </a:gridCol>
                <a:gridCol w="585579">
                  <a:extLst>
                    <a:ext uri="{9D8B030D-6E8A-4147-A177-3AD203B41FA5}">
                      <a16:colId xmlns:a16="http://schemas.microsoft.com/office/drawing/2014/main" val="2433843510"/>
                    </a:ext>
                  </a:extLst>
                </a:gridCol>
                <a:gridCol w="585579">
                  <a:extLst>
                    <a:ext uri="{9D8B030D-6E8A-4147-A177-3AD203B41FA5}">
                      <a16:colId xmlns:a16="http://schemas.microsoft.com/office/drawing/2014/main" val="57895374"/>
                    </a:ext>
                  </a:extLst>
                </a:gridCol>
              </a:tblGrid>
              <a:tr h="334779">
                <a:tc>
                  <a:txBody>
                    <a:bodyPr/>
                    <a:lstStyle/>
                    <a:p>
                      <a:pPr algn="ctr">
                        <a:spcAft>
                          <a:spcPts val="0"/>
                        </a:spcAft>
                      </a:pPr>
                      <a:r>
                        <a:rPr lang="zh-CN" sz="1100" kern="0">
                          <a:effectLst/>
                        </a:rPr>
                        <a:t>项目</a:t>
                      </a:r>
                      <a:r>
                        <a:rPr lang="en-US" sz="1100" kern="0">
                          <a:effectLst/>
                        </a:rPr>
                        <a:t>            </a:t>
                      </a:r>
                      <a:r>
                        <a:rPr lang="zh-CN" sz="1100" kern="0">
                          <a:effectLst/>
                        </a:rPr>
                        <a:t>月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8</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9</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10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0535616"/>
                  </a:ext>
                </a:extLst>
              </a:tr>
              <a:tr h="334779">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0.093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0.457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0.263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0.137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3302366"/>
                  </a:ext>
                </a:extLst>
              </a:tr>
              <a:tr h="334779">
                <a:tc>
                  <a:txBody>
                    <a:bodyPr/>
                    <a:lstStyle/>
                    <a:p>
                      <a:pPr algn="ctr">
                        <a:spcAft>
                          <a:spcPts val="0"/>
                        </a:spcAft>
                      </a:pPr>
                      <a:r>
                        <a:rPr lang="zh-CN" sz="1100" kern="0">
                          <a:effectLst/>
                        </a:rPr>
                        <a:t>身份鉴别</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68729656"/>
                  </a:ext>
                </a:extLst>
              </a:tr>
              <a:tr h="334779">
                <a:tc>
                  <a:txBody>
                    <a:bodyPr/>
                    <a:lstStyle/>
                    <a:p>
                      <a:pPr algn="ctr">
                        <a:spcAft>
                          <a:spcPts val="0"/>
                        </a:spcAft>
                      </a:pPr>
                      <a:r>
                        <a:rPr lang="zh-CN" sz="1100" kern="0">
                          <a:effectLst/>
                        </a:rPr>
                        <a:t>访问控制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0.129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6073463"/>
                  </a:ext>
                </a:extLst>
              </a:tr>
              <a:tr h="334779">
                <a:tc>
                  <a:txBody>
                    <a:bodyPr/>
                    <a:lstStyle/>
                    <a:p>
                      <a:pPr algn="ctr">
                        <a:spcAft>
                          <a:spcPts val="0"/>
                        </a:spcAft>
                      </a:pPr>
                      <a:r>
                        <a:rPr lang="zh-CN" sz="1100" kern="0">
                          <a:effectLst/>
                        </a:rPr>
                        <a:t>非法外联</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0.128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0.165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0.163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0576994"/>
                  </a:ext>
                </a:extLst>
              </a:tr>
              <a:tr h="334779">
                <a:tc>
                  <a:txBody>
                    <a:bodyPr/>
                    <a:lstStyle/>
                    <a:p>
                      <a:pPr algn="ctr">
                        <a:spcAft>
                          <a:spcPts val="0"/>
                        </a:spcAft>
                      </a:pPr>
                      <a:r>
                        <a:rPr lang="zh-CN" sz="1100" kern="0">
                          <a:effectLst/>
                        </a:rPr>
                        <a:t>非法入侵</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12141310"/>
                  </a:ext>
                </a:extLst>
              </a:tr>
              <a:tr h="334779">
                <a:tc>
                  <a:txBody>
                    <a:bodyPr/>
                    <a:lstStyle/>
                    <a:p>
                      <a:pPr algn="ctr">
                        <a:spcAft>
                          <a:spcPts val="0"/>
                        </a:spcAft>
                      </a:pPr>
                      <a:r>
                        <a:rPr lang="zh-CN" sz="1100" kern="0">
                          <a:effectLst/>
                        </a:rPr>
                        <a:t>非法攻击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0.168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38144045"/>
                  </a:ext>
                </a:extLst>
              </a:tr>
            </a:tbl>
          </a:graphicData>
        </a:graphic>
      </p:graphicFrame>
      <p:sp>
        <p:nvSpPr>
          <p:cNvPr id="15" name="矩形 14">
            <a:extLst>
              <a:ext uri="{FF2B5EF4-FFF2-40B4-BE49-F238E27FC236}">
                <a16:creationId xmlns:a16="http://schemas.microsoft.com/office/drawing/2014/main" id="{C9F6F5E5-8D8F-440F-979E-25FFCB0FF28F}"/>
              </a:ext>
            </a:extLst>
          </p:cNvPr>
          <p:cNvSpPr/>
          <p:nvPr/>
        </p:nvSpPr>
        <p:spPr>
          <a:xfrm>
            <a:off x="634839" y="3396187"/>
            <a:ext cx="2356735"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a:t>
            </a:r>
            <a:r>
              <a:rPr lang="en-US" altLang="zh-CN" sz="2800" b="1" dirty="0">
                <a:latin typeface="造字工房力黑（非商用）常规体" pitchFamily="50" charset="-122"/>
                <a:ea typeface="造字工房力黑（非商用）常规体" pitchFamily="50" charset="-122"/>
              </a:rPr>
              <a:t>Tix</a:t>
            </a:r>
            <a:endParaRPr lang="zh-CN" altLang="en-US" sz="28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1355972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10" name="矩形 9">
            <a:extLst>
              <a:ext uri="{FF2B5EF4-FFF2-40B4-BE49-F238E27FC236}">
                <a16:creationId xmlns:a16="http://schemas.microsoft.com/office/drawing/2014/main" id="{25489B07-E32A-423B-8BFE-7DC8FAB85C67}"/>
              </a:ext>
            </a:extLst>
          </p:cNvPr>
          <p:cNvSpPr/>
          <p:nvPr/>
        </p:nvSpPr>
        <p:spPr>
          <a:xfrm>
            <a:off x="698375" y="555127"/>
            <a:ext cx="9434004" cy="646331"/>
          </a:xfrm>
          <a:prstGeom prst="rect">
            <a:avLst/>
          </a:prstGeom>
        </p:spPr>
        <p:txBody>
          <a:bodyPr wrap="square">
            <a:spAutoFit/>
          </a:bodyPr>
          <a:lstStyle/>
          <a:p>
            <a:pPr>
              <a:spcAft>
                <a:spcPts val="0"/>
              </a:spcAft>
            </a:pPr>
            <a:r>
              <a:rPr lang="en-US" altLang="zh-CN" b="1" dirty="0" err="1">
                <a:latin typeface="宋体" panose="02010600030101010101" pitchFamily="2" charset="-122"/>
                <a:ea typeface="宋体" panose="02010600030101010101" pitchFamily="2" charset="-122"/>
                <a:cs typeface="Times New Roman" panose="02020603050405020304" pitchFamily="18" charset="0"/>
              </a:rPr>
              <a:t>Tiy</a:t>
            </a:r>
            <a:r>
              <a:rPr lang="zh-CN" altLang="en-US" b="1" dirty="0">
                <a:latin typeface="宋体" panose="02010600030101010101" pitchFamily="2" charset="-122"/>
                <a:ea typeface="宋体" panose="02010600030101010101" pitchFamily="2" charset="-122"/>
                <a:cs typeface="Times New Roman" panose="02020603050405020304" pitchFamily="18" charset="0"/>
              </a:rPr>
              <a:t>计算</a:t>
            </a:r>
          </a:p>
          <a:p>
            <a:pPr>
              <a:spcAft>
                <a:spcPts val="0"/>
              </a:spcAft>
            </a:pPr>
            <a:r>
              <a:rPr lang="en-US" altLang="zh-CN" b="1" dirty="0" err="1">
                <a:latin typeface="宋体" panose="02010600030101010101" pitchFamily="2" charset="-122"/>
                <a:ea typeface="宋体" panose="02010600030101010101" pitchFamily="2" charset="-122"/>
                <a:cs typeface="Times New Roman" panose="02020603050405020304" pitchFamily="18" charset="0"/>
              </a:rPr>
              <a:t>Tiy</a:t>
            </a:r>
            <a:r>
              <a:rPr lang="zh-CN" altLang="en-US" b="1" dirty="0">
                <a:latin typeface="宋体" panose="02010600030101010101" pitchFamily="2" charset="-122"/>
                <a:ea typeface="宋体" panose="02010600030101010101" pitchFamily="2" charset="-122"/>
                <a:cs typeface="Times New Roman" panose="02020603050405020304" pitchFamily="18" charset="0"/>
              </a:rPr>
              <a:t>为该安全威胁在同一时期与其他安全威胁的比值，</a:t>
            </a:r>
            <a:r>
              <a:rPr lang="en-US" altLang="zh-CN" b="1" dirty="0">
                <a:latin typeface="宋体" panose="02010600030101010101" pitchFamily="2" charset="-122"/>
                <a:ea typeface="宋体" panose="02010600030101010101" pitchFamily="2" charset="-122"/>
                <a:cs typeface="Times New Roman" panose="02020603050405020304" pitchFamily="18" charset="0"/>
              </a:rPr>
              <a:t>m</a:t>
            </a:r>
            <a:r>
              <a:rPr lang="zh-CN" altLang="en-US" b="1" dirty="0">
                <a:latin typeface="宋体" panose="02010600030101010101" pitchFamily="2" charset="-122"/>
                <a:ea typeface="宋体" panose="02010600030101010101" pitchFamily="2" charset="-122"/>
                <a:cs typeface="Times New Roman" panose="02020603050405020304" pitchFamily="18" charset="0"/>
              </a:rPr>
              <a:t>为安全个数因素，本案例中</a:t>
            </a:r>
            <a:r>
              <a:rPr lang="en-US" altLang="zh-CN" b="1" dirty="0">
                <a:latin typeface="宋体" panose="02010600030101010101" pitchFamily="2" charset="-122"/>
                <a:ea typeface="宋体" panose="02010600030101010101" pitchFamily="2" charset="-122"/>
                <a:cs typeface="Times New Roman" panose="02020603050405020304" pitchFamily="18" charset="0"/>
              </a:rPr>
              <a:t>m=6</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p>
        </p:txBody>
      </p:sp>
      <p:sp>
        <p:nvSpPr>
          <p:cNvPr id="11" name="Rectangle 2">
            <a:extLst>
              <a:ext uri="{FF2B5EF4-FFF2-40B4-BE49-F238E27FC236}">
                <a16:creationId xmlns:a16="http://schemas.microsoft.com/office/drawing/2014/main" id="{B432226A-29FE-4979-B74E-76D808AE1A8F}"/>
              </a:ext>
            </a:extLst>
          </p:cNvPr>
          <p:cNvSpPr>
            <a:spLocks noChangeArrowheads="1"/>
          </p:cNvSpPr>
          <p:nvPr/>
        </p:nvSpPr>
        <p:spPr bwMode="auto">
          <a:xfrm>
            <a:off x="0" y="-1"/>
            <a:ext cx="320610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矩形 14">
            <a:extLst>
              <a:ext uri="{FF2B5EF4-FFF2-40B4-BE49-F238E27FC236}">
                <a16:creationId xmlns:a16="http://schemas.microsoft.com/office/drawing/2014/main" id="{C9F6F5E5-8D8F-440F-979E-25FFCB0FF28F}"/>
              </a:ext>
            </a:extLst>
          </p:cNvPr>
          <p:cNvSpPr/>
          <p:nvPr/>
        </p:nvSpPr>
        <p:spPr>
          <a:xfrm>
            <a:off x="254594" y="3340402"/>
            <a:ext cx="2369559"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a:t>
            </a:r>
            <a:r>
              <a:rPr lang="en-US" altLang="zh-CN" sz="2800" b="1" dirty="0" err="1">
                <a:latin typeface="造字工房力黑（非商用）常规体" pitchFamily="50" charset="-122"/>
                <a:ea typeface="造字工房力黑（非商用）常规体" pitchFamily="50" charset="-122"/>
              </a:rPr>
              <a:t>Tiy</a:t>
            </a:r>
            <a:endParaRPr lang="zh-CN" altLang="en-US" sz="2800" dirty="0">
              <a:latin typeface="造字工房力黑（非商用）常规体" pitchFamily="50" charset="-122"/>
              <a:ea typeface="造字工房力黑（非商用）常规体" pitchFamily="50" charset="-122"/>
            </a:endParaRPr>
          </a:p>
        </p:txBody>
      </p:sp>
      <p:sp>
        <p:nvSpPr>
          <p:cNvPr id="2" name="Rectangle 2">
            <a:extLst>
              <a:ext uri="{FF2B5EF4-FFF2-40B4-BE49-F238E27FC236}">
                <a16:creationId xmlns:a16="http://schemas.microsoft.com/office/drawing/2014/main" id="{620E72A7-5091-4B06-9A9C-18BFA2909ACB}"/>
              </a:ext>
            </a:extLst>
          </p:cNvPr>
          <p:cNvSpPr>
            <a:spLocks noChangeArrowheads="1"/>
          </p:cNvSpPr>
          <p:nvPr/>
        </p:nvSpPr>
        <p:spPr bwMode="auto">
          <a:xfrm>
            <a:off x="4227967" y="1201457"/>
            <a:ext cx="371893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5FF88680-3727-4AB6-8AD3-147C90F018B9}"/>
              </a:ext>
            </a:extLst>
          </p:cNvPr>
          <p:cNvGraphicFramePr>
            <a:graphicFrameLocks noChangeAspect="1"/>
          </p:cNvGraphicFramePr>
          <p:nvPr>
            <p:extLst>
              <p:ext uri="{D42A27DB-BD31-4B8C-83A1-F6EECF244321}">
                <p14:modId xmlns:p14="http://schemas.microsoft.com/office/powerpoint/2010/main" val="3277940803"/>
              </p:ext>
            </p:extLst>
          </p:nvPr>
        </p:nvGraphicFramePr>
        <p:xfrm>
          <a:off x="4227968" y="1201458"/>
          <a:ext cx="2237172" cy="1481763"/>
        </p:xfrm>
        <a:graphic>
          <a:graphicData uri="http://schemas.openxmlformats.org/presentationml/2006/ole">
            <mc:AlternateContent xmlns:mc="http://schemas.openxmlformats.org/markup-compatibility/2006">
              <mc:Choice xmlns:v="urn:schemas-microsoft-com:vml" Requires="v">
                <p:oleObj spid="_x0000_s26649" r:id="rId9" imgW="736600" imgH="482600" progId="Unknown">
                  <p:embed/>
                </p:oleObj>
              </mc:Choice>
              <mc:Fallback>
                <p:oleObj r:id="rId9" imgW="736600" imgH="482600" progId="Unknown">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7968" y="1201458"/>
                        <a:ext cx="2237172" cy="1481763"/>
                      </a:xfrm>
                      <a:prstGeom prst="rect">
                        <a:avLst/>
                      </a:prstGeom>
                      <a:noFill/>
                    </p:spPr>
                  </p:pic>
                </p:oleObj>
              </mc:Fallback>
            </mc:AlternateContent>
          </a:graphicData>
        </a:graphic>
      </p:graphicFrame>
      <p:graphicFrame>
        <p:nvGraphicFramePr>
          <p:cNvPr id="9" name="表格 8">
            <a:extLst>
              <a:ext uri="{FF2B5EF4-FFF2-40B4-BE49-F238E27FC236}">
                <a16:creationId xmlns:a16="http://schemas.microsoft.com/office/drawing/2014/main" id="{1C3982FF-D25C-472F-A998-B3BBB7360258}"/>
              </a:ext>
            </a:extLst>
          </p:cNvPr>
          <p:cNvGraphicFramePr>
            <a:graphicFrameLocks noGrp="1"/>
          </p:cNvGraphicFramePr>
          <p:nvPr>
            <p:extLst>
              <p:ext uri="{D42A27DB-BD31-4B8C-83A1-F6EECF244321}">
                <p14:modId xmlns:p14="http://schemas.microsoft.com/office/powerpoint/2010/main" val="95741286"/>
              </p:ext>
            </p:extLst>
          </p:nvPr>
        </p:nvGraphicFramePr>
        <p:xfrm>
          <a:off x="154658" y="3951541"/>
          <a:ext cx="9823063" cy="2389765"/>
        </p:xfrm>
        <a:graphic>
          <a:graphicData uri="http://schemas.openxmlformats.org/drawingml/2006/table">
            <a:tbl>
              <a:tblPr firstRow="1" firstCol="1" bandRow="1">
                <a:tableStyleId>{5C22544A-7EE6-4342-B048-85BDC9FD1C3A}</a:tableStyleId>
              </a:tblPr>
              <a:tblGrid>
                <a:gridCol w="1067851">
                  <a:extLst>
                    <a:ext uri="{9D8B030D-6E8A-4147-A177-3AD203B41FA5}">
                      <a16:colId xmlns:a16="http://schemas.microsoft.com/office/drawing/2014/main" val="3070677009"/>
                    </a:ext>
                  </a:extLst>
                </a:gridCol>
                <a:gridCol w="729601">
                  <a:extLst>
                    <a:ext uri="{9D8B030D-6E8A-4147-A177-3AD203B41FA5}">
                      <a16:colId xmlns:a16="http://schemas.microsoft.com/office/drawing/2014/main" val="175397068"/>
                    </a:ext>
                  </a:extLst>
                </a:gridCol>
                <a:gridCol w="729601">
                  <a:extLst>
                    <a:ext uri="{9D8B030D-6E8A-4147-A177-3AD203B41FA5}">
                      <a16:colId xmlns:a16="http://schemas.microsoft.com/office/drawing/2014/main" val="3990515789"/>
                    </a:ext>
                  </a:extLst>
                </a:gridCol>
                <a:gridCol w="729601">
                  <a:extLst>
                    <a:ext uri="{9D8B030D-6E8A-4147-A177-3AD203B41FA5}">
                      <a16:colId xmlns:a16="http://schemas.microsoft.com/office/drawing/2014/main" val="4196550189"/>
                    </a:ext>
                  </a:extLst>
                </a:gridCol>
                <a:gridCol w="729601">
                  <a:extLst>
                    <a:ext uri="{9D8B030D-6E8A-4147-A177-3AD203B41FA5}">
                      <a16:colId xmlns:a16="http://schemas.microsoft.com/office/drawing/2014/main" val="3978529661"/>
                    </a:ext>
                  </a:extLst>
                </a:gridCol>
                <a:gridCol w="729601">
                  <a:extLst>
                    <a:ext uri="{9D8B030D-6E8A-4147-A177-3AD203B41FA5}">
                      <a16:colId xmlns:a16="http://schemas.microsoft.com/office/drawing/2014/main" val="3224909086"/>
                    </a:ext>
                  </a:extLst>
                </a:gridCol>
                <a:gridCol w="729601">
                  <a:extLst>
                    <a:ext uri="{9D8B030D-6E8A-4147-A177-3AD203B41FA5}">
                      <a16:colId xmlns:a16="http://schemas.microsoft.com/office/drawing/2014/main" val="1059697672"/>
                    </a:ext>
                  </a:extLst>
                </a:gridCol>
                <a:gridCol w="729601">
                  <a:extLst>
                    <a:ext uri="{9D8B030D-6E8A-4147-A177-3AD203B41FA5}">
                      <a16:colId xmlns:a16="http://schemas.microsoft.com/office/drawing/2014/main" val="1140173337"/>
                    </a:ext>
                  </a:extLst>
                </a:gridCol>
                <a:gridCol w="729601">
                  <a:extLst>
                    <a:ext uri="{9D8B030D-6E8A-4147-A177-3AD203B41FA5}">
                      <a16:colId xmlns:a16="http://schemas.microsoft.com/office/drawing/2014/main" val="1779857183"/>
                    </a:ext>
                  </a:extLst>
                </a:gridCol>
                <a:gridCol w="729601">
                  <a:extLst>
                    <a:ext uri="{9D8B030D-6E8A-4147-A177-3AD203B41FA5}">
                      <a16:colId xmlns:a16="http://schemas.microsoft.com/office/drawing/2014/main" val="188326302"/>
                    </a:ext>
                  </a:extLst>
                </a:gridCol>
                <a:gridCol w="729601">
                  <a:extLst>
                    <a:ext uri="{9D8B030D-6E8A-4147-A177-3AD203B41FA5}">
                      <a16:colId xmlns:a16="http://schemas.microsoft.com/office/drawing/2014/main" val="2956625524"/>
                    </a:ext>
                  </a:extLst>
                </a:gridCol>
                <a:gridCol w="729601">
                  <a:extLst>
                    <a:ext uri="{9D8B030D-6E8A-4147-A177-3AD203B41FA5}">
                      <a16:colId xmlns:a16="http://schemas.microsoft.com/office/drawing/2014/main" val="3979964824"/>
                    </a:ext>
                  </a:extLst>
                </a:gridCol>
                <a:gridCol w="729601">
                  <a:extLst>
                    <a:ext uri="{9D8B030D-6E8A-4147-A177-3AD203B41FA5}">
                      <a16:colId xmlns:a16="http://schemas.microsoft.com/office/drawing/2014/main" val="3133886404"/>
                    </a:ext>
                  </a:extLst>
                </a:gridCol>
              </a:tblGrid>
              <a:tr h="449695">
                <a:tc>
                  <a:txBody>
                    <a:bodyPr/>
                    <a:lstStyle/>
                    <a:p>
                      <a:pPr algn="ctr">
                        <a:spcAft>
                          <a:spcPts val="0"/>
                        </a:spcAft>
                      </a:pPr>
                      <a:r>
                        <a:rPr lang="zh-CN" sz="1100" kern="0">
                          <a:effectLst/>
                        </a:rPr>
                        <a:t>项目</a:t>
                      </a:r>
                      <a:r>
                        <a:rPr lang="en-US" sz="1100" kern="0">
                          <a:effectLst/>
                        </a:rPr>
                        <a:t>            </a:t>
                      </a:r>
                      <a:r>
                        <a:rPr lang="zh-CN" sz="1100" kern="0">
                          <a:effectLst/>
                        </a:rPr>
                        <a:t>月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10</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9814529"/>
                  </a:ext>
                </a:extLst>
              </a:tr>
              <a:tr h="323345">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0.007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0.006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22529318"/>
                  </a:ext>
                </a:extLst>
              </a:tr>
              <a:tr h="323345">
                <a:tc>
                  <a:txBody>
                    <a:bodyPr/>
                    <a:lstStyle/>
                    <a:p>
                      <a:pPr algn="ctr">
                        <a:spcAft>
                          <a:spcPts val="0"/>
                        </a:spcAft>
                      </a:pPr>
                      <a:r>
                        <a:rPr lang="zh-CN" sz="1100" kern="0">
                          <a:effectLst/>
                        </a:rPr>
                        <a:t>身份鉴别</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0.273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0.270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0.125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7464946"/>
                  </a:ext>
                </a:extLst>
              </a:tr>
              <a:tr h="323345">
                <a:tc>
                  <a:txBody>
                    <a:bodyPr/>
                    <a:lstStyle/>
                    <a:p>
                      <a:pPr algn="ctr">
                        <a:spcAft>
                          <a:spcPts val="0"/>
                        </a:spcAft>
                      </a:pPr>
                      <a:r>
                        <a:rPr lang="zh-CN" sz="1100" kern="0">
                          <a:effectLst/>
                        </a:rPr>
                        <a:t>访问控制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0.108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9556881"/>
                  </a:ext>
                </a:extLst>
              </a:tr>
              <a:tr h="323345">
                <a:tc>
                  <a:txBody>
                    <a:bodyPr/>
                    <a:lstStyle/>
                    <a:p>
                      <a:pPr algn="ctr">
                        <a:spcAft>
                          <a:spcPts val="0"/>
                        </a:spcAft>
                      </a:pPr>
                      <a:r>
                        <a:rPr lang="zh-CN" sz="1100" kern="0">
                          <a:effectLst/>
                        </a:rPr>
                        <a:t>非法外联</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0.505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0.466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0.501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0.386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0.484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0.435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0.460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0.470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0.505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0.513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48384855"/>
                  </a:ext>
                </a:extLst>
              </a:tr>
              <a:tr h="323345">
                <a:tc>
                  <a:txBody>
                    <a:bodyPr/>
                    <a:lstStyle/>
                    <a:p>
                      <a:pPr algn="ctr">
                        <a:spcAft>
                          <a:spcPts val="0"/>
                        </a:spcAft>
                      </a:pPr>
                      <a:r>
                        <a:rPr lang="zh-CN" sz="1100" kern="0">
                          <a:effectLst/>
                        </a:rPr>
                        <a:t>非法入侵</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0.037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0.071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0.074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6405001"/>
                  </a:ext>
                </a:extLst>
              </a:tr>
              <a:tr h="323345">
                <a:tc>
                  <a:txBody>
                    <a:bodyPr/>
                    <a:lstStyle/>
                    <a:p>
                      <a:pPr algn="ctr">
                        <a:spcAft>
                          <a:spcPts val="0"/>
                        </a:spcAft>
                      </a:pPr>
                      <a:r>
                        <a:rPr lang="zh-CN" sz="1100" kern="0">
                          <a:effectLst/>
                        </a:rPr>
                        <a:t>非法攻击</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0.026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0.034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0.094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0.065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8222787"/>
                  </a:ext>
                </a:extLst>
              </a:tr>
            </a:tbl>
          </a:graphicData>
        </a:graphic>
      </p:graphicFrame>
      <p:graphicFrame>
        <p:nvGraphicFramePr>
          <p:cNvPr id="18" name="图表 17">
            <a:extLst>
              <a:ext uri="{FF2B5EF4-FFF2-40B4-BE49-F238E27FC236}">
                <a16:creationId xmlns:a16="http://schemas.microsoft.com/office/drawing/2014/main" id="{4A2DE7EE-B902-4FCA-BB4F-08C6806D8EFD}"/>
              </a:ext>
            </a:extLst>
          </p:cNvPr>
          <p:cNvGraphicFramePr/>
          <p:nvPr>
            <p:extLst>
              <p:ext uri="{D42A27DB-BD31-4B8C-83A1-F6EECF244321}">
                <p14:modId xmlns:p14="http://schemas.microsoft.com/office/powerpoint/2010/main" val="2581353157"/>
              </p:ext>
            </p:extLst>
          </p:nvPr>
        </p:nvGraphicFramePr>
        <p:xfrm>
          <a:off x="7393999" y="1197413"/>
          <a:ext cx="4572000" cy="27432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90469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10" name="矩形 9">
            <a:extLst>
              <a:ext uri="{FF2B5EF4-FFF2-40B4-BE49-F238E27FC236}">
                <a16:creationId xmlns:a16="http://schemas.microsoft.com/office/drawing/2014/main" id="{25489B07-E32A-423B-8BFE-7DC8FAB85C67}"/>
              </a:ext>
            </a:extLst>
          </p:cNvPr>
          <p:cNvSpPr/>
          <p:nvPr/>
        </p:nvSpPr>
        <p:spPr>
          <a:xfrm>
            <a:off x="1175657" y="611830"/>
            <a:ext cx="5918037" cy="2339102"/>
          </a:xfrm>
          <a:prstGeom prst="rect">
            <a:avLst/>
          </a:prstGeom>
        </p:spPr>
        <p:txBody>
          <a:bodyPr wrap="square">
            <a:spAutoFit/>
          </a:bodyPr>
          <a:lstStyle/>
          <a:p>
            <a:pPr>
              <a:spcAft>
                <a:spcPts val="0"/>
              </a:spcAft>
            </a:pPr>
            <a:r>
              <a:rPr lang="en-US" altLang="zh-CN" sz="2800" b="1" dirty="0" err="1">
                <a:latin typeface="宋体" panose="02010600030101010101" pitchFamily="2" charset="-122"/>
                <a:ea typeface="宋体" panose="02010600030101010101" pitchFamily="2" charset="-122"/>
                <a:cs typeface="Times New Roman" panose="02020603050405020304" pitchFamily="18" charset="0"/>
              </a:rPr>
              <a:t>Tiy</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计算</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endParaRPr lang="en-US" altLang="zh-CN"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例如，</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2017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月份发生的安全事件总数为</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233+6312+3940+12988+1279+1156=25908</a:t>
            </a:r>
          </a:p>
          <a:p>
            <a:pPr>
              <a:spcAft>
                <a:spcPts val="0"/>
              </a:spcAf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其中身份鉴别事件为</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6312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件</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根据公式，</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2017</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年</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月身份鉴别的</a:t>
            </a:r>
            <a:r>
              <a:rPr lang="en-US" altLang="zh-CN" sz="2000" b="1" dirty="0" err="1">
                <a:latin typeface="宋体" panose="02010600030101010101" pitchFamily="2" charset="-122"/>
                <a:ea typeface="宋体" panose="02010600030101010101" pitchFamily="2" charset="-122"/>
                <a:cs typeface="Times New Roman" panose="02020603050405020304" pitchFamily="18" charset="0"/>
              </a:rPr>
              <a:t>Tiy</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值为</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spcAft>
                <a:spcPts val="0"/>
              </a:spcAft>
            </a:pPr>
            <a:r>
              <a:rPr lang="en-US" altLang="zh-CN" sz="2000" b="1" dirty="0">
                <a:latin typeface="宋体" panose="02010600030101010101" pitchFamily="2" charset="-122"/>
                <a:ea typeface="宋体" panose="02010600030101010101" pitchFamily="2" charset="-122"/>
                <a:cs typeface="Times New Roman" panose="02020603050405020304" pitchFamily="18" charset="0"/>
              </a:rPr>
              <a:t>6312/25908=0.244</a:t>
            </a:r>
            <a:endParaRPr lang="zh-CN" altLang="en-US" sz="20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Rectangle 2">
            <a:extLst>
              <a:ext uri="{FF2B5EF4-FFF2-40B4-BE49-F238E27FC236}">
                <a16:creationId xmlns:a16="http://schemas.microsoft.com/office/drawing/2014/main" id="{B432226A-29FE-4979-B74E-76D808AE1A8F}"/>
              </a:ext>
            </a:extLst>
          </p:cNvPr>
          <p:cNvSpPr>
            <a:spLocks noChangeArrowheads="1"/>
          </p:cNvSpPr>
          <p:nvPr/>
        </p:nvSpPr>
        <p:spPr bwMode="auto">
          <a:xfrm>
            <a:off x="0" y="-1"/>
            <a:ext cx="320610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5" name="矩形 14">
            <a:extLst>
              <a:ext uri="{FF2B5EF4-FFF2-40B4-BE49-F238E27FC236}">
                <a16:creationId xmlns:a16="http://schemas.microsoft.com/office/drawing/2014/main" id="{C9F6F5E5-8D8F-440F-979E-25FFCB0FF28F}"/>
              </a:ext>
            </a:extLst>
          </p:cNvPr>
          <p:cNvSpPr/>
          <p:nvPr/>
        </p:nvSpPr>
        <p:spPr>
          <a:xfrm>
            <a:off x="254594" y="3340402"/>
            <a:ext cx="2369559"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a:t>
            </a:r>
            <a:r>
              <a:rPr lang="en-US" altLang="zh-CN" sz="2800" b="1" dirty="0" err="1">
                <a:latin typeface="造字工房力黑（非商用）常规体" pitchFamily="50" charset="-122"/>
                <a:ea typeface="造字工房力黑（非商用）常规体" pitchFamily="50" charset="-122"/>
              </a:rPr>
              <a:t>Tiy</a:t>
            </a:r>
            <a:endParaRPr lang="zh-CN" altLang="en-US" sz="2800" dirty="0">
              <a:latin typeface="造字工房力黑（非商用）常规体" pitchFamily="50" charset="-122"/>
              <a:ea typeface="造字工房力黑（非商用）常规体" pitchFamily="50" charset="-122"/>
            </a:endParaRPr>
          </a:p>
        </p:txBody>
      </p:sp>
      <p:sp>
        <p:nvSpPr>
          <p:cNvPr id="2" name="Rectangle 2">
            <a:extLst>
              <a:ext uri="{FF2B5EF4-FFF2-40B4-BE49-F238E27FC236}">
                <a16:creationId xmlns:a16="http://schemas.microsoft.com/office/drawing/2014/main" id="{620E72A7-5091-4B06-9A9C-18BFA2909ACB}"/>
              </a:ext>
            </a:extLst>
          </p:cNvPr>
          <p:cNvSpPr>
            <a:spLocks noChangeArrowheads="1"/>
          </p:cNvSpPr>
          <p:nvPr/>
        </p:nvSpPr>
        <p:spPr bwMode="auto">
          <a:xfrm>
            <a:off x="4227967" y="1201457"/>
            <a:ext cx="3718935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表格 8">
            <a:extLst>
              <a:ext uri="{FF2B5EF4-FFF2-40B4-BE49-F238E27FC236}">
                <a16:creationId xmlns:a16="http://schemas.microsoft.com/office/drawing/2014/main" id="{1C3982FF-D25C-472F-A998-B3BBB7360258}"/>
              </a:ext>
            </a:extLst>
          </p:cNvPr>
          <p:cNvGraphicFramePr>
            <a:graphicFrameLocks noGrp="1"/>
          </p:cNvGraphicFramePr>
          <p:nvPr>
            <p:extLst>
              <p:ext uri="{D42A27DB-BD31-4B8C-83A1-F6EECF244321}">
                <p14:modId xmlns:p14="http://schemas.microsoft.com/office/powerpoint/2010/main" val="2895711175"/>
              </p:ext>
            </p:extLst>
          </p:nvPr>
        </p:nvGraphicFramePr>
        <p:xfrm>
          <a:off x="531960" y="3973398"/>
          <a:ext cx="9823063" cy="2389765"/>
        </p:xfrm>
        <a:graphic>
          <a:graphicData uri="http://schemas.openxmlformats.org/drawingml/2006/table">
            <a:tbl>
              <a:tblPr firstRow="1" firstCol="1" bandRow="1">
                <a:tableStyleId>{5C22544A-7EE6-4342-B048-85BDC9FD1C3A}</a:tableStyleId>
              </a:tblPr>
              <a:tblGrid>
                <a:gridCol w="1067851">
                  <a:extLst>
                    <a:ext uri="{9D8B030D-6E8A-4147-A177-3AD203B41FA5}">
                      <a16:colId xmlns:a16="http://schemas.microsoft.com/office/drawing/2014/main" val="3070677009"/>
                    </a:ext>
                  </a:extLst>
                </a:gridCol>
                <a:gridCol w="729601">
                  <a:extLst>
                    <a:ext uri="{9D8B030D-6E8A-4147-A177-3AD203B41FA5}">
                      <a16:colId xmlns:a16="http://schemas.microsoft.com/office/drawing/2014/main" val="175397068"/>
                    </a:ext>
                  </a:extLst>
                </a:gridCol>
                <a:gridCol w="729601">
                  <a:extLst>
                    <a:ext uri="{9D8B030D-6E8A-4147-A177-3AD203B41FA5}">
                      <a16:colId xmlns:a16="http://schemas.microsoft.com/office/drawing/2014/main" val="3990515789"/>
                    </a:ext>
                  </a:extLst>
                </a:gridCol>
                <a:gridCol w="729601">
                  <a:extLst>
                    <a:ext uri="{9D8B030D-6E8A-4147-A177-3AD203B41FA5}">
                      <a16:colId xmlns:a16="http://schemas.microsoft.com/office/drawing/2014/main" val="4196550189"/>
                    </a:ext>
                  </a:extLst>
                </a:gridCol>
                <a:gridCol w="729601">
                  <a:extLst>
                    <a:ext uri="{9D8B030D-6E8A-4147-A177-3AD203B41FA5}">
                      <a16:colId xmlns:a16="http://schemas.microsoft.com/office/drawing/2014/main" val="3978529661"/>
                    </a:ext>
                  </a:extLst>
                </a:gridCol>
                <a:gridCol w="729601">
                  <a:extLst>
                    <a:ext uri="{9D8B030D-6E8A-4147-A177-3AD203B41FA5}">
                      <a16:colId xmlns:a16="http://schemas.microsoft.com/office/drawing/2014/main" val="3224909086"/>
                    </a:ext>
                  </a:extLst>
                </a:gridCol>
                <a:gridCol w="729601">
                  <a:extLst>
                    <a:ext uri="{9D8B030D-6E8A-4147-A177-3AD203B41FA5}">
                      <a16:colId xmlns:a16="http://schemas.microsoft.com/office/drawing/2014/main" val="1059697672"/>
                    </a:ext>
                  </a:extLst>
                </a:gridCol>
                <a:gridCol w="729601">
                  <a:extLst>
                    <a:ext uri="{9D8B030D-6E8A-4147-A177-3AD203B41FA5}">
                      <a16:colId xmlns:a16="http://schemas.microsoft.com/office/drawing/2014/main" val="1140173337"/>
                    </a:ext>
                  </a:extLst>
                </a:gridCol>
                <a:gridCol w="729601">
                  <a:extLst>
                    <a:ext uri="{9D8B030D-6E8A-4147-A177-3AD203B41FA5}">
                      <a16:colId xmlns:a16="http://schemas.microsoft.com/office/drawing/2014/main" val="1779857183"/>
                    </a:ext>
                  </a:extLst>
                </a:gridCol>
                <a:gridCol w="729601">
                  <a:extLst>
                    <a:ext uri="{9D8B030D-6E8A-4147-A177-3AD203B41FA5}">
                      <a16:colId xmlns:a16="http://schemas.microsoft.com/office/drawing/2014/main" val="188326302"/>
                    </a:ext>
                  </a:extLst>
                </a:gridCol>
                <a:gridCol w="729601">
                  <a:extLst>
                    <a:ext uri="{9D8B030D-6E8A-4147-A177-3AD203B41FA5}">
                      <a16:colId xmlns:a16="http://schemas.microsoft.com/office/drawing/2014/main" val="2956625524"/>
                    </a:ext>
                  </a:extLst>
                </a:gridCol>
                <a:gridCol w="729601">
                  <a:extLst>
                    <a:ext uri="{9D8B030D-6E8A-4147-A177-3AD203B41FA5}">
                      <a16:colId xmlns:a16="http://schemas.microsoft.com/office/drawing/2014/main" val="3979964824"/>
                    </a:ext>
                  </a:extLst>
                </a:gridCol>
                <a:gridCol w="729601">
                  <a:extLst>
                    <a:ext uri="{9D8B030D-6E8A-4147-A177-3AD203B41FA5}">
                      <a16:colId xmlns:a16="http://schemas.microsoft.com/office/drawing/2014/main" val="3133886404"/>
                    </a:ext>
                  </a:extLst>
                </a:gridCol>
              </a:tblGrid>
              <a:tr h="449695">
                <a:tc>
                  <a:txBody>
                    <a:bodyPr/>
                    <a:lstStyle/>
                    <a:p>
                      <a:pPr algn="ctr">
                        <a:spcAft>
                          <a:spcPts val="0"/>
                        </a:spcAft>
                      </a:pPr>
                      <a:r>
                        <a:rPr lang="zh-CN" sz="1100" kern="0">
                          <a:effectLst/>
                        </a:rPr>
                        <a:t>项目</a:t>
                      </a:r>
                      <a:r>
                        <a:rPr lang="en-US" sz="1100" kern="0">
                          <a:effectLst/>
                        </a:rPr>
                        <a:t>            </a:t>
                      </a:r>
                      <a:r>
                        <a:rPr lang="zh-CN" sz="1100" kern="0">
                          <a:effectLst/>
                        </a:rPr>
                        <a:t>月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5</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10</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9814529"/>
                  </a:ext>
                </a:extLst>
              </a:tr>
              <a:tr h="323345">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0.007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0.006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22529318"/>
                  </a:ext>
                </a:extLst>
              </a:tr>
              <a:tr h="323345">
                <a:tc>
                  <a:txBody>
                    <a:bodyPr/>
                    <a:lstStyle/>
                    <a:p>
                      <a:pPr algn="ctr">
                        <a:spcAft>
                          <a:spcPts val="0"/>
                        </a:spcAft>
                      </a:pPr>
                      <a:r>
                        <a:rPr lang="zh-CN" sz="1100" kern="0">
                          <a:effectLst/>
                        </a:rPr>
                        <a:t>身份鉴别</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0.273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0.270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0.125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87464946"/>
                  </a:ext>
                </a:extLst>
              </a:tr>
              <a:tr h="323345">
                <a:tc>
                  <a:txBody>
                    <a:bodyPr/>
                    <a:lstStyle/>
                    <a:p>
                      <a:pPr algn="ctr">
                        <a:spcAft>
                          <a:spcPts val="0"/>
                        </a:spcAft>
                      </a:pPr>
                      <a:r>
                        <a:rPr lang="zh-CN" sz="1100" kern="0">
                          <a:effectLst/>
                        </a:rPr>
                        <a:t>访问控制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0.108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9556881"/>
                  </a:ext>
                </a:extLst>
              </a:tr>
              <a:tr h="323345">
                <a:tc>
                  <a:txBody>
                    <a:bodyPr/>
                    <a:lstStyle/>
                    <a:p>
                      <a:pPr algn="ctr">
                        <a:spcAft>
                          <a:spcPts val="0"/>
                        </a:spcAft>
                      </a:pPr>
                      <a:r>
                        <a:rPr lang="zh-CN" sz="1100" kern="0">
                          <a:effectLst/>
                        </a:rPr>
                        <a:t>非法外联</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0.505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0.466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0.501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0.386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0.484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0.435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0.460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0.470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0.505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0.513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48384855"/>
                  </a:ext>
                </a:extLst>
              </a:tr>
              <a:tr h="323345">
                <a:tc>
                  <a:txBody>
                    <a:bodyPr/>
                    <a:lstStyle/>
                    <a:p>
                      <a:pPr algn="ctr">
                        <a:spcAft>
                          <a:spcPts val="0"/>
                        </a:spcAft>
                      </a:pPr>
                      <a:r>
                        <a:rPr lang="zh-CN" sz="1100" kern="0">
                          <a:effectLst/>
                        </a:rPr>
                        <a:t>非法入侵</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0.037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0.071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0.074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6405001"/>
                  </a:ext>
                </a:extLst>
              </a:tr>
              <a:tr h="323345">
                <a:tc>
                  <a:txBody>
                    <a:bodyPr/>
                    <a:lstStyle/>
                    <a:p>
                      <a:pPr algn="ctr">
                        <a:spcAft>
                          <a:spcPts val="0"/>
                        </a:spcAft>
                      </a:pPr>
                      <a:r>
                        <a:rPr lang="zh-CN" sz="1100" kern="0">
                          <a:effectLst/>
                        </a:rPr>
                        <a:t>非法攻击</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0.026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0.034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0.066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0.094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0.065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8222787"/>
                  </a:ext>
                </a:extLst>
              </a:tr>
            </a:tbl>
          </a:graphicData>
        </a:graphic>
      </p:graphicFrame>
      <p:graphicFrame>
        <p:nvGraphicFramePr>
          <p:cNvPr id="18" name="图表 17">
            <a:extLst>
              <a:ext uri="{FF2B5EF4-FFF2-40B4-BE49-F238E27FC236}">
                <a16:creationId xmlns:a16="http://schemas.microsoft.com/office/drawing/2014/main" id="{4A2DE7EE-B902-4FCA-BB4F-08C6806D8EFD}"/>
              </a:ext>
            </a:extLst>
          </p:cNvPr>
          <p:cNvGraphicFramePr/>
          <p:nvPr>
            <p:extLst/>
          </p:nvPr>
        </p:nvGraphicFramePr>
        <p:xfrm>
          <a:off x="7393999" y="1197413"/>
          <a:ext cx="4572000" cy="27432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68423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9329B7C-4054-490E-95C6-C3F6E3148A9A}"/>
                  </a:ext>
                </a:extLst>
              </p:cNvPr>
              <p:cNvSpPr/>
              <p:nvPr/>
            </p:nvSpPr>
            <p:spPr>
              <a:xfrm>
                <a:off x="310718" y="868803"/>
                <a:ext cx="7856738" cy="1925464"/>
              </a:xfrm>
              <a:prstGeom prst="rect">
                <a:avLst/>
              </a:prstGeom>
            </p:spPr>
            <p:txBody>
              <a:bodyPr wrap="square">
                <a:sp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3200" i="1">
                              <a:latin typeface="Cambria Math" panose="02040503050406030204" pitchFamily="18" charset="0"/>
                              <a:ea typeface="宋体" panose="02010600030101010101" pitchFamily="2" charset="-122"/>
                              <a:cs typeface="宋体" panose="02010600030101010101" pitchFamily="2" charset="-122"/>
                            </a:rPr>
                            <m:t>𝑇</m:t>
                          </m:r>
                        </m:e>
                        <m:sub>
                          <m:r>
                            <a:rPr lang="en-US" altLang="zh-CN" sz="3200" i="1">
                              <a:latin typeface="Cambria Math" panose="02040503050406030204" pitchFamily="18" charset="0"/>
                              <a:ea typeface="宋体" panose="02010600030101010101" pitchFamily="2" charset="-122"/>
                              <a:cs typeface="宋体" panose="02010600030101010101" pitchFamily="2" charset="-122"/>
                            </a:rPr>
                            <m:t>𝑖</m:t>
                          </m:r>
                        </m:sub>
                      </m:sSub>
                      <m:r>
                        <a:rPr lang="en-US" altLang="zh-CN" sz="3200" i="1">
                          <a:latin typeface="Cambria Math" panose="02040503050406030204" pitchFamily="18" charset="0"/>
                          <a:ea typeface="宋体" panose="02010600030101010101" pitchFamily="2" charset="-122"/>
                          <a:cs typeface="宋体" panose="02010600030101010101" pitchFamily="2" charset="-122"/>
                        </a:rPr>
                        <m:t>=</m:t>
                      </m:r>
                      <m:rad>
                        <m:radPr>
                          <m:degHide m:val="on"/>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radPr>
                        <m:deg/>
                        <m:e>
                          <m:sSup>
                            <m:sSupPr>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sSupPr>
                            <m:e>
                              <m:sSub>
                                <m:sSubPr>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3200" i="1">
                                      <a:latin typeface="Cambria Math" panose="02040503050406030204" pitchFamily="18" charset="0"/>
                                      <a:ea typeface="宋体" panose="02010600030101010101" pitchFamily="2" charset="-122"/>
                                      <a:cs typeface="宋体" panose="02010600030101010101" pitchFamily="2" charset="-122"/>
                                    </a:rPr>
                                    <m:t>𝑇</m:t>
                                  </m:r>
                                </m:e>
                                <m:sub>
                                  <m:r>
                                    <a:rPr lang="en-US" altLang="zh-CN" sz="3200" i="1">
                                      <a:latin typeface="Cambria Math" panose="02040503050406030204" pitchFamily="18" charset="0"/>
                                      <a:ea typeface="宋体" panose="02010600030101010101" pitchFamily="2" charset="-122"/>
                                      <a:cs typeface="宋体" panose="02010600030101010101" pitchFamily="2" charset="-122"/>
                                    </a:rPr>
                                    <m:t>𝑖𝑦</m:t>
                                  </m:r>
                                </m:sub>
                              </m:sSub>
                            </m:e>
                            <m:sup>
                              <m:r>
                                <a:rPr lang="en-US" altLang="zh-CN" sz="3200" i="1">
                                  <a:latin typeface="Cambria Math" panose="02040503050406030204" pitchFamily="18" charset="0"/>
                                  <a:ea typeface="宋体" panose="02010600030101010101" pitchFamily="2" charset="-122"/>
                                  <a:cs typeface="宋体" panose="02010600030101010101" pitchFamily="2" charset="-122"/>
                                </a:rPr>
                                <m:t>2</m:t>
                              </m:r>
                            </m:sup>
                          </m:sSup>
                          <m:r>
                            <a:rPr lang="en-US" altLang="zh-CN" sz="3200" i="1">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sSupPr>
                            <m:e>
                              <m:sSub>
                                <m:sSubPr>
                                  <m:ctrlPr>
                                    <a:rPr lang="zh-CN" altLang="zh-CN" sz="3200" i="1">
                                      <a:latin typeface="Cambria Math" panose="02040503050406030204" pitchFamily="18" charset="0"/>
                                      <a:ea typeface="Cambria Math" panose="02040503050406030204" pitchFamily="18" charset="0"/>
                                      <a:cs typeface="宋体" panose="02010600030101010101" pitchFamily="2" charset="-122"/>
                                    </a:rPr>
                                  </m:ctrlPr>
                                </m:sSubPr>
                                <m:e>
                                  <m:r>
                                    <a:rPr lang="en-US" altLang="zh-CN" sz="3200" i="1">
                                      <a:latin typeface="Cambria Math" panose="02040503050406030204" pitchFamily="18" charset="0"/>
                                      <a:ea typeface="宋体" panose="02010600030101010101" pitchFamily="2" charset="-122"/>
                                      <a:cs typeface="宋体" panose="02010600030101010101" pitchFamily="2" charset="-122"/>
                                    </a:rPr>
                                    <m:t>𝑇</m:t>
                                  </m:r>
                                </m:e>
                                <m:sub>
                                  <m:r>
                                    <a:rPr lang="en-US" altLang="zh-CN" sz="3200" i="1">
                                      <a:latin typeface="Cambria Math" panose="02040503050406030204" pitchFamily="18" charset="0"/>
                                      <a:ea typeface="宋体" panose="02010600030101010101" pitchFamily="2" charset="-122"/>
                                      <a:cs typeface="宋体" panose="02010600030101010101" pitchFamily="2" charset="-122"/>
                                    </a:rPr>
                                    <m:t>𝑖𝑥</m:t>
                                  </m:r>
                                </m:sub>
                              </m:sSub>
                            </m:e>
                            <m:sup>
                              <m:r>
                                <a:rPr lang="en-US" altLang="zh-CN" sz="3200" i="1">
                                  <a:latin typeface="Cambria Math" panose="02040503050406030204" pitchFamily="18" charset="0"/>
                                  <a:ea typeface="宋体" panose="02010600030101010101" pitchFamily="2" charset="-122"/>
                                  <a:cs typeface="宋体" panose="02010600030101010101" pitchFamily="2" charset="-122"/>
                                </a:rPr>
                                <m:t>2</m:t>
                              </m:r>
                            </m:sup>
                          </m:sSup>
                        </m:e>
                      </m:rad>
                    </m:oMath>
                  </m:oMathPara>
                </a14:m>
                <a:endParaRPr lang="zh-CN" altLang="zh-CN" sz="3200" dirty="0">
                  <a:latin typeface="宋体" panose="02010600030101010101" pitchFamily="2" charset="-122"/>
                  <a:ea typeface="宋体" panose="02010600030101010101" pitchFamily="2" charset="-122"/>
                  <a:cs typeface="宋体" panose="02010600030101010101" pitchFamily="2" charset="-122"/>
                </a:endParaRPr>
              </a:p>
              <a:p>
                <a:pPr indent="306070"/>
                <a:r>
                  <a:rPr lang="en-US" altLang="zh-CN" b="1" kern="100" dirty="0" err="1">
                    <a:latin typeface="宋体" panose="02010600030101010101" pitchFamily="2" charset="-122"/>
                    <a:ea typeface="宋体" panose="02010600030101010101" pitchFamily="2" charset="-122"/>
                    <a:cs typeface="宋体" panose="02010600030101010101" pitchFamily="2" charset="-122"/>
                  </a:rPr>
                  <a:t>Ti</a:t>
                </a:r>
                <a:r>
                  <a:rPr lang="zh-CN" altLang="zh-CN" b="1" kern="100" dirty="0">
                    <a:latin typeface="Times New Roman" panose="02020603050405020304" pitchFamily="18" charset="0"/>
                    <a:ea typeface="宋体" panose="02010600030101010101" pitchFamily="2" charset="-122"/>
                    <a:cs typeface="宋体" panose="02010600030101010101" pitchFamily="2" charset="-122"/>
                  </a:rPr>
                  <a:t>为动态威胁值数值</a:t>
                </a:r>
                <a:endPar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6070"/>
                <a:r>
                  <a:rPr lang="en-US" altLang="zh-CN" b="1" kern="100" dirty="0">
                    <a:latin typeface="宋体" panose="02010600030101010101" pitchFamily="2" charset="-122"/>
                    <a:ea typeface="宋体" panose="02010600030101010101" pitchFamily="2" charset="-122"/>
                    <a:cs typeface="宋体" panose="02010600030101010101" pitchFamily="2" charset="-122"/>
                  </a:rPr>
                  <a:t>Tix</a:t>
                </a:r>
                <a:r>
                  <a:rPr lang="zh-CN" altLang="zh-CN" b="1" kern="100" dirty="0">
                    <a:latin typeface="Times New Roman" panose="02020603050405020304" pitchFamily="18" charset="0"/>
                    <a:ea typeface="宋体" panose="02010600030101010101" pitchFamily="2" charset="-122"/>
                    <a:cs typeface="宋体" panose="02010600030101010101" pitchFamily="2" charset="-122"/>
                  </a:rPr>
                  <a:t>为本次安全威胁出现的次数与前面周期次数和的比值</a:t>
                </a:r>
                <a:endPar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306070"/>
                <a:r>
                  <a:rPr lang="en-US" altLang="zh-CN" b="1" kern="100" dirty="0" err="1">
                    <a:latin typeface="宋体" panose="02010600030101010101" pitchFamily="2" charset="-122"/>
                    <a:ea typeface="宋体" panose="02010600030101010101" pitchFamily="2" charset="-122"/>
                    <a:cs typeface="宋体" panose="02010600030101010101" pitchFamily="2" charset="-122"/>
                  </a:rPr>
                  <a:t>Tiy</a:t>
                </a:r>
                <a:r>
                  <a:rPr lang="zh-CN" altLang="zh-CN" b="1" kern="100" dirty="0">
                    <a:latin typeface="Times New Roman" panose="02020603050405020304" pitchFamily="18" charset="0"/>
                    <a:ea typeface="宋体" panose="02010600030101010101" pitchFamily="2" charset="-122"/>
                    <a:cs typeface="宋体" panose="02010600030101010101" pitchFamily="2" charset="-122"/>
                  </a:rPr>
                  <a:t>为该安全威胁在同一时期与其他安全威胁的比值</a:t>
                </a:r>
                <a:endParaRPr lang="zh-CN" alt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mc:Choice>
        <mc:Fallback xmlns="">
          <p:sp>
            <p:nvSpPr>
              <p:cNvPr id="2" name="矩形 1">
                <a:extLst>
                  <a:ext uri="{FF2B5EF4-FFF2-40B4-BE49-F238E27FC236}">
                    <a16:creationId xmlns:a16="http://schemas.microsoft.com/office/drawing/2014/main" id="{59329B7C-4054-490E-95C6-C3F6E3148A9A}"/>
                  </a:ext>
                </a:extLst>
              </p:cNvPr>
              <p:cNvSpPr>
                <a:spLocks noRot="1" noChangeAspect="1" noMove="1" noResize="1" noEditPoints="1" noAdjustHandles="1" noChangeArrowheads="1" noChangeShapeType="1" noTextEdit="1"/>
              </p:cNvSpPr>
              <p:nvPr/>
            </p:nvSpPr>
            <p:spPr>
              <a:xfrm>
                <a:off x="310718" y="868803"/>
                <a:ext cx="7856738" cy="1925464"/>
              </a:xfrm>
              <a:prstGeom prst="rect">
                <a:avLst/>
              </a:prstGeom>
              <a:blipFill>
                <a:blip r:embed="rId8"/>
                <a:stretch>
                  <a:fillRect b="-3492"/>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FBCF1462-AED0-4318-B9EE-0B0AC841996E}"/>
              </a:ext>
            </a:extLst>
          </p:cNvPr>
          <p:cNvGraphicFramePr>
            <a:graphicFrameLocks noGrp="1"/>
          </p:cNvGraphicFramePr>
          <p:nvPr>
            <p:extLst>
              <p:ext uri="{D42A27DB-BD31-4B8C-83A1-F6EECF244321}">
                <p14:modId xmlns:p14="http://schemas.microsoft.com/office/powerpoint/2010/main" val="138054729"/>
              </p:ext>
            </p:extLst>
          </p:nvPr>
        </p:nvGraphicFramePr>
        <p:xfrm>
          <a:off x="207883" y="3317046"/>
          <a:ext cx="10515604" cy="2218055"/>
        </p:xfrm>
        <a:graphic>
          <a:graphicData uri="http://schemas.openxmlformats.org/drawingml/2006/table">
            <a:tbl>
              <a:tblPr firstRow="1" firstCol="1" bandRow="1">
                <a:tableStyleId>{5C22544A-7EE6-4342-B048-85BDC9FD1C3A}</a:tableStyleId>
              </a:tblPr>
              <a:tblGrid>
                <a:gridCol w="1143136">
                  <a:extLst>
                    <a:ext uri="{9D8B030D-6E8A-4147-A177-3AD203B41FA5}">
                      <a16:colId xmlns:a16="http://schemas.microsoft.com/office/drawing/2014/main" val="2092449766"/>
                    </a:ext>
                  </a:extLst>
                </a:gridCol>
                <a:gridCol w="781039">
                  <a:extLst>
                    <a:ext uri="{9D8B030D-6E8A-4147-A177-3AD203B41FA5}">
                      <a16:colId xmlns:a16="http://schemas.microsoft.com/office/drawing/2014/main" val="344952864"/>
                    </a:ext>
                  </a:extLst>
                </a:gridCol>
                <a:gridCol w="781039">
                  <a:extLst>
                    <a:ext uri="{9D8B030D-6E8A-4147-A177-3AD203B41FA5}">
                      <a16:colId xmlns:a16="http://schemas.microsoft.com/office/drawing/2014/main" val="3643308503"/>
                    </a:ext>
                  </a:extLst>
                </a:gridCol>
                <a:gridCol w="781039">
                  <a:extLst>
                    <a:ext uri="{9D8B030D-6E8A-4147-A177-3AD203B41FA5}">
                      <a16:colId xmlns:a16="http://schemas.microsoft.com/office/drawing/2014/main" val="1219236627"/>
                    </a:ext>
                  </a:extLst>
                </a:gridCol>
                <a:gridCol w="781039">
                  <a:extLst>
                    <a:ext uri="{9D8B030D-6E8A-4147-A177-3AD203B41FA5}">
                      <a16:colId xmlns:a16="http://schemas.microsoft.com/office/drawing/2014/main" val="1208770830"/>
                    </a:ext>
                  </a:extLst>
                </a:gridCol>
                <a:gridCol w="781039">
                  <a:extLst>
                    <a:ext uri="{9D8B030D-6E8A-4147-A177-3AD203B41FA5}">
                      <a16:colId xmlns:a16="http://schemas.microsoft.com/office/drawing/2014/main" val="3457907152"/>
                    </a:ext>
                  </a:extLst>
                </a:gridCol>
                <a:gridCol w="781039">
                  <a:extLst>
                    <a:ext uri="{9D8B030D-6E8A-4147-A177-3AD203B41FA5}">
                      <a16:colId xmlns:a16="http://schemas.microsoft.com/office/drawing/2014/main" val="541633262"/>
                    </a:ext>
                  </a:extLst>
                </a:gridCol>
                <a:gridCol w="781039">
                  <a:extLst>
                    <a:ext uri="{9D8B030D-6E8A-4147-A177-3AD203B41FA5}">
                      <a16:colId xmlns:a16="http://schemas.microsoft.com/office/drawing/2014/main" val="3851869429"/>
                    </a:ext>
                  </a:extLst>
                </a:gridCol>
                <a:gridCol w="781039">
                  <a:extLst>
                    <a:ext uri="{9D8B030D-6E8A-4147-A177-3AD203B41FA5}">
                      <a16:colId xmlns:a16="http://schemas.microsoft.com/office/drawing/2014/main" val="2354824219"/>
                    </a:ext>
                  </a:extLst>
                </a:gridCol>
                <a:gridCol w="781039">
                  <a:extLst>
                    <a:ext uri="{9D8B030D-6E8A-4147-A177-3AD203B41FA5}">
                      <a16:colId xmlns:a16="http://schemas.microsoft.com/office/drawing/2014/main" val="1863148314"/>
                    </a:ext>
                  </a:extLst>
                </a:gridCol>
                <a:gridCol w="781039">
                  <a:extLst>
                    <a:ext uri="{9D8B030D-6E8A-4147-A177-3AD203B41FA5}">
                      <a16:colId xmlns:a16="http://schemas.microsoft.com/office/drawing/2014/main" val="3953849908"/>
                    </a:ext>
                  </a:extLst>
                </a:gridCol>
                <a:gridCol w="781039">
                  <a:extLst>
                    <a:ext uri="{9D8B030D-6E8A-4147-A177-3AD203B41FA5}">
                      <a16:colId xmlns:a16="http://schemas.microsoft.com/office/drawing/2014/main" val="1717389694"/>
                    </a:ext>
                  </a:extLst>
                </a:gridCol>
                <a:gridCol w="781039">
                  <a:extLst>
                    <a:ext uri="{9D8B030D-6E8A-4147-A177-3AD203B41FA5}">
                      <a16:colId xmlns:a16="http://schemas.microsoft.com/office/drawing/2014/main" val="3223865330"/>
                    </a:ext>
                  </a:extLst>
                </a:gridCol>
              </a:tblGrid>
              <a:tr h="316865">
                <a:tc>
                  <a:txBody>
                    <a:bodyPr/>
                    <a:lstStyle/>
                    <a:p>
                      <a:pPr algn="ctr">
                        <a:spcAft>
                          <a:spcPts val="0"/>
                        </a:spcAft>
                      </a:pPr>
                      <a:r>
                        <a:rPr lang="zh-CN" sz="1100" kern="0">
                          <a:effectLst/>
                        </a:rPr>
                        <a:t>项目</a:t>
                      </a:r>
                      <a:r>
                        <a:rPr lang="en-US" sz="1100" kern="0">
                          <a:effectLst/>
                        </a:rPr>
                        <a:t>            </a:t>
                      </a:r>
                      <a:r>
                        <a:rPr lang="zh-CN" sz="1100" kern="0">
                          <a:effectLst/>
                        </a:rPr>
                        <a:t>月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6213309"/>
                  </a:ext>
                </a:extLst>
              </a:tr>
              <a:tr h="316865">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0.093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0.105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0.459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0.226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0.264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452894"/>
                  </a:ext>
                </a:extLst>
              </a:tr>
              <a:tr h="316865">
                <a:tc>
                  <a:txBody>
                    <a:bodyPr/>
                    <a:lstStyle/>
                    <a:p>
                      <a:pPr algn="ctr">
                        <a:spcAft>
                          <a:spcPts val="0"/>
                        </a:spcAft>
                      </a:pPr>
                      <a:r>
                        <a:rPr lang="zh-CN" sz="1100" kern="0">
                          <a:effectLst/>
                        </a:rPr>
                        <a:t>身份鉴别</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0.302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0.285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0.339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0.202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0.347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0.321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0.313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0.309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0.241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47045729"/>
                  </a:ext>
                </a:extLst>
              </a:tr>
              <a:tr h="316865">
                <a:tc>
                  <a:txBody>
                    <a:bodyPr/>
                    <a:lstStyle/>
                    <a:p>
                      <a:pPr algn="ctr">
                        <a:spcAft>
                          <a:spcPts val="0"/>
                        </a:spcAft>
                      </a:pPr>
                      <a:r>
                        <a:rPr lang="zh-CN" sz="1100" kern="0">
                          <a:effectLst/>
                        </a:rPr>
                        <a:t>访问控制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0.289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0.291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0.279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0.282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94466055"/>
                  </a:ext>
                </a:extLst>
              </a:tr>
              <a:tr h="316865">
                <a:tc>
                  <a:txBody>
                    <a:bodyPr/>
                    <a:lstStyle/>
                    <a:p>
                      <a:pPr algn="ctr">
                        <a:spcAft>
                          <a:spcPts val="0"/>
                        </a:spcAft>
                      </a:pPr>
                      <a:r>
                        <a:rPr lang="zh-CN" sz="1100" kern="0">
                          <a:effectLst/>
                        </a:rPr>
                        <a:t>非法外联</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0.526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0.484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0.594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0.408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0.511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0.465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0.495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0.498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0.531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0.551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0.541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6562916"/>
                  </a:ext>
                </a:extLst>
              </a:tr>
              <a:tr h="316865">
                <a:tc>
                  <a:txBody>
                    <a:bodyPr/>
                    <a:lstStyle/>
                    <a:p>
                      <a:pPr algn="ctr">
                        <a:spcAft>
                          <a:spcPts val="0"/>
                        </a:spcAft>
                      </a:pPr>
                      <a:r>
                        <a:rPr lang="zh-CN" sz="1100" kern="0">
                          <a:effectLst/>
                        </a:rPr>
                        <a:t>非法入侵</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0.179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0.252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085897"/>
                  </a:ext>
                </a:extLst>
              </a:tr>
              <a:tr h="316865">
                <a:tc>
                  <a:txBody>
                    <a:bodyPr/>
                    <a:lstStyle/>
                    <a:p>
                      <a:pPr algn="ctr">
                        <a:spcAft>
                          <a:spcPts val="0"/>
                        </a:spcAft>
                      </a:pPr>
                      <a:r>
                        <a:rPr lang="zh-CN" sz="1100" kern="0">
                          <a:effectLst/>
                        </a:rPr>
                        <a:t>非法攻击</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0.089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0.197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0.165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0.188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0.146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a:effectLst/>
                        </a:rPr>
                        <a:t>0.238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r">
                        <a:spcAft>
                          <a:spcPts val="0"/>
                        </a:spcAft>
                      </a:pPr>
                      <a:r>
                        <a:rPr lang="en-US" sz="1100" kern="0" dirty="0">
                          <a:effectLst/>
                        </a:rPr>
                        <a:t>0.180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1001583"/>
                  </a:ext>
                </a:extLst>
              </a:tr>
            </a:tbl>
          </a:graphicData>
        </a:graphic>
      </p:graphicFrame>
      <p:graphicFrame>
        <p:nvGraphicFramePr>
          <p:cNvPr id="9" name="图表 8">
            <a:extLst>
              <a:ext uri="{FF2B5EF4-FFF2-40B4-BE49-F238E27FC236}">
                <a16:creationId xmlns:a16="http://schemas.microsoft.com/office/drawing/2014/main" id="{79DE1FB1-C9D5-4ED5-A8DC-74BC25E2C319}"/>
              </a:ext>
            </a:extLst>
          </p:cNvPr>
          <p:cNvGraphicFramePr/>
          <p:nvPr>
            <p:extLst>
              <p:ext uri="{D42A27DB-BD31-4B8C-83A1-F6EECF244321}">
                <p14:modId xmlns:p14="http://schemas.microsoft.com/office/powerpoint/2010/main" val="1540040872"/>
              </p:ext>
            </p:extLst>
          </p:nvPr>
        </p:nvGraphicFramePr>
        <p:xfrm>
          <a:off x="6960093" y="233367"/>
          <a:ext cx="4805335" cy="2945269"/>
        </p:xfrm>
        <a:graphic>
          <a:graphicData uri="http://schemas.openxmlformats.org/drawingml/2006/chart">
            <c:chart xmlns:c="http://schemas.openxmlformats.org/drawingml/2006/chart" xmlns:r="http://schemas.openxmlformats.org/officeDocument/2006/relationships" r:id="rId9"/>
          </a:graphicData>
        </a:graphic>
      </p:graphicFrame>
      <p:sp>
        <p:nvSpPr>
          <p:cNvPr id="8" name="矩形 7">
            <a:extLst>
              <a:ext uri="{FF2B5EF4-FFF2-40B4-BE49-F238E27FC236}">
                <a16:creationId xmlns:a16="http://schemas.microsoft.com/office/drawing/2014/main" id="{A9E7A02A-2456-4BB6-9863-EF2B4FC8D859}"/>
              </a:ext>
            </a:extLst>
          </p:cNvPr>
          <p:cNvSpPr/>
          <p:nvPr/>
        </p:nvSpPr>
        <p:spPr>
          <a:xfrm>
            <a:off x="844531" y="5790446"/>
            <a:ext cx="2050561" cy="523220"/>
          </a:xfrm>
          <a:prstGeom prst="rect">
            <a:avLst/>
          </a:prstGeom>
        </p:spPr>
        <p:txBody>
          <a:bodyPr wrap="none">
            <a:spAutoFit/>
          </a:bodyPr>
          <a:lstStyle/>
          <a:p>
            <a:r>
              <a:rPr lang="en-US" altLang="zh-CN" sz="2800" b="1" dirty="0">
                <a:latin typeface="造字工房力黑（非商用）常规体" pitchFamily="50" charset="-122"/>
                <a:ea typeface="造字工房力黑（非商用）常规体" pitchFamily="50" charset="-122"/>
              </a:rPr>
              <a:t>2017</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年</a:t>
            </a:r>
            <a:r>
              <a:rPr lang="en-US" altLang="zh-CN" sz="2800" b="1" dirty="0" err="1">
                <a:latin typeface="造字工房力黑（非商用）常规体" pitchFamily="50" charset="-122"/>
                <a:ea typeface="造字工房力黑（非商用）常规体" pitchFamily="50" charset="-122"/>
              </a:rPr>
              <a:t>Ti</a:t>
            </a:r>
            <a:endParaRPr lang="zh-CN" altLang="en-US" sz="28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2221739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9" name="矩形 8">
            <a:extLst>
              <a:ext uri="{FF2B5EF4-FFF2-40B4-BE49-F238E27FC236}">
                <a16:creationId xmlns:a16="http://schemas.microsoft.com/office/drawing/2014/main" id="{2BAD3A46-C5BE-4F4A-A729-D280C04950FE}"/>
              </a:ext>
            </a:extLst>
          </p:cNvPr>
          <p:cNvSpPr/>
          <p:nvPr/>
        </p:nvSpPr>
        <p:spPr>
          <a:xfrm>
            <a:off x="373898" y="746133"/>
            <a:ext cx="8706035" cy="1508105"/>
          </a:xfrm>
          <a:prstGeom prst="rect">
            <a:avLst/>
          </a:prstGeom>
        </p:spPr>
        <p:txBody>
          <a:bodyPr wrap="square">
            <a:spAutoFit/>
          </a:bodyPr>
          <a:lstStyle/>
          <a:p>
            <a:pPr>
              <a:spcAft>
                <a:spcPts val="0"/>
              </a:spcAft>
            </a:pP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匹配脆弱性</a:t>
            </a:r>
            <a:endParaRPr lang="en-US" altLang="zh-CN" sz="2800" b="1" dirty="0">
              <a:latin typeface="造字工房力黑（非商用）常规体" pitchFamily="50" charset="-122"/>
              <a:ea typeface="造字工房力黑（非商用）常规体" pitchFamily="50" charset="-122"/>
              <a:cs typeface="Times New Roman" panose="02020603050405020304" pitchFamily="18" charset="0"/>
            </a:endParaRPr>
          </a:p>
          <a:p>
            <a:pPr>
              <a:spcAft>
                <a:spcPts val="0"/>
              </a:spcAft>
            </a:pPr>
            <a:endParaRPr lang="zh-CN" altLang="zh-CN" sz="2800" dirty="0">
              <a:latin typeface="造字工房力黑（非商用）常规体" pitchFamily="50" charset="-122"/>
              <a:ea typeface="造字工房力黑（非商用）常规体" pitchFamily="50" charset="-122"/>
              <a:cs typeface="宋体" panose="02010600030101010101" pitchFamily="2" charset="-122"/>
            </a:endParaRPr>
          </a:p>
          <a:p>
            <a:pPr>
              <a:spcAft>
                <a:spcPts val="0"/>
              </a:spcAft>
            </a:pPr>
            <a:r>
              <a:rPr lang="zh-CN" altLang="zh-CN" b="1" dirty="0">
                <a:latin typeface="宋体" panose="02010600030101010101" pitchFamily="2" charset="-122"/>
                <a:ea typeface="宋体" panose="02010600030101010101" pitchFamily="2" charset="-122"/>
              </a:rPr>
              <a:t>为了最大限度的降低人为因素对模型评判的干扰，我们将脆弱性赋值分为</a:t>
            </a:r>
            <a:r>
              <a:rPr lang="en-US" altLang="zh-CN" b="1" dirty="0">
                <a:latin typeface="宋体" panose="02010600030101010101" pitchFamily="2" charset="-122"/>
                <a:ea typeface="宋体" panose="02010600030101010101" pitchFamily="2" charset="-122"/>
              </a:rPr>
              <a:t>6</a:t>
            </a:r>
            <a:r>
              <a:rPr lang="zh-CN" altLang="zh-CN" b="1" dirty="0">
                <a:latin typeface="宋体" panose="02010600030101010101" pitchFamily="2" charset="-122"/>
                <a:ea typeface="宋体" panose="02010600030101010101" pitchFamily="2" charset="-122"/>
              </a:rPr>
              <a:t>个档次</a:t>
            </a: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0-1</a:t>
            </a:r>
            <a:r>
              <a:rPr lang="zh-CN" altLang="en-US" dirty="0">
                <a:latin typeface="宋体" panose="02010600030101010101" pitchFamily="2" charset="-122"/>
                <a:ea typeface="宋体" panose="02010600030101010101" pitchFamily="2" charset="-122"/>
              </a:rPr>
              <a:t>，</a:t>
            </a:r>
            <a:r>
              <a:rPr lang="zh-CN" altLang="zh-CN" b="1" dirty="0">
                <a:latin typeface="宋体" panose="02010600030101010101" pitchFamily="2" charset="-122"/>
                <a:ea typeface="宋体" panose="02010600030101010101" pitchFamily="2" charset="-122"/>
                <a:cs typeface="Times New Roman" panose="02020603050405020304" pitchFamily="18" charset="0"/>
              </a:rPr>
              <a:t>根据安全事件发生的次数、频率，我们对各个风险因素对应的脆弱性进行赋值：</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0" name="表格 9">
            <a:extLst>
              <a:ext uri="{FF2B5EF4-FFF2-40B4-BE49-F238E27FC236}">
                <a16:creationId xmlns:a16="http://schemas.microsoft.com/office/drawing/2014/main" id="{91283756-8AE8-41A0-A8A5-7966A00F8E6A}"/>
              </a:ext>
            </a:extLst>
          </p:cNvPr>
          <p:cNvGraphicFramePr>
            <a:graphicFrameLocks noGrp="1"/>
          </p:cNvGraphicFramePr>
          <p:nvPr>
            <p:extLst>
              <p:ext uri="{D42A27DB-BD31-4B8C-83A1-F6EECF244321}">
                <p14:modId xmlns:p14="http://schemas.microsoft.com/office/powerpoint/2010/main" val="2945540078"/>
              </p:ext>
            </p:extLst>
          </p:nvPr>
        </p:nvGraphicFramePr>
        <p:xfrm>
          <a:off x="992520" y="2796692"/>
          <a:ext cx="9139859" cy="2796582"/>
        </p:xfrm>
        <a:graphic>
          <a:graphicData uri="http://schemas.openxmlformats.org/drawingml/2006/table">
            <a:tbl>
              <a:tblPr firstRow="1" firstCol="1" bandRow="1">
                <a:tableStyleId>{5C22544A-7EE6-4342-B048-85BDC9FD1C3A}</a:tableStyleId>
              </a:tblPr>
              <a:tblGrid>
                <a:gridCol w="703769">
                  <a:extLst>
                    <a:ext uri="{9D8B030D-6E8A-4147-A177-3AD203B41FA5}">
                      <a16:colId xmlns:a16="http://schemas.microsoft.com/office/drawing/2014/main" val="1070328073"/>
                    </a:ext>
                  </a:extLst>
                </a:gridCol>
                <a:gridCol w="703769">
                  <a:extLst>
                    <a:ext uri="{9D8B030D-6E8A-4147-A177-3AD203B41FA5}">
                      <a16:colId xmlns:a16="http://schemas.microsoft.com/office/drawing/2014/main" val="2860918396"/>
                    </a:ext>
                  </a:extLst>
                </a:gridCol>
                <a:gridCol w="703769">
                  <a:extLst>
                    <a:ext uri="{9D8B030D-6E8A-4147-A177-3AD203B41FA5}">
                      <a16:colId xmlns:a16="http://schemas.microsoft.com/office/drawing/2014/main" val="3485246938"/>
                    </a:ext>
                  </a:extLst>
                </a:gridCol>
                <a:gridCol w="703769">
                  <a:extLst>
                    <a:ext uri="{9D8B030D-6E8A-4147-A177-3AD203B41FA5}">
                      <a16:colId xmlns:a16="http://schemas.microsoft.com/office/drawing/2014/main" val="535381863"/>
                    </a:ext>
                  </a:extLst>
                </a:gridCol>
                <a:gridCol w="703769">
                  <a:extLst>
                    <a:ext uri="{9D8B030D-6E8A-4147-A177-3AD203B41FA5}">
                      <a16:colId xmlns:a16="http://schemas.microsoft.com/office/drawing/2014/main" val="3220986809"/>
                    </a:ext>
                  </a:extLst>
                </a:gridCol>
                <a:gridCol w="703769">
                  <a:extLst>
                    <a:ext uri="{9D8B030D-6E8A-4147-A177-3AD203B41FA5}">
                      <a16:colId xmlns:a16="http://schemas.microsoft.com/office/drawing/2014/main" val="593269234"/>
                    </a:ext>
                  </a:extLst>
                </a:gridCol>
                <a:gridCol w="703769">
                  <a:extLst>
                    <a:ext uri="{9D8B030D-6E8A-4147-A177-3AD203B41FA5}">
                      <a16:colId xmlns:a16="http://schemas.microsoft.com/office/drawing/2014/main" val="2911960731"/>
                    </a:ext>
                  </a:extLst>
                </a:gridCol>
                <a:gridCol w="703769">
                  <a:extLst>
                    <a:ext uri="{9D8B030D-6E8A-4147-A177-3AD203B41FA5}">
                      <a16:colId xmlns:a16="http://schemas.microsoft.com/office/drawing/2014/main" val="4281152609"/>
                    </a:ext>
                  </a:extLst>
                </a:gridCol>
                <a:gridCol w="703769">
                  <a:extLst>
                    <a:ext uri="{9D8B030D-6E8A-4147-A177-3AD203B41FA5}">
                      <a16:colId xmlns:a16="http://schemas.microsoft.com/office/drawing/2014/main" val="685562840"/>
                    </a:ext>
                  </a:extLst>
                </a:gridCol>
                <a:gridCol w="703769">
                  <a:extLst>
                    <a:ext uri="{9D8B030D-6E8A-4147-A177-3AD203B41FA5}">
                      <a16:colId xmlns:a16="http://schemas.microsoft.com/office/drawing/2014/main" val="549768063"/>
                    </a:ext>
                  </a:extLst>
                </a:gridCol>
                <a:gridCol w="703769">
                  <a:extLst>
                    <a:ext uri="{9D8B030D-6E8A-4147-A177-3AD203B41FA5}">
                      <a16:colId xmlns:a16="http://schemas.microsoft.com/office/drawing/2014/main" val="282926373"/>
                    </a:ext>
                  </a:extLst>
                </a:gridCol>
                <a:gridCol w="703769">
                  <a:extLst>
                    <a:ext uri="{9D8B030D-6E8A-4147-A177-3AD203B41FA5}">
                      <a16:colId xmlns:a16="http://schemas.microsoft.com/office/drawing/2014/main" val="1881243093"/>
                    </a:ext>
                  </a:extLst>
                </a:gridCol>
                <a:gridCol w="694631">
                  <a:extLst>
                    <a:ext uri="{9D8B030D-6E8A-4147-A177-3AD203B41FA5}">
                      <a16:colId xmlns:a16="http://schemas.microsoft.com/office/drawing/2014/main" val="264971344"/>
                    </a:ext>
                  </a:extLst>
                </a:gridCol>
              </a:tblGrid>
              <a:tr h="595161">
                <a:tc>
                  <a:txBody>
                    <a:bodyPr/>
                    <a:lstStyle/>
                    <a:p>
                      <a:pPr algn="ctr">
                        <a:spcAft>
                          <a:spcPts val="0"/>
                        </a:spcAft>
                      </a:pPr>
                      <a:r>
                        <a:rPr lang="zh-CN" sz="1100" kern="0">
                          <a:effectLst/>
                        </a:rPr>
                        <a:t>项目</a:t>
                      </a:r>
                      <a:r>
                        <a:rPr lang="en-US" sz="1100" kern="0">
                          <a:effectLst/>
                        </a:rPr>
                        <a:t>            </a:t>
                      </a:r>
                      <a:r>
                        <a:rPr lang="zh-CN" sz="1100" kern="0">
                          <a:effectLst/>
                        </a:rPr>
                        <a:t>月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6</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7</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54019245"/>
                  </a:ext>
                </a:extLst>
              </a:tr>
              <a:tr h="595161">
                <a:tc>
                  <a:txBody>
                    <a:bodyPr/>
                    <a:lstStyle/>
                    <a:p>
                      <a:pPr algn="ctr">
                        <a:spcAft>
                          <a:spcPts val="0"/>
                        </a:spcAft>
                      </a:pPr>
                      <a:r>
                        <a:rPr lang="zh-CN" sz="1100" kern="0">
                          <a:effectLst/>
                        </a:rPr>
                        <a:t>恶意代码</a:t>
                      </a:r>
                      <a:r>
                        <a:rPr lang="en-US" sz="1100" kern="0">
                          <a:effectLst/>
                        </a:rPr>
                        <a:t>(</a:t>
                      </a:r>
                      <a:r>
                        <a:rPr lang="zh-CN" sz="1100" kern="0">
                          <a:effectLst/>
                        </a:rPr>
                        <a:t>万）</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0785951"/>
                  </a:ext>
                </a:extLst>
              </a:tr>
              <a:tr h="321252">
                <a:tc>
                  <a:txBody>
                    <a:bodyPr/>
                    <a:lstStyle/>
                    <a:p>
                      <a:pPr algn="ctr">
                        <a:spcAft>
                          <a:spcPts val="0"/>
                        </a:spcAft>
                      </a:pPr>
                      <a:r>
                        <a:rPr lang="zh-CN" sz="1100" kern="0">
                          <a:effectLst/>
                        </a:rPr>
                        <a:t>身份鉴别</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0.7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0.9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0.8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6091891"/>
                  </a:ext>
                </a:extLst>
              </a:tr>
              <a:tr h="321252">
                <a:tc>
                  <a:txBody>
                    <a:bodyPr/>
                    <a:lstStyle/>
                    <a:p>
                      <a:pPr algn="ctr">
                        <a:spcAft>
                          <a:spcPts val="0"/>
                        </a:spcAft>
                      </a:pPr>
                      <a:r>
                        <a:rPr lang="zh-CN" sz="1100" kern="0">
                          <a:effectLst/>
                        </a:rPr>
                        <a:t>访问控制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64834427"/>
                  </a:ext>
                </a:extLst>
              </a:tr>
              <a:tr h="321252">
                <a:tc>
                  <a:txBody>
                    <a:bodyPr/>
                    <a:lstStyle/>
                    <a:p>
                      <a:pPr algn="ctr">
                        <a:spcAft>
                          <a:spcPts val="0"/>
                        </a:spcAft>
                      </a:pPr>
                      <a:r>
                        <a:rPr lang="zh-CN" sz="1100" kern="0">
                          <a:effectLst/>
                        </a:rPr>
                        <a:t>非法外联</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0.2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37917137"/>
                  </a:ext>
                </a:extLst>
              </a:tr>
              <a:tr h="321252">
                <a:tc>
                  <a:txBody>
                    <a:bodyPr/>
                    <a:lstStyle/>
                    <a:p>
                      <a:pPr algn="ctr">
                        <a:spcAft>
                          <a:spcPts val="0"/>
                        </a:spcAft>
                      </a:pPr>
                      <a:r>
                        <a:rPr lang="zh-CN" sz="1100" kern="0">
                          <a:effectLst/>
                        </a:rPr>
                        <a:t>非法入侵</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0.7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3617457"/>
                  </a:ext>
                </a:extLst>
              </a:tr>
              <a:tr h="321252">
                <a:tc>
                  <a:txBody>
                    <a:bodyPr/>
                    <a:lstStyle/>
                    <a:p>
                      <a:pPr algn="ctr">
                        <a:spcAft>
                          <a:spcPts val="0"/>
                        </a:spcAft>
                      </a:pPr>
                      <a:r>
                        <a:rPr lang="zh-CN" sz="1100" kern="0">
                          <a:effectLst/>
                        </a:rPr>
                        <a:t>非法攻击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0.1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0.4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0.3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a:effectLst/>
                        </a:rPr>
                        <a:t>0.6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100" kern="0" dirty="0">
                          <a:effectLst/>
                        </a:rPr>
                        <a:t>0.4 </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060113"/>
                  </a:ext>
                </a:extLst>
              </a:tr>
            </a:tbl>
          </a:graphicData>
        </a:graphic>
      </p:graphicFrame>
    </p:spTree>
    <p:extLst>
      <p:ext uri="{BB962C8B-B14F-4D97-AF65-F5344CB8AC3E}">
        <p14:creationId xmlns:p14="http://schemas.microsoft.com/office/powerpoint/2010/main" val="2378389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C25EF01-D68E-4FAF-9ABE-9856BB5210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6242CFD1-5D35-4907-991C-E798A14BA832}"/>
              </a:ext>
            </a:extLst>
          </p:cNvPr>
          <p:cNvSpPr/>
          <p:nvPr/>
        </p:nvSpPr>
        <p:spPr>
          <a:xfrm>
            <a:off x="1277257" y="1069408"/>
            <a:ext cx="9318172" cy="4401205"/>
          </a:xfrm>
          <a:prstGeom prst="rect">
            <a:avLst/>
          </a:prstGeom>
        </p:spPr>
        <p:txBody>
          <a:bodyPr wrap="square">
            <a:spAutoFit/>
          </a:bodyPr>
          <a:lstStyle/>
          <a:p>
            <a:r>
              <a:rPr lang="zh-CN" altLang="en-US" sz="2800" b="1" dirty="0">
                <a:latin typeface="宋体" panose="02010600030101010101" pitchFamily="2" charset="-122"/>
                <a:ea typeface="宋体" panose="02010600030101010101" pitchFamily="2" charset="-122"/>
              </a:rPr>
              <a:t>权重赋值：</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zh-CN" altLang="zh-CN" sz="2800" b="1" dirty="0">
                <a:latin typeface="宋体" panose="02010600030101010101" pitchFamily="2" charset="-122"/>
                <a:ea typeface="宋体" panose="02010600030101010101" pitchFamily="2" charset="-122"/>
              </a:rPr>
              <a:t>根据现实情况，在相关国家要求中对非法外联的要求格外严格，并且明确要求信息系统不能存在非法外联情况，一旦出现，立刻停止系统运行，因此，经小组讨论，得各风险因素权重赋值如下：</a:t>
            </a:r>
          </a:p>
          <a:p>
            <a:r>
              <a:rPr lang="en-US" altLang="zh-CN"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恶意代码占比重为</a:t>
            </a:r>
            <a:r>
              <a:rPr lang="en-US" altLang="zh-CN" sz="2800" b="1" dirty="0">
                <a:latin typeface="宋体" panose="02010600030101010101" pitchFamily="2" charset="-122"/>
                <a:ea typeface="宋体" panose="02010600030101010101" pitchFamily="2" charset="-122"/>
              </a:rPr>
              <a:t>1</a:t>
            </a:r>
            <a:r>
              <a:rPr lang="zh-CN" altLang="zh-CN" sz="2800" b="1" dirty="0">
                <a:latin typeface="宋体" panose="02010600030101010101" pitchFamily="2" charset="-122"/>
                <a:ea typeface="宋体" panose="02010600030101010101" pitchFamily="2" charset="-122"/>
              </a:rPr>
              <a:t>，身份鉴别占比重为</a:t>
            </a:r>
            <a:r>
              <a:rPr lang="en-US" altLang="zh-CN" sz="2800" b="1" dirty="0">
                <a:latin typeface="宋体" panose="02010600030101010101" pitchFamily="2" charset="-122"/>
                <a:ea typeface="宋体" panose="02010600030101010101" pitchFamily="2" charset="-122"/>
              </a:rPr>
              <a:t>1</a:t>
            </a:r>
            <a:r>
              <a:rPr lang="zh-CN" altLang="zh-CN" sz="2800" b="1" dirty="0">
                <a:latin typeface="宋体" panose="02010600030101010101" pitchFamily="2" charset="-122"/>
                <a:ea typeface="宋体" panose="02010600030101010101" pitchFamily="2" charset="-122"/>
              </a:rPr>
              <a:t>，访问控制占比重为</a:t>
            </a:r>
            <a:r>
              <a:rPr lang="en-US" altLang="zh-CN" sz="2800" b="1" dirty="0">
                <a:latin typeface="宋体" panose="02010600030101010101" pitchFamily="2" charset="-122"/>
                <a:ea typeface="宋体" panose="02010600030101010101" pitchFamily="2" charset="-122"/>
              </a:rPr>
              <a:t>1</a:t>
            </a:r>
            <a:r>
              <a:rPr lang="zh-CN" altLang="zh-CN" sz="2800" b="1" dirty="0">
                <a:latin typeface="宋体" panose="02010600030101010101" pitchFamily="2" charset="-122"/>
                <a:ea typeface="宋体" panose="02010600030101010101" pitchFamily="2" charset="-122"/>
              </a:rPr>
              <a:t>，</a:t>
            </a:r>
          </a:p>
          <a:p>
            <a:r>
              <a:rPr lang="en-US" altLang="zh-CN"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非法外联占比重为</a:t>
            </a:r>
            <a:r>
              <a:rPr lang="en-US" altLang="zh-CN" sz="2800" b="1" dirty="0">
                <a:latin typeface="宋体" panose="02010600030101010101" pitchFamily="2" charset="-122"/>
                <a:ea typeface="宋体" panose="02010600030101010101" pitchFamily="2" charset="-122"/>
              </a:rPr>
              <a:t>1.2</a:t>
            </a:r>
            <a:r>
              <a:rPr lang="zh-CN" altLang="zh-CN" sz="2800" b="1" dirty="0">
                <a:latin typeface="宋体" panose="02010600030101010101" pitchFamily="2" charset="-122"/>
                <a:ea typeface="宋体" panose="02010600030101010101" pitchFamily="2" charset="-122"/>
              </a:rPr>
              <a:t>，非法入侵占比重为</a:t>
            </a:r>
            <a:r>
              <a:rPr lang="en-US" altLang="zh-CN" sz="2800" b="1" dirty="0">
                <a:latin typeface="宋体" panose="02010600030101010101" pitchFamily="2" charset="-122"/>
                <a:ea typeface="宋体" panose="02010600030101010101" pitchFamily="2" charset="-122"/>
              </a:rPr>
              <a:t>1</a:t>
            </a:r>
            <a:r>
              <a:rPr lang="zh-CN" altLang="zh-CN" sz="2800" b="1" dirty="0">
                <a:latin typeface="宋体" panose="02010600030101010101" pitchFamily="2" charset="-122"/>
                <a:ea typeface="宋体" panose="02010600030101010101" pitchFamily="2" charset="-122"/>
              </a:rPr>
              <a:t>，非法攻击占比重为</a:t>
            </a:r>
            <a:r>
              <a:rPr lang="en-US" altLang="zh-CN" sz="2800" b="1" dirty="0">
                <a:latin typeface="宋体" panose="02010600030101010101" pitchFamily="2" charset="-122"/>
                <a:ea typeface="宋体" panose="02010600030101010101" pitchFamily="2" charset="-122"/>
              </a:rPr>
              <a:t>1</a:t>
            </a:r>
            <a:endParaRPr lang="zh-CN" altLang="zh-CN"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930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4D458341-7960-4964-882E-98A2CADCD8B3}"/>
              </a:ext>
            </a:extLst>
          </p:cNvPr>
          <p:cNvSpPr/>
          <p:nvPr/>
        </p:nvSpPr>
        <p:spPr>
          <a:xfrm>
            <a:off x="1118586" y="691176"/>
            <a:ext cx="9768397" cy="4278094"/>
          </a:xfrm>
          <a:prstGeom prst="rect">
            <a:avLst/>
          </a:prstGeom>
        </p:spPr>
        <p:txBody>
          <a:bodyPr wrap="square">
            <a:spAutoFit/>
          </a:bodyPr>
          <a:lstStyle/>
          <a:p>
            <a:r>
              <a:rPr lang="zh-CN" altLang="en-US" sz="4000" dirty="0">
                <a:latin typeface="造字工房力黑（非商用）常规体" pitchFamily="50" charset="-122"/>
                <a:ea typeface="造字工房力黑（非商用）常规体" pitchFamily="50" charset="-122"/>
              </a:rPr>
              <a:t>一、创新点</a:t>
            </a:r>
            <a:r>
              <a:rPr lang="zh-CN" altLang="zh-CN" sz="4000" dirty="0">
                <a:latin typeface="造字工房力黑（非商用）常规体" pitchFamily="50" charset="-122"/>
                <a:ea typeface="造字工房力黑（非商用）常规体" pitchFamily="50" charset="-122"/>
              </a:rPr>
              <a:t>：</a:t>
            </a:r>
            <a:endParaRPr lang="en-US" altLang="zh-CN" sz="4000" dirty="0">
              <a:latin typeface="造字工房力黑（非商用）常规体" pitchFamily="50" charset="-122"/>
              <a:ea typeface="造字工房力黑（非商用）常规体" pitchFamily="50" charset="-122"/>
            </a:endParaRPr>
          </a:p>
          <a:p>
            <a:endParaRPr lang="zh-CN" altLang="zh-CN" sz="4000" dirty="0"/>
          </a:p>
          <a:p>
            <a:r>
              <a:rPr lang="en-US" altLang="zh-CN" sz="2400" dirty="0"/>
              <a:t>1</a:t>
            </a:r>
            <a:r>
              <a:rPr lang="zh-CN" altLang="zh-CN" sz="2400" dirty="0"/>
              <a:t>、利用风险矩阵预测不能直接求解得系统风险值，为风险的预测和评估提供了极大便利；</a:t>
            </a:r>
            <a:endParaRPr lang="en-US" altLang="zh-CN" sz="2400" dirty="0"/>
          </a:p>
          <a:p>
            <a:endParaRPr lang="zh-CN" altLang="zh-CN" sz="2400" dirty="0"/>
          </a:p>
          <a:p>
            <a:r>
              <a:rPr lang="en-US" altLang="zh-CN" sz="2400" dirty="0"/>
              <a:t>2</a:t>
            </a:r>
            <a:r>
              <a:rPr lang="zh-CN" altLang="zh-CN" sz="2400" dirty="0"/>
              <a:t>、将故障树与动态威胁值相结合，体现了系统中风险因素之间的相互作用，便于管理人员对系统风险的把握，未雨绸缪。</a:t>
            </a:r>
            <a:endParaRPr lang="en-US" altLang="zh-CN" sz="2400" dirty="0"/>
          </a:p>
          <a:p>
            <a:endParaRPr lang="zh-CN" altLang="zh-CN" sz="2400" dirty="0"/>
          </a:p>
          <a:p>
            <a:r>
              <a:rPr lang="en-US" altLang="zh-CN" sz="2400" dirty="0"/>
              <a:t>3</a:t>
            </a:r>
            <a:r>
              <a:rPr lang="zh-CN" altLang="zh-CN" sz="2400" dirty="0"/>
              <a:t>、计算相关公式时，尽量引入时间参数，有效减少同一风险因素特殊周期内的波动对整个信息安全风险评估的影响，使结果更加全面、客观。 </a:t>
            </a:r>
            <a:endParaRPr lang="en-US" altLang="zh-CN" sz="2400" b="1"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46330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6242CFD1-5D35-4907-991C-E798A14BA832}"/>
              </a:ext>
            </a:extLst>
          </p:cNvPr>
          <p:cNvSpPr/>
          <p:nvPr/>
        </p:nvSpPr>
        <p:spPr>
          <a:xfrm>
            <a:off x="1277257" y="1069408"/>
            <a:ext cx="9318172" cy="4832092"/>
          </a:xfrm>
          <a:prstGeom prst="rect">
            <a:avLst/>
          </a:prstGeom>
        </p:spPr>
        <p:txBody>
          <a:bodyPr wrap="square">
            <a:spAutoFit/>
          </a:bodyPr>
          <a:lstStyle/>
          <a:p>
            <a:r>
              <a:rPr lang="zh-CN" altLang="en-US" sz="2800" b="1" dirty="0">
                <a:latin typeface="宋体" panose="02010600030101010101" pitchFamily="2" charset="-122"/>
                <a:ea typeface="宋体" panose="02010600030101010101" pitchFamily="2" charset="-122"/>
              </a:rPr>
              <a:t>根据前边课件的内容可以知道</a:t>
            </a:r>
            <a:r>
              <a:rPr lang="en-US" altLang="zh-CN" sz="2800" b="1" dirty="0" err="1">
                <a:latin typeface="宋体" panose="02010600030101010101" pitchFamily="2" charset="-122"/>
                <a:ea typeface="宋体" panose="02010600030101010101" pitchFamily="2" charset="-122"/>
              </a:rPr>
              <a:t>Ti</a:t>
            </a:r>
            <a:r>
              <a:rPr lang="zh-CN" altLang="en-US" sz="2800" b="1" dirty="0">
                <a:latin typeface="宋体" panose="02010600030101010101" pitchFamily="2" charset="-122"/>
                <a:ea typeface="宋体" panose="02010600030101010101" pitchFamily="2" charset="-122"/>
              </a:rPr>
              <a:t>（动态威胁值）、</a:t>
            </a:r>
            <a:r>
              <a:rPr lang="en-US" altLang="zh-CN" sz="2800" b="1" dirty="0">
                <a:latin typeface="宋体" panose="02010600030101010101" pitchFamily="2" charset="-122"/>
                <a:ea typeface="宋体" panose="02010600030101010101" pitchFamily="2" charset="-122"/>
              </a:rPr>
              <a:t>Vi</a:t>
            </a:r>
            <a:r>
              <a:rPr lang="zh-CN" altLang="en-US" sz="2800" b="1" dirty="0">
                <a:latin typeface="宋体" panose="02010600030101010101" pitchFamily="2" charset="-122"/>
                <a:ea typeface="宋体" panose="02010600030101010101" pitchFamily="2" charset="-122"/>
              </a:rPr>
              <a:t>（脆弱性赋值）、</a:t>
            </a:r>
            <a:r>
              <a:rPr lang="en-US" altLang="zh-CN" sz="2800" b="1" dirty="0">
                <a:latin typeface="宋体" panose="02010600030101010101" pitchFamily="2" charset="-122"/>
                <a:ea typeface="宋体" panose="02010600030101010101" pitchFamily="2" charset="-122"/>
              </a:rPr>
              <a:t>Wi</a:t>
            </a:r>
            <a:r>
              <a:rPr lang="zh-CN" altLang="en-US" sz="2800" b="1" dirty="0">
                <a:latin typeface="宋体" panose="02010600030101010101" pitchFamily="2" charset="-122"/>
                <a:ea typeface="宋体" panose="02010600030101010101" pitchFamily="2" charset="-122"/>
              </a:rPr>
              <a:t>（权重）的值</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利用公式求各个风险因素的风险值</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再根据故障树所得公式</a:t>
            </a:r>
            <a:endParaRPr lang="en-US" altLang="zh-CN" sz="2800" b="1" dirty="0">
              <a:latin typeface="宋体" panose="02010600030101010101" pitchFamily="2" charset="-122"/>
              <a:ea typeface="宋体" panose="02010600030101010101" pitchFamily="2" charset="-122"/>
            </a:endParaRPr>
          </a:p>
          <a:p>
            <a:pPr algn="ctr"/>
            <a:r>
              <a:rPr lang="en-US" altLang="zh-CN" sz="2800" b="1" dirty="0">
                <a:latin typeface="宋体" panose="02010600030101010101" pitchFamily="2" charset="-122"/>
                <a:ea typeface="宋体" panose="02010600030101010101" pitchFamily="2" charset="-122"/>
              </a:rPr>
              <a:t>R=B</a:t>
            </a:r>
            <a:r>
              <a:rPr lang="en-US" altLang="zh-CN" b="1" dirty="0">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+B</a:t>
            </a:r>
            <a:r>
              <a:rPr lang="en-US" altLang="zh-CN" b="1" dirty="0">
                <a:latin typeface="宋体" panose="02010600030101010101" pitchFamily="2" charset="-122"/>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+B</a:t>
            </a:r>
            <a:r>
              <a:rPr lang="en-US" altLang="zh-CN" b="1" dirty="0">
                <a:latin typeface="宋体" panose="02010600030101010101" pitchFamily="2" charset="-122"/>
                <a:ea typeface="宋体" panose="02010600030101010101" pitchFamily="2" charset="-122"/>
              </a:rPr>
              <a:t>3</a:t>
            </a:r>
            <a:r>
              <a:rPr lang="en-US" altLang="zh-CN" sz="2800" b="1" dirty="0">
                <a:latin typeface="宋体" panose="02010600030101010101" pitchFamily="2" charset="-122"/>
                <a:ea typeface="宋体" panose="02010600030101010101" pitchFamily="2" charset="-122"/>
              </a:rPr>
              <a:t>B</a:t>
            </a:r>
            <a:r>
              <a:rPr lang="en-US" altLang="zh-CN" b="1" dirty="0">
                <a:latin typeface="宋体" panose="02010600030101010101" pitchFamily="2" charset="-122"/>
                <a:ea typeface="宋体" panose="02010600030101010101" pitchFamily="2" charset="-122"/>
              </a:rPr>
              <a:t>5</a:t>
            </a:r>
            <a:r>
              <a:rPr lang="en-US" altLang="zh-CN" sz="2800" b="1" dirty="0">
                <a:latin typeface="宋体" panose="02010600030101010101" pitchFamily="2" charset="-122"/>
                <a:ea typeface="宋体" panose="02010600030101010101" pitchFamily="2" charset="-122"/>
              </a:rPr>
              <a:t>+B</a:t>
            </a:r>
            <a:r>
              <a:rPr lang="en-US" altLang="zh-CN"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+B</a:t>
            </a:r>
            <a:r>
              <a:rPr lang="en-US" altLang="zh-CN" b="1" dirty="0">
                <a:latin typeface="宋体" panose="02010600030101010101" pitchFamily="2" charset="-122"/>
                <a:ea typeface="宋体" panose="02010600030101010101" pitchFamily="2" charset="-122"/>
              </a:rPr>
              <a:t>6</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可以算出每个月的总风险值</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由此得到风险矩阵</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p:txBody>
      </p:sp>
      <p:graphicFrame>
        <p:nvGraphicFramePr>
          <p:cNvPr id="9" name="对象 8">
            <a:extLst>
              <a:ext uri="{FF2B5EF4-FFF2-40B4-BE49-F238E27FC236}">
                <a16:creationId xmlns:a16="http://schemas.microsoft.com/office/drawing/2014/main" id="{029F736F-DC4F-46A6-A14F-E6A487A30507}"/>
              </a:ext>
            </a:extLst>
          </p:cNvPr>
          <p:cNvGraphicFramePr>
            <a:graphicFrameLocks noChangeAspect="1"/>
          </p:cNvGraphicFramePr>
          <p:nvPr>
            <p:extLst>
              <p:ext uri="{D42A27DB-BD31-4B8C-83A1-F6EECF244321}">
                <p14:modId xmlns:p14="http://schemas.microsoft.com/office/powerpoint/2010/main" val="414909049"/>
              </p:ext>
            </p:extLst>
          </p:nvPr>
        </p:nvGraphicFramePr>
        <p:xfrm>
          <a:off x="4215639" y="2486798"/>
          <a:ext cx="2435188" cy="601462"/>
        </p:xfrm>
        <a:graphic>
          <a:graphicData uri="http://schemas.openxmlformats.org/presentationml/2006/ole">
            <mc:AlternateContent xmlns:mc="http://schemas.openxmlformats.org/markup-compatibility/2006">
              <mc:Choice xmlns:v="urn:schemas-microsoft-com:vml" Requires="v">
                <p:oleObj spid="_x0000_s28679" r:id="rId8" imgW="927100" imgH="228600" progId="Unknown">
                  <p:embed/>
                </p:oleObj>
              </mc:Choice>
              <mc:Fallback>
                <p:oleObj r:id="rId8" imgW="927100" imgH="228600" progId="Unknown">
                  <p:embed/>
                  <p:pic>
                    <p:nvPicPr>
                      <p:cNvPr id="10" name="对象 9">
                        <a:extLst>
                          <a:ext uri="{FF2B5EF4-FFF2-40B4-BE49-F238E27FC236}">
                            <a16:creationId xmlns:a16="http://schemas.microsoft.com/office/drawing/2014/main" id="{029F736F-DC4F-46A6-A14F-E6A487A305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5639" y="2486798"/>
                        <a:ext cx="2435188" cy="601462"/>
                      </a:xfrm>
                      <a:prstGeom prst="rect">
                        <a:avLst/>
                      </a:prstGeom>
                      <a:noFill/>
                    </p:spPr>
                  </p:pic>
                </p:oleObj>
              </mc:Fallback>
            </mc:AlternateContent>
          </a:graphicData>
        </a:graphic>
      </p:graphicFrame>
    </p:spTree>
    <p:extLst>
      <p:ext uri="{BB962C8B-B14F-4D97-AF65-F5344CB8AC3E}">
        <p14:creationId xmlns:p14="http://schemas.microsoft.com/office/powerpoint/2010/main" val="1607631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E3AF90D2-9827-4D2C-BDD3-86D903703C08}"/>
              </a:ext>
            </a:extLst>
          </p:cNvPr>
          <p:cNvSpPr/>
          <p:nvPr/>
        </p:nvSpPr>
        <p:spPr>
          <a:xfrm>
            <a:off x="409917" y="287545"/>
            <a:ext cx="1627369" cy="523220"/>
          </a:xfrm>
          <a:prstGeom prst="rect">
            <a:avLst/>
          </a:prstGeom>
        </p:spPr>
        <p:txBody>
          <a:bodyPr wrap="none">
            <a:spAutoFit/>
          </a:bodyPr>
          <a:lstStyle/>
          <a:p>
            <a:r>
              <a:rPr lang="zh-CN" altLang="en-US" sz="2800" b="1" dirty="0">
                <a:latin typeface="造字工房力黑（非商用）常规体" pitchFamily="50" charset="-122"/>
                <a:ea typeface="造字工房力黑（非商用）常规体" pitchFamily="50" charset="-122"/>
                <a:cs typeface="Times New Roman" panose="02020603050405020304" pitchFamily="18" charset="0"/>
              </a:rPr>
              <a:t>风险矩阵</a:t>
            </a:r>
            <a:endParaRPr lang="zh-CN" altLang="en-US" sz="2800" dirty="0">
              <a:latin typeface="造字工房力黑（非商用）常规体" pitchFamily="50" charset="-122"/>
              <a:ea typeface="造字工房力黑（非商用）常规体" pitchFamily="50" charset="-122"/>
            </a:endParaRPr>
          </a:p>
        </p:txBody>
      </p:sp>
      <p:graphicFrame>
        <p:nvGraphicFramePr>
          <p:cNvPr id="9" name="表格 8">
            <a:extLst>
              <a:ext uri="{FF2B5EF4-FFF2-40B4-BE49-F238E27FC236}">
                <a16:creationId xmlns:a16="http://schemas.microsoft.com/office/drawing/2014/main" id="{14905F56-1B06-4A08-90FF-12734E1B55D5}"/>
              </a:ext>
            </a:extLst>
          </p:cNvPr>
          <p:cNvGraphicFramePr>
            <a:graphicFrameLocks noGrp="1"/>
          </p:cNvGraphicFramePr>
          <p:nvPr>
            <p:extLst>
              <p:ext uri="{D42A27DB-BD31-4B8C-83A1-F6EECF244321}">
                <p14:modId xmlns:p14="http://schemas.microsoft.com/office/powerpoint/2010/main" val="1503755899"/>
              </p:ext>
            </p:extLst>
          </p:nvPr>
        </p:nvGraphicFramePr>
        <p:xfrm>
          <a:off x="2752232" y="191789"/>
          <a:ext cx="6687536" cy="6490484"/>
        </p:xfrm>
        <a:graphic>
          <a:graphicData uri="http://schemas.openxmlformats.org/drawingml/2006/table">
            <a:tbl>
              <a:tblPr firstRow="1" firstCol="1" bandRow="1">
                <a:tableStyleId>{5C22544A-7EE6-4342-B048-85BDC9FD1C3A}</a:tableStyleId>
              </a:tblPr>
              <a:tblGrid>
                <a:gridCol w="835942">
                  <a:extLst>
                    <a:ext uri="{9D8B030D-6E8A-4147-A177-3AD203B41FA5}">
                      <a16:colId xmlns:a16="http://schemas.microsoft.com/office/drawing/2014/main" val="4210913933"/>
                    </a:ext>
                  </a:extLst>
                </a:gridCol>
                <a:gridCol w="835942">
                  <a:extLst>
                    <a:ext uri="{9D8B030D-6E8A-4147-A177-3AD203B41FA5}">
                      <a16:colId xmlns:a16="http://schemas.microsoft.com/office/drawing/2014/main" val="1854655706"/>
                    </a:ext>
                  </a:extLst>
                </a:gridCol>
                <a:gridCol w="835942">
                  <a:extLst>
                    <a:ext uri="{9D8B030D-6E8A-4147-A177-3AD203B41FA5}">
                      <a16:colId xmlns:a16="http://schemas.microsoft.com/office/drawing/2014/main" val="131204171"/>
                    </a:ext>
                  </a:extLst>
                </a:gridCol>
                <a:gridCol w="835942">
                  <a:extLst>
                    <a:ext uri="{9D8B030D-6E8A-4147-A177-3AD203B41FA5}">
                      <a16:colId xmlns:a16="http://schemas.microsoft.com/office/drawing/2014/main" val="1523010305"/>
                    </a:ext>
                  </a:extLst>
                </a:gridCol>
                <a:gridCol w="835942">
                  <a:extLst>
                    <a:ext uri="{9D8B030D-6E8A-4147-A177-3AD203B41FA5}">
                      <a16:colId xmlns:a16="http://schemas.microsoft.com/office/drawing/2014/main" val="3980817392"/>
                    </a:ext>
                  </a:extLst>
                </a:gridCol>
                <a:gridCol w="835942">
                  <a:extLst>
                    <a:ext uri="{9D8B030D-6E8A-4147-A177-3AD203B41FA5}">
                      <a16:colId xmlns:a16="http://schemas.microsoft.com/office/drawing/2014/main" val="3005863085"/>
                    </a:ext>
                  </a:extLst>
                </a:gridCol>
                <a:gridCol w="835942">
                  <a:extLst>
                    <a:ext uri="{9D8B030D-6E8A-4147-A177-3AD203B41FA5}">
                      <a16:colId xmlns:a16="http://schemas.microsoft.com/office/drawing/2014/main" val="505048413"/>
                    </a:ext>
                  </a:extLst>
                </a:gridCol>
                <a:gridCol w="835942">
                  <a:extLst>
                    <a:ext uri="{9D8B030D-6E8A-4147-A177-3AD203B41FA5}">
                      <a16:colId xmlns:a16="http://schemas.microsoft.com/office/drawing/2014/main" val="1987054856"/>
                    </a:ext>
                  </a:extLst>
                </a:gridCol>
              </a:tblGrid>
              <a:tr h="465116">
                <a:tc>
                  <a:txBody>
                    <a:bodyPr/>
                    <a:lstStyle/>
                    <a:p>
                      <a:endParaRPr lang="zh-CN" sz="1000" kern="100">
                        <a:effectLst/>
                        <a:latin typeface="Calibri" panose="020F0502020204030204" pitchFamily="34" charset="0"/>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B1</a:t>
                      </a:r>
                      <a:r>
                        <a:rPr lang="zh-CN" sz="1000" kern="0">
                          <a:effectLst/>
                        </a:rPr>
                        <a:t>恶意代码</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B2</a:t>
                      </a:r>
                      <a:r>
                        <a:rPr lang="zh-CN" sz="1000" kern="0">
                          <a:effectLst/>
                        </a:rPr>
                        <a:t>身份鉴别</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B3</a:t>
                      </a:r>
                      <a:r>
                        <a:rPr lang="zh-CN" sz="1000" kern="0">
                          <a:effectLst/>
                        </a:rPr>
                        <a:t>访问控制</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B4</a:t>
                      </a:r>
                      <a:r>
                        <a:rPr lang="zh-CN" sz="1000" kern="0">
                          <a:effectLst/>
                        </a:rPr>
                        <a:t>非法外联</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dirty="0">
                          <a:effectLst/>
                        </a:rPr>
                        <a:t>B5</a:t>
                      </a:r>
                      <a:r>
                        <a:rPr lang="zh-CN" sz="1000" kern="0" dirty="0">
                          <a:effectLst/>
                        </a:rPr>
                        <a:t>非法入侵</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B6</a:t>
                      </a:r>
                      <a:r>
                        <a:rPr lang="zh-CN" sz="1000" kern="0">
                          <a:effectLst/>
                        </a:rPr>
                        <a:t>非法攻击</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zh-CN" sz="1000" kern="0">
                          <a:effectLst/>
                        </a:rPr>
                        <a:t>风险值</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3708453902"/>
                  </a:ext>
                </a:extLst>
              </a:tr>
              <a:tr h="251057">
                <a:tc>
                  <a:txBody>
                    <a:bodyPr/>
                    <a:lstStyle/>
                    <a:p>
                      <a:pPr algn="ctr">
                        <a:spcAft>
                          <a:spcPts val="0"/>
                        </a:spcAft>
                      </a:pPr>
                      <a:r>
                        <a:rPr lang="en-US" sz="1000" kern="0">
                          <a:effectLst/>
                        </a:rPr>
                        <a:t>U1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0.063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0.088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0.093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0.245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333152457"/>
                  </a:ext>
                </a:extLst>
              </a:tr>
              <a:tr h="251057">
                <a:tc>
                  <a:txBody>
                    <a:bodyPr/>
                    <a:lstStyle/>
                    <a:p>
                      <a:pPr algn="ctr">
                        <a:spcAft>
                          <a:spcPts val="0"/>
                        </a:spcAft>
                      </a:pPr>
                      <a:r>
                        <a:rPr lang="en-US" sz="1000" kern="0">
                          <a:effectLst/>
                        </a:rPr>
                        <a:t>U2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0.171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928928358"/>
                  </a:ext>
                </a:extLst>
              </a:tr>
              <a:tr h="251057">
                <a:tc>
                  <a:txBody>
                    <a:bodyPr/>
                    <a:lstStyle/>
                    <a:p>
                      <a:pPr algn="ctr">
                        <a:spcAft>
                          <a:spcPts val="0"/>
                        </a:spcAft>
                      </a:pPr>
                      <a:r>
                        <a:rPr lang="en-US" sz="1000" kern="0">
                          <a:effectLst/>
                        </a:rPr>
                        <a:t>U3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0.063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0.248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dirty="0">
                          <a:effectLst/>
                        </a:rPr>
                        <a:t>0.009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0.366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569296118"/>
                  </a:ext>
                </a:extLst>
              </a:tr>
              <a:tr h="251057">
                <a:tc>
                  <a:txBody>
                    <a:bodyPr/>
                    <a:lstStyle/>
                    <a:p>
                      <a:pPr algn="ctr">
                        <a:spcAft>
                          <a:spcPts val="0"/>
                        </a:spcAft>
                      </a:pPr>
                      <a:r>
                        <a:rPr lang="en-US" sz="1000" kern="0">
                          <a:effectLst/>
                        </a:rPr>
                        <a:t>U4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0.113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0.167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0.333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4138748973"/>
                  </a:ext>
                </a:extLst>
              </a:tr>
              <a:tr h="251057">
                <a:tc>
                  <a:txBody>
                    <a:bodyPr/>
                    <a:lstStyle/>
                    <a:p>
                      <a:pPr algn="ctr">
                        <a:spcAft>
                          <a:spcPts val="0"/>
                        </a:spcAft>
                      </a:pPr>
                      <a:r>
                        <a:rPr lang="en-US" sz="1000" kern="0">
                          <a:effectLst/>
                        </a:rPr>
                        <a:t>U5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3977348118"/>
                  </a:ext>
                </a:extLst>
              </a:tr>
              <a:tr h="251057">
                <a:tc>
                  <a:txBody>
                    <a:bodyPr/>
                    <a:lstStyle/>
                    <a:p>
                      <a:pPr algn="ctr">
                        <a:spcAft>
                          <a:spcPts val="0"/>
                        </a:spcAft>
                      </a:pPr>
                      <a:r>
                        <a:rPr lang="en-US" sz="1000" kern="0">
                          <a:effectLst/>
                        </a:rPr>
                        <a:t>U6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0.447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0.624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433071693"/>
                  </a:ext>
                </a:extLst>
              </a:tr>
              <a:tr h="251057">
                <a:tc>
                  <a:txBody>
                    <a:bodyPr/>
                    <a:lstStyle/>
                    <a:p>
                      <a:pPr algn="ctr">
                        <a:spcAft>
                          <a:spcPts val="0"/>
                        </a:spcAft>
                      </a:pPr>
                      <a:r>
                        <a:rPr lang="en-US" sz="1000" kern="0">
                          <a:effectLst/>
                        </a:rPr>
                        <a:t>U7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0.098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0.126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0.093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0.329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4254739054"/>
                  </a:ext>
                </a:extLst>
              </a:tr>
              <a:tr h="251057">
                <a:tc>
                  <a:txBody>
                    <a:bodyPr/>
                    <a:lstStyle/>
                    <a:p>
                      <a:pPr algn="ctr">
                        <a:spcAft>
                          <a:spcPts val="0"/>
                        </a:spcAft>
                      </a:pPr>
                      <a:r>
                        <a:rPr lang="en-US" sz="1000" kern="0">
                          <a:effectLst/>
                        </a:rPr>
                        <a:t>U8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0.125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0.111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0.121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0.371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658354799"/>
                  </a:ext>
                </a:extLst>
              </a:tr>
              <a:tr h="251057">
                <a:tc>
                  <a:txBody>
                    <a:bodyPr/>
                    <a:lstStyle/>
                    <a:p>
                      <a:pPr algn="ctr">
                        <a:spcAft>
                          <a:spcPts val="0"/>
                        </a:spcAft>
                      </a:pPr>
                      <a:r>
                        <a:rPr lang="en-US" sz="1000" kern="0">
                          <a:effectLst/>
                        </a:rPr>
                        <a:t>U9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0.067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0.099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0.097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0.280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168010069"/>
                  </a:ext>
                </a:extLst>
              </a:tr>
              <a:tr h="251057">
                <a:tc>
                  <a:txBody>
                    <a:bodyPr/>
                    <a:lstStyle/>
                    <a:p>
                      <a:pPr algn="ctr">
                        <a:spcAft>
                          <a:spcPts val="0"/>
                        </a:spcAft>
                      </a:pPr>
                      <a:r>
                        <a:rPr lang="en-US" sz="1000" kern="0">
                          <a:effectLst/>
                        </a:rPr>
                        <a:t>U10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0.093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0.102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0.251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570719080"/>
                  </a:ext>
                </a:extLst>
              </a:tr>
              <a:tr h="251057">
                <a:tc>
                  <a:txBody>
                    <a:bodyPr/>
                    <a:lstStyle/>
                    <a:p>
                      <a:pPr algn="ctr">
                        <a:spcAft>
                          <a:spcPts val="0"/>
                        </a:spcAft>
                      </a:pPr>
                      <a:r>
                        <a:rPr lang="en-US" sz="1000" kern="0">
                          <a:effectLst/>
                        </a:rPr>
                        <a:t>U11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0.101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0.191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238523557"/>
                  </a:ext>
                </a:extLst>
              </a:tr>
              <a:tr h="251057">
                <a:tc>
                  <a:txBody>
                    <a:bodyPr/>
                    <a:lstStyle/>
                    <a:p>
                      <a:pPr algn="ctr">
                        <a:spcAft>
                          <a:spcPts val="0"/>
                        </a:spcAft>
                      </a:pPr>
                      <a:r>
                        <a:rPr lang="en-US" sz="1000" kern="0">
                          <a:effectLst/>
                        </a:rPr>
                        <a:t>U12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0.023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0.060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0.117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423596756"/>
                  </a:ext>
                </a:extLst>
              </a:tr>
              <a:tr h="251057">
                <a:tc>
                  <a:txBody>
                    <a:bodyPr/>
                    <a:lstStyle/>
                    <a:p>
                      <a:pPr algn="ctr">
                        <a:spcAft>
                          <a:spcPts val="0"/>
                        </a:spcAft>
                      </a:pPr>
                      <a:r>
                        <a:rPr lang="en-US" sz="1000" kern="0">
                          <a:effectLst/>
                        </a:rPr>
                        <a:t>U13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0.082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0.129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737141435"/>
                  </a:ext>
                </a:extLst>
              </a:tr>
              <a:tr h="251057">
                <a:tc>
                  <a:txBody>
                    <a:bodyPr/>
                    <a:lstStyle/>
                    <a:p>
                      <a:pPr algn="ctr">
                        <a:spcAft>
                          <a:spcPts val="0"/>
                        </a:spcAft>
                      </a:pPr>
                      <a:r>
                        <a:rPr lang="en-US" sz="1000" kern="0">
                          <a:effectLst/>
                        </a:rPr>
                        <a:t>U14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0.079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0.147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4148931973"/>
                  </a:ext>
                </a:extLst>
              </a:tr>
              <a:tr h="251057">
                <a:tc>
                  <a:txBody>
                    <a:bodyPr/>
                    <a:lstStyle/>
                    <a:p>
                      <a:pPr algn="ctr">
                        <a:spcAft>
                          <a:spcPts val="0"/>
                        </a:spcAft>
                      </a:pPr>
                      <a:r>
                        <a:rPr lang="en-US" sz="1000" kern="0">
                          <a:effectLst/>
                        </a:rPr>
                        <a:t>U15</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101500173"/>
                  </a:ext>
                </a:extLst>
              </a:tr>
              <a:tr h="251057">
                <a:tc>
                  <a:txBody>
                    <a:bodyPr/>
                    <a:lstStyle/>
                    <a:p>
                      <a:pPr algn="ctr">
                        <a:spcAft>
                          <a:spcPts val="0"/>
                        </a:spcAft>
                      </a:pPr>
                      <a:r>
                        <a:rPr lang="en-US" sz="1000" kern="0">
                          <a:effectLst/>
                        </a:rPr>
                        <a:t>U16</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0.181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0.267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932210178"/>
                  </a:ext>
                </a:extLst>
              </a:tr>
              <a:tr h="251057">
                <a:tc>
                  <a:txBody>
                    <a:bodyPr/>
                    <a:lstStyle/>
                    <a:p>
                      <a:pPr algn="ctr">
                        <a:spcAft>
                          <a:spcPts val="0"/>
                        </a:spcAft>
                      </a:pPr>
                      <a:r>
                        <a:rPr lang="en-US" sz="1000" kern="0">
                          <a:effectLst/>
                        </a:rPr>
                        <a:t>U17</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0.068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0.270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551639317"/>
                  </a:ext>
                </a:extLst>
              </a:tr>
              <a:tr h="251057">
                <a:tc>
                  <a:txBody>
                    <a:bodyPr/>
                    <a:lstStyle/>
                    <a:p>
                      <a:pPr algn="ctr">
                        <a:spcAft>
                          <a:spcPts val="0"/>
                        </a:spcAft>
                      </a:pPr>
                      <a:r>
                        <a:rPr lang="en-US" sz="1000" kern="0">
                          <a:effectLst/>
                        </a:rPr>
                        <a:t>U18</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0.288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722282067"/>
                  </a:ext>
                </a:extLst>
              </a:tr>
              <a:tr h="251057">
                <a:tc>
                  <a:txBody>
                    <a:bodyPr/>
                    <a:lstStyle/>
                    <a:p>
                      <a:pPr algn="ctr">
                        <a:spcAft>
                          <a:spcPts val="0"/>
                        </a:spcAft>
                      </a:pPr>
                      <a:r>
                        <a:rPr lang="en-US" sz="1000" kern="0">
                          <a:effectLst/>
                        </a:rPr>
                        <a:t>U19</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0.241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0.335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2366804250"/>
                  </a:ext>
                </a:extLst>
              </a:tr>
              <a:tr h="251057">
                <a:tc>
                  <a:txBody>
                    <a:bodyPr/>
                    <a:lstStyle/>
                    <a:p>
                      <a:pPr algn="ctr">
                        <a:spcAft>
                          <a:spcPts val="0"/>
                        </a:spcAft>
                      </a:pPr>
                      <a:r>
                        <a:rPr lang="en-US" sz="1000" kern="0">
                          <a:effectLst/>
                        </a:rPr>
                        <a:t>U20</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0.269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0.362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3258512255"/>
                  </a:ext>
                </a:extLst>
              </a:tr>
              <a:tr h="251057">
                <a:tc>
                  <a:txBody>
                    <a:bodyPr/>
                    <a:lstStyle/>
                    <a:p>
                      <a:pPr algn="ctr">
                        <a:spcAft>
                          <a:spcPts val="0"/>
                        </a:spcAft>
                      </a:pPr>
                      <a:r>
                        <a:rPr lang="en-US" sz="1000" kern="0">
                          <a:effectLst/>
                        </a:rPr>
                        <a:t>U21</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0.392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0.464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926391611"/>
                  </a:ext>
                </a:extLst>
              </a:tr>
              <a:tr h="251057">
                <a:tc>
                  <a:txBody>
                    <a:bodyPr/>
                    <a:lstStyle/>
                    <a:p>
                      <a:pPr algn="ctr">
                        <a:spcAft>
                          <a:spcPts val="0"/>
                        </a:spcAft>
                      </a:pPr>
                      <a:r>
                        <a:rPr lang="en-US" sz="1000" kern="0">
                          <a:effectLst/>
                        </a:rPr>
                        <a:t>U22</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0.036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0.007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0.261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dirty="0">
                          <a:effectLst/>
                        </a:rPr>
                        <a:t>0.310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867188311"/>
                  </a:ext>
                </a:extLst>
              </a:tr>
              <a:tr h="251057">
                <a:tc>
                  <a:txBody>
                    <a:bodyPr/>
                    <a:lstStyle/>
                    <a:p>
                      <a:pPr algn="ctr">
                        <a:spcAft>
                          <a:spcPts val="0"/>
                        </a:spcAft>
                      </a:pPr>
                      <a:r>
                        <a:rPr lang="en-US" sz="1000" kern="0">
                          <a:effectLst/>
                        </a:rPr>
                        <a:t>U23</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0.055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0.020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0.295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0.004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0.376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3924228393"/>
                  </a:ext>
                </a:extLst>
              </a:tr>
              <a:tr h="251057">
                <a:tc>
                  <a:txBody>
                    <a:bodyPr/>
                    <a:lstStyle/>
                    <a:p>
                      <a:pPr algn="ctr">
                        <a:spcAft>
                          <a:spcPts val="0"/>
                        </a:spcAft>
                      </a:pPr>
                      <a:r>
                        <a:rPr lang="en-US" sz="1000" kern="0">
                          <a:effectLst/>
                        </a:rPr>
                        <a:t>U24</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0.049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0.022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0.238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0.015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a:effectLst/>
                        </a:rPr>
                        <a:t>0.012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tc>
                  <a:txBody>
                    <a:bodyPr/>
                    <a:lstStyle/>
                    <a:p>
                      <a:pPr algn="ctr">
                        <a:spcAft>
                          <a:spcPts val="0"/>
                        </a:spcAft>
                      </a:pPr>
                      <a:r>
                        <a:rPr lang="en-US" sz="1000" kern="0" dirty="0">
                          <a:effectLst/>
                        </a:rPr>
                        <a:t>0.322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782" marR="63782" marT="0" marB="0" anchor="ctr"/>
                </a:tc>
                <a:extLst>
                  <a:ext uri="{0D108BD9-81ED-4DB2-BD59-A6C34878D82A}">
                    <a16:rowId xmlns:a16="http://schemas.microsoft.com/office/drawing/2014/main" val="1417050524"/>
                  </a:ext>
                </a:extLst>
              </a:tr>
            </a:tbl>
          </a:graphicData>
        </a:graphic>
      </p:graphicFrame>
    </p:spTree>
    <p:extLst>
      <p:ext uri="{BB962C8B-B14F-4D97-AF65-F5344CB8AC3E}">
        <p14:creationId xmlns:p14="http://schemas.microsoft.com/office/powerpoint/2010/main" val="1716337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1CE147CA-1FCB-47F0-A2E0-9A2EBEFB7AE7}"/>
              </a:ext>
            </a:extLst>
          </p:cNvPr>
          <p:cNvSpPr/>
          <p:nvPr/>
        </p:nvSpPr>
        <p:spPr>
          <a:xfrm>
            <a:off x="691588" y="465623"/>
            <a:ext cx="4493538" cy="523220"/>
          </a:xfrm>
          <a:prstGeom prst="rect">
            <a:avLst/>
          </a:prstGeom>
        </p:spPr>
        <p:txBody>
          <a:bodyPr wrap="none">
            <a:spAutoFit/>
          </a:bodyPr>
          <a:lstStyle/>
          <a:p>
            <a:r>
              <a:rPr lang="zh-CN" altLang="en-US" sz="2800" dirty="0">
                <a:latin typeface="华文新魏" panose="02010800040101010101" pitchFamily="2" charset="-122"/>
                <a:ea typeface="华文新魏" panose="02010800040101010101" pitchFamily="2" charset="-122"/>
              </a:rPr>
              <a:t>七、预测风险值和未来展望</a:t>
            </a:r>
            <a:endParaRPr lang="en-US" altLang="zh-CN" sz="2800" dirty="0">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FBAAD85D-DB01-45C0-9BE7-1BA835B595EC}"/>
              </a:ext>
            </a:extLst>
          </p:cNvPr>
          <p:cNvPicPr>
            <a:picLocks noChangeAspect="1"/>
          </p:cNvPicPr>
          <p:nvPr/>
        </p:nvPicPr>
        <p:blipFill>
          <a:blip r:embed="rId6"/>
          <a:stretch>
            <a:fillRect/>
          </a:stretch>
        </p:blipFill>
        <p:spPr>
          <a:xfrm>
            <a:off x="486348" y="1078696"/>
            <a:ext cx="10342539" cy="5029142"/>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Tree>
    <p:extLst>
      <p:ext uri="{BB962C8B-B14F-4D97-AF65-F5344CB8AC3E}">
        <p14:creationId xmlns:p14="http://schemas.microsoft.com/office/powerpoint/2010/main" val="2895899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2" name="图片 1">
            <a:extLst>
              <a:ext uri="{FF2B5EF4-FFF2-40B4-BE49-F238E27FC236}">
                <a16:creationId xmlns:a16="http://schemas.microsoft.com/office/drawing/2014/main" id="{2672BD1E-9FD7-43D8-AE57-57FAFB43AA03}"/>
              </a:ext>
            </a:extLst>
          </p:cNvPr>
          <p:cNvPicPr>
            <a:picLocks noChangeAspect="1"/>
          </p:cNvPicPr>
          <p:nvPr/>
        </p:nvPicPr>
        <p:blipFill rotWithShape="1">
          <a:blip r:embed="rId8"/>
          <a:srcRect l="17177" t="192"/>
          <a:stretch/>
        </p:blipFill>
        <p:spPr>
          <a:xfrm>
            <a:off x="0" y="0"/>
            <a:ext cx="5621728" cy="6844789"/>
          </a:xfrm>
          <a:prstGeom prst="rect">
            <a:avLst/>
          </a:prstGeom>
        </p:spPr>
      </p:pic>
      <p:pic>
        <p:nvPicPr>
          <p:cNvPr id="3" name="图片 2">
            <a:extLst>
              <a:ext uri="{FF2B5EF4-FFF2-40B4-BE49-F238E27FC236}">
                <a16:creationId xmlns:a16="http://schemas.microsoft.com/office/drawing/2014/main" id="{D371C72F-78F6-4A2C-8615-7B7C392F234C}"/>
              </a:ext>
            </a:extLst>
          </p:cNvPr>
          <p:cNvPicPr>
            <a:picLocks noChangeAspect="1"/>
          </p:cNvPicPr>
          <p:nvPr/>
        </p:nvPicPr>
        <p:blipFill>
          <a:blip r:embed="rId9"/>
          <a:stretch>
            <a:fillRect/>
          </a:stretch>
        </p:blipFill>
        <p:spPr>
          <a:xfrm>
            <a:off x="5403835" y="-13211"/>
            <a:ext cx="6788165" cy="5543801"/>
          </a:xfrm>
          <a:prstGeom prst="rect">
            <a:avLst/>
          </a:prstGeom>
        </p:spPr>
      </p:pic>
    </p:spTree>
    <p:extLst>
      <p:ext uri="{BB962C8B-B14F-4D97-AF65-F5344CB8AC3E}">
        <p14:creationId xmlns:p14="http://schemas.microsoft.com/office/powerpoint/2010/main" val="2214899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2" name="图片 1">
            <a:extLst>
              <a:ext uri="{FF2B5EF4-FFF2-40B4-BE49-F238E27FC236}">
                <a16:creationId xmlns:a16="http://schemas.microsoft.com/office/drawing/2014/main" id="{ADA74A71-2DA0-45B0-A6E5-2538185218CA}"/>
              </a:ext>
            </a:extLst>
          </p:cNvPr>
          <p:cNvPicPr>
            <a:picLocks noChangeAspect="1"/>
          </p:cNvPicPr>
          <p:nvPr/>
        </p:nvPicPr>
        <p:blipFill>
          <a:blip r:embed="rId8"/>
          <a:stretch>
            <a:fillRect/>
          </a:stretch>
        </p:blipFill>
        <p:spPr>
          <a:xfrm>
            <a:off x="0" y="0"/>
            <a:ext cx="6381750" cy="5562600"/>
          </a:xfrm>
          <a:prstGeom prst="rect">
            <a:avLst/>
          </a:prstGeom>
        </p:spPr>
      </p:pic>
      <p:pic>
        <p:nvPicPr>
          <p:cNvPr id="3" name="图片 2">
            <a:extLst>
              <a:ext uri="{FF2B5EF4-FFF2-40B4-BE49-F238E27FC236}">
                <a16:creationId xmlns:a16="http://schemas.microsoft.com/office/drawing/2014/main" id="{6C4308FE-CBAE-4165-AAF0-17EF181DB3ED}"/>
              </a:ext>
            </a:extLst>
          </p:cNvPr>
          <p:cNvPicPr>
            <a:picLocks noChangeAspect="1"/>
          </p:cNvPicPr>
          <p:nvPr/>
        </p:nvPicPr>
        <p:blipFill>
          <a:blip r:embed="rId9"/>
          <a:stretch>
            <a:fillRect/>
          </a:stretch>
        </p:blipFill>
        <p:spPr>
          <a:xfrm>
            <a:off x="6381749" y="9184"/>
            <a:ext cx="5802999" cy="5601992"/>
          </a:xfrm>
          <a:prstGeom prst="rect">
            <a:avLst/>
          </a:prstGeom>
        </p:spPr>
      </p:pic>
    </p:spTree>
    <p:extLst>
      <p:ext uri="{BB962C8B-B14F-4D97-AF65-F5344CB8AC3E}">
        <p14:creationId xmlns:p14="http://schemas.microsoft.com/office/powerpoint/2010/main" val="1373214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2" name="图片 1">
            <a:extLst>
              <a:ext uri="{FF2B5EF4-FFF2-40B4-BE49-F238E27FC236}">
                <a16:creationId xmlns:a16="http://schemas.microsoft.com/office/drawing/2014/main" id="{94808557-C9D0-46B1-9A1E-8DC8939069FE}"/>
              </a:ext>
            </a:extLst>
          </p:cNvPr>
          <p:cNvPicPr>
            <a:picLocks noChangeAspect="1"/>
          </p:cNvPicPr>
          <p:nvPr/>
        </p:nvPicPr>
        <p:blipFill>
          <a:blip r:embed="rId8"/>
          <a:stretch>
            <a:fillRect/>
          </a:stretch>
        </p:blipFill>
        <p:spPr>
          <a:xfrm>
            <a:off x="-10081" y="-1"/>
            <a:ext cx="7908245" cy="6844789"/>
          </a:xfrm>
          <a:prstGeom prst="rect">
            <a:avLst/>
          </a:prstGeom>
        </p:spPr>
      </p:pic>
    </p:spTree>
    <p:extLst>
      <p:ext uri="{BB962C8B-B14F-4D97-AF65-F5344CB8AC3E}">
        <p14:creationId xmlns:p14="http://schemas.microsoft.com/office/powerpoint/2010/main" val="362911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3" name="图片 2">
            <a:extLst>
              <a:ext uri="{FF2B5EF4-FFF2-40B4-BE49-F238E27FC236}">
                <a16:creationId xmlns:a16="http://schemas.microsoft.com/office/drawing/2014/main" id="{3A97F00B-442F-4241-B2B5-9007AF8058A9}"/>
              </a:ext>
            </a:extLst>
          </p:cNvPr>
          <p:cNvPicPr>
            <a:picLocks noChangeAspect="1"/>
          </p:cNvPicPr>
          <p:nvPr/>
        </p:nvPicPr>
        <p:blipFill>
          <a:blip r:embed="rId8"/>
          <a:stretch>
            <a:fillRect/>
          </a:stretch>
        </p:blipFill>
        <p:spPr>
          <a:xfrm>
            <a:off x="0" y="0"/>
            <a:ext cx="6200775" cy="6096000"/>
          </a:xfrm>
          <a:prstGeom prst="rect">
            <a:avLst/>
          </a:prstGeom>
        </p:spPr>
      </p:pic>
      <p:pic>
        <p:nvPicPr>
          <p:cNvPr id="8" name="图片 7">
            <a:extLst>
              <a:ext uri="{FF2B5EF4-FFF2-40B4-BE49-F238E27FC236}">
                <a16:creationId xmlns:a16="http://schemas.microsoft.com/office/drawing/2014/main" id="{A7E1C77B-C873-4175-ACFE-F5C15DB5C67F}"/>
              </a:ext>
            </a:extLst>
          </p:cNvPr>
          <p:cNvPicPr>
            <a:picLocks noChangeAspect="1"/>
          </p:cNvPicPr>
          <p:nvPr/>
        </p:nvPicPr>
        <p:blipFill>
          <a:blip r:embed="rId9"/>
          <a:stretch>
            <a:fillRect/>
          </a:stretch>
        </p:blipFill>
        <p:spPr>
          <a:xfrm>
            <a:off x="6066684" y="0"/>
            <a:ext cx="6125316" cy="3693111"/>
          </a:xfrm>
          <a:prstGeom prst="rect">
            <a:avLst/>
          </a:prstGeom>
        </p:spPr>
      </p:pic>
      <p:sp>
        <p:nvSpPr>
          <p:cNvPr id="10" name="文本框 9">
            <a:extLst>
              <a:ext uri="{FF2B5EF4-FFF2-40B4-BE49-F238E27FC236}">
                <a16:creationId xmlns:a16="http://schemas.microsoft.com/office/drawing/2014/main" id="{48274B76-A409-46C5-BE54-78D38A04361F}"/>
              </a:ext>
            </a:extLst>
          </p:cNvPr>
          <p:cNvSpPr txBox="1"/>
          <p:nvPr/>
        </p:nvSpPr>
        <p:spPr>
          <a:xfrm>
            <a:off x="6747921" y="3925958"/>
            <a:ext cx="4762842" cy="1384995"/>
          </a:xfrm>
          <a:prstGeom prst="rect">
            <a:avLst/>
          </a:prstGeom>
          <a:noFill/>
        </p:spPr>
        <p:txBody>
          <a:bodyPr wrap="none" rtlCol="0">
            <a:spAutoFit/>
          </a:bodyPr>
          <a:lstStyle/>
          <a:p>
            <a:r>
              <a:rPr lang="zh-CN" altLang="en-US" sz="2800" dirty="0">
                <a:latin typeface="造字工房力黑（非商用）常规体" pitchFamily="50" charset="-122"/>
                <a:ea typeface="造字工房力黑（非商用）常规体" pitchFamily="50" charset="-122"/>
              </a:rPr>
              <a:t>展望：</a:t>
            </a:r>
            <a:endParaRPr lang="en-US" altLang="zh-CN" sz="2800" dirty="0">
              <a:latin typeface="造字工房力黑（非商用）常规体" pitchFamily="50" charset="-122"/>
              <a:ea typeface="造字工房力黑（非商用）常规体" pitchFamily="50" charset="-122"/>
            </a:endParaRPr>
          </a:p>
          <a:p>
            <a:r>
              <a:rPr lang="zh-CN" altLang="en-US" sz="2800" dirty="0">
                <a:latin typeface="造字工房力黑（非商用）常规体" pitchFamily="50" charset="-122"/>
                <a:ea typeface="造字工房力黑（非商用）常规体" pitchFamily="50" charset="-122"/>
              </a:rPr>
              <a:t>收集更多数据</a:t>
            </a:r>
            <a:endParaRPr lang="en-US" altLang="zh-CN" sz="2800" dirty="0">
              <a:latin typeface="造字工房力黑（非商用）常规体" pitchFamily="50" charset="-122"/>
              <a:ea typeface="造字工房力黑（非商用）常规体" pitchFamily="50" charset="-122"/>
            </a:endParaRPr>
          </a:p>
          <a:p>
            <a:r>
              <a:rPr lang="zh-CN" altLang="en-US" sz="2800" dirty="0">
                <a:latin typeface="造字工房力黑（非商用）常规体" pitchFamily="50" charset="-122"/>
                <a:ea typeface="造字工房力黑（非商用）常规体" pitchFamily="50" charset="-122"/>
              </a:rPr>
              <a:t>训练出较为精准的模型</a:t>
            </a:r>
            <a:r>
              <a:rPr lang="en-US" altLang="zh-CN" sz="2800" dirty="0">
                <a:latin typeface="造字工房力黑（非商用）常规体" pitchFamily="50" charset="-122"/>
                <a:ea typeface="造字工房力黑（非商用）常规体" pitchFamily="50" charset="-122"/>
              </a:rPr>
              <a:t>QAQ</a:t>
            </a:r>
            <a:endParaRPr lang="zh-CN" altLang="en-US" sz="28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881442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8" name="图片 7">
            <a:extLst>
              <a:ext uri="{FF2B5EF4-FFF2-40B4-BE49-F238E27FC236}">
                <a16:creationId xmlns:a16="http://schemas.microsoft.com/office/drawing/2014/main" id="{AD65A250-8BCB-4262-A2C7-82F941069618}"/>
              </a:ext>
            </a:extLst>
          </p:cNvPr>
          <p:cNvPicPr>
            <a:picLocks noChangeAspect="1"/>
          </p:cNvPicPr>
          <p:nvPr/>
        </p:nvPicPr>
        <p:blipFill rotWithShape="1">
          <a:blip r:embed="rId8">
            <a:extLst>
              <a:ext uri="{28A0092B-C50C-407E-A947-70E740481C1C}">
                <a14:useLocalDpi xmlns:a14="http://schemas.microsoft.com/office/drawing/2010/main" val="0"/>
              </a:ext>
            </a:extLst>
          </a:blip>
          <a:srcRect r="622" b="39609"/>
          <a:stretch/>
        </p:blipFill>
        <p:spPr>
          <a:xfrm>
            <a:off x="1688210" y="1901820"/>
            <a:ext cx="8760807" cy="1844558"/>
          </a:xfrm>
          <a:prstGeom prst="rect">
            <a:avLst/>
          </a:prstGeom>
        </p:spPr>
      </p:pic>
    </p:spTree>
    <p:extLst>
      <p:ext uri="{BB962C8B-B14F-4D97-AF65-F5344CB8AC3E}">
        <p14:creationId xmlns:p14="http://schemas.microsoft.com/office/powerpoint/2010/main" val="128344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
        <p:nvSpPr>
          <p:cNvPr id="8" name="矩形 7">
            <a:extLst>
              <a:ext uri="{FF2B5EF4-FFF2-40B4-BE49-F238E27FC236}">
                <a16:creationId xmlns:a16="http://schemas.microsoft.com/office/drawing/2014/main" id="{4D458341-7960-4964-882E-98A2CADCD8B3}"/>
              </a:ext>
            </a:extLst>
          </p:cNvPr>
          <p:cNvSpPr/>
          <p:nvPr/>
        </p:nvSpPr>
        <p:spPr>
          <a:xfrm>
            <a:off x="1118585" y="784592"/>
            <a:ext cx="9768397" cy="1446550"/>
          </a:xfrm>
          <a:prstGeom prst="rect">
            <a:avLst/>
          </a:prstGeom>
        </p:spPr>
        <p:txBody>
          <a:bodyPr wrap="square">
            <a:spAutoFit/>
          </a:bodyPr>
          <a:lstStyle/>
          <a:p>
            <a:pPr algn="just">
              <a:spcBef>
                <a:spcPts val="600"/>
              </a:spcBef>
              <a:spcAft>
                <a:spcPts val="600"/>
              </a:spcAft>
            </a:pPr>
            <a:r>
              <a:rPr lang="zh-CN" altLang="en-US" sz="2400" b="1" kern="100" dirty="0">
                <a:latin typeface="造字工房力黑（非商用）常规体" pitchFamily="50" charset="-122"/>
                <a:ea typeface="造字工房力黑（非商用）常规体" pitchFamily="50" charset="-122"/>
              </a:rPr>
              <a:t>二、</a:t>
            </a:r>
            <a:r>
              <a:rPr lang="zh-CN" altLang="zh-CN" sz="2400" b="1" kern="100" dirty="0">
                <a:latin typeface="造字工房力黑（非商用）常规体" pitchFamily="50" charset="-122"/>
                <a:ea typeface="造字工房力黑（非商用）常规体" pitchFamily="50" charset="-122"/>
              </a:rPr>
              <a:t>研究目标</a:t>
            </a:r>
            <a:endParaRPr lang="zh-CN" altLang="zh-CN" sz="2400" kern="100" dirty="0">
              <a:effectLst/>
              <a:latin typeface="造字工房力黑（非商用）常规体" pitchFamily="50" charset="-122"/>
              <a:ea typeface="造字工房力黑（非商用）常规体" pitchFamily="50" charset="-122"/>
            </a:endParaRPr>
          </a:p>
          <a:p>
            <a:pPr indent="306070" algn="just">
              <a:spcBef>
                <a:spcPts val="600"/>
              </a:spcBef>
              <a:spcAft>
                <a:spcPts val="600"/>
              </a:spcAft>
            </a:pPr>
            <a:r>
              <a:rPr lang="zh-CN" altLang="zh-CN" b="1" kern="100" dirty="0">
                <a:latin typeface="Times New Roman" panose="02020603050405020304" pitchFamily="18" charset="0"/>
                <a:ea typeface="宋体" panose="02010600030101010101" pitchFamily="2" charset="-122"/>
              </a:rPr>
              <a:t>我们的研究目标是建立一种基于动态威胁值和故障树的信息安全风险评估模型，根据相关网络安全事件，计算相应的风险值，并对未来风险值进行预测，根据误差不断修正模型，提高模型的准确性。</a:t>
            </a:r>
            <a:endParaRPr lang="en-US" altLang="zh-CN" b="1" kern="100" dirty="0">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36185FA7-F517-4B17-B257-EB496FAA742F}"/>
              </a:ext>
            </a:extLst>
          </p:cNvPr>
          <p:cNvPicPr/>
          <p:nvPr/>
        </p:nvPicPr>
        <p:blipFill>
          <a:blip r:embed="rId8"/>
          <a:stretch>
            <a:fillRect/>
          </a:stretch>
        </p:blipFill>
        <p:spPr>
          <a:xfrm>
            <a:off x="1305018" y="2648337"/>
            <a:ext cx="8250802" cy="2837134"/>
          </a:xfrm>
          <a:prstGeom prst="rect">
            <a:avLst/>
          </a:prstGeom>
        </p:spPr>
      </p:pic>
      <p:sp>
        <p:nvSpPr>
          <p:cNvPr id="9" name="矩形 8">
            <a:extLst>
              <a:ext uri="{FF2B5EF4-FFF2-40B4-BE49-F238E27FC236}">
                <a16:creationId xmlns:a16="http://schemas.microsoft.com/office/drawing/2014/main" id="{3D799F59-0E42-43DD-94AA-AB743342A4FD}"/>
              </a:ext>
            </a:extLst>
          </p:cNvPr>
          <p:cNvSpPr/>
          <p:nvPr/>
        </p:nvSpPr>
        <p:spPr>
          <a:xfrm>
            <a:off x="4267516" y="5504804"/>
            <a:ext cx="3658374" cy="461665"/>
          </a:xfrm>
          <a:prstGeom prst="rect">
            <a:avLst/>
          </a:prstGeom>
        </p:spPr>
        <p:txBody>
          <a:bodyPr wrap="none">
            <a:spAutoFit/>
          </a:bodyPr>
          <a:lstStyle/>
          <a:p>
            <a:r>
              <a:rPr lang="zh-CN" altLang="zh-CN" sz="2400" b="1" dirty="0">
                <a:latin typeface="造字工房力黑（非商用）常规体" pitchFamily="50" charset="-122"/>
                <a:ea typeface="造字工房力黑（非商用）常规体" pitchFamily="50" charset="-122"/>
                <a:cs typeface="Times New Roman" panose="02020603050405020304" pitchFamily="18" charset="0"/>
              </a:rPr>
              <a:t>信息安全风险评估原理图</a:t>
            </a:r>
            <a:endParaRPr lang="zh-CN" altLang="en-US" sz="24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20795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9" name="图片 8">
            <a:extLst>
              <a:ext uri="{FF2B5EF4-FFF2-40B4-BE49-F238E27FC236}">
                <a16:creationId xmlns:a16="http://schemas.microsoft.com/office/drawing/2014/main" id="{62BBA60A-83EF-4C51-AC46-B16DF198A376}"/>
              </a:ext>
            </a:extLst>
          </p:cNvPr>
          <p:cNvPicPr/>
          <p:nvPr/>
        </p:nvPicPr>
        <p:blipFill>
          <a:blip r:embed="rId8"/>
          <a:stretch>
            <a:fillRect/>
          </a:stretch>
        </p:blipFill>
        <p:spPr>
          <a:xfrm>
            <a:off x="1523999" y="1626714"/>
            <a:ext cx="8226369" cy="3981157"/>
          </a:xfrm>
          <a:prstGeom prst="rect">
            <a:avLst/>
          </a:prstGeom>
        </p:spPr>
      </p:pic>
      <p:sp>
        <p:nvSpPr>
          <p:cNvPr id="8" name="矩形 7">
            <a:extLst>
              <a:ext uri="{FF2B5EF4-FFF2-40B4-BE49-F238E27FC236}">
                <a16:creationId xmlns:a16="http://schemas.microsoft.com/office/drawing/2014/main" id="{E40C5AC1-4FBB-484D-9468-C49A43AC5A92}"/>
              </a:ext>
            </a:extLst>
          </p:cNvPr>
          <p:cNvSpPr/>
          <p:nvPr/>
        </p:nvSpPr>
        <p:spPr>
          <a:xfrm>
            <a:off x="4462824" y="1015033"/>
            <a:ext cx="2348721" cy="523220"/>
          </a:xfrm>
          <a:prstGeom prst="rect">
            <a:avLst/>
          </a:prstGeom>
        </p:spPr>
        <p:txBody>
          <a:bodyPr wrap="none">
            <a:spAutoFit/>
          </a:bodyPr>
          <a:lstStyle/>
          <a:p>
            <a:pPr algn="ctr"/>
            <a:r>
              <a:rPr lang="zh-CN" altLang="en-US" sz="2800" b="1" dirty="0">
                <a:latin typeface="造字工房力黑（非商用）常规体" pitchFamily="50" charset="-122"/>
                <a:ea typeface="造字工房力黑（非商用）常规体" pitchFamily="50" charset="-122"/>
                <a:cs typeface="Times New Roman" panose="02020603050405020304" pitchFamily="18" charset="0"/>
              </a:rPr>
              <a:t>三、</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整体框架</a:t>
            </a:r>
            <a:endParaRPr lang="zh-CN" altLang="en-US" sz="28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82258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25" name="Picture 1" descr="C:\Users\lenovo\Documents\Tencent Files\1276902220\Image\C2C\Image2\A55F996099F21CF9184BD0692AD429F4.jpg">
            <a:extLst>
              <a:ext uri="{FF2B5EF4-FFF2-40B4-BE49-F238E27FC236}">
                <a16:creationId xmlns:a16="http://schemas.microsoft.com/office/drawing/2014/main" id="{588743B1-91DD-460F-A70F-309BF90B823D}"/>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2A3B8B09-9586-4750-AD50-83CEFEB4FE70}"/>
              </a:ext>
            </a:extLst>
          </p:cNvPr>
          <p:cNvSpPr>
            <a:spLocks noChangeArrowheads="1"/>
          </p:cNvSpPr>
          <p:nvPr/>
        </p:nvSpPr>
        <p:spPr bwMode="auto">
          <a:xfrm>
            <a:off x="0" y="-300307"/>
            <a:ext cx="2237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pic>
        <p:nvPicPr>
          <p:cNvPr id="10" name="图片 9" descr="C:\Users\dell\Documents\Tencent Files\794701001\Image\C2C\ZZN[OY408~3T1`CS32M%KX7.png">
            <a:extLst>
              <a:ext uri="{FF2B5EF4-FFF2-40B4-BE49-F238E27FC236}">
                <a16:creationId xmlns:a16="http://schemas.microsoft.com/office/drawing/2014/main" id="{67F52590-B21E-4C52-977A-E3D39994999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051736" y="1041133"/>
            <a:ext cx="4930279" cy="5322030"/>
          </a:xfrm>
          <a:prstGeom prst="rect">
            <a:avLst/>
          </a:prstGeom>
          <a:noFill/>
          <a:ln>
            <a:noFill/>
          </a:ln>
        </p:spPr>
      </p:pic>
      <p:sp>
        <p:nvSpPr>
          <p:cNvPr id="11" name="矩形 10">
            <a:extLst>
              <a:ext uri="{FF2B5EF4-FFF2-40B4-BE49-F238E27FC236}">
                <a16:creationId xmlns:a16="http://schemas.microsoft.com/office/drawing/2014/main" id="{B37ED4BB-8046-4A61-BC86-ACF08F0CD657}"/>
              </a:ext>
            </a:extLst>
          </p:cNvPr>
          <p:cNvSpPr/>
          <p:nvPr/>
        </p:nvSpPr>
        <p:spPr>
          <a:xfrm>
            <a:off x="4107536" y="346024"/>
            <a:ext cx="3430747" cy="523220"/>
          </a:xfrm>
          <a:prstGeom prst="rect">
            <a:avLst/>
          </a:prstGeom>
        </p:spPr>
        <p:txBody>
          <a:bodyPr wrap="none">
            <a:spAutoFit/>
          </a:bodyPr>
          <a:lstStyle/>
          <a:p>
            <a:r>
              <a:rPr lang="zh-CN" altLang="en-US" sz="2800" b="1" dirty="0">
                <a:latin typeface="造字工房力黑（非商用）常规体" pitchFamily="50" charset="-122"/>
                <a:ea typeface="造字工房力黑（非商用）常规体" pitchFamily="50" charset="-122"/>
                <a:cs typeface="Times New Roman" panose="02020603050405020304" pitchFamily="18" charset="0"/>
              </a:rPr>
              <a:t>三、</a:t>
            </a:r>
            <a:r>
              <a:rPr lang="zh-CN" altLang="zh-CN" sz="2800" b="1" dirty="0">
                <a:latin typeface="造字工房力黑（非商用）常规体" pitchFamily="50" charset="-122"/>
                <a:ea typeface="造字工房力黑（非商用）常规体" pitchFamily="50" charset="-122"/>
                <a:cs typeface="Times New Roman" panose="02020603050405020304" pitchFamily="18" charset="0"/>
              </a:rPr>
              <a:t>处理数据流程图</a:t>
            </a:r>
            <a:endParaRPr lang="zh-CN" altLang="en-US" sz="2800" dirty="0">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301373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7" name="文本框 6">
            <a:extLst>
              <a:ext uri="{FF2B5EF4-FFF2-40B4-BE49-F238E27FC236}">
                <a16:creationId xmlns:a16="http://schemas.microsoft.com/office/drawing/2014/main" id="{D5DF736B-A21C-4611-802B-032372C201BB}"/>
              </a:ext>
            </a:extLst>
          </p:cNvPr>
          <p:cNvSpPr txBox="1"/>
          <p:nvPr/>
        </p:nvSpPr>
        <p:spPr>
          <a:xfrm>
            <a:off x="613960" y="236486"/>
            <a:ext cx="10964079" cy="5786199"/>
          </a:xfrm>
          <a:prstGeom prst="rect">
            <a:avLst/>
          </a:prstGeom>
          <a:noFill/>
        </p:spPr>
        <p:txBody>
          <a:bodyPr wrap="square" rtlCol="0">
            <a:spAutoFit/>
          </a:bodyPr>
          <a:lstStyle/>
          <a:p>
            <a:r>
              <a:rPr lang="zh-CN" altLang="en-US" sz="3200" b="1" dirty="0"/>
              <a:t>四、故障树及英文文献例子介绍</a:t>
            </a:r>
            <a:endParaRPr lang="en-US" altLang="zh-CN" sz="3200" b="1" dirty="0"/>
          </a:p>
          <a:p>
            <a:endParaRPr lang="en-US" altLang="zh-CN" sz="3200" dirty="0"/>
          </a:p>
          <a:p>
            <a:r>
              <a:rPr lang="zh-CN" altLang="en-US" sz="2800" dirty="0"/>
              <a:t> </a:t>
            </a:r>
            <a:r>
              <a:rPr lang="en-US" altLang="zh-CN" sz="2800" dirty="0"/>
              <a:t>- </a:t>
            </a:r>
            <a:r>
              <a:rPr lang="zh-CN" altLang="en-US" sz="2800" dirty="0"/>
              <a:t>故障树从一个顶部或根事件开始，该事件是故障的最终结果，表示需要预测可靠性和可用性数据来解决的问题。</a:t>
            </a:r>
            <a:endParaRPr lang="en-US" altLang="zh-CN" sz="2800" dirty="0"/>
          </a:p>
          <a:p>
            <a:r>
              <a:rPr lang="zh-CN" altLang="en-US" sz="2800" dirty="0"/>
              <a:t> </a:t>
            </a:r>
            <a:r>
              <a:rPr lang="en-US" altLang="zh-CN" sz="2800" dirty="0"/>
              <a:t>- </a:t>
            </a:r>
            <a:r>
              <a:rPr lang="zh-CN" altLang="en-US" sz="2800" dirty="0"/>
              <a:t>这种技术定性或定量地确定了系统故障的概率，通过识别顶级事件的根本原因，并提出缓解这些原因的对策。</a:t>
            </a:r>
            <a:endParaRPr lang="en-US" altLang="zh-CN" sz="2800" dirty="0"/>
          </a:p>
          <a:p>
            <a:r>
              <a:rPr lang="zh-CN" altLang="en-US" sz="2800" dirty="0"/>
              <a:t> </a:t>
            </a:r>
            <a:r>
              <a:rPr lang="en-US" altLang="zh-CN" sz="2800" dirty="0"/>
              <a:t>- </a:t>
            </a:r>
            <a:r>
              <a:rPr lang="zh-CN" altLang="en-US" sz="2800" dirty="0"/>
              <a:t>使用</a:t>
            </a:r>
            <a:r>
              <a:rPr lang="en-US" altLang="zh-CN" sz="2800" dirty="0"/>
              <a:t>FTA</a:t>
            </a:r>
            <a:r>
              <a:rPr lang="zh-CN" altLang="en-US" sz="2800" dirty="0"/>
              <a:t>处理意外内部安全事件的优点是，它以</a:t>
            </a:r>
            <a:r>
              <a:rPr lang="zh-CN" altLang="en-US" sz="2800" b="1" dirty="0"/>
              <a:t>结构化、图形化</a:t>
            </a:r>
            <a:r>
              <a:rPr lang="zh-CN" altLang="en-US" sz="2800" dirty="0"/>
              <a:t>的方式显示根事件的所有潜在事件组合。这种结构将</a:t>
            </a:r>
            <a:r>
              <a:rPr lang="zh-CN" altLang="en-US" sz="2800" b="1" dirty="0"/>
              <a:t>分解为基本事件或根本原因，并使解释或沟通对策变得容易</a:t>
            </a:r>
            <a:r>
              <a:rPr lang="zh-CN" altLang="en-US" sz="2800" dirty="0"/>
              <a:t>。</a:t>
            </a:r>
            <a:endParaRPr lang="en-US" altLang="zh-CN" sz="2800" dirty="0"/>
          </a:p>
          <a:p>
            <a:endParaRPr lang="en-US" altLang="zh-CN" sz="2800" dirty="0"/>
          </a:p>
          <a:p>
            <a:r>
              <a:rPr lang="zh-CN" altLang="zh-CN" b="1" dirty="0"/>
              <a:t>割集，也叫做截集或截止集，它是导致顶上事件发生的基本事件的集合。也就是说事故树中一组基本事件的发生，能够造成顶上事件发生，这组基本事件就叫割集。引起顶上事件发生的基本事件的最低限度的集合叫最小割集。</a:t>
            </a:r>
            <a:endParaRPr lang="zh-CN" altLang="zh-CN" dirty="0"/>
          </a:p>
          <a:p>
            <a:endParaRPr lang="en-US" altLang="zh-CN" sz="2800" dirty="0"/>
          </a:p>
        </p:txBody>
      </p:sp>
      <p:pic>
        <p:nvPicPr>
          <p:cNvPr id="9" name="Picture 1" descr="C:\Users\lenovo\Documents\Tencent Files\1276902220\Image\C2C\Image2\A55F996099F21CF9184BD0692AD429F4.jpg">
            <a:extLst>
              <a:ext uri="{FF2B5EF4-FFF2-40B4-BE49-F238E27FC236}">
                <a16:creationId xmlns:a16="http://schemas.microsoft.com/office/drawing/2014/main" id="{05083B76-EA80-4522-874E-31D67E27756A}"/>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a:extLst>
              <a:ext uri="{FF2B5EF4-FFF2-40B4-BE49-F238E27FC236}">
                <a16:creationId xmlns:a16="http://schemas.microsoft.com/office/drawing/2014/main" id="{15A64D5F-3173-4530-84BE-7E3D2381D6DD}"/>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D6CBA1B7-803F-4E9F-B132-B87499848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Tree>
    <p:extLst>
      <p:ext uri="{BB962C8B-B14F-4D97-AF65-F5344CB8AC3E}">
        <p14:creationId xmlns:p14="http://schemas.microsoft.com/office/powerpoint/2010/main" val="395765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7" name="图片 6">
            <a:extLst>
              <a:ext uri="{FF2B5EF4-FFF2-40B4-BE49-F238E27FC236}">
                <a16:creationId xmlns:a16="http://schemas.microsoft.com/office/drawing/2014/main" id="{CDD90E87-A748-4374-BDEB-51C7002EFAEA}"/>
              </a:ext>
            </a:extLst>
          </p:cNvPr>
          <p:cNvPicPr>
            <a:picLocks noChangeAspect="1"/>
          </p:cNvPicPr>
          <p:nvPr/>
        </p:nvPicPr>
        <p:blipFill>
          <a:blip r:embed="rId3"/>
          <a:stretch>
            <a:fillRect/>
          </a:stretch>
        </p:blipFill>
        <p:spPr>
          <a:xfrm>
            <a:off x="5759116" y="263014"/>
            <a:ext cx="5820171" cy="50691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矩形 7">
            <a:extLst>
              <a:ext uri="{FF2B5EF4-FFF2-40B4-BE49-F238E27FC236}">
                <a16:creationId xmlns:a16="http://schemas.microsoft.com/office/drawing/2014/main" id="{FF79CEAB-6AEC-494C-9974-0CDEBA321516}"/>
              </a:ext>
            </a:extLst>
          </p:cNvPr>
          <p:cNvSpPr/>
          <p:nvPr/>
        </p:nvSpPr>
        <p:spPr>
          <a:xfrm>
            <a:off x="631208" y="518575"/>
            <a:ext cx="978568" cy="4491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流程图: 延期 8">
            <a:extLst>
              <a:ext uri="{FF2B5EF4-FFF2-40B4-BE49-F238E27FC236}">
                <a16:creationId xmlns:a16="http://schemas.microsoft.com/office/drawing/2014/main" id="{0018C71B-FB99-4113-A682-858916F065DC}"/>
              </a:ext>
            </a:extLst>
          </p:cNvPr>
          <p:cNvSpPr/>
          <p:nvPr/>
        </p:nvSpPr>
        <p:spPr>
          <a:xfrm rot="16200000">
            <a:off x="759545" y="1754980"/>
            <a:ext cx="721895" cy="561474"/>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54B4D009-E500-49F1-ABC6-98A1B0C00ADB}"/>
              </a:ext>
            </a:extLst>
          </p:cNvPr>
          <p:cNvSpPr/>
          <p:nvPr/>
        </p:nvSpPr>
        <p:spPr>
          <a:xfrm flipV="1">
            <a:off x="819702" y="3108910"/>
            <a:ext cx="561475" cy="80210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A2204AB-4AB6-4FDE-9E6C-0BFCE7F01FED}"/>
              </a:ext>
            </a:extLst>
          </p:cNvPr>
          <p:cNvSpPr/>
          <p:nvPr/>
        </p:nvSpPr>
        <p:spPr>
          <a:xfrm>
            <a:off x="715430" y="4535904"/>
            <a:ext cx="770021" cy="72189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菱形 11">
            <a:extLst>
              <a:ext uri="{FF2B5EF4-FFF2-40B4-BE49-F238E27FC236}">
                <a16:creationId xmlns:a16="http://schemas.microsoft.com/office/drawing/2014/main" id="{B475DCF0-6C92-4071-8577-7B7A2D54D931}"/>
              </a:ext>
            </a:extLst>
          </p:cNvPr>
          <p:cNvSpPr/>
          <p:nvPr/>
        </p:nvSpPr>
        <p:spPr>
          <a:xfrm>
            <a:off x="585536" y="5463967"/>
            <a:ext cx="1029810" cy="721896"/>
          </a:xfrm>
          <a:prstGeom prst="diamon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8F107ED-A6C1-45D1-B57A-3E4C6DA16E1A}"/>
              </a:ext>
            </a:extLst>
          </p:cNvPr>
          <p:cNvSpPr txBox="1"/>
          <p:nvPr/>
        </p:nvSpPr>
        <p:spPr>
          <a:xfrm>
            <a:off x="1918237" y="419130"/>
            <a:ext cx="3424665" cy="5693866"/>
          </a:xfrm>
          <a:prstGeom prst="rect">
            <a:avLst/>
          </a:prstGeom>
          <a:noFill/>
        </p:spPr>
        <p:txBody>
          <a:bodyPr wrap="square" rtlCol="0">
            <a:spAutoFit/>
          </a:bodyPr>
          <a:lstStyle/>
          <a:p>
            <a:r>
              <a:rPr lang="zh-CN" altLang="en-US" sz="2800" dirty="0"/>
              <a:t>要进一步分析的事件</a:t>
            </a:r>
            <a:endParaRPr lang="en-US" altLang="zh-CN" sz="2800" dirty="0"/>
          </a:p>
          <a:p>
            <a:endParaRPr lang="en-US" altLang="zh-CN" sz="2800" dirty="0"/>
          </a:p>
          <a:p>
            <a:r>
              <a:rPr lang="zh-CN" altLang="en-US" sz="2800" dirty="0"/>
              <a:t>与门：上面的事件只在所有下面的所有事件发生时才会发生</a:t>
            </a:r>
            <a:endParaRPr lang="en-US" altLang="zh-CN" sz="2800" dirty="0"/>
          </a:p>
          <a:p>
            <a:endParaRPr lang="en-US" altLang="zh-CN" sz="2800" dirty="0"/>
          </a:p>
          <a:p>
            <a:r>
              <a:rPr lang="zh-CN" altLang="en-US" sz="2800" dirty="0"/>
              <a:t>或门：上面的事件在下面的任何一个事件发生时就会发生</a:t>
            </a:r>
            <a:endParaRPr lang="en-US" altLang="zh-CN" sz="2800" dirty="0"/>
          </a:p>
          <a:p>
            <a:endParaRPr lang="en-US" altLang="zh-CN" sz="2800" dirty="0"/>
          </a:p>
          <a:p>
            <a:r>
              <a:rPr lang="zh-CN" altLang="en-US" sz="2800" dirty="0"/>
              <a:t>基本故障事件</a:t>
            </a:r>
            <a:endParaRPr lang="en-US" altLang="zh-CN" sz="2800" dirty="0"/>
          </a:p>
          <a:p>
            <a:endParaRPr lang="en-US" altLang="zh-CN" sz="2800" dirty="0"/>
          </a:p>
          <a:p>
            <a:r>
              <a:rPr lang="zh-CN" altLang="en-US" sz="2800" dirty="0"/>
              <a:t>未开发的事件</a:t>
            </a:r>
            <a:endParaRPr lang="en-US" altLang="zh-CN" sz="2800" dirty="0"/>
          </a:p>
        </p:txBody>
      </p:sp>
      <p:pic>
        <p:nvPicPr>
          <p:cNvPr id="17" name="Picture 1" descr="C:\Users\lenovo\Documents\Tencent Files\1276902220\Image\C2C\Image2\A55F996099F21CF9184BD0692AD429F4.jpg">
            <a:extLst>
              <a:ext uri="{FF2B5EF4-FFF2-40B4-BE49-F238E27FC236}">
                <a16:creationId xmlns:a16="http://schemas.microsoft.com/office/drawing/2014/main" id="{828D8373-14A3-4E2F-A5EA-0F8685F0FB92}"/>
              </a:ext>
            </a:extLst>
          </p:cNvPr>
          <p:cNvPicPr>
            <a:picLocks noChangeAspect="1" noChangeArrowheads="1"/>
          </p:cNvPicPr>
          <p:nvPr/>
        </p:nvPicPr>
        <p:blipFill>
          <a:blip r:embed="rId4" cstate="hqprint">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886983" y="5543800"/>
            <a:ext cx="1305017" cy="13050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ogo">
            <a:extLst>
              <a:ext uri="{FF2B5EF4-FFF2-40B4-BE49-F238E27FC236}">
                <a16:creationId xmlns:a16="http://schemas.microsoft.com/office/drawing/2014/main" id="{86C05CB4-F759-4E01-A349-6C6310385086}"/>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0132379" y="5682207"/>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C001249F-6280-4457-B27E-BCA17BD7E9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9428" y="6363163"/>
            <a:ext cx="1347333" cy="481626"/>
          </a:xfrm>
          <a:prstGeom prst="rect">
            <a:avLst/>
          </a:prstGeom>
        </p:spPr>
      </p:pic>
    </p:spTree>
    <p:extLst>
      <p:ext uri="{BB962C8B-B14F-4D97-AF65-F5344CB8AC3E}">
        <p14:creationId xmlns:p14="http://schemas.microsoft.com/office/powerpoint/2010/main" val="331602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FF6DC-6462-497F-B396-04A6EDA89D1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69B7306-5363-4365-BB05-F64C153E537A}"/>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F5AF8CD0-1F05-44DC-B09F-0563D62EBF7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5" name="Picture 2" descr="logo">
            <a:extLst>
              <a:ext uri="{FF2B5EF4-FFF2-40B4-BE49-F238E27FC236}">
                <a16:creationId xmlns:a16="http://schemas.microsoft.com/office/drawing/2014/main" id="{E974FBE9-0C4E-4660-943E-C89229ED802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C25EF01-D68E-4FAF-9ABE-9856BB521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7" name="Picture 2" descr="logo">
            <a:extLst>
              <a:ext uri="{FF2B5EF4-FFF2-40B4-BE49-F238E27FC236}">
                <a16:creationId xmlns:a16="http://schemas.microsoft.com/office/drawing/2014/main" id="{CEE28F18-6848-47AF-9834-049BF744FF5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68000" y="5543800"/>
            <a:ext cx="1029810" cy="102820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C90C725D-FAE3-4140-BA29-56114E4F4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572" y="6057900"/>
            <a:ext cx="1347333" cy="481626"/>
          </a:xfrm>
          <a:prstGeom prst="rect">
            <a:avLst/>
          </a:prstGeom>
        </p:spPr>
      </p:pic>
      <p:pic>
        <p:nvPicPr>
          <p:cNvPr id="9" name="图片 8">
            <a:extLst>
              <a:ext uri="{FF2B5EF4-FFF2-40B4-BE49-F238E27FC236}">
                <a16:creationId xmlns:a16="http://schemas.microsoft.com/office/drawing/2014/main" id="{94FA6AA6-C199-495B-9020-AC2EA70FC0D3}"/>
              </a:ext>
            </a:extLst>
          </p:cNvPr>
          <p:cNvPicPr>
            <a:picLocks noChangeAspect="1"/>
          </p:cNvPicPr>
          <p:nvPr/>
        </p:nvPicPr>
        <p:blipFill>
          <a:blip r:embed="rId5"/>
          <a:stretch>
            <a:fillRect/>
          </a:stretch>
        </p:blipFill>
        <p:spPr>
          <a:xfrm>
            <a:off x="5759116" y="263014"/>
            <a:ext cx="5820171" cy="50691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579629C7-C824-4E85-9DA5-A379F549F814}"/>
              </a:ext>
            </a:extLst>
          </p:cNvPr>
          <p:cNvSpPr txBox="1"/>
          <p:nvPr/>
        </p:nvSpPr>
        <p:spPr>
          <a:xfrm>
            <a:off x="612713" y="576931"/>
            <a:ext cx="4969940" cy="5201424"/>
          </a:xfrm>
          <a:prstGeom prst="rect">
            <a:avLst/>
          </a:prstGeom>
          <a:noFill/>
        </p:spPr>
        <p:txBody>
          <a:bodyPr wrap="square" rtlCol="0">
            <a:spAutoFit/>
          </a:bodyPr>
          <a:lstStyle/>
          <a:p>
            <a:r>
              <a:rPr lang="en-US" altLang="zh-CN" sz="3200" b="1" dirty="0"/>
              <a:t>Minimal Cut Set (MCS)</a:t>
            </a:r>
          </a:p>
          <a:p>
            <a:r>
              <a:rPr lang="zh-CN" altLang="en-US" sz="2400" dirty="0"/>
              <a:t>应用布尔代数的规则</a:t>
            </a:r>
            <a:endParaRPr lang="en-US" altLang="zh-CN" sz="2400" dirty="0"/>
          </a:p>
          <a:p>
            <a:r>
              <a:rPr lang="en-US" altLang="zh-CN" sz="3200" dirty="0"/>
              <a:t>Root Event = C1⋃C2</a:t>
            </a:r>
          </a:p>
          <a:p>
            <a:r>
              <a:rPr lang="en-US" altLang="zh-CN" sz="3200" dirty="0"/>
              <a:t>C2 = C3⋂C4</a:t>
            </a:r>
          </a:p>
          <a:p>
            <a:r>
              <a:rPr lang="en-US" altLang="zh-CN" sz="3200" dirty="0"/>
              <a:t>C1⋃C2 = B1⋃ (B2⋂B3)</a:t>
            </a:r>
          </a:p>
          <a:p>
            <a:endParaRPr lang="en-US" altLang="zh-CN" sz="3200" dirty="0"/>
          </a:p>
          <a:p>
            <a:r>
              <a:rPr lang="zh-CN" altLang="en-US" sz="2400" dirty="0"/>
              <a:t>割集是一组事件，它们一起导致根事件发生。</a:t>
            </a:r>
          </a:p>
          <a:p>
            <a:r>
              <a:rPr lang="en-US" altLang="zh-CN" sz="2400" dirty="0"/>
              <a:t>MCS</a:t>
            </a:r>
            <a:r>
              <a:rPr lang="zh-CN" altLang="en-US" sz="2400" dirty="0"/>
              <a:t>是一个具有最小数量事件的割集，这些事件可以导致根事件发生。</a:t>
            </a:r>
            <a:endParaRPr lang="en-US" altLang="zh-CN" sz="2400" dirty="0"/>
          </a:p>
          <a:p>
            <a:endParaRPr lang="en-US" altLang="zh-CN" sz="2400" dirty="0"/>
          </a:p>
          <a:p>
            <a:r>
              <a:rPr lang="zh-CN" altLang="en-US" sz="2800" b="1" dirty="0"/>
              <a:t>图中 </a:t>
            </a:r>
            <a:r>
              <a:rPr lang="en-US" altLang="zh-CN" sz="2800" b="1" dirty="0"/>
              <a:t>MCS </a:t>
            </a:r>
            <a:r>
              <a:rPr lang="zh-CN" altLang="en-US" sz="2800" b="1" dirty="0"/>
              <a:t>是</a:t>
            </a:r>
            <a:r>
              <a:rPr lang="en-US" altLang="zh-CN" sz="2800" b="1" dirty="0"/>
              <a:t> {B1} </a:t>
            </a:r>
            <a:r>
              <a:rPr lang="zh-CN" altLang="en-US" sz="2800" b="1" dirty="0"/>
              <a:t>和</a:t>
            </a:r>
            <a:r>
              <a:rPr lang="en-US" altLang="zh-CN" sz="2800" b="1" dirty="0"/>
              <a:t> {B2, B3}</a:t>
            </a:r>
            <a:endParaRPr lang="zh-CN" altLang="en-US" sz="2800" b="1" dirty="0"/>
          </a:p>
        </p:txBody>
      </p:sp>
    </p:spTree>
    <p:extLst>
      <p:ext uri="{BB962C8B-B14F-4D97-AF65-F5344CB8AC3E}">
        <p14:creationId xmlns:p14="http://schemas.microsoft.com/office/powerpoint/2010/main" val="32345736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3721</Words>
  <Application>Microsoft Office PowerPoint</Application>
  <PresentationFormat>宽屏</PresentationFormat>
  <Paragraphs>1437</Paragraphs>
  <Slides>37</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8" baseType="lpstr">
      <vt:lpstr>等线</vt:lpstr>
      <vt:lpstr>等线 Light</vt:lpstr>
      <vt:lpstr>华文新魏</vt:lpstr>
      <vt:lpstr>宋体</vt:lpstr>
      <vt:lpstr>造字工房力黑（非商用）常规体</vt:lpstr>
      <vt:lpstr>Arial</vt:lpstr>
      <vt:lpstr>Calibri</vt:lpstr>
      <vt:lpstr>Cambria Math</vt:lpstr>
      <vt:lpstr>Times New Roman</vt:lpstr>
      <vt:lpstr>Office 主题​​</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未定义</dc:creator>
  <cp:lastModifiedBy>未定义</cp:lastModifiedBy>
  <cp:revision>49</cp:revision>
  <dcterms:created xsi:type="dcterms:W3CDTF">2019-04-24T14:18:36Z</dcterms:created>
  <dcterms:modified xsi:type="dcterms:W3CDTF">2019-04-25T06:21:07Z</dcterms:modified>
</cp:coreProperties>
</file>