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6" r:id="rId4"/>
    <p:sldId id="277" r:id="rId5"/>
    <p:sldId id="278" r:id="rId6"/>
    <p:sldId id="291" r:id="rId7"/>
    <p:sldId id="292" r:id="rId8"/>
    <p:sldId id="289" r:id="rId9"/>
    <p:sldId id="287" r:id="rId10"/>
    <p:sldId id="288" r:id="rId11"/>
    <p:sldId id="257" r:id="rId12"/>
    <p:sldId id="258" r:id="rId13"/>
    <p:sldId id="259" r:id="rId14"/>
    <p:sldId id="260" r:id="rId15"/>
    <p:sldId id="261" r:id="rId16"/>
    <p:sldId id="262" r:id="rId17"/>
    <p:sldId id="263" r:id="rId18"/>
    <p:sldId id="265" r:id="rId19"/>
    <p:sldId id="266" r:id="rId20"/>
    <p:sldId id="267" r:id="rId21"/>
    <p:sldId id="268" r:id="rId22"/>
    <p:sldId id="269" r:id="rId23"/>
    <p:sldId id="264" r:id="rId24"/>
    <p:sldId id="270" r:id="rId25"/>
    <p:sldId id="271"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mon" initials="L" lastIdx="1" clrIdx="0">
    <p:extLst>
      <p:ext uri="{19B8F6BF-5375-455C-9EA6-DF929625EA0E}">
        <p15:presenceInfo xmlns:p15="http://schemas.microsoft.com/office/powerpoint/2012/main" userId="Lem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DA7B8-C88F-413C-88E9-B2D59919E8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6E4E69-CC17-4304-A87E-D5FE5E166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43692E-95D2-4B0C-A317-90AD4D0D2D25}"/>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7AA6D45D-FD1B-4DFB-BC8C-D51D51383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1F4219-8D61-442B-B522-085DD11928C0}"/>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166251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0B9F0-3417-4C4D-A218-C1A1A88D69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3B369C-EDC5-48FE-8EB9-9277E1278D0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347A9E-A2B4-433D-8A70-B3A41107E0E8}"/>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DC984180-24D9-4B09-A3C6-8D4BB38C4D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FFA7EF-3ADF-4779-AE1F-F50C94F2B365}"/>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191559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D28F78-638D-4F30-99B0-9A8EB9AF9C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549EC3-0E42-413E-A082-79BFA01BD4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5B0B3F-09E0-4120-81DB-20CB267633DC}"/>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C34259D5-54AD-4D71-B147-4F5D7199CB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7146FF-C5ED-45FA-B5C4-0C6B8EBA8E10}"/>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367332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1298E-A7F5-4C0B-8C6D-594BC1C02F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2F6D7-AD88-4D44-98BE-3CF3E162C4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6A98F7-E578-4668-870C-6A88ECC23B4E}"/>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0EC967C0-F157-4ED9-B594-FE54BBE1A3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57870-4206-4459-BA9C-EDD08CDC9D1B}"/>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305929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C329C-CFAA-488C-AF1F-C427A27F6D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BAED55-B33D-4F7F-84D6-2978F3474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A1E428-FA5A-4761-923F-4ADF7E55F77E}"/>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CFC72D00-7754-4E60-8E6C-1EF351F67D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3DE3F-F3C0-4A74-83DC-7AB37257D4CB}"/>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6918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BF4A0-C86F-4510-AF17-F376CCD182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729D9E-5193-444C-A3DD-BB3D89A8C4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D9E445-B3CF-4948-8C0A-80EA1619042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74A1F2-E8B5-418F-BD32-B570CD6A68F0}"/>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CC812508-AE33-476D-BFC4-21C304119E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1EB8FD-7EEA-4034-92F6-01E5DBCC5071}"/>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402896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8BECE-6F6A-42C6-B0E7-A249F6B34D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422BE6-9B99-4614-B8F9-3E2C50951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DFC0C3-76E6-4D85-94AB-73F921E7C5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D2A502-7818-4E96-B6C5-8A2B37EB3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A22547-BA41-4B84-8F52-EF1D4D294DD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87341A-BA8B-4E18-94DB-A8E7972D99A1}"/>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8" name="页脚占位符 7">
            <a:extLst>
              <a:ext uri="{FF2B5EF4-FFF2-40B4-BE49-F238E27FC236}">
                <a16:creationId xmlns:a16="http://schemas.microsoft.com/office/drawing/2014/main" id="{867D693C-D8ED-4BF8-ACA7-4B51E56738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55E62C-DD2B-48E7-BB90-529710E7AB72}"/>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171903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009E5-B361-4C9E-BCA3-3042B94F9B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950939-725B-49B2-A124-DB17F83E897E}"/>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4" name="页脚占位符 3">
            <a:extLst>
              <a:ext uri="{FF2B5EF4-FFF2-40B4-BE49-F238E27FC236}">
                <a16:creationId xmlns:a16="http://schemas.microsoft.com/office/drawing/2014/main" id="{314ECAA5-3115-439F-A837-7740C5E147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273C08-2E8F-426A-93A7-6326F089D853}"/>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63338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BB67A4-9850-4E5C-8952-43AE8F330EA0}"/>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3" name="页脚占位符 2">
            <a:extLst>
              <a:ext uri="{FF2B5EF4-FFF2-40B4-BE49-F238E27FC236}">
                <a16:creationId xmlns:a16="http://schemas.microsoft.com/office/drawing/2014/main" id="{53CF82ED-C34D-4054-8DA7-11599ECE4C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B2CBC7-A19E-4530-AC4F-4F192E9CCD66}"/>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133114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1542D-937C-4412-B3C7-49FCB0FC96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EBD257-839A-44BD-87EE-60909A028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943F80-6134-4598-8B69-1771D57B4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A09956-79C9-41CB-B74C-1E7BE16833E9}"/>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40D2743C-A5BC-412C-B460-65F536D10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D09084-302F-4B93-BEC3-F9808BC3CAF8}"/>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206155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9B50C-B727-4156-8938-DC64518716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E6AB52-EDBF-4614-A9BF-193739D8A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3EEF30-8A37-478F-8143-006FA188C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0FBAD9-FFDD-4CB4-9B84-4F6B6209B13A}"/>
              </a:ext>
            </a:extLst>
          </p:cNvPr>
          <p:cNvSpPr>
            <a:spLocks noGrp="1"/>
          </p:cNvSpPr>
          <p:nvPr>
            <p:ph type="dt" sz="half" idx="10"/>
          </p:nvPr>
        </p:nvSpPr>
        <p:spPr/>
        <p:txBody>
          <a:bodyPr/>
          <a:lstStyle/>
          <a:p>
            <a:fld id="{94C252BB-AF2F-4D4F-A3E3-9FFC8FCB44D7}"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083F681D-72F2-48EF-984D-E42B5A45B1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E9C4C1-2D73-41AF-9084-9971F754E767}"/>
              </a:ext>
            </a:extLst>
          </p:cNvPr>
          <p:cNvSpPr>
            <a:spLocks noGrp="1"/>
          </p:cNvSpPr>
          <p:nvPr>
            <p:ph type="sldNum" sz="quarter" idx="12"/>
          </p:nvPr>
        </p:nvSpPr>
        <p:spPr/>
        <p:txBody>
          <a:body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120365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3949E2-D9CA-4515-A41F-48AB7CAA5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35497C-8D93-4A14-8054-6AD19A926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2D24B5-B0E1-4C2F-B876-21F8CB1BB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252BB-AF2F-4D4F-A3E3-9FFC8FCB44D7}"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274A8F7F-D2AC-4EC1-9758-BDC10F58F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1F2190-CB77-42CF-96AA-CA9F0EC51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19DA1-6358-4C2B-802F-2F61AF5731F8}" type="slidenum">
              <a:rPr lang="zh-CN" altLang="en-US" smtClean="0"/>
              <a:t>‹#›</a:t>
            </a:fld>
            <a:endParaRPr lang="zh-CN" altLang="en-US"/>
          </a:p>
        </p:txBody>
      </p:sp>
    </p:spTree>
    <p:extLst>
      <p:ext uri="{BB962C8B-B14F-4D97-AF65-F5344CB8AC3E}">
        <p14:creationId xmlns:p14="http://schemas.microsoft.com/office/powerpoint/2010/main" val="67603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6" name="图片 5">
            <a:extLst>
              <a:ext uri="{FF2B5EF4-FFF2-40B4-BE49-F238E27FC236}">
                <a16:creationId xmlns:a16="http://schemas.microsoft.com/office/drawing/2014/main" id="{DA20479D-80E8-4825-9CF4-15D6BF165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863" y="391839"/>
            <a:ext cx="8785097" cy="2566638"/>
          </a:xfrm>
          <a:prstGeom prst="rect">
            <a:avLst/>
          </a:prstGeom>
        </p:spPr>
      </p:pic>
      <p:sp>
        <p:nvSpPr>
          <p:cNvPr id="2" name="文本框 1">
            <a:extLst>
              <a:ext uri="{FF2B5EF4-FFF2-40B4-BE49-F238E27FC236}">
                <a16:creationId xmlns:a16="http://schemas.microsoft.com/office/drawing/2014/main" id="{BECB4C66-75BE-4ACE-BCA6-0202D6FD7EEA}"/>
              </a:ext>
            </a:extLst>
          </p:cNvPr>
          <p:cNvSpPr txBox="1"/>
          <p:nvPr/>
        </p:nvSpPr>
        <p:spPr>
          <a:xfrm>
            <a:off x="883496" y="2938862"/>
            <a:ext cx="8297464" cy="2585323"/>
          </a:xfrm>
          <a:prstGeom prst="rect">
            <a:avLst/>
          </a:prstGeom>
          <a:noFill/>
        </p:spPr>
        <p:txBody>
          <a:bodyPr wrap="none" rtlCol="0">
            <a:spAutoFit/>
          </a:bodyPr>
          <a:lstStyle/>
          <a:p>
            <a:r>
              <a:rPr lang="en-US" altLang="zh-CN" sz="5400" dirty="0">
                <a:latin typeface="造字工房力黑（非商用）常规体" pitchFamily="50" charset="-122"/>
                <a:ea typeface="造字工房力黑（非商用）常规体" pitchFamily="50" charset="-122"/>
              </a:rPr>
              <a:t>1. </a:t>
            </a:r>
            <a:r>
              <a:rPr lang="zh-CN" altLang="en-US" sz="5400" dirty="0">
                <a:latin typeface="造字工房力黑（非商用）常规体" pitchFamily="50" charset="-122"/>
                <a:ea typeface="造字工房力黑（非商用）常规体" pitchFamily="50" charset="-122"/>
              </a:rPr>
              <a:t>性能优化</a:t>
            </a:r>
            <a:r>
              <a:rPr lang="en-US" altLang="zh-CN" sz="5400" dirty="0">
                <a:latin typeface="造字工房力黑（非商用）常规体" pitchFamily="50" charset="-122"/>
                <a:ea typeface="造字工房力黑（非商用）常规体" pitchFamily="50" charset="-122"/>
              </a:rPr>
              <a:t>——ML</a:t>
            </a:r>
          </a:p>
          <a:p>
            <a:r>
              <a:rPr lang="en-US" altLang="zh-CN" sz="5400" dirty="0">
                <a:latin typeface="造字工房力黑（非商用）常规体" pitchFamily="50" charset="-122"/>
                <a:ea typeface="造字工房力黑（非商用）常规体" pitchFamily="50" charset="-122"/>
              </a:rPr>
              <a:t>	2. </a:t>
            </a:r>
            <a:r>
              <a:rPr lang="zh-CN" altLang="en-US" sz="5400" dirty="0">
                <a:latin typeface="造字工房力黑（非商用）常规体" pitchFamily="50" charset="-122"/>
                <a:ea typeface="造字工房力黑（非商用）常规体" pitchFamily="50" charset="-122"/>
              </a:rPr>
              <a:t>安全编程</a:t>
            </a:r>
            <a:r>
              <a:rPr lang="en-US" altLang="zh-CN" sz="5400" dirty="0">
                <a:latin typeface="造字工房力黑（非商用）常规体" pitchFamily="50" charset="-122"/>
                <a:ea typeface="造字工房力黑（非商用）常规体" pitchFamily="50" charset="-122"/>
              </a:rPr>
              <a:t>——C</a:t>
            </a:r>
          </a:p>
          <a:p>
            <a:r>
              <a:rPr lang="en-US" altLang="zh-CN" sz="5400" dirty="0">
                <a:latin typeface="造字工房力黑（非商用）常规体" pitchFamily="50" charset="-122"/>
                <a:ea typeface="造字工房力黑（非商用）常规体" pitchFamily="50" charset="-122"/>
              </a:rPr>
              <a:t>		3. </a:t>
            </a:r>
            <a:r>
              <a:rPr lang="zh-CN" altLang="en-US" sz="5400" dirty="0">
                <a:latin typeface="造字工房力黑（非商用）常规体" pitchFamily="50" charset="-122"/>
                <a:ea typeface="造字工房力黑（非商用）常规体" pitchFamily="50" charset="-122"/>
              </a:rPr>
              <a:t>热点安全</a:t>
            </a:r>
            <a:r>
              <a:rPr lang="en-US" altLang="zh-CN" sz="5400" dirty="0">
                <a:latin typeface="造字工房力黑（非商用）常规体" pitchFamily="50" charset="-122"/>
                <a:ea typeface="造字工房力黑（非商用）常规体" pitchFamily="50" charset="-122"/>
              </a:rPr>
              <a:t>——BC</a:t>
            </a:r>
            <a:endParaRPr lang="zh-CN" altLang="en-US" sz="54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84717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lenovo\Documents\Tencent Files\1276902220\Image\C2C\BD5DC3405769093EFFA20D3E9484C44B.png">
            <a:extLst>
              <a:ext uri="{FF2B5EF4-FFF2-40B4-BE49-F238E27FC236}">
                <a16:creationId xmlns:a16="http://schemas.microsoft.com/office/drawing/2014/main" id="{87D84443-B7E9-4B5E-834A-D2DD410558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50" r="149" b="4536"/>
          <a:stretch/>
        </p:blipFill>
        <p:spPr bwMode="auto">
          <a:xfrm>
            <a:off x="-18218"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Rectangle 2">
            <a:extLst>
              <a:ext uri="{FF2B5EF4-FFF2-40B4-BE49-F238E27FC236}">
                <a16:creationId xmlns:a16="http://schemas.microsoft.com/office/drawing/2014/main" id="{574798E6-6973-4061-AD93-C3FFC61F2D3A}"/>
              </a:ext>
            </a:extLst>
          </p:cNvPr>
          <p:cNvSpPr>
            <a:spLocks noChangeArrowheads="1"/>
          </p:cNvSpPr>
          <p:nvPr/>
        </p:nvSpPr>
        <p:spPr bwMode="auto">
          <a:xfrm>
            <a:off x="1009095" y="17982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21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4" name="图片 3">
            <a:extLst>
              <a:ext uri="{FF2B5EF4-FFF2-40B4-BE49-F238E27FC236}">
                <a16:creationId xmlns:a16="http://schemas.microsoft.com/office/drawing/2014/main" id="{E79DE120-ED68-4411-8BA2-CB70BE51A482}"/>
              </a:ext>
            </a:extLst>
          </p:cNvPr>
          <p:cNvPicPr>
            <a:picLocks noChangeAspect="1"/>
          </p:cNvPicPr>
          <p:nvPr/>
        </p:nvPicPr>
        <p:blipFill>
          <a:blip r:embed="rId3"/>
          <a:stretch>
            <a:fillRect/>
          </a:stretch>
        </p:blipFill>
        <p:spPr>
          <a:xfrm>
            <a:off x="0" y="10632"/>
            <a:ext cx="12192000" cy="6836738"/>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625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0663AD9A-08F5-4CDB-A80A-9673C1CAD3DD}"/>
              </a:ext>
            </a:extLst>
          </p:cNvPr>
          <p:cNvSpPr txBox="1"/>
          <p:nvPr/>
        </p:nvSpPr>
        <p:spPr>
          <a:xfrm>
            <a:off x="555150" y="1351508"/>
            <a:ext cx="8229600" cy="4154984"/>
          </a:xfrm>
          <a:prstGeom prst="rect">
            <a:avLst/>
          </a:prstGeom>
          <a:noFill/>
        </p:spPr>
        <p:txBody>
          <a:bodyPr wrap="square" rtlCol="0">
            <a:spAutoFit/>
          </a:bodyPr>
          <a:lstStyle/>
          <a:p>
            <a:r>
              <a:rPr lang="en-US" altLang="zh-CN" sz="4400" dirty="0"/>
              <a:t>void win(void)</a:t>
            </a:r>
          </a:p>
          <a:p>
            <a:r>
              <a:rPr lang="en-US" altLang="zh-CN" sz="4400" dirty="0"/>
              <a:t>void (*p)(void)</a:t>
            </a:r>
          </a:p>
          <a:p>
            <a:r>
              <a:rPr lang="en-US" altLang="zh-CN" sz="4400" dirty="0"/>
              <a:t>void (*)(void)</a:t>
            </a:r>
          </a:p>
          <a:p>
            <a:r>
              <a:rPr lang="en-US" altLang="zh-CN" sz="4400" dirty="0"/>
              <a:t>(void (*)(void))</a:t>
            </a:r>
          </a:p>
          <a:p>
            <a:r>
              <a:rPr lang="en-US" altLang="zh-CN" sz="4400" dirty="0"/>
              <a:t>(void (*)(void))</a:t>
            </a:r>
            <a:r>
              <a:rPr lang="en-US" altLang="zh-CN" sz="4400" dirty="0" err="1"/>
              <a:t>val</a:t>
            </a:r>
            <a:endParaRPr lang="en-US" altLang="zh-CN" sz="4400" dirty="0"/>
          </a:p>
          <a:p>
            <a:r>
              <a:rPr lang="en-US" altLang="zh-CN" sz="4400" dirty="0"/>
              <a:t>((void (*)(void))</a:t>
            </a:r>
            <a:r>
              <a:rPr lang="en-US" altLang="zh-CN" sz="4400" dirty="0" err="1"/>
              <a:t>val</a:t>
            </a:r>
            <a:r>
              <a:rPr lang="en-US" altLang="zh-CN" sz="4400" dirty="0"/>
              <a:t>)(/* no </a:t>
            </a:r>
            <a:r>
              <a:rPr lang="en-US" altLang="zh-CN" sz="4400" dirty="0" err="1"/>
              <a:t>args</a:t>
            </a:r>
            <a:r>
              <a:rPr lang="en-US" altLang="zh-CN" sz="4400" dirty="0"/>
              <a:t> */);</a:t>
            </a:r>
            <a:endParaRPr lang="zh-CN" altLang="en-US" sz="4400" dirty="0"/>
          </a:p>
        </p:txBody>
      </p:sp>
      <p:sp>
        <p:nvSpPr>
          <p:cNvPr id="4" name="文本框 3">
            <a:extLst>
              <a:ext uri="{FF2B5EF4-FFF2-40B4-BE49-F238E27FC236}">
                <a16:creationId xmlns:a16="http://schemas.microsoft.com/office/drawing/2014/main" id="{1AF16A09-4424-42CD-8BA7-C0513C1BFD00}"/>
              </a:ext>
            </a:extLst>
          </p:cNvPr>
          <p:cNvSpPr txBox="1"/>
          <p:nvPr/>
        </p:nvSpPr>
        <p:spPr>
          <a:xfrm>
            <a:off x="4527211" y="1063740"/>
            <a:ext cx="7109639" cy="3416320"/>
          </a:xfrm>
          <a:prstGeom prst="rect">
            <a:avLst/>
          </a:prstGeom>
          <a:noFill/>
        </p:spPr>
        <p:txBody>
          <a:bodyPr wrap="none" rtlCol="0">
            <a:spAutoFit/>
          </a:bodyPr>
          <a:lstStyle/>
          <a:p>
            <a:pPr algn="r"/>
            <a:r>
              <a:rPr lang="zh-CN" altLang="en-US" sz="3600" dirty="0"/>
              <a:t>没有参数也没有返回值的一个函数</a:t>
            </a:r>
            <a:endParaRPr lang="en-US" altLang="zh-CN" sz="3600" dirty="0"/>
          </a:p>
          <a:p>
            <a:pPr algn="r"/>
            <a:r>
              <a:rPr lang="zh-CN" altLang="en-US" sz="3600" dirty="0"/>
              <a:t>一个指向这种函数的指针</a:t>
            </a:r>
            <a:endParaRPr lang="en-US" altLang="zh-CN" sz="3600" dirty="0"/>
          </a:p>
          <a:p>
            <a:pPr algn="r"/>
            <a:r>
              <a:rPr lang="zh-CN" altLang="en-US" sz="3600" dirty="0"/>
              <a:t>移除</a:t>
            </a:r>
            <a:r>
              <a:rPr lang="en-US" altLang="zh-CN" sz="3600" dirty="0"/>
              <a:t>p</a:t>
            </a:r>
            <a:r>
              <a:rPr lang="zh-CN" altLang="en-US" sz="3600" dirty="0"/>
              <a:t>，代表这样一个指针的类型</a:t>
            </a:r>
            <a:endParaRPr lang="en-US" altLang="zh-CN" sz="3600" dirty="0"/>
          </a:p>
          <a:p>
            <a:pPr algn="r"/>
            <a:r>
              <a:rPr lang="zh-CN" altLang="en-US" sz="3600" dirty="0"/>
              <a:t>加上括号表示优先级</a:t>
            </a:r>
            <a:endParaRPr lang="en-US" altLang="zh-CN" sz="3600" dirty="0"/>
          </a:p>
          <a:p>
            <a:pPr algn="r"/>
            <a:r>
              <a:rPr lang="zh-CN" altLang="en-US" sz="3600" dirty="0"/>
              <a:t>将</a:t>
            </a:r>
            <a:r>
              <a:rPr lang="en-US" altLang="zh-CN" sz="3600" dirty="0" err="1"/>
              <a:t>val</a:t>
            </a:r>
            <a:r>
              <a:rPr lang="zh-CN" altLang="en-US" sz="3600" dirty="0"/>
              <a:t>强制转换成这个指针类型</a:t>
            </a:r>
            <a:endParaRPr lang="en-US" altLang="zh-CN" sz="3600" dirty="0"/>
          </a:p>
          <a:p>
            <a:pPr algn="r"/>
            <a:r>
              <a:rPr lang="zh-CN" altLang="en-US" sz="3600" dirty="0"/>
              <a:t>通过加上无参的括号调用函数</a:t>
            </a:r>
          </a:p>
        </p:txBody>
      </p:sp>
    </p:spTree>
    <p:extLst>
      <p:ext uri="{BB962C8B-B14F-4D97-AF65-F5344CB8AC3E}">
        <p14:creationId xmlns:p14="http://schemas.microsoft.com/office/powerpoint/2010/main" val="216360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2050" name="Picture 2" descr="objdump disasembly of win function">
            <a:extLst>
              <a:ext uri="{FF2B5EF4-FFF2-40B4-BE49-F238E27FC236}">
                <a16:creationId xmlns:a16="http://schemas.microsoft.com/office/drawing/2014/main" id="{C7352292-D944-4D7B-A98D-C6518CF912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991870"/>
            <a:ext cx="9542939" cy="407416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BEB904B-6134-4F90-BC94-6976B3D5942C}"/>
              </a:ext>
            </a:extLst>
          </p:cNvPr>
          <p:cNvSpPr txBox="1"/>
          <p:nvPr/>
        </p:nvSpPr>
        <p:spPr>
          <a:xfrm>
            <a:off x="660400" y="407095"/>
            <a:ext cx="6292107" cy="584775"/>
          </a:xfrm>
          <a:prstGeom prst="rect">
            <a:avLst/>
          </a:prstGeom>
          <a:noFill/>
        </p:spPr>
        <p:txBody>
          <a:bodyPr wrap="none" rtlCol="0">
            <a:spAutoFit/>
          </a:bodyPr>
          <a:lstStyle/>
          <a:p>
            <a:r>
              <a:rPr lang="en-US" altLang="zh-CN" sz="3200" dirty="0"/>
              <a:t>$</a:t>
            </a:r>
            <a:r>
              <a:rPr lang="zh-CN" altLang="en-US" sz="3200" dirty="0"/>
              <a:t> </a:t>
            </a:r>
            <a:r>
              <a:rPr lang="pt-BR" altLang="zh-CN" sz="3200" dirty="0"/>
              <a:t>objdump -d guess_num -M intel</a:t>
            </a:r>
            <a:endParaRPr lang="zh-CN" altLang="en-US" sz="3200" dirty="0"/>
          </a:p>
        </p:txBody>
      </p:sp>
      <p:sp>
        <p:nvSpPr>
          <p:cNvPr id="4" name="文本框 3">
            <a:extLst>
              <a:ext uri="{FF2B5EF4-FFF2-40B4-BE49-F238E27FC236}">
                <a16:creationId xmlns:a16="http://schemas.microsoft.com/office/drawing/2014/main" id="{F0D76616-C1B8-4E3E-837C-1C057721057C}"/>
              </a:ext>
            </a:extLst>
          </p:cNvPr>
          <p:cNvSpPr txBox="1"/>
          <p:nvPr/>
        </p:nvSpPr>
        <p:spPr>
          <a:xfrm>
            <a:off x="660399" y="5110956"/>
            <a:ext cx="9542939" cy="1200329"/>
          </a:xfrm>
          <a:prstGeom prst="rect">
            <a:avLst/>
          </a:prstGeom>
          <a:noFill/>
        </p:spPr>
        <p:txBody>
          <a:bodyPr wrap="square" rtlCol="0">
            <a:spAutoFit/>
          </a:bodyPr>
          <a:lstStyle/>
          <a:p>
            <a:r>
              <a:rPr lang="en-US" altLang="zh-CN" sz="3600" dirty="0"/>
              <a:t>x = 0x0804852b           </a:t>
            </a:r>
            <a:r>
              <a:rPr lang="en-US" altLang="zh-CN" sz="2000" dirty="0"/>
              <a:t>0b1000000001001000010100101011</a:t>
            </a:r>
          </a:p>
          <a:p>
            <a:r>
              <a:rPr lang="en-US" altLang="zh-CN" sz="3600" dirty="0"/>
              <a:t>x &lt;&lt; 4    2152223408  </a:t>
            </a:r>
            <a:r>
              <a:rPr lang="en-US" altLang="zh-CN" sz="2000" dirty="0"/>
              <a:t>0b10000000010010000101001010110000</a:t>
            </a:r>
            <a:endParaRPr lang="zh-CN" altLang="en-US" sz="2000" dirty="0"/>
          </a:p>
        </p:txBody>
      </p:sp>
    </p:spTree>
    <p:extLst>
      <p:ext uri="{BB962C8B-B14F-4D97-AF65-F5344CB8AC3E}">
        <p14:creationId xmlns:p14="http://schemas.microsoft.com/office/powerpoint/2010/main" val="46101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CF2D291C-DD70-46FB-9C4D-B21FA238D9F0}"/>
              </a:ext>
            </a:extLst>
          </p:cNvPr>
          <p:cNvSpPr txBox="1"/>
          <p:nvPr/>
        </p:nvSpPr>
        <p:spPr>
          <a:xfrm>
            <a:off x="247588" y="931510"/>
            <a:ext cx="12139862" cy="5386090"/>
          </a:xfrm>
          <a:prstGeom prst="rect">
            <a:avLst/>
          </a:prstGeom>
          <a:noFill/>
        </p:spPr>
        <p:txBody>
          <a:bodyPr wrap="none" rtlCol="0">
            <a:spAutoFit/>
          </a:bodyPr>
          <a:lstStyle/>
          <a:p>
            <a:r>
              <a:rPr lang="en-US" altLang="zh-CN" sz="3600" b="1" dirty="0"/>
              <a:t>long int </a:t>
            </a:r>
            <a:r>
              <a:rPr lang="en-US" altLang="zh-CN" sz="3600" b="1" dirty="0" err="1"/>
              <a:t>strtol</a:t>
            </a:r>
            <a:r>
              <a:rPr lang="en-US" altLang="zh-CN" sz="3600" b="1" dirty="0"/>
              <a:t>(const char *str, char **</a:t>
            </a:r>
            <a:r>
              <a:rPr lang="en-US" altLang="zh-CN" sz="3600" b="1" dirty="0" err="1"/>
              <a:t>endptr</a:t>
            </a:r>
            <a:r>
              <a:rPr lang="en-US" altLang="zh-CN" sz="3600" b="1" dirty="0"/>
              <a:t>, int base)</a:t>
            </a:r>
          </a:p>
          <a:p>
            <a:r>
              <a:rPr lang="zh-CN" altLang="en-US" sz="3200" dirty="0"/>
              <a:t>把 </a:t>
            </a:r>
            <a:r>
              <a:rPr lang="en-US" altLang="zh-CN" sz="3200" dirty="0"/>
              <a:t>str </a:t>
            </a:r>
            <a:r>
              <a:rPr lang="zh-CN" altLang="en-US" sz="3200" dirty="0"/>
              <a:t>所指向的字符串根据给定的 </a:t>
            </a:r>
            <a:r>
              <a:rPr lang="en-US" altLang="zh-CN" sz="3200" dirty="0"/>
              <a:t>base </a:t>
            </a:r>
            <a:r>
              <a:rPr lang="zh-CN" altLang="en-US" sz="3200" dirty="0"/>
              <a:t>转换为一个长整数</a:t>
            </a:r>
            <a:endParaRPr lang="en-US" altLang="zh-CN" sz="3200" dirty="0"/>
          </a:p>
          <a:p>
            <a:endParaRPr lang="en-US" altLang="zh-CN" sz="3600" dirty="0"/>
          </a:p>
          <a:p>
            <a:r>
              <a:rPr lang="zh-CN" altLang="en-US" sz="3600" dirty="0"/>
              <a:t>参数</a:t>
            </a:r>
          </a:p>
          <a:p>
            <a:r>
              <a:rPr lang="en-US" altLang="zh-CN" sz="2400" dirty="0"/>
              <a:t>str -- </a:t>
            </a:r>
            <a:r>
              <a:rPr lang="zh-CN" altLang="en-US" sz="2400" dirty="0"/>
              <a:t>要转换为长整数的字符串。</a:t>
            </a:r>
          </a:p>
          <a:p>
            <a:r>
              <a:rPr lang="en-US" altLang="zh-CN" sz="2400" dirty="0" err="1"/>
              <a:t>endptr</a:t>
            </a:r>
            <a:r>
              <a:rPr lang="en-US" altLang="zh-CN" sz="2400" dirty="0"/>
              <a:t> -- </a:t>
            </a:r>
            <a:r>
              <a:rPr lang="zh-CN" altLang="en-US" sz="2400" dirty="0"/>
              <a:t>对类型为 </a:t>
            </a:r>
            <a:r>
              <a:rPr lang="en-US" altLang="zh-CN" sz="2400" dirty="0"/>
              <a:t>char* </a:t>
            </a:r>
            <a:r>
              <a:rPr lang="zh-CN" altLang="en-US" sz="2400" dirty="0"/>
              <a:t>的对象的引用，其值由函数设置为 </a:t>
            </a:r>
            <a:r>
              <a:rPr lang="en-US" altLang="zh-CN" sz="2400" dirty="0"/>
              <a:t>str </a:t>
            </a:r>
            <a:r>
              <a:rPr lang="zh-CN" altLang="en-US" sz="2400" dirty="0"/>
              <a:t>中数值后的下一个字符。</a:t>
            </a:r>
          </a:p>
          <a:p>
            <a:r>
              <a:rPr lang="en-US" altLang="zh-CN" sz="2400" dirty="0"/>
              <a:t>base -- </a:t>
            </a:r>
            <a:r>
              <a:rPr lang="zh-CN" altLang="en-US" sz="2400" dirty="0"/>
              <a:t>基数，必须介于 </a:t>
            </a:r>
            <a:r>
              <a:rPr lang="en-US" altLang="zh-CN" sz="2400" dirty="0"/>
              <a:t>2 </a:t>
            </a:r>
            <a:r>
              <a:rPr lang="zh-CN" altLang="en-US" sz="2400" dirty="0"/>
              <a:t>和 </a:t>
            </a:r>
            <a:r>
              <a:rPr lang="en-US" altLang="zh-CN" sz="2400" dirty="0"/>
              <a:t>36</a:t>
            </a:r>
            <a:r>
              <a:rPr lang="zh-CN" altLang="en-US" sz="2400" dirty="0"/>
              <a:t>（包含）之间，或者是特殊值 </a:t>
            </a:r>
            <a:r>
              <a:rPr lang="en-US" altLang="zh-CN" sz="2400" dirty="0"/>
              <a:t>0</a:t>
            </a:r>
            <a:r>
              <a:rPr lang="zh-CN" altLang="en-US" sz="2400" dirty="0"/>
              <a:t>。</a:t>
            </a:r>
            <a:endParaRPr lang="en-US" altLang="zh-CN" sz="2400" dirty="0"/>
          </a:p>
          <a:p>
            <a:endParaRPr lang="en-US" altLang="zh-CN" sz="2400" dirty="0"/>
          </a:p>
          <a:p>
            <a:r>
              <a:rPr lang="zh-CN" altLang="en-US" sz="3600" dirty="0"/>
              <a:t>返回值</a:t>
            </a:r>
          </a:p>
          <a:p>
            <a:r>
              <a:rPr lang="zh-CN" altLang="en-US" sz="2400" dirty="0"/>
              <a:t>该函数返回转换后的长整数，如果没有执行有效的转换，则返回一个零值。</a:t>
            </a:r>
            <a:endParaRPr lang="en-US" altLang="zh-CN" sz="2400" dirty="0"/>
          </a:p>
          <a:p>
            <a:r>
              <a:rPr lang="zh-CN" altLang="en-US" sz="2400" dirty="0"/>
              <a:t>如果读取的值超出了</a:t>
            </a:r>
            <a:r>
              <a:rPr lang="en-US" altLang="zh-CN" sz="2400" dirty="0"/>
              <a:t>long int</a:t>
            </a:r>
            <a:r>
              <a:rPr lang="zh-CN" altLang="en-US" sz="2400" dirty="0"/>
              <a:t>的范围，则函数返回</a:t>
            </a:r>
            <a:r>
              <a:rPr lang="en-US" altLang="zh-CN" sz="2400" dirty="0"/>
              <a:t>LONG_MAX</a:t>
            </a:r>
            <a:r>
              <a:rPr lang="zh-CN" altLang="en-US" sz="2400" dirty="0"/>
              <a:t>或</a:t>
            </a:r>
            <a:r>
              <a:rPr lang="en-US" altLang="zh-CN" sz="2400" dirty="0"/>
              <a:t>LONG_MIN</a:t>
            </a:r>
            <a:r>
              <a:rPr lang="zh-CN" altLang="en-US" sz="2400" dirty="0"/>
              <a:t>。</a:t>
            </a:r>
            <a:endParaRPr lang="en-US" altLang="zh-CN" sz="2400" dirty="0"/>
          </a:p>
          <a:p>
            <a:r>
              <a:rPr lang="en-US" altLang="zh-CN" sz="2400" b="1" dirty="0"/>
              <a:t>-2147483648</a:t>
            </a:r>
            <a:r>
              <a:rPr lang="zh-CN" altLang="en-US" sz="2400" b="1" dirty="0"/>
              <a:t>～</a:t>
            </a:r>
            <a:r>
              <a:rPr lang="en-US" altLang="zh-CN" sz="2400" b="1" dirty="0"/>
              <a:t>2147483647(2^31-1)</a:t>
            </a:r>
            <a:endParaRPr lang="zh-CN" altLang="en-US" sz="2400" b="1" dirty="0"/>
          </a:p>
        </p:txBody>
      </p:sp>
    </p:spTree>
    <p:extLst>
      <p:ext uri="{BB962C8B-B14F-4D97-AF65-F5344CB8AC3E}">
        <p14:creationId xmlns:p14="http://schemas.microsoft.com/office/powerpoint/2010/main" val="383149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BBEFF8A3-0DCC-42AF-B17F-E57EF2C7AA7F}"/>
              </a:ext>
            </a:extLst>
          </p:cNvPr>
          <p:cNvSpPr txBox="1"/>
          <p:nvPr/>
        </p:nvSpPr>
        <p:spPr>
          <a:xfrm>
            <a:off x="607157" y="899023"/>
            <a:ext cx="11644534" cy="5016758"/>
          </a:xfrm>
          <a:prstGeom prst="rect">
            <a:avLst/>
          </a:prstGeom>
          <a:noFill/>
        </p:spPr>
        <p:txBody>
          <a:bodyPr wrap="none" rtlCol="0">
            <a:spAutoFit/>
          </a:bodyPr>
          <a:lstStyle/>
          <a:p>
            <a:r>
              <a:rPr lang="en-US" altLang="zh-CN" sz="3200" b="1" dirty="0"/>
              <a:t>Hint</a:t>
            </a:r>
            <a:r>
              <a:rPr lang="zh-CN" altLang="en-US" sz="3200" b="1" dirty="0"/>
              <a:t>：</a:t>
            </a:r>
            <a:endParaRPr lang="en-US" altLang="zh-CN" sz="3200" b="1" dirty="0"/>
          </a:p>
          <a:p>
            <a:r>
              <a:rPr lang="en-US" altLang="zh-CN" sz="3200" dirty="0" err="1"/>
              <a:t>strtol</a:t>
            </a:r>
            <a:r>
              <a:rPr lang="en-US" altLang="zh-CN" sz="3200" dirty="0"/>
              <a:t> checks for overflow, but it does allow negative numbers</a:t>
            </a:r>
          </a:p>
          <a:p>
            <a:endParaRPr lang="en-US" altLang="zh-CN" sz="3200" dirty="0"/>
          </a:p>
          <a:p>
            <a:r>
              <a:rPr lang="zh-CN" altLang="en-US" sz="3200" b="1" dirty="0"/>
              <a:t>负数 </a:t>
            </a:r>
            <a:r>
              <a:rPr lang="en-US" altLang="zh-CN" sz="3200" b="1" dirty="0"/>
              <a:t>-&gt; </a:t>
            </a:r>
            <a:r>
              <a:rPr lang="zh-CN" altLang="en-US" sz="3200" b="1" dirty="0"/>
              <a:t>无符号变量</a:t>
            </a:r>
            <a:r>
              <a:rPr lang="zh-CN" altLang="en-US" sz="3200" b="1" dirty="0">
                <a:sym typeface="Wingdings" panose="05000000000000000000" pitchFamily="2" charset="2"/>
              </a:rPr>
              <a:t>（补码）</a:t>
            </a:r>
            <a:endParaRPr lang="en-US" altLang="zh-CN" sz="3200" b="1" dirty="0"/>
          </a:p>
          <a:p>
            <a:r>
              <a:rPr lang="en-US" altLang="zh-CN" sz="3200" dirty="0"/>
              <a:t>x = x + 4294967295(ULONG_MAX,</a:t>
            </a:r>
            <a:r>
              <a:rPr lang="zh-CN" altLang="en-US" sz="3200" dirty="0"/>
              <a:t>等同于除符号位按位取反</a:t>
            </a:r>
            <a:r>
              <a:rPr lang="en-US" altLang="zh-CN" sz="3200" dirty="0"/>
              <a:t>) + 1</a:t>
            </a:r>
          </a:p>
          <a:p>
            <a:endParaRPr lang="en-US" altLang="zh-CN" sz="3200" dirty="0"/>
          </a:p>
          <a:p>
            <a:r>
              <a:rPr lang="en-US" altLang="zh-CN" sz="3200" dirty="0"/>
              <a:t>2152223408 -&gt;   10000000010010000101001010110000</a:t>
            </a:r>
          </a:p>
          <a:p>
            <a:endParaRPr lang="en-US" altLang="zh-CN" sz="3200" dirty="0"/>
          </a:p>
          <a:p>
            <a:r>
              <a:rPr lang="en-US" altLang="zh-CN" sz="3200" dirty="0"/>
              <a:t>-2142743888 -&gt; -1111111101101111010110101010000</a:t>
            </a:r>
          </a:p>
          <a:p>
            <a:endParaRPr lang="zh-CN" altLang="en-US" sz="3200" dirty="0"/>
          </a:p>
        </p:txBody>
      </p:sp>
      <p:sp>
        <p:nvSpPr>
          <p:cNvPr id="4" name="箭头: 下 3">
            <a:extLst>
              <a:ext uri="{FF2B5EF4-FFF2-40B4-BE49-F238E27FC236}">
                <a16:creationId xmlns:a16="http://schemas.microsoft.com/office/drawing/2014/main" id="{BCF848D2-A01E-4A21-9569-B878427B27FC}"/>
              </a:ext>
            </a:extLst>
          </p:cNvPr>
          <p:cNvSpPr/>
          <p:nvPr/>
        </p:nvSpPr>
        <p:spPr>
          <a:xfrm flipV="1">
            <a:off x="7096125" y="4321296"/>
            <a:ext cx="419100" cy="533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5256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2050" name="Picture 2" descr="objdump disasembly of win function">
            <a:extLst>
              <a:ext uri="{FF2B5EF4-FFF2-40B4-BE49-F238E27FC236}">
                <a16:creationId xmlns:a16="http://schemas.microsoft.com/office/drawing/2014/main" id="{6DE2D69D-4EAF-4650-AB28-735692554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go">
            <a:extLst>
              <a:ext uri="{FF2B5EF4-FFF2-40B4-BE49-F238E27FC236}">
                <a16:creationId xmlns:a16="http://schemas.microsoft.com/office/drawing/2014/main" id="{EF8F62C2-6C9B-4F8B-803E-EC570D306D15}"/>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C5855BB-5DC1-48D2-B2BA-808A102C0276}"/>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52826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3DEB5381-AACD-4E60-8D15-B3E2682184C1}"/>
              </a:ext>
            </a:extLst>
          </p:cNvPr>
          <p:cNvSpPr txBox="1"/>
          <p:nvPr/>
        </p:nvSpPr>
        <p:spPr>
          <a:xfrm>
            <a:off x="551172" y="414760"/>
            <a:ext cx="11089656" cy="5386090"/>
          </a:xfrm>
          <a:prstGeom prst="rect">
            <a:avLst/>
          </a:prstGeom>
          <a:noFill/>
        </p:spPr>
        <p:txBody>
          <a:bodyPr wrap="square" rtlCol="0">
            <a:spAutoFit/>
          </a:bodyPr>
          <a:lstStyle/>
          <a:p>
            <a:r>
              <a:rPr lang="en-US" altLang="zh-CN" sz="4400" b="1" dirty="0">
                <a:latin typeface="Adobe Garamond Pro Bold" panose="02020702060506020403" pitchFamily="18" charset="0"/>
              </a:rPr>
              <a:t>Blockchain - </a:t>
            </a:r>
            <a:r>
              <a:rPr lang="en-US" altLang="zh-CN" sz="4400" dirty="0">
                <a:latin typeface="Adobe Garamond Pro Bold" panose="02020702060506020403" pitchFamily="18" charset="0"/>
              </a:rPr>
              <a:t>Solidity</a:t>
            </a:r>
            <a:endParaRPr lang="en-US" altLang="zh-CN" sz="4400" b="1" dirty="0">
              <a:latin typeface="Adobe Garamond Pro Bold" panose="02020702060506020403" pitchFamily="18" charset="0"/>
            </a:endParaRPr>
          </a:p>
          <a:p>
            <a:r>
              <a:rPr lang="en-US" altLang="zh-CN" sz="2000" dirty="0"/>
              <a:t>Solidity</a:t>
            </a:r>
            <a:r>
              <a:rPr lang="zh-CN" altLang="en-US" sz="2000" dirty="0"/>
              <a:t>是一种智能合约高级语言，运行在</a:t>
            </a:r>
            <a:r>
              <a:rPr lang="en-US" altLang="zh-CN" sz="2000" dirty="0"/>
              <a:t>Ethereum</a:t>
            </a:r>
            <a:r>
              <a:rPr lang="zh-CN" altLang="en-US" sz="2000" dirty="0"/>
              <a:t>虚拟机（</a:t>
            </a:r>
            <a:r>
              <a:rPr lang="en-US" altLang="zh-CN" sz="2000" dirty="0"/>
              <a:t>EVM</a:t>
            </a:r>
            <a:r>
              <a:rPr lang="zh-CN" altLang="en-US" sz="2000" dirty="0"/>
              <a:t>）之上。</a:t>
            </a:r>
          </a:p>
          <a:p>
            <a:endParaRPr lang="zh-CN" altLang="en-US" sz="2000" dirty="0"/>
          </a:p>
          <a:p>
            <a:r>
              <a:rPr lang="zh-CN" altLang="en-US" sz="2000" dirty="0"/>
              <a:t>它的语法接近于</a:t>
            </a:r>
            <a:r>
              <a:rPr lang="en-US" altLang="zh-CN" sz="2000" dirty="0" err="1"/>
              <a:t>Javascript</a:t>
            </a:r>
            <a:r>
              <a:rPr lang="zh-CN" altLang="en-US" sz="2000" dirty="0"/>
              <a:t>，是一种面向对象的语言。但作为一种真正意义上运行在网络上的去中心合约，它又有很多的不同，下面列举一些：</a:t>
            </a:r>
          </a:p>
          <a:p>
            <a:endParaRPr lang="zh-CN" altLang="en-US" sz="2000" dirty="0"/>
          </a:p>
          <a:p>
            <a:r>
              <a:rPr lang="zh-CN" altLang="en-US" sz="2000" dirty="0"/>
              <a:t> </a:t>
            </a:r>
            <a:r>
              <a:rPr lang="en-US" altLang="zh-CN" sz="2000" dirty="0"/>
              <a:t>- </a:t>
            </a:r>
            <a:r>
              <a:rPr lang="zh-CN" altLang="en-US" sz="2000" dirty="0"/>
              <a:t>以太坊底层是基于帐户，而非</a:t>
            </a:r>
            <a:r>
              <a:rPr lang="en-US" altLang="zh-CN" sz="2000" dirty="0"/>
              <a:t>UTXO</a:t>
            </a:r>
            <a:r>
              <a:rPr lang="zh-CN" altLang="en-US" sz="2000" dirty="0"/>
              <a:t>的，所以有一个特殊的</a:t>
            </a:r>
            <a:r>
              <a:rPr lang="en-US" altLang="zh-CN" sz="2000" dirty="0"/>
              <a:t>Address</a:t>
            </a:r>
            <a:r>
              <a:rPr lang="zh-CN" altLang="en-US" sz="2000" dirty="0"/>
              <a:t>的类型。用于定位用户，定位合约，定位合约的代码（合约本身也是一个帐户）。</a:t>
            </a:r>
          </a:p>
          <a:p>
            <a:r>
              <a:rPr lang="zh-CN" altLang="en-US" sz="2000" dirty="0"/>
              <a:t> </a:t>
            </a:r>
            <a:r>
              <a:rPr lang="en-US" altLang="zh-CN" sz="2000" dirty="0"/>
              <a:t>- </a:t>
            </a:r>
            <a:r>
              <a:rPr lang="zh-CN" altLang="en-US" sz="2000" dirty="0"/>
              <a:t>由于语言内嵌框架是支持支付的，所以提供了一些关键字，如</a:t>
            </a:r>
            <a:r>
              <a:rPr lang="en-US" altLang="zh-CN" sz="2000" dirty="0"/>
              <a:t>payable</a:t>
            </a:r>
            <a:r>
              <a:rPr lang="zh-CN" altLang="en-US" sz="2000" dirty="0"/>
              <a:t>，可以在语言层面直接支持支付，而且超级简单。</a:t>
            </a:r>
          </a:p>
          <a:p>
            <a:r>
              <a:rPr lang="zh-CN" altLang="en-US" sz="2000" dirty="0"/>
              <a:t> </a:t>
            </a:r>
            <a:r>
              <a:rPr lang="en-US" altLang="zh-CN" sz="2000" dirty="0"/>
              <a:t>- </a:t>
            </a:r>
            <a:r>
              <a:rPr lang="zh-CN" altLang="en-US" sz="2000" dirty="0"/>
              <a:t>存储是使用网络上的区块链，数据的每一个状态都可以永久存储，所以需要确定变量使用内存，还是区块链。</a:t>
            </a:r>
          </a:p>
          <a:p>
            <a:r>
              <a:rPr lang="zh-CN" altLang="en-US" sz="2000" dirty="0"/>
              <a:t> </a:t>
            </a:r>
            <a:r>
              <a:rPr lang="en-US" altLang="zh-CN" sz="2000" dirty="0"/>
              <a:t>- </a:t>
            </a:r>
            <a:r>
              <a:rPr lang="zh-CN" altLang="en-US" sz="2000" dirty="0"/>
              <a:t>运行环境是在去中心化的网络上，会比较强调合约或函数执行的调用的方式。因为原来一个简单的函数调用变为了一个网络上的节点中的代码执行，分布式的感觉。</a:t>
            </a:r>
          </a:p>
          <a:p>
            <a:r>
              <a:rPr lang="zh-CN" altLang="en-US" sz="2000" dirty="0"/>
              <a:t> </a:t>
            </a:r>
            <a:r>
              <a:rPr lang="en-US" altLang="zh-CN" sz="2000" dirty="0"/>
              <a:t>- </a:t>
            </a:r>
            <a:r>
              <a:rPr lang="zh-CN" altLang="en-US" sz="2000" dirty="0"/>
              <a:t>最后一个非常大的不同则是它的异常机制，一旦出现异常，所有的执行都将会被回撤，这主要是为了保证合约执行的原子性，以避免中间状态出现的数据不一致。</a:t>
            </a:r>
          </a:p>
        </p:txBody>
      </p:sp>
    </p:spTree>
    <p:extLst>
      <p:ext uri="{BB962C8B-B14F-4D97-AF65-F5344CB8AC3E}">
        <p14:creationId xmlns:p14="http://schemas.microsoft.com/office/powerpoint/2010/main" val="223759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3" name="图片 2">
            <a:extLst>
              <a:ext uri="{FF2B5EF4-FFF2-40B4-BE49-F238E27FC236}">
                <a16:creationId xmlns:a16="http://schemas.microsoft.com/office/drawing/2014/main" id="{07AD2232-3A1D-4848-A0A0-CCABC1DBCDB1}"/>
              </a:ext>
            </a:extLst>
          </p:cNvPr>
          <p:cNvPicPr>
            <a:picLocks noChangeAspect="1"/>
          </p:cNvPicPr>
          <p:nvPr/>
        </p:nvPicPr>
        <p:blipFill>
          <a:blip r:embed="rId3"/>
          <a:stretch>
            <a:fillRect/>
          </a:stretch>
        </p:blipFill>
        <p:spPr>
          <a:xfrm>
            <a:off x="1" y="0"/>
            <a:ext cx="12192000" cy="6857999"/>
          </a:xfrm>
          <a:prstGeom prst="rect">
            <a:avLst/>
          </a:prstGeom>
        </p:spPr>
      </p:pic>
      <p:pic>
        <p:nvPicPr>
          <p:cNvPr id="10" name="Picture 2" descr="logo">
            <a:extLst>
              <a:ext uri="{FF2B5EF4-FFF2-40B4-BE49-F238E27FC236}">
                <a16:creationId xmlns:a16="http://schemas.microsoft.com/office/drawing/2014/main" id="{6B66F744-140D-427A-BA3D-BF75E5331014}"/>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729BADC4-2243-497C-97A9-D207C164706F}"/>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2944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2" name="图片 1">
            <a:extLst>
              <a:ext uri="{FF2B5EF4-FFF2-40B4-BE49-F238E27FC236}">
                <a16:creationId xmlns:a16="http://schemas.microsoft.com/office/drawing/2014/main" id="{52104C99-B691-4545-8944-B51DFB04445D}"/>
              </a:ext>
            </a:extLst>
          </p:cNvPr>
          <p:cNvPicPr>
            <a:picLocks noChangeAspect="1"/>
          </p:cNvPicPr>
          <p:nvPr/>
        </p:nvPicPr>
        <p:blipFill>
          <a:blip r:embed="rId3"/>
          <a:stretch>
            <a:fillRect/>
          </a:stretch>
        </p:blipFill>
        <p:spPr>
          <a:xfrm>
            <a:off x="0" y="0"/>
            <a:ext cx="12192000" cy="6858000"/>
          </a:xfrm>
          <a:prstGeom prst="rect">
            <a:avLst/>
          </a:prstGeom>
        </p:spPr>
      </p:pic>
      <p:pic>
        <p:nvPicPr>
          <p:cNvPr id="6" name="Picture 2" descr="logo">
            <a:extLst>
              <a:ext uri="{FF2B5EF4-FFF2-40B4-BE49-F238E27FC236}">
                <a16:creationId xmlns:a16="http://schemas.microsoft.com/office/drawing/2014/main" id="{98A668DE-0527-4A50-8AE3-1BE5D8A0EDA1}"/>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1097F606-B93A-45EA-86E3-D9308651962A}"/>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259236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E8FCC6AE-D2C7-41E7-B6CB-BF278A13EB8C}"/>
              </a:ext>
            </a:extLst>
          </p:cNvPr>
          <p:cNvSpPr/>
          <p:nvPr/>
        </p:nvSpPr>
        <p:spPr>
          <a:xfrm>
            <a:off x="662730" y="595617"/>
            <a:ext cx="10813408" cy="5293757"/>
          </a:xfrm>
          <a:prstGeom prst="rect">
            <a:avLst/>
          </a:prstGeom>
        </p:spPr>
        <p:txBody>
          <a:bodyPr wrap="square">
            <a:spAutoFit/>
          </a:bodyPr>
          <a:lstStyle/>
          <a:p>
            <a:r>
              <a:rPr lang="zh-CN" altLang="en-US" sz="4000" b="1" dirty="0">
                <a:latin typeface="造字工房力黑（非商用）常规体" pitchFamily="50" charset="-122"/>
                <a:ea typeface="造字工房力黑（非商用）常规体" pitchFamily="50" charset="-122"/>
              </a:rPr>
              <a:t>集成学习概述</a:t>
            </a:r>
            <a:endParaRPr lang="en-US" altLang="zh-CN" sz="4000" b="1" dirty="0">
              <a:latin typeface="造字工房力黑（非商用）常规体" pitchFamily="50" charset="-122"/>
              <a:ea typeface="造字工房力黑（非商用）常规体" pitchFamily="50" charset="-122"/>
            </a:endParaRPr>
          </a:p>
          <a:p>
            <a:endParaRPr lang="en-US" altLang="zh-CN" dirty="0"/>
          </a:p>
          <a:p>
            <a:r>
              <a:rPr lang="zh-CN" altLang="en-US" sz="2800" dirty="0">
                <a:latin typeface="+mn-ea"/>
              </a:rPr>
              <a:t>在机器学习的有监督学习算法中，我们的目标是学习出一个稳定的且在各个方面表现都较好的模型，但实际情况往往不这么理想，有时我们只能得到多个有偏好的模型（弱监督模型，在某些方面表现的比较好）。</a:t>
            </a:r>
            <a:endParaRPr lang="en-US" altLang="zh-CN" sz="2800" dirty="0">
              <a:latin typeface="+mn-ea"/>
            </a:endParaRPr>
          </a:p>
          <a:p>
            <a:endParaRPr lang="en-US" altLang="zh-CN" sz="2800" dirty="0">
              <a:latin typeface="+mn-ea"/>
            </a:endParaRPr>
          </a:p>
          <a:p>
            <a:r>
              <a:rPr lang="zh-CN" altLang="en-US" sz="2800" dirty="0">
                <a:latin typeface="+mn-ea"/>
              </a:rPr>
              <a:t>集成学习就是组合这里的多个弱监督模型以期得到一个更好更全面的强监督模型，集成学习潜在的思想是即便某一个弱分类器得到了错误的预测，其他的弱分类器也可以将错误纠正回来。它本身不是一个单独的机器学习算法，而是通过构建并结合多个机器学习器来完成学习任务，也就是我们常说的“博采众长”。</a:t>
            </a:r>
          </a:p>
        </p:txBody>
      </p:sp>
    </p:spTree>
    <p:extLst>
      <p:ext uri="{BB962C8B-B14F-4D97-AF65-F5344CB8AC3E}">
        <p14:creationId xmlns:p14="http://schemas.microsoft.com/office/powerpoint/2010/main" val="138936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68F3089D-AA06-49A6-8450-F9A62D499D6A}"/>
              </a:ext>
            </a:extLst>
          </p:cNvPr>
          <p:cNvSpPr txBox="1"/>
          <p:nvPr/>
        </p:nvSpPr>
        <p:spPr>
          <a:xfrm>
            <a:off x="842194" y="1351568"/>
            <a:ext cx="10507611" cy="3354765"/>
          </a:xfrm>
          <a:prstGeom prst="rect">
            <a:avLst/>
          </a:prstGeom>
          <a:noFill/>
        </p:spPr>
        <p:txBody>
          <a:bodyPr wrap="square" rtlCol="0">
            <a:spAutoFit/>
          </a:bodyPr>
          <a:lstStyle/>
          <a:p>
            <a:r>
              <a:rPr lang="en-US" altLang="zh-CN" sz="4400" dirty="0" err="1"/>
              <a:t>Delegatecall</a:t>
            </a:r>
            <a:endParaRPr lang="en-US" altLang="zh-CN" sz="4400" dirty="0"/>
          </a:p>
          <a:p>
            <a:r>
              <a:rPr lang="zh-CN" altLang="en-US" sz="2800" dirty="0"/>
              <a:t>       它与</a:t>
            </a:r>
            <a:r>
              <a:rPr lang="en-US" altLang="zh-CN" sz="2800" dirty="0"/>
              <a:t>call</a:t>
            </a:r>
            <a:r>
              <a:rPr lang="zh-CN" altLang="en-US" sz="2800" dirty="0"/>
              <a:t>其实差不多，都是用来进行函数的调用，主要的区别在于二者执行代码的上下文环境的不同：</a:t>
            </a:r>
            <a:endParaRPr lang="en-US" altLang="zh-CN" sz="2800" dirty="0"/>
          </a:p>
          <a:p>
            <a:r>
              <a:rPr lang="en-US" altLang="zh-CN" sz="2800" dirty="0"/>
              <a:t>       </a:t>
            </a:r>
            <a:r>
              <a:rPr lang="zh-CN" altLang="en-US" sz="2800" dirty="0"/>
              <a:t>当使用</a:t>
            </a:r>
            <a:r>
              <a:rPr lang="en-US" altLang="zh-CN" sz="2800" dirty="0"/>
              <a:t>call</a:t>
            </a:r>
            <a:r>
              <a:rPr lang="zh-CN" altLang="en-US" sz="2800" dirty="0"/>
              <a:t>调用其它合约的函数时，代码是在被调用的合约的环境里执行；</a:t>
            </a:r>
            <a:endParaRPr lang="en-US" altLang="zh-CN" sz="2800" dirty="0"/>
          </a:p>
          <a:p>
            <a:r>
              <a:rPr lang="en-US" altLang="zh-CN" sz="2800" dirty="0"/>
              <a:t>        </a:t>
            </a:r>
            <a:r>
              <a:rPr lang="zh-CN" altLang="en-US" sz="2800" dirty="0"/>
              <a:t>对应的，使用</a:t>
            </a:r>
            <a:r>
              <a:rPr lang="en-US" altLang="zh-CN" sz="2800" dirty="0" err="1"/>
              <a:t>delegatecall</a:t>
            </a:r>
            <a:r>
              <a:rPr lang="zh-CN" altLang="en-US" sz="2800" dirty="0"/>
              <a:t>进行函数调用时代码则是在调用函数的环境里执行。</a:t>
            </a:r>
            <a:endParaRPr lang="en-US" altLang="zh-CN" sz="2800" dirty="0"/>
          </a:p>
        </p:txBody>
      </p:sp>
    </p:spTree>
    <p:extLst>
      <p:ext uri="{BB962C8B-B14F-4D97-AF65-F5344CB8AC3E}">
        <p14:creationId xmlns:p14="http://schemas.microsoft.com/office/powerpoint/2010/main" val="296854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6" name="图片 5">
            <a:extLst>
              <a:ext uri="{FF2B5EF4-FFF2-40B4-BE49-F238E27FC236}">
                <a16:creationId xmlns:a16="http://schemas.microsoft.com/office/drawing/2014/main" id="{C4C086EB-BAF0-474F-9F7A-CDA2CA7EEBC8}"/>
              </a:ext>
            </a:extLst>
          </p:cNvPr>
          <p:cNvPicPr>
            <a:picLocks noChangeAspect="1"/>
          </p:cNvPicPr>
          <p:nvPr/>
        </p:nvPicPr>
        <p:blipFill>
          <a:blip r:embed="rId5"/>
          <a:stretch>
            <a:fillRect/>
          </a:stretch>
        </p:blipFill>
        <p:spPr>
          <a:xfrm>
            <a:off x="0" y="2"/>
            <a:ext cx="8115299" cy="6857998"/>
          </a:xfrm>
          <a:prstGeom prst="rect">
            <a:avLst/>
          </a:prstGeom>
        </p:spPr>
      </p:pic>
      <p:pic>
        <p:nvPicPr>
          <p:cNvPr id="7" name="图片 6">
            <a:extLst>
              <a:ext uri="{FF2B5EF4-FFF2-40B4-BE49-F238E27FC236}">
                <a16:creationId xmlns:a16="http://schemas.microsoft.com/office/drawing/2014/main" id="{998FED6E-F284-4C9A-93C1-C6F16BB85E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3725" y="0"/>
            <a:ext cx="5248275" cy="3537511"/>
          </a:xfrm>
          <a:prstGeom prst="rect">
            <a:avLst/>
          </a:prstGeom>
        </p:spPr>
      </p:pic>
      <p:pic>
        <p:nvPicPr>
          <p:cNvPr id="10" name="图片 9">
            <a:extLst>
              <a:ext uri="{FF2B5EF4-FFF2-40B4-BE49-F238E27FC236}">
                <a16:creationId xmlns:a16="http://schemas.microsoft.com/office/drawing/2014/main" id="{BA5F4A03-9106-41B7-96B6-B0DF74EC44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3725" y="0"/>
            <a:ext cx="5248277" cy="3724276"/>
          </a:xfrm>
          <a:prstGeom prst="rect">
            <a:avLst/>
          </a:prstGeom>
        </p:spPr>
      </p:pic>
    </p:spTree>
    <p:extLst>
      <p:ext uri="{BB962C8B-B14F-4D97-AF65-F5344CB8AC3E}">
        <p14:creationId xmlns:p14="http://schemas.microsoft.com/office/powerpoint/2010/main" val="2952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2" name="图片 1">
            <a:extLst>
              <a:ext uri="{FF2B5EF4-FFF2-40B4-BE49-F238E27FC236}">
                <a16:creationId xmlns:a16="http://schemas.microsoft.com/office/drawing/2014/main" id="{542F3396-336C-49A2-86A0-DBF01F9A1A4A}"/>
              </a:ext>
            </a:extLst>
          </p:cNvPr>
          <p:cNvPicPr>
            <a:picLocks noChangeAspect="1"/>
          </p:cNvPicPr>
          <p:nvPr/>
        </p:nvPicPr>
        <p:blipFill>
          <a:blip r:embed="rId5"/>
          <a:stretch>
            <a:fillRect/>
          </a:stretch>
        </p:blipFill>
        <p:spPr>
          <a:xfrm>
            <a:off x="0" y="-2"/>
            <a:ext cx="6970595" cy="6858001"/>
          </a:xfrm>
          <a:prstGeom prst="rect">
            <a:avLst/>
          </a:prstGeom>
        </p:spPr>
      </p:pic>
      <p:pic>
        <p:nvPicPr>
          <p:cNvPr id="4" name="图片 3">
            <a:extLst>
              <a:ext uri="{FF2B5EF4-FFF2-40B4-BE49-F238E27FC236}">
                <a16:creationId xmlns:a16="http://schemas.microsoft.com/office/drawing/2014/main" id="{357999EF-DBE7-489A-B027-A5CF4D05F7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500" y="-1"/>
            <a:ext cx="6286500" cy="2893095"/>
          </a:xfrm>
          <a:prstGeom prst="rect">
            <a:avLst/>
          </a:prstGeom>
        </p:spPr>
      </p:pic>
    </p:spTree>
    <p:extLst>
      <p:ext uri="{BB962C8B-B14F-4D97-AF65-F5344CB8AC3E}">
        <p14:creationId xmlns:p14="http://schemas.microsoft.com/office/powerpoint/2010/main" val="3185872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4" name="文本框 3">
            <a:extLst>
              <a:ext uri="{FF2B5EF4-FFF2-40B4-BE49-F238E27FC236}">
                <a16:creationId xmlns:a16="http://schemas.microsoft.com/office/drawing/2014/main" id="{4D7FE5CE-E9F5-49CE-8A96-F287090DC1A0}"/>
              </a:ext>
            </a:extLst>
          </p:cNvPr>
          <p:cNvSpPr txBox="1"/>
          <p:nvPr/>
        </p:nvSpPr>
        <p:spPr>
          <a:xfrm>
            <a:off x="737112" y="318474"/>
            <a:ext cx="10692888" cy="5632311"/>
          </a:xfrm>
          <a:prstGeom prst="rect">
            <a:avLst/>
          </a:prstGeom>
          <a:noFill/>
        </p:spPr>
        <p:txBody>
          <a:bodyPr wrap="square" rtlCol="0">
            <a:spAutoFit/>
          </a:bodyPr>
          <a:lstStyle/>
          <a:p>
            <a:r>
              <a:rPr lang="zh-CN" altLang="en-US" sz="2400" dirty="0"/>
              <a:t>我们知道使用</a:t>
            </a:r>
            <a:r>
              <a:rPr lang="en-US" altLang="zh-CN" sz="2400" dirty="0" err="1"/>
              <a:t>delegatecall</a:t>
            </a:r>
            <a:r>
              <a:rPr lang="zh-CN" altLang="en-US" sz="2400" dirty="0"/>
              <a:t>时代码执行的上下文是当前的合约，这代表使用的存储也是当前合约，当然这里指的是</a:t>
            </a:r>
            <a:r>
              <a:rPr lang="en-US" altLang="zh-CN" sz="2400" dirty="0"/>
              <a:t>storage</a:t>
            </a:r>
            <a:r>
              <a:rPr lang="zh-CN" altLang="en-US" sz="2400" dirty="0"/>
              <a:t>存储，然而我们要执行的是在目标合约那里的</a:t>
            </a:r>
            <a:r>
              <a:rPr lang="en-US" altLang="zh-CN" sz="2400" dirty="0"/>
              <a:t>opcode</a:t>
            </a:r>
            <a:r>
              <a:rPr lang="zh-CN" altLang="en-US" sz="2400" dirty="0"/>
              <a:t>，当我们的操作涉及到了</a:t>
            </a:r>
            <a:r>
              <a:rPr lang="en-US" altLang="zh-CN" sz="2400" dirty="0"/>
              <a:t>storage</a:t>
            </a:r>
            <a:r>
              <a:rPr lang="zh-CN" altLang="en-US" sz="2400" dirty="0"/>
              <a:t>变量时，其对应的访存指令其实是硬编码在我们的操作指令当中的，而</a:t>
            </a:r>
            <a:r>
              <a:rPr lang="en-US" altLang="zh-CN" sz="2400" dirty="0"/>
              <a:t>EVM</a:t>
            </a:r>
            <a:r>
              <a:rPr lang="zh-CN" altLang="en-US" sz="2400" dirty="0"/>
              <a:t>中访问</a:t>
            </a:r>
            <a:r>
              <a:rPr lang="en-US" altLang="zh-CN" sz="2400" dirty="0"/>
              <a:t>storage</a:t>
            </a:r>
            <a:r>
              <a:rPr lang="zh-CN" altLang="en-US" sz="2400" dirty="0"/>
              <a:t>存储的依据就是这些变量的存储位，对于上面的合约我们执行的汇编代码如下</a:t>
            </a:r>
            <a:endParaRPr lang="en-US" altLang="zh-CN" sz="2400" dirty="0"/>
          </a:p>
          <a:p>
            <a:endParaRPr lang="en-US" altLang="zh-CN" sz="2400" dirty="0"/>
          </a:p>
          <a:p>
            <a:endParaRPr lang="zh-CN" altLang="en-US" sz="2400" dirty="0"/>
          </a:p>
          <a:p>
            <a:endParaRPr lang="zh-CN" altLang="en-US" sz="2400" dirty="0"/>
          </a:p>
          <a:p>
            <a:endParaRPr lang="en-US" altLang="zh-CN" sz="2400" dirty="0"/>
          </a:p>
          <a:p>
            <a:endParaRPr lang="en-US" altLang="zh-CN" sz="2400" dirty="0"/>
          </a:p>
          <a:p>
            <a:endParaRPr lang="zh-CN" altLang="en-US" sz="2400" dirty="0"/>
          </a:p>
          <a:p>
            <a:r>
              <a:rPr lang="en-US" altLang="zh-CN" sz="2400" dirty="0" err="1"/>
              <a:t>sload</a:t>
            </a:r>
            <a:r>
              <a:rPr lang="zh-CN" altLang="en-US" sz="2400" dirty="0"/>
              <a:t>即访存指令，给定的即访问一号存储位，在我们的主合约中即对应变量</a:t>
            </a:r>
            <a:r>
              <a:rPr lang="en-US" altLang="zh-CN" sz="2400" dirty="0"/>
              <a:t>c</a:t>
            </a:r>
            <a:r>
              <a:rPr lang="zh-CN" altLang="en-US" sz="2400" dirty="0"/>
              <a:t>，在</a:t>
            </a:r>
            <a:r>
              <a:rPr lang="en-US" altLang="zh-CN" sz="2400" dirty="0" err="1"/>
              <a:t>calltest</a:t>
            </a:r>
            <a:r>
              <a:rPr lang="zh-CN" altLang="en-US" sz="2400" dirty="0"/>
              <a:t>合约中则对应于变量</a:t>
            </a:r>
            <a:r>
              <a:rPr lang="en-US" altLang="zh-CN" sz="2400" dirty="0"/>
              <a:t>b</a:t>
            </a:r>
            <a:r>
              <a:rPr lang="zh-CN" altLang="en-US" sz="2400" dirty="0"/>
              <a:t>，所以事实上调用</a:t>
            </a:r>
            <a:r>
              <a:rPr lang="en-US" altLang="zh-CN" sz="2400" dirty="0" err="1"/>
              <a:t>delegatecall</a:t>
            </a:r>
            <a:r>
              <a:rPr lang="zh-CN" altLang="en-US" sz="2400" dirty="0"/>
              <a:t>来使用</a:t>
            </a:r>
            <a:r>
              <a:rPr lang="en-US" altLang="zh-CN" sz="2400" dirty="0"/>
              <a:t>storage</a:t>
            </a:r>
            <a:r>
              <a:rPr lang="zh-CN" altLang="en-US" sz="2400" dirty="0"/>
              <a:t>变量时其实依据并不是变量名而是变量的存储位，这样的话我们就可以达到覆盖相关变量的目的。</a:t>
            </a:r>
          </a:p>
        </p:txBody>
      </p:sp>
      <p:pic>
        <p:nvPicPr>
          <p:cNvPr id="7" name="图片 6">
            <a:extLst>
              <a:ext uri="{FF2B5EF4-FFF2-40B4-BE49-F238E27FC236}">
                <a16:creationId xmlns:a16="http://schemas.microsoft.com/office/drawing/2014/main" id="{53F61451-1D6D-40EF-8CE0-769D2B75F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990" y="2261234"/>
            <a:ext cx="3970020" cy="2102589"/>
          </a:xfrm>
          <a:prstGeom prst="rect">
            <a:avLst/>
          </a:prstGeom>
        </p:spPr>
      </p:pic>
    </p:spTree>
    <p:extLst>
      <p:ext uri="{BB962C8B-B14F-4D97-AF65-F5344CB8AC3E}">
        <p14:creationId xmlns:p14="http://schemas.microsoft.com/office/powerpoint/2010/main" val="3093230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3" name="文本框 2">
            <a:extLst>
              <a:ext uri="{FF2B5EF4-FFF2-40B4-BE49-F238E27FC236}">
                <a16:creationId xmlns:a16="http://schemas.microsoft.com/office/drawing/2014/main" id="{A6602A04-FCBD-492E-980A-CDA1633B6FEC}"/>
              </a:ext>
            </a:extLst>
          </p:cNvPr>
          <p:cNvSpPr txBox="1"/>
          <p:nvPr/>
        </p:nvSpPr>
        <p:spPr>
          <a:xfrm>
            <a:off x="742950" y="4637068"/>
            <a:ext cx="10641055" cy="954107"/>
          </a:xfrm>
          <a:prstGeom prst="rect">
            <a:avLst/>
          </a:prstGeom>
          <a:noFill/>
        </p:spPr>
        <p:txBody>
          <a:bodyPr wrap="none" rtlCol="0">
            <a:spAutoFit/>
          </a:bodyPr>
          <a:lstStyle/>
          <a:p>
            <a:r>
              <a:rPr lang="zh-CN" altLang="en-US" sz="2800" dirty="0"/>
              <a:t>执行</a:t>
            </a:r>
            <a:r>
              <a:rPr lang="en-US" altLang="zh-CN" sz="2800" dirty="0" err="1"/>
              <a:t>contract.setSecondTime</a:t>
            </a:r>
            <a:r>
              <a:rPr lang="en-US" altLang="zh-CN" sz="2800" dirty="0"/>
              <a:t>(</a:t>
            </a:r>
            <a:r>
              <a:rPr lang="en-US" altLang="zh-CN" sz="2800" dirty="0" err="1"/>
              <a:t>addr</a:t>
            </a:r>
            <a:r>
              <a:rPr lang="en-US" altLang="zh-CN" sz="2800" dirty="0"/>
              <a:t>)</a:t>
            </a:r>
            <a:r>
              <a:rPr lang="zh-CN" altLang="en-US" sz="2800" dirty="0"/>
              <a:t>，其中</a:t>
            </a:r>
            <a:r>
              <a:rPr lang="en-US" altLang="zh-CN" sz="2800" dirty="0" err="1"/>
              <a:t>addr</a:t>
            </a:r>
            <a:r>
              <a:rPr lang="zh-CN" altLang="en-US" sz="2800" dirty="0"/>
              <a:t>为</a:t>
            </a:r>
            <a:r>
              <a:rPr lang="en-US" altLang="zh-CN" sz="2800" dirty="0"/>
              <a:t>attack</a:t>
            </a:r>
            <a:r>
              <a:rPr lang="zh-CN" altLang="en-US" sz="2800" dirty="0"/>
              <a:t>合约的地址</a:t>
            </a:r>
          </a:p>
          <a:p>
            <a:r>
              <a:rPr lang="zh-CN" altLang="en-US" sz="2800" dirty="0"/>
              <a:t>再执行</a:t>
            </a:r>
            <a:r>
              <a:rPr lang="en-US" altLang="zh-CN" sz="2800" dirty="0" err="1"/>
              <a:t>contract.setFirstTime</a:t>
            </a:r>
            <a:r>
              <a:rPr lang="en-US" altLang="zh-CN" sz="2800" dirty="0"/>
              <a:t>(player)</a:t>
            </a:r>
            <a:r>
              <a:rPr lang="zh-CN" altLang="en-US" sz="2800" dirty="0"/>
              <a:t>即可成功修改 </a:t>
            </a:r>
            <a:r>
              <a:rPr lang="en-US" altLang="zh-CN" sz="2800" dirty="0"/>
              <a:t>owner </a:t>
            </a:r>
            <a:r>
              <a:rPr lang="zh-CN" altLang="en-US" sz="2800" dirty="0"/>
              <a:t>为 </a:t>
            </a:r>
            <a:r>
              <a:rPr lang="en-US" altLang="zh-CN" sz="2800" dirty="0"/>
              <a:t>player</a:t>
            </a:r>
            <a:r>
              <a:rPr lang="zh-CN" altLang="en-US" sz="2800" dirty="0"/>
              <a:t>。</a:t>
            </a:r>
          </a:p>
        </p:txBody>
      </p:sp>
      <p:pic>
        <p:nvPicPr>
          <p:cNvPr id="4" name="图片 3">
            <a:extLst>
              <a:ext uri="{FF2B5EF4-FFF2-40B4-BE49-F238E27FC236}">
                <a16:creationId xmlns:a16="http://schemas.microsoft.com/office/drawing/2014/main" id="{1FB32943-2A2B-4B47-A8B6-1D226B8C16D7}"/>
              </a:ext>
            </a:extLst>
          </p:cNvPr>
          <p:cNvPicPr>
            <a:picLocks noChangeAspect="1"/>
          </p:cNvPicPr>
          <p:nvPr/>
        </p:nvPicPr>
        <p:blipFill>
          <a:blip r:embed="rId5"/>
          <a:stretch>
            <a:fillRect/>
          </a:stretch>
        </p:blipFill>
        <p:spPr>
          <a:xfrm>
            <a:off x="742950" y="458806"/>
            <a:ext cx="6219825" cy="4089413"/>
          </a:xfrm>
          <a:prstGeom prst="rect">
            <a:avLst/>
          </a:prstGeom>
        </p:spPr>
      </p:pic>
    </p:spTree>
    <p:extLst>
      <p:ext uri="{BB962C8B-B14F-4D97-AF65-F5344CB8AC3E}">
        <p14:creationId xmlns:p14="http://schemas.microsoft.com/office/powerpoint/2010/main" val="2792276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2" name="Picture 2" descr="https://s1.ax1x.com/2018/12/16/FwZv7t.png">
            <a:extLst>
              <a:ext uri="{FF2B5EF4-FFF2-40B4-BE49-F238E27FC236}">
                <a16:creationId xmlns:a16="http://schemas.microsoft.com/office/drawing/2014/main" id="{498B56C6-534D-4DB3-888C-D71F33266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86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文本框 1">
            <a:extLst>
              <a:ext uri="{FF2B5EF4-FFF2-40B4-BE49-F238E27FC236}">
                <a16:creationId xmlns:a16="http://schemas.microsoft.com/office/drawing/2014/main" id="{F8709A40-CCCF-4274-9E1F-9EC99728B4DB}"/>
              </a:ext>
            </a:extLst>
          </p:cNvPr>
          <p:cNvSpPr txBox="1"/>
          <p:nvPr/>
        </p:nvSpPr>
        <p:spPr>
          <a:xfrm>
            <a:off x="842469" y="491705"/>
            <a:ext cx="9097362" cy="3539430"/>
          </a:xfrm>
          <a:prstGeom prst="rect">
            <a:avLst/>
          </a:prstGeom>
          <a:noFill/>
        </p:spPr>
        <p:txBody>
          <a:bodyPr wrap="none" rtlCol="0">
            <a:spAutoFit/>
          </a:bodyPr>
          <a:lstStyle/>
          <a:p>
            <a:pPr algn="ctr"/>
            <a:r>
              <a:rPr lang="en-US" altLang="zh-CN" sz="9600" dirty="0">
                <a:latin typeface="造字工房力黑（非商用）常规体" pitchFamily="50" charset="-122"/>
                <a:ea typeface="造字工房力黑（非商用）常规体" pitchFamily="50" charset="-122"/>
              </a:rPr>
              <a:t>Q&amp;A</a:t>
            </a:r>
          </a:p>
          <a:p>
            <a:pPr algn="ctr"/>
            <a:endParaRPr lang="en-US" altLang="zh-CN" sz="3200" dirty="0">
              <a:latin typeface="造字工房力黑（非商用）常规体" pitchFamily="50" charset="-122"/>
              <a:ea typeface="造字工房力黑（非商用）常规体" pitchFamily="50" charset="-122"/>
            </a:endParaRPr>
          </a:p>
          <a:p>
            <a:pPr algn="ctr"/>
            <a:r>
              <a:rPr lang="en-US" altLang="zh-CN" sz="9600" dirty="0">
                <a:latin typeface="造字工房力黑（非商用）常规体" pitchFamily="50" charset="-122"/>
                <a:ea typeface="造字工房力黑（非商用）常规体" pitchFamily="50" charset="-122"/>
              </a:rPr>
              <a:t>THANK YOU</a:t>
            </a:r>
          </a:p>
        </p:txBody>
      </p:sp>
      <p:sp>
        <p:nvSpPr>
          <p:cNvPr id="3" name="文本框 2">
            <a:extLst>
              <a:ext uri="{FF2B5EF4-FFF2-40B4-BE49-F238E27FC236}">
                <a16:creationId xmlns:a16="http://schemas.microsoft.com/office/drawing/2014/main" id="{CB1AACA2-7E26-4834-80B9-22AFD0FE1BD9}"/>
              </a:ext>
            </a:extLst>
          </p:cNvPr>
          <p:cNvSpPr txBox="1"/>
          <p:nvPr/>
        </p:nvSpPr>
        <p:spPr>
          <a:xfrm>
            <a:off x="8977806" y="4452054"/>
            <a:ext cx="1924050" cy="1846659"/>
          </a:xfrm>
          <a:prstGeom prst="rect">
            <a:avLst/>
          </a:prstGeom>
          <a:noFill/>
        </p:spPr>
        <p:txBody>
          <a:bodyPr wrap="square" rtlCol="0">
            <a:spAutoFit/>
          </a:bodyPr>
          <a:lstStyle/>
          <a:p>
            <a:r>
              <a:rPr lang="zh-CN" altLang="en-US" sz="3200" dirty="0">
                <a:latin typeface="造字工房力黑（非商用）常规体" pitchFamily="50" charset="-122"/>
                <a:ea typeface="造字工房力黑（非商用）常规体" pitchFamily="50" charset="-122"/>
              </a:rPr>
              <a:t>报告人：</a:t>
            </a:r>
            <a:endParaRPr lang="en-US" altLang="zh-CN" sz="3200" dirty="0">
              <a:latin typeface="造字工房力黑（非商用）常规体" pitchFamily="50" charset="-122"/>
              <a:ea typeface="造字工房力黑（非商用）常规体" pitchFamily="50" charset="-122"/>
            </a:endParaRPr>
          </a:p>
          <a:p>
            <a:r>
              <a:rPr lang="zh-CN" altLang="en-US" sz="3200" dirty="0">
                <a:latin typeface="造字工房力黑（非商用）常规体" pitchFamily="50" charset="-122"/>
                <a:ea typeface="造字工房力黑（非商用）常规体" pitchFamily="50" charset="-122"/>
              </a:rPr>
              <a:t>赵蓓蓓</a:t>
            </a:r>
            <a:endParaRPr lang="en-US" altLang="zh-CN" sz="3200" dirty="0">
              <a:latin typeface="造字工房力黑（非商用）常规体" pitchFamily="50" charset="-122"/>
              <a:ea typeface="造字工房力黑（非商用）常规体" pitchFamily="50" charset="-122"/>
            </a:endParaRPr>
          </a:p>
          <a:p>
            <a:r>
              <a:rPr lang="zh-CN" altLang="en-US" sz="3200" dirty="0">
                <a:latin typeface="造字工房力黑（非商用）常规体" pitchFamily="50" charset="-122"/>
                <a:ea typeface="造字工房力黑（非商用）常规体" pitchFamily="50" charset="-122"/>
              </a:rPr>
              <a:t>骆信智</a:t>
            </a:r>
          </a:p>
          <a:p>
            <a:endParaRPr lang="zh-CN" altLang="en-US" dirty="0"/>
          </a:p>
        </p:txBody>
      </p:sp>
    </p:spTree>
    <p:extLst>
      <p:ext uri="{BB962C8B-B14F-4D97-AF65-F5344CB8AC3E}">
        <p14:creationId xmlns:p14="http://schemas.microsoft.com/office/powerpoint/2010/main" val="12729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E8FCC6AE-D2C7-41E7-B6CB-BF278A13EB8C}"/>
              </a:ext>
            </a:extLst>
          </p:cNvPr>
          <p:cNvSpPr/>
          <p:nvPr/>
        </p:nvSpPr>
        <p:spPr>
          <a:xfrm>
            <a:off x="1228976" y="1659285"/>
            <a:ext cx="10813408" cy="3539430"/>
          </a:xfrm>
          <a:prstGeom prst="rect">
            <a:avLst/>
          </a:prstGeom>
        </p:spPr>
        <p:txBody>
          <a:bodyPr wrap="square">
            <a:spAutoFit/>
          </a:bodyPr>
          <a:lstStyle/>
          <a:p>
            <a:r>
              <a:rPr lang="zh-CN" altLang="en-US" sz="2800" dirty="0"/>
              <a:t>自然地，就产生两个问题：</a:t>
            </a:r>
          </a:p>
          <a:p>
            <a:endParaRPr lang="zh-CN" altLang="en-US" sz="2800" dirty="0"/>
          </a:p>
          <a:p>
            <a:r>
              <a:rPr lang="zh-CN" altLang="en-US" sz="2800" dirty="0"/>
              <a:t>　　</a:t>
            </a:r>
            <a:r>
              <a:rPr lang="en-US" altLang="zh-CN" sz="2800" dirty="0"/>
              <a:t>1</a:t>
            </a:r>
            <a:r>
              <a:rPr lang="zh-CN" altLang="en-US" sz="2800" dirty="0"/>
              <a:t>）怎么训练每个算法？</a:t>
            </a:r>
          </a:p>
          <a:p>
            <a:endParaRPr lang="zh-CN" altLang="en-US" sz="2800" dirty="0"/>
          </a:p>
          <a:p>
            <a:r>
              <a:rPr lang="zh-CN" altLang="en-US" sz="2800" dirty="0"/>
              <a:t>　　</a:t>
            </a:r>
            <a:r>
              <a:rPr lang="en-US" altLang="zh-CN" sz="2800" dirty="0"/>
              <a:t>2</a:t>
            </a:r>
            <a:r>
              <a:rPr lang="zh-CN" altLang="en-US" sz="2800" dirty="0"/>
              <a:t>）怎么融合每个算法？</a:t>
            </a:r>
            <a:endParaRPr lang="en-US" altLang="zh-CN" sz="2800" dirty="0"/>
          </a:p>
          <a:p>
            <a:endParaRPr lang="zh-CN" altLang="en-US" sz="2800" dirty="0"/>
          </a:p>
          <a:p>
            <a:endParaRPr lang="zh-CN" altLang="en-US" sz="2800" dirty="0"/>
          </a:p>
          <a:p>
            <a:r>
              <a:rPr lang="zh-CN" altLang="en-US" sz="2800" dirty="0"/>
              <a:t>集成学习三大方法：</a:t>
            </a:r>
            <a:r>
              <a:rPr lang="en-US" altLang="zh-CN" sz="2800" dirty="0"/>
              <a:t>Bagging,</a:t>
            </a:r>
            <a:r>
              <a:rPr lang="zh-CN" altLang="en-US" sz="2800" dirty="0"/>
              <a:t> </a:t>
            </a:r>
            <a:r>
              <a:rPr lang="en-US" altLang="zh-CN" sz="2800" dirty="0"/>
              <a:t>Boosting,</a:t>
            </a:r>
            <a:r>
              <a:rPr lang="zh-CN" altLang="en-US" sz="2800" dirty="0"/>
              <a:t> </a:t>
            </a:r>
            <a:r>
              <a:rPr lang="en-US" altLang="zh-CN" sz="2800" dirty="0"/>
              <a:t>Stacking. </a:t>
            </a:r>
            <a:endParaRPr lang="zh-CN" altLang="en-US" sz="2800" dirty="0"/>
          </a:p>
        </p:txBody>
      </p:sp>
    </p:spTree>
    <p:extLst>
      <p:ext uri="{BB962C8B-B14F-4D97-AF65-F5344CB8AC3E}">
        <p14:creationId xmlns:p14="http://schemas.microsoft.com/office/powerpoint/2010/main" val="15069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E8FCC6AE-D2C7-41E7-B6CB-BF278A13EB8C}"/>
              </a:ext>
            </a:extLst>
          </p:cNvPr>
          <p:cNvSpPr/>
          <p:nvPr/>
        </p:nvSpPr>
        <p:spPr>
          <a:xfrm>
            <a:off x="369497" y="491705"/>
            <a:ext cx="10813408" cy="5632311"/>
          </a:xfrm>
          <a:prstGeom prst="rect">
            <a:avLst/>
          </a:prstGeom>
        </p:spPr>
        <p:txBody>
          <a:bodyPr wrap="square">
            <a:spAutoFit/>
          </a:bodyPr>
          <a:lstStyle/>
          <a:p>
            <a:r>
              <a:rPr lang="en-US" altLang="zh-CN" sz="2400" b="1" dirty="0">
                <a:latin typeface="Adobe Garamond Pro Bold"/>
              </a:rPr>
              <a:t>1</a:t>
            </a:r>
            <a:r>
              <a:rPr lang="zh-CN" altLang="en-US" sz="2400" b="1" dirty="0">
                <a:latin typeface="Adobe Garamond Pro Bold"/>
              </a:rPr>
              <a:t>、</a:t>
            </a:r>
            <a:r>
              <a:rPr lang="en-US" altLang="zh-CN" sz="2400" b="1" dirty="0">
                <a:latin typeface="Adobe Garamond Pro Bold"/>
              </a:rPr>
              <a:t>Bagging</a:t>
            </a:r>
            <a:r>
              <a:rPr lang="zh-CN" altLang="en-US" sz="2400" b="1" dirty="0">
                <a:latin typeface="Adobe Garamond Pro Bold"/>
              </a:rPr>
              <a:t>（</a:t>
            </a:r>
            <a:r>
              <a:rPr lang="en-US" altLang="zh-CN" sz="2400" b="1" dirty="0">
                <a:latin typeface="Adobe Garamond Pro Bold"/>
              </a:rPr>
              <a:t>bootstrap aggregating</a:t>
            </a:r>
            <a:r>
              <a:rPr lang="zh-CN" altLang="en-US" sz="2400" b="1" dirty="0">
                <a:latin typeface="Adobe Garamond Pro Bold"/>
              </a:rPr>
              <a:t>，装袋）</a:t>
            </a:r>
          </a:p>
          <a:p>
            <a:endParaRPr lang="zh-CN" altLang="en-US" sz="2400" dirty="0"/>
          </a:p>
          <a:p>
            <a:r>
              <a:rPr lang="zh-CN" altLang="en-US" sz="2400" dirty="0"/>
              <a:t>　　 </a:t>
            </a:r>
            <a:r>
              <a:rPr lang="en-US" altLang="zh-CN" sz="2400" dirty="0"/>
              <a:t>Bagging</a:t>
            </a:r>
            <a:r>
              <a:rPr lang="zh-CN" altLang="en-US" sz="2400" dirty="0"/>
              <a:t>是并行式集成学习方法最著名的代表。给定包含 </a:t>
            </a:r>
            <a:r>
              <a:rPr lang="en-US" altLang="zh-CN" sz="2400" dirty="0"/>
              <a:t>m </a:t>
            </a:r>
            <a:r>
              <a:rPr lang="zh-CN" altLang="en-US" sz="2400" dirty="0"/>
              <a:t>个样本的数据集，我们先随机取出一个样本放入采样集中，再把该样本放回初始数据集，使得下次采样时该样本仍有可能被选中，经过 </a:t>
            </a:r>
            <a:r>
              <a:rPr lang="en-US" altLang="zh-CN" sz="2400" dirty="0"/>
              <a:t>m </a:t>
            </a:r>
            <a:r>
              <a:rPr lang="zh-CN" altLang="en-US" sz="2400" dirty="0"/>
              <a:t>次随机采样操作，我们得到含 </a:t>
            </a:r>
            <a:r>
              <a:rPr lang="en-US" altLang="zh-CN" sz="2400" dirty="0"/>
              <a:t>m </a:t>
            </a:r>
            <a:r>
              <a:rPr lang="zh-CN" altLang="en-US" sz="2400" dirty="0"/>
              <a:t>个样本的采样集，初始训练集中有的样本在采样集里多次出现，有的则从未出现。</a:t>
            </a:r>
            <a:endParaRPr lang="en-US" altLang="zh-CN" sz="2400" dirty="0"/>
          </a:p>
          <a:p>
            <a:r>
              <a:rPr lang="en-US" altLang="zh-CN" sz="2400" b="1" dirty="0"/>
              <a:t>Bagging</a:t>
            </a:r>
            <a:r>
              <a:rPr lang="zh-CN" altLang="en-US" sz="2400" b="1" dirty="0"/>
              <a:t>的策略如下：</a:t>
            </a:r>
            <a:endParaRPr lang="en-US" altLang="zh-CN" sz="2400" b="1" dirty="0"/>
          </a:p>
          <a:p>
            <a:endParaRPr lang="en-US" altLang="zh-CN" sz="2400" dirty="0"/>
          </a:p>
          <a:p>
            <a:pPr marL="702900" indent="-342900">
              <a:buFont typeface="Arial" panose="020B0604020202020204" pitchFamily="34" charset="0"/>
              <a:buChar char="•"/>
            </a:pPr>
            <a:r>
              <a:rPr lang="zh-CN" altLang="en-US" sz="2400" dirty="0"/>
              <a:t>从样本集中有放回的取样；</a:t>
            </a:r>
            <a:endParaRPr lang="en-US" altLang="zh-CN" sz="2400" dirty="0"/>
          </a:p>
          <a:p>
            <a:pPr marL="702900" indent="-342900">
              <a:buFont typeface="Arial" panose="020B0604020202020204" pitchFamily="34" charset="0"/>
              <a:buChar char="•"/>
            </a:pPr>
            <a:r>
              <a:rPr lang="zh-CN" altLang="en-US" sz="2400" dirty="0"/>
              <a:t>选出</a:t>
            </a:r>
            <a:r>
              <a:rPr lang="en-US" altLang="zh-CN" sz="2400" dirty="0"/>
              <a:t>n</a:t>
            </a:r>
            <a:r>
              <a:rPr lang="zh-CN" altLang="en-US" sz="2400" dirty="0"/>
              <a:t>个样本在所有属性上，对这</a:t>
            </a:r>
            <a:r>
              <a:rPr lang="en-US" altLang="zh-CN" sz="2400" dirty="0"/>
              <a:t>n</a:t>
            </a:r>
            <a:r>
              <a:rPr lang="zh-CN" altLang="en-US" sz="2400" dirty="0"/>
              <a:t>个样本建立分类器（</a:t>
            </a:r>
            <a:r>
              <a:rPr lang="en-US" altLang="zh-CN" sz="2400" dirty="0"/>
              <a:t>ID3</a:t>
            </a:r>
            <a:r>
              <a:rPr lang="zh-CN" altLang="en-US" sz="2400" dirty="0"/>
              <a:t>、</a:t>
            </a:r>
            <a:r>
              <a:rPr lang="en-US" altLang="zh-CN" sz="2400" dirty="0"/>
              <a:t>C4.5</a:t>
            </a:r>
            <a:r>
              <a:rPr lang="zh-CN" altLang="en-US" sz="2400" dirty="0"/>
              <a:t>、</a:t>
            </a:r>
            <a:r>
              <a:rPr lang="en-US" altLang="zh-CN" sz="2400" dirty="0"/>
              <a:t>CART</a:t>
            </a:r>
            <a:r>
              <a:rPr lang="zh-CN" altLang="en-US" sz="2400" dirty="0"/>
              <a:t>、</a:t>
            </a:r>
            <a:r>
              <a:rPr lang="en-US" altLang="zh-CN" sz="2400" dirty="0"/>
              <a:t>SVM</a:t>
            </a:r>
            <a:r>
              <a:rPr lang="zh-CN" altLang="en-US" sz="2400" dirty="0"/>
              <a:t>、</a:t>
            </a:r>
            <a:r>
              <a:rPr lang="en-US" altLang="zh-CN" sz="2400" dirty="0"/>
              <a:t>Logistic</a:t>
            </a:r>
            <a:r>
              <a:rPr lang="zh-CN" altLang="en-US" sz="2400" dirty="0"/>
              <a:t>回归等）</a:t>
            </a:r>
            <a:endParaRPr lang="en-US" altLang="zh-CN" sz="2400" dirty="0"/>
          </a:p>
          <a:p>
            <a:pPr marL="702900" indent="-342900">
              <a:buFont typeface="Arial" panose="020B0604020202020204" pitchFamily="34" charset="0"/>
              <a:buChar char="•"/>
            </a:pPr>
            <a:r>
              <a:rPr lang="zh-CN" altLang="en-US" sz="2400" dirty="0"/>
              <a:t>重复</a:t>
            </a:r>
            <a:r>
              <a:rPr lang="en-US" altLang="zh-CN" sz="2400" dirty="0"/>
              <a:t>1</a:t>
            </a:r>
            <a:r>
              <a:rPr lang="zh-CN" altLang="en-US" sz="2400" dirty="0"/>
              <a:t>、</a:t>
            </a:r>
            <a:r>
              <a:rPr lang="en-US" altLang="zh-CN" sz="2400" dirty="0"/>
              <a:t>2…… m </a:t>
            </a:r>
            <a:r>
              <a:rPr lang="zh-CN" altLang="en-US" sz="2400" dirty="0"/>
              <a:t>次，即获得了 </a:t>
            </a:r>
            <a:r>
              <a:rPr lang="en-US" altLang="zh-CN" sz="2400" dirty="0"/>
              <a:t>m </a:t>
            </a:r>
            <a:r>
              <a:rPr lang="zh-CN" altLang="en-US" sz="2400" dirty="0"/>
              <a:t>个分类器</a:t>
            </a:r>
            <a:endParaRPr lang="en-US" altLang="zh-CN" sz="2400" dirty="0"/>
          </a:p>
          <a:p>
            <a:pPr marL="702900" indent="-342900">
              <a:buFont typeface="Arial" panose="020B0604020202020204" pitchFamily="34" charset="0"/>
              <a:buChar char="•"/>
            </a:pPr>
            <a:r>
              <a:rPr lang="zh-CN" altLang="en-US" sz="2400" dirty="0"/>
              <a:t>将数据放在这</a:t>
            </a:r>
            <a:r>
              <a:rPr lang="en-US" altLang="zh-CN" sz="2400" dirty="0"/>
              <a:t>m</a:t>
            </a:r>
            <a:r>
              <a:rPr lang="zh-CN" altLang="en-US" sz="2400" dirty="0"/>
              <a:t>个分类器上，最后根据这 </a:t>
            </a:r>
            <a:r>
              <a:rPr lang="en-US" altLang="zh-CN" sz="2400" dirty="0"/>
              <a:t>m </a:t>
            </a:r>
            <a:r>
              <a:rPr lang="zh-CN" altLang="en-US" sz="2400" dirty="0"/>
              <a:t>个分类器的投票结果，决定数据属于哪一类。</a:t>
            </a:r>
          </a:p>
        </p:txBody>
      </p:sp>
    </p:spTree>
    <p:extLst>
      <p:ext uri="{BB962C8B-B14F-4D97-AF65-F5344CB8AC3E}">
        <p14:creationId xmlns:p14="http://schemas.microsoft.com/office/powerpoint/2010/main" val="308773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25857ED-6F67-4A27-A5CE-08DB00009F8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1030" name="Picture 6" descr="https://img-blog.csdn.net/20180904094226389?watermark/2/text/aHR0cHM6Ly9ibG9nLmNzZG4ubmV0L3UwMTI3MzU3MDg=/font/5a6L5L2T/fontsize/400/fill/I0JBQkFCMA==/dissolve/70">
            <a:extLst>
              <a:ext uri="{FF2B5EF4-FFF2-40B4-BE49-F238E27FC236}">
                <a16:creationId xmlns:a16="http://schemas.microsoft.com/office/drawing/2014/main" id="{335A40D8-79CF-4333-8725-06AA37092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86" b="3891"/>
          <a:stretch/>
        </p:blipFill>
        <p:spPr bwMode="auto">
          <a:xfrm>
            <a:off x="120242" y="102701"/>
            <a:ext cx="12071758" cy="61960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a:extLst>
              <a:ext uri="{FF2B5EF4-FFF2-40B4-BE49-F238E27FC236}">
                <a16:creationId xmlns:a16="http://schemas.microsoft.com/office/drawing/2014/main" id="{2AB9EE5C-9CBA-42ED-B81A-5000E9133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67144B28-CB46-4C7E-975A-CA5565A1935E}"/>
              </a:ext>
            </a:extLst>
          </p:cNvPr>
          <p:cNvSpPr/>
          <p:nvPr/>
        </p:nvSpPr>
        <p:spPr>
          <a:xfrm>
            <a:off x="109170" y="215325"/>
            <a:ext cx="2355132" cy="584775"/>
          </a:xfrm>
          <a:prstGeom prst="rect">
            <a:avLst/>
          </a:prstGeom>
        </p:spPr>
        <p:txBody>
          <a:bodyPr wrap="none">
            <a:spAutoFit/>
          </a:bodyPr>
          <a:lstStyle/>
          <a:p>
            <a:r>
              <a:rPr lang="en-US" altLang="zh-CN" sz="3200" b="1" dirty="0">
                <a:latin typeface="Adobe Garamond Pro Bold"/>
              </a:rPr>
              <a:t>2</a:t>
            </a:r>
            <a:r>
              <a:rPr lang="zh-CN" altLang="en-US" sz="3200" b="1" dirty="0">
                <a:latin typeface="Adobe Garamond Pro Bold"/>
              </a:rPr>
              <a:t>、</a:t>
            </a:r>
            <a:r>
              <a:rPr lang="en-US" altLang="zh-CN" sz="3200" b="1" dirty="0">
                <a:latin typeface="Adobe Garamond Pro Bold"/>
              </a:rPr>
              <a:t>Boosting</a:t>
            </a:r>
            <a:endParaRPr lang="zh-CN" altLang="en-US" sz="3200" b="1" dirty="0">
              <a:latin typeface="Adobe Garamond Pro Bold"/>
            </a:endParaRPr>
          </a:p>
        </p:txBody>
      </p:sp>
      <p:sp>
        <p:nvSpPr>
          <p:cNvPr id="3" name="矩形 2">
            <a:extLst>
              <a:ext uri="{FF2B5EF4-FFF2-40B4-BE49-F238E27FC236}">
                <a16:creationId xmlns:a16="http://schemas.microsoft.com/office/drawing/2014/main" id="{7C4E6832-10AB-419D-A273-2049AFD78389}"/>
              </a:ext>
            </a:extLst>
          </p:cNvPr>
          <p:cNvSpPr/>
          <p:nvPr/>
        </p:nvSpPr>
        <p:spPr>
          <a:xfrm>
            <a:off x="109170" y="786825"/>
            <a:ext cx="11819975" cy="5324535"/>
          </a:xfrm>
          <a:prstGeom prst="rect">
            <a:avLst/>
          </a:prstGeom>
        </p:spPr>
        <p:txBody>
          <a:bodyPr wrap="square">
            <a:spAutoFit/>
          </a:bodyPr>
          <a:lstStyle/>
          <a:p>
            <a:r>
              <a:rPr lang="zh-CN" altLang="en-US" sz="2000" dirty="0"/>
              <a:t>其主要思想是将弱分类器组装成一个强分类器。在</a:t>
            </a:r>
            <a:r>
              <a:rPr lang="en-US" altLang="zh-CN" sz="2000" dirty="0"/>
              <a:t>PAC</a:t>
            </a:r>
            <a:r>
              <a:rPr lang="zh-CN" altLang="en-US" sz="2000" dirty="0"/>
              <a:t>（</a:t>
            </a:r>
            <a:r>
              <a:rPr lang="en-US" altLang="zh-CN" sz="2000" dirty="0"/>
              <a:t>probably approximately correct</a:t>
            </a:r>
            <a:r>
              <a:rPr lang="zh-CN" altLang="en-US" sz="2000" dirty="0"/>
              <a:t>，概率近似正确）学习框架下，则一定可以将弱分类器组装成一个强分类器。</a:t>
            </a:r>
          </a:p>
          <a:p>
            <a:endParaRPr lang="zh-CN" altLang="en-US" sz="2000" dirty="0"/>
          </a:p>
          <a:p>
            <a:r>
              <a:rPr lang="zh-CN" altLang="en-US" sz="2000" dirty="0"/>
              <a:t>关于</a:t>
            </a:r>
            <a:r>
              <a:rPr lang="en-US" altLang="zh-CN" sz="2000" dirty="0"/>
              <a:t>Boosting</a:t>
            </a:r>
            <a:r>
              <a:rPr lang="zh-CN" altLang="en-US" sz="2000" dirty="0"/>
              <a:t>的两个核心问题：</a:t>
            </a:r>
          </a:p>
          <a:p>
            <a:r>
              <a:rPr lang="zh-CN" altLang="en-US" sz="2000" dirty="0"/>
              <a:t>　　</a:t>
            </a:r>
            <a:r>
              <a:rPr lang="en-US" altLang="zh-CN" sz="2000" dirty="0"/>
              <a:t>1</a:t>
            </a:r>
            <a:r>
              <a:rPr lang="zh-CN" altLang="en-US" sz="2000" dirty="0"/>
              <a:t>）在每一轮如何改变训练数据的权值或概率分布？</a:t>
            </a:r>
          </a:p>
          <a:p>
            <a:r>
              <a:rPr lang="zh-CN" altLang="en-US" sz="2000" dirty="0"/>
              <a:t>　　通过提高那些在前一轮被弱分类器分错样例的权值，减小前一轮分对样例的权值，来使得分类器对误分的数据有较好的效果。</a:t>
            </a:r>
          </a:p>
          <a:p>
            <a:r>
              <a:rPr lang="zh-CN" altLang="en-US" sz="2000" dirty="0"/>
              <a:t>　　</a:t>
            </a:r>
            <a:r>
              <a:rPr lang="en-US" altLang="zh-CN" sz="2000" dirty="0"/>
              <a:t>2</a:t>
            </a:r>
            <a:r>
              <a:rPr lang="zh-CN" altLang="en-US" sz="2000" dirty="0"/>
              <a:t>）通过什么方式来组合弱分类器？</a:t>
            </a:r>
          </a:p>
          <a:p>
            <a:r>
              <a:rPr lang="zh-CN" altLang="en-US" sz="2000" dirty="0"/>
              <a:t>　　通过加法模型将弱分类器进行线性组合，比如：</a:t>
            </a:r>
          </a:p>
          <a:p>
            <a:endParaRPr lang="zh-CN" altLang="en-US" sz="2000" dirty="0"/>
          </a:p>
          <a:p>
            <a:r>
              <a:rPr lang="zh-CN" altLang="en-US" sz="2000" dirty="0"/>
              <a:t>　　</a:t>
            </a:r>
            <a:r>
              <a:rPr lang="en-US" altLang="zh-CN" sz="2000" dirty="0"/>
              <a:t>AdaBoost</a:t>
            </a:r>
            <a:r>
              <a:rPr lang="zh-CN" altLang="en-US" sz="2000" dirty="0"/>
              <a:t>（</a:t>
            </a:r>
            <a:r>
              <a:rPr lang="en-US" altLang="zh-CN" sz="2000" dirty="0"/>
              <a:t>Adaptive boosting</a:t>
            </a:r>
            <a:r>
              <a:rPr lang="zh-CN" altLang="en-US" sz="2000" dirty="0"/>
              <a:t>）算法：刚开始训练时对每一个训练例赋相等的权重，然后用该算法对训练集训练</a:t>
            </a:r>
            <a:r>
              <a:rPr lang="en-US" altLang="zh-CN" sz="2000" dirty="0"/>
              <a:t>t</a:t>
            </a:r>
            <a:r>
              <a:rPr lang="zh-CN" altLang="en-US" sz="2000" dirty="0"/>
              <a:t>轮，每次训练后，对训练失败的训练例赋以较大的权重，也就是让学习算法在每次学习以后更注意学错的样本，从而得到多个预测函数。通过拟合残差的方式逐步减小残差，将每一步生成的模型叠加得到最终模型。 换而言之，误差率低的弱分类器在最终分类器中占的权重较大，否则较小。</a:t>
            </a:r>
          </a:p>
          <a:p>
            <a:endParaRPr lang="zh-CN" altLang="en-US" sz="2000" dirty="0"/>
          </a:p>
          <a:p>
            <a:r>
              <a:rPr lang="zh-CN" altLang="en-US" sz="2000" dirty="0"/>
              <a:t>　　</a:t>
            </a:r>
            <a:r>
              <a:rPr lang="en-US" altLang="zh-CN" sz="2000" dirty="0"/>
              <a:t>GBDT</a:t>
            </a:r>
            <a:r>
              <a:rPr lang="zh-CN" altLang="en-US" sz="2000" dirty="0"/>
              <a:t>（</a:t>
            </a:r>
            <a:r>
              <a:rPr lang="en-US" altLang="zh-CN" sz="2000" dirty="0"/>
              <a:t>Gradient Boost Decision Tree)</a:t>
            </a:r>
            <a:r>
              <a:rPr lang="zh-CN" altLang="en-US" sz="2000" dirty="0"/>
              <a:t>，每一次的计算是为了减少上一次的残差，</a:t>
            </a:r>
            <a:r>
              <a:rPr lang="en-US" altLang="zh-CN" sz="2000" dirty="0"/>
              <a:t>GBDT</a:t>
            </a:r>
          </a:p>
          <a:p>
            <a:r>
              <a:rPr lang="zh-CN" altLang="en-US" sz="2000" dirty="0"/>
              <a:t>在残差减少（负梯度）的方向上建立一个新的模型。每一轮迭代，拟合的误差都会减小。</a:t>
            </a:r>
          </a:p>
        </p:txBody>
      </p:sp>
    </p:spTree>
    <p:extLst>
      <p:ext uri="{BB962C8B-B14F-4D97-AF65-F5344CB8AC3E}">
        <p14:creationId xmlns:p14="http://schemas.microsoft.com/office/powerpoint/2010/main" val="210991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A93599A-B18C-4F0F-8457-D5B3CCC3CAD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5362" name="Picture 2" descr="https://img-blog.csdn.net/20180904102047680?watermark/2/text/aHR0cHM6Ly9ibG9nLmNzZG4ubmV0L3UwMTI3MzU3MDg=/font/5a6L5L2T/fontsize/400/fill/I0JBQkFCMA==/dissolve/70">
            <a:extLst>
              <a:ext uri="{FF2B5EF4-FFF2-40B4-BE49-F238E27FC236}">
                <a16:creationId xmlns:a16="http://schemas.microsoft.com/office/drawing/2014/main" id="{55D03B3B-B060-4797-8D9C-865E3E19FF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42"/>
          <a:stretch/>
        </p:blipFill>
        <p:spPr bwMode="auto">
          <a:xfrm>
            <a:off x="0" y="480662"/>
            <a:ext cx="12192000" cy="5610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a:extLst>
              <a:ext uri="{FF2B5EF4-FFF2-40B4-BE49-F238E27FC236}">
                <a16:creationId xmlns:a16="http://schemas.microsoft.com/office/drawing/2014/main" id="{DB454C3D-5216-4DE6-A4C0-1AB07FF17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E6DDBA2-5D22-45E7-993A-8D31EFC90E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142579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67144B28-CB46-4C7E-975A-CA5565A1935E}"/>
              </a:ext>
            </a:extLst>
          </p:cNvPr>
          <p:cNvSpPr/>
          <p:nvPr/>
        </p:nvSpPr>
        <p:spPr>
          <a:xfrm>
            <a:off x="109170" y="215325"/>
            <a:ext cx="4260975" cy="584775"/>
          </a:xfrm>
          <a:prstGeom prst="rect">
            <a:avLst/>
          </a:prstGeom>
        </p:spPr>
        <p:txBody>
          <a:bodyPr wrap="none">
            <a:spAutoFit/>
          </a:bodyPr>
          <a:lstStyle/>
          <a:p>
            <a:r>
              <a:rPr lang="en-US" altLang="zh-CN" sz="3200" b="1" dirty="0">
                <a:latin typeface="Adobe Garamond Pro Bold"/>
              </a:rPr>
              <a:t>Bagging,</a:t>
            </a:r>
            <a:r>
              <a:rPr lang="zh-CN" altLang="en-US" sz="3200" b="1" dirty="0">
                <a:latin typeface="Adobe Garamond Pro Bold"/>
              </a:rPr>
              <a:t> </a:t>
            </a:r>
            <a:r>
              <a:rPr lang="en-US" altLang="zh-CN" sz="3200" b="1" dirty="0">
                <a:latin typeface="Adobe Garamond Pro Bold"/>
              </a:rPr>
              <a:t>Boosting</a:t>
            </a:r>
            <a:r>
              <a:rPr lang="zh-CN" altLang="en-US" sz="3200" b="1" dirty="0">
                <a:latin typeface="Adobe Garamond Pro Bold"/>
              </a:rPr>
              <a:t>区别</a:t>
            </a:r>
          </a:p>
        </p:txBody>
      </p:sp>
      <p:sp>
        <p:nvSpPr>
          <p:cNvPr id="3" name="矩形 2">
            <a:extLst>
              <a:ext uri="{FF2B5EF4-FFF2-40B4-BE49-F238E27FC236}">
                <a16:creationId xmlns:a16="http://schemas.microsoft.com/office/drawing/2014/main" id="{7C4E6832-10AB-419D-A273-2049AFD78389}"/>
              </a:ext>
            </a:extLst>
          </p:cNvPr>
          <p:cNvSpPr/>
          <p:nvPr/>
        </p:nvSpPr>
        <p:spPr>
          <a:xfrm>
            <a:off x="109170" y="895175"/>
            <a:ext cx="11828364" cy="5016758"/>
          </a:xfrm>
          <a:prstGeom prst="rect">
            <a:avLst/>
          </a:prstGeom>
        </p:spPr>
        <p:txBody>
          <a:bodyPr wrap="square">
            <a:spAutoFit/>
          </a:bodyPr>
          <a:lstStyle/>
          <a:p>
            <a:r>
              <a:rPr lang="en-US" altLang="zh-CN" sz="2000" dirty="0">
                <a:latin typeface="+mn-ea"/>
              </a:rPr>
              <a:t>1</a:t>
            </a:r>
            <a:r>
              <a:rPr lang="zh-CN" altLang="en-US" sz="2000" dirty="0">
                <a:latin typeface="+mn-ea"/>
              </a:rPr>
              <a:t>）样本选择上：</a:t>
            </a:r>
          </a:p>
          <a:p>
            <a:r>
              <a:rPr lang="zh-CN" altLang="en-US" sz="2000" dirty="0">
                <a:latin typeface="+mn-ea"/>
              </a:rPr>
              <a:t>　　</a:t>
            </a:r>
            <a:r>
              <a:rPr lang="en-US" altLang="zh-CN" sz="2000" dirty="0">
                <a:latin typeface="+mn-ea"/>
              </a:rPr>
              <a:t>Bagging</a:t>
            </a:r>
            <a:r>
              <a:rPr lang="zh-CN" altLang="en-US" sz="2000" dirty="0">
                <a:latin typeface="+mn-ea"/>
              </a:rPr>
              <a:t>：训练集是在原始集中有放回选取的，从原始集中选出的各轮训练集之间是独立的。</a:t>
            </a:r>
          </a:p>
          <a:p>
            <a:r>
              <a:rPr lang="zh-CN" altLang="en-US" sz="2000" dirty="0">
                <a:latin typeface="+mn-ea"/>
              </a:rPr>
              <a:t>　　</a:t>
            </a:r>
            <a:r>
              <a:rPr lang="en-US" altLang="zh-CN" sz="2000" dirty="0">
                <a:latin typeface="+mn-ea"/>
              </a:rPr>
              <a:t>Boosting</a:t>
            </a:r>
            <a:r>
              <a:rPr lang="zh-CN" altLang="en-US" sz="2000" dirty="0">
                <a:latin typeface="+mn-ea"/>
              </a:rPr>
              <a:t>：每一轮的训练集不变，只是训练集中每个样例在分类器中的权重发生变化。而权值是根据上一轮的分类结果进行调整。</a:t>
            </a:r>
            <a:endParaRPr lang="en-US" altLang="zh-CN" sz="2000" dirty="0">
              <a:latin typeface="+mn-ea"/>
            </a:endParaRPr>
          </a:p>
          <a:p>
            <a:endParaRPr lang="zh-CN" altLang="en-US" sz="2000" dirty="0">
              <a:latin typeface="+mn-ea"/>
            </a:endParaRPr>
          </a:p>
          <a:p>
            <a:r>
              <a:rPr lang="en-US" altLang="zh-CN" sz="2000" dirty="0">
                <a:latin typeface="+mn-ea"/>
              </a:rPr>
              <a:t>2</a:t>
            </a:r>
            <a:r>
              <a:rPr lang="zh-CN" altLang="en-US" sz="2000" dirty="0">
                <a:latin typeface="+mn-ea"/>
              </a:rPr>
              <a:t>）样例权重：</a:t>
            </a:r>
          </a:p>
          <a:p>
            <a:r>
              <a:rPr lang="zh-CN" altLang="en-US" sz="2000" dirty="0">
                <a:latin typeface="+mn-ea"/>
              </a:rPr>
              <a:t>　　</a:t>
            </a:r>
            <a:r>
              <a:rPr lang="en-US" altLang="zh-CN" sz="2000" dirty="0">
                <a:latin typeface="+mn-ea"/>
              </a:rPr>
              <a:t>Bagging</a:t>
            </a:r>
            <a:r>
              <a:rPr lang="zh-CN" altLang="en-US" sz="2000" dirty="0">
                <a:latin typeface="+mn-ea"/>
              </a:rPr>
              <a:t>：使用均匀取样，每个样例的权重相等</a:t>
            </a:r>
          </a:p>
          <a:p>
            <a:r>
              <a:rPr lang="zh-CN" altLang="en-US" sz="2000" dirty="0">
                <a:latin typeface="+mn-ea"/>
              </a:rPr>
              <a:t>　　</a:t>
            </a:r>
            <a:r>
              <a:rPr lang="en-US" altLang="zh-CN" sz="2000" dirty="0">
                <a:latin typeface="+mn-ea"/>
              </a:rPr>
              <a:t>Boosting</a:t>
            </a:r>
            <a:r>
              <a:rPr lang="zh-CN" altLang="en-US" sz="2000" dirty="0">
                <a:latin typeface="+mn-ea"/>
              </a:rPr>
              <a:t>：根据错误率不断调整样例的权值，错误率越大则权重越大。</a:t>
            </a:r>
            <a:endParaRPr lang="en-US" altLang="zh-CN" sz="2000" dirty="0">
              <a:latin typeface="+mn-ea"/>
            </a:endParaRPr>
          </a:p>
          <a:p>
            <a:endParaRPr lang="zh-CN" altLang="en-US" sz="2000" dirty="0">
              <a:latin typeface="+mn-ea"/>
            </a:endParaRPr>
          </a:p>
          <a:p>
            <a:r>
              <a:rPr lang="en-US" altLang="zh-CN" sz="2000" dirty="0">
                <a:latin typeface="+mn-ea"/>
              </a:rPr>
              <a:t>3</a:t>
            </a:r>
            <a:r>
              <a:rPr lang="zh-CN" altLang="en-US" sz="2000" dirty="0">
                <a:latin typeface="+mn-ea"/>
              </a:rPr>
              <a:t>）预测函数： </a:t>
            </a:r>
          </a:p>
          <a:p>
            <a:r>
              <a:rPr lang="zh-CN" altLang="en-US" sz="2000" dirty="0">
                <a:latin typeface="+mn-ea"/>
              </a:rPr>
              <a:t>　　</a:t>
            </a:r>
            <a:r>
              <a:rPr lang="en-US" altLang="zh-CN" sz="2000" dirty="0">
                <a:latin typeface="+mn-ea"/>
              </a:rPr>
              <a:t>Bagging</a:t>
            </a:r>
            <a:r>
              <a:rPr lang="zh-CN" altLang="en-US" sz="2000" dirty="0">
                <a:latin typeface="+mn-ea"/>
              </a:rPr>
              <a:t>：所有预测函数的权重相等。</a:t>
            </a:r>
          </a:p>
          <a:p>
            <a:r>
              <a:rPr lang="zh-CN" altLang="en-US" sz="2000" dirty="0">
                <a:latin typeface="+mn-ea"/>
              </a:rPr>
              <a:t>　　</a:t>
            </a:r>
            <a:r>
              <a:rPr lang="en-US" altLang="zh-CN" sz="2000" dirty="0">
                <a:latin typeface="+mn-ea"/>
              </a:rPr>
              <a:t>Boosting</a:t>
            </a:r>
            <a:r>
              <a:rPr lang="zh-CN" altLang="en-US" sz="2000" dirty="0">
                <a:latin typeface="+mn-ea"/>
              </a:rPr>
              <a:t>：每个弱分类器都有相应的权重，对于分类误差小的分类器会有更大的权重。</a:t>
            </a:r>
            <a:endParaRPr lang="en-US" altLang="zh-CN" sz="2000" dirty="0">
              <a:latin typeface="+mn-ea"/>
            </a:endParaRPr>
          </a:p>
          <a:p>
            <a:endParaRPr lang="zh-CN" altLang="en-US" sz="2000" dirty="0">
              <a:latin typeface="+mn-ea"/>
            </a:endParaRPr>
          </a:p>
          <a:p>
            <a:r>
              <a:rPr lang="en-US" altLang="zh-CN" sz="2000" dirty="0">
                <a:latin typeface="+mn-ea"/>
              </a:rPr>
              <a:t>4</a:t>
            </a:r>
            <a:r>
              <a:rPr lang="zh-CN" altLang="en-US" sz="2000" dirty="0">
                <a:latin typeface="+mn-ea"/>
              </a:rPr>
              <a:t>）并行计算： </a:t>
            </a:r>
          </a:p>
          <a:p>
            <a:r>
              <a:rPr lang="zh-CN" altLang="en-US" sz="2000" dirty="0">
                <a:latin typeface="+mn-ea"/>
              </a:rPr>
              <a:t>　　</a:t>
            </a:r>
            <a:r>
              <a:rPr lang="en-US" altLang="zh-CN" sz="2000" dirty="0">
                <a:latin typeface="+mn-ea"/>
              </a:rPr>
              <a:t>Bagging</a:t>
            </a:r>
            <a:r>
              <a:rPr lang="zh-CN" altLang="en-US" sz="2000" dirty="0">
                <a:latin typeface="+mn-ea"/>
              </a:rPr>
              <a:t>：各个预测函数可以并行生成</a:t>
            </a:r>
          </a:p>
          <a:p>
            <a:r>
              <a:rPr lang="zh-CN" altLang="en-US" sz="2000" dirty="0">
                <a:latin typeface="+mn-ea"/>
              </a:rPr>
              <a:t>　　</a:t>
            </a:r>
            <a:r>
              <a:rPr lang="en-US" altLang="zh-CN" sz="2000" dirty="0">
                <a:latin typeface="+mn-ea"/>
              </a:rPr>
              <a:t>Boosting</a:t>
            </a:r>
            <a:r>
              <a:rPr lang="zh-CN" altLang="en-US" sz="2000" dirty="0">
                <a:latin typeface="+mn-ea"/>
              </a:rPr>
              <a:t>：各个预测函数只能顺序生成，因为后一个模型参数需要前一轮模型的结果。</a:t>
            </a:r>
          </a:p>
        </p:txBody>
      </p:sp>
    </p:spTree>
    <p:extLst>
      <p:ext uri="{BB962C8B-B14F-4D97-AF65-F5344CB8AC3E}">
        <p14:creationId xmlns:p14="http://schemas.microsoft.com/office/powerpoint/2010/main" val="29359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95E194-F91B-4083-9109-349A470B6E1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6" name="Picture 2" descr="logo">
            <a:extLst>
              <a:ext uri="{FF2B5EF4-FFF2-40B4-BE49-F238E27FC236}">
                <a16:creationId xmlns:a16="http://schemas.microsoft.com/office/drawing/2014/main" id="{89FD7939-8CA4-41E4-AD6D-7F271F608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A0B527B-BFB4-4F15-8F96-E9158542F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2" name="矩形 1">
            <a:extLst>
              <a:ext uri="{FF2B5EF4-FFF2-40B4-BE49-F238E27FC236}">
                <a16:creationId xmlns:a16="http://schemas.microsoft.com/office/drawing/2014/main" id="{67144B28-CB46-4C7E-975A-CA5565A1935E}"/>
              </a:ext>
            </a:extLst>
          </p:cNvPr>
          <p:cNvSpPr/>
          <p:nvPr/>
        </p:nvSpPr>
        <p:spPr>
          <a:xfrm>
            <a:off x="109170" y="215325"/>
            <a:ext cx="2355132" cy="584775"/>
          </a:xfrm>
          <a:prstGeom prst="rect">
            <a:avLst/>
          </a:prstGeom>
        </p:spPr>
        <p:txBody>
          <a:bodyPr wrap="none">
            <a:spAutoFit/>
          </a:bodyPr>
          <a:lstStyle/>
          <a:p>
            <a:r>
              <a:rPr lang="en-US" altLang="zh-CN" sz="3200" b="1" dirty="0">
                <a:latin typeface="Adobe Garamond Pro Bold"/>
              </a:rPr>
              <a:t>3</a:t>
            </a:r>
            <a:r>
              <a:rPr lang="zh-CN" altLang="en-US" sz="3200" b="1" dirty="0">
                <a:latin typeface="Adobe Garamond Pro Bold"/>
              </a:rPr>
              <a:t>、</a:t>
            </a:r>
            <a:r>
              <a:rPr lang="en-US" altLang="zh-CN" sz="3200" b="1" dirty="0">
                <a:latin typeface="Adobe Garamond Pro Bold"/>
              </a:rPr>
              <a:t>Stacking</a:t>
            </a:r>
            <a:endParaRPr lang="zh-CN" altLang="en-US" sz="3200" b="1" dirty="0">
              <a:latin typeface="Adobe Garamond Pro Bold"/>
            </a:endParaRPr>
          </a:p>
        </p:txBody>
      </p:sp>
      <p:sp>
        <p:nvSpPr>
          <p:cNvPr id="3" name="矩形 2">
            <a:extLst>
              <a:ext uri="{FF2B5EF4-FFF2-40B4-BE49-F238E27FC236}">
                <a16:creationId xmlns:a16="http://schemas.microsoft.com/office/drawing/2014/main" id="{7C4E6832-10AB-419D-A273-2049AFD78389}"/>
              </a:ext>
            </a:extLst>
          </p:cNvPr>
          <p:cNvSpPr/>
          <p:nvPr/>
        </p:nvSpPr>
        <p:spPr>
          <a:xfrm>
            <a:off x="1162206" y="1659285"/>
            <a:ext cx="9867587" cy="3046988"/>
          </a:xfrm>
          <a:prstGeom prst="rect">
            <a:avLst/>
          </a:prstGeom>
        </p:spPr>
        <p:txBody>
          <a:bodyPr wrap="square">
            <a:spAutoFit/>
          </a:bodyPr>
          <a:lstStyle/>
          <a:p>
            <a:r>
              <a:rPr lang="en-US" altLang="zh-CN" sz="3200" dirty="0"/>
              <a:t>Stacking</a:t>
            </a:r>
            <a:r>
              <a:rPr lang="zh-CN" altLang="en-US" sz="3200" dirty="0"/>
              <a:t>是一种分层模型集成框架。</a:t>
            </a:r>
            <a:endParaRPr lang="en-US" altLang="zh-CN" sz="3200" dirty="0"/>
          </a:p>
          <a:p>
            <a:endParaRPr lang="en-US" altLang="zh-CN" sz="3200" dirty="0"/>
          </a:p>
          <a:p>
            <a:r>
              <a:rPr lang="zh-CN" altLang="en-US" sz="3200" dirty="0"/>
              <a:t>以两层为例，第一层由多个基学习器组成，其输入为原始训练集，第二层的模型则是以第一层基学习器的输出作为特征加入训练集进行再训练，从而得到完整的</a:t>
            </a:r>
            <a:r>
              <a:rPr lang="en-US" altLang="zh-CN" sz="3200" dirty="0"/>
              <a:t>Stacking</a:t>
            </a:r>
            <a:r>
              <a:rPr lang="zh-CN" altLang="en-US" sz="3200" dirty="0"/>
              <a:t>模型。</a:t>
            </a:r>
          </a:p>
        </p:txBody>
      </p:sp>
    </p:spTree>
    <p:extLst>
      <p:ext uri="{BB962C8B-B14F-4D97-AF65-F5344CB8AC3E}">
        <p14:creationId xmlns:p14="http://schemas.microsoft.com/office/powerpoint/2010/main" val="2443511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1142</Words>
  <Application>Microsoft Office PowerPoint</Application>
  <PresentationFormat>宽屏</PresentationFormat>
  <Paragraphs>125</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造字工房力黑（非商用）常规体</vt:lpstr>
      <vt:lpstr>Adobe Garamond Pro Bold</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未定义</dc:creator>
  <cp:lastModifiedBy>未定义</cp:lastModifiedBy>
  <cp:revision>85</cp:revision>
  <dcterms:created xsi:type="dcterms:W3CDTF">2019-03-14T02:29:21Z</dcterms:created>
  <dcterms:modified xsi:type="dcterms:W3CDTF">2019-03-29T01:22:27Z</dcterms:modified>
</cp:coreProperties>
</file>