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92" r:id="rId8"/>
    <p:sldId id="393" r:id="rId9"/>
    <p:sldId id="317" r:id="rId10"/>
    <p:sldId id="277" r:id="rId11"/>
    <p:sldId id="278" r:id="rId12"/>
    <p:sldId id="279" r:id="rId13"/>
    <p:sldId id="268" r:id="rId14"/>
    <p:sldId id="272" r:id="rId15"/>
    <p:sldId id="270" r:id="rId16"/>
    <p:sldId id="28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D1833-D547-7E42-9379-B2C3ADBB12C6}" v="5" dt="2022-04-25T00:28:56.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IM LAWAL - STUDENT" userId="S::g00375512@gmit.ie::b6af52c6-5923-4593-bd09-95df188cef7f" providerId="AD" clId="Web-{49FD1833-D547-7E42-9379-B2C3ADBB12C6}"/>
    <pc:docChg chg="modSld">
      <pc:chgData name="IBRAHIM LAWAL - STUDENT" userId="S::g00375512@gmit.ie::b6af52c6-5923-4593-bd09-95df188cef7f" providerId="AD" clId="Web-{49FD1833-D547-7E42-9379-B2C3ADBB12C6}" dt="2022-04-25T00:28:56.854" v="4"/>
      <pc:docMkLst>
        <pc:docMk/>
      </pc:docMkLst>
      <pc:sldChg chg="modSp">
        <pc:chgData name="IBRAHIM LAWAL - STUDENT" userId="S::g00375512@gmit.ie::b6af52c6-5923-4593-bd09-95df188cef7f" providerId="AD" clId="Web-{49FD1833-D547-7E42-9379-B2C3ADBB12C6}" dt="2022-04-25T00:28:56.854" v="4"/>
        <pc:sldMkLst>
          <pc:docMk/>
          <pc:sldMk cId="2158886557" sldId="384"/>
        </pc:sldMkLst>
        <pc:picChg chg="ord">
          <ac:chgData name="IBRAHIM LAWAL - STUDENT" userId="S::g00375512@gmit.ie::b6af52c6-5923-4593-bd09-95df188cef7f" providerId="AD" clId="Web-{49FD1833-D547-7E42-9379-B2C3ADBB12C6}" dt="2022-04-25T00:28:56.854" v="4"/>
          <ac:picMkLst>
            <pc:docMk/>
            <pc:sldMk cId="2158886557" sldId="384"/>
            <ac:picMk id="20" creationId="{528A7D8D-1AB5-46C4-93FA-D92C2FD51692}"/>
          </ac:picMkLst>
        </pc:picChg>
      </pc:sldChg>
      <pc:sldChg chg="delSp modSp">
        <pc:chgData name="IBRAHIM LAWAL - STUDENT" userId="S::g00375512@gmit.ie::b6af52c6-5923-4593-bd09-95df188cef7f" providerId="AD" clId="Web-{49FD1833-D547-7E42-9379-B2C3ADBB12C6}" dt="2022-04-25T00:25:29.792" v="2" actId="14100"/>
        <pc:sldMkLst>
          <pc:docMk/>
          <pc:sldMk cId="1167358760" sldId="392"/>
        </pc:sldMkLst>
        <pc:spChg chg="del">
          <ac:chgData name="IBRAHIM LAWAL - STUDENT" userId="S::g00375512@gmit.ie::b6af52c6-5923-4593-bd09-95df188cef7f" providerId="AD" clId="Web-{49FD1833-D547-7E42-9379-B2C3ADBB12C6}" dt="2022-04-25T00:25:23.104" v="1"/>
          <ac:spMkLst>
            <pc:docMk/>
            <pc:sldMk cId="1167358760" sldId="392"/>
            <ac:spMk id="10" creationId="{D6D840C8-4F17-4B55-8C00-0EEC30595F4A}"/>
          </ac:spMkLst>
        </pc:spChg>
        <pc:picChg chg="mod">
          <ac:chgData name="IBRAHIM LAWAL - STUDENT" userId="S::g00375512@gmit.ie::b6af52c6-5923-4593-bd09-95df188cef7f" providerId="AD" clId="Web-{49FD1833-D547-7E42-9379-B2C3ADBB12C6}" dt="2022-04-25T00:25:29.792" v="2" actId="14100"/>
          <ac:picMkLst>
            <pc:docMk/>
            <pc:sldMk cId="1167358760" sldId="392"/>
            <ac:picMk id="14" creationId="{F3428269-67C2-47B2-BB62-370555C9406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jfif"/><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Online MarketPlace Using MERN Stack</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Ibrahim Lawal</a:t>
            </a:r>
          </a:p>
        </p:txBody>
      </p:sp>
      <p:pic>
        <p:nvPicPr>
          <p:cNvPr id="4" name="Picture 3">
            <a:extLst>
              <a:ext uri="{FF2B5EF4-FFF2-40B4-BE49-F238E27FC236}">
                <a16:creationId xmlns:a16="http://schemas.microsoft.com/office/drawing/2014/main" id="{28A62766-AB2B-498E-908A-53A98A93E55E}"/>
              </a:ext>
            </a:extLst>
          </p:cNvPr>
          <p:cNvPicPr>
            <a:picLocks noChangeAspect="1"/>
          </p:cNvPicPr>
          <p:nvPr/>
        </p:nvPicPr>
        <p:blipFill>
          <a:blip r:embed="rId4"/>
          <a:stretch>
            <a:fillRect/>
          </a:stretch>
        </p:blipFill>
        <p:spPr>
          <a:xfrm>
            <a:off x="0" y="0"/>
            <a:ext cx="7452359" cy="6858000"/>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Architecture Diagram</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4" name="Picture 33" descr="Diagram&#10;&#10;Description automatically generated">
            <a:extLst>
              <a:ext uri="{FF2B5EF4-FFF2-40B4-BE49-F238E27FC236}">
                <a16:creationId xmlns:a16="http://schemas.microsoft.com/office/drawing/2014/main" id="{106DF793-EE24-4113-97AF-C4151CB91BE7}"/>
              </a:ext>
            </a:extLst>
          </p:cNvPr>
          <p:cNvPicPr>
            <a:picLocks noChangeAspect="1"/>
          </p:cNvPicPr>
          <p:nvPr/>
        </p:nvPicPr>
        <p:blipFill>
          <a:blip r:embed="rId3"/>
          <a:stretch>
            <a:fillRect/>
          </a:stretch>
        </p:blipFill>
        <p:spPr>
          <a:xfrm>
            <a:off x="3793930" y="1398196"/>
            <a:ext cx="5944430" cy="4677428"/>
          </a:xfrm>
          <a:prstGeom prst="rect">
            <a:avLst/>
          </a:prstGeom>
        </p:spPr>
      </p:pic>
      <p:sp>
        <p:nvSpPr>
          <p:cNvPr id="35" name="TextBox 34">
            <a:extLst>
              <a:ext uri="{FF2B5EF4-FFF2-40B4-BE49-F238E27FC236}">
                <a16:creationId xmlns:a16="http://schemas.microsoft.com/office/drawing/2014/main" id="{964D8221-CB50-4FD5-A40E-044612A99DC2}"/>
              </a:ext>
            </a:extLst>
          </p:cNvPr>
          <p:cNvSpPr txBox="1"/>
          <p:nvPr/>
        </p:nvSpPr>
        <p:spPr>
          <a:xfrm>
            <a:off x="429208" y="1801681"/>
            <a:ext cx="3295504" cy="4401205"/>
          </a:xfrm>
          <a:prstGeom prst="rect">
            <a:avLst/>
          </a:prstGeom>
          <a:noFill/>
        </p:spPr>
        <p:txBody>
          <a:bodyPr wrap="square" rtlCol="0">
            <a:spAutoFit/>
          </a:bodyPr>
          <a:lstStyle/>
          <a:p>
            <a:pPr>
              <a:spcAft>
                <a:spcPts val="800"/>
              </a:spcAft>
            </a:pPr>
            <a:endParaRPr lang="en-IE" sz="1000" b="1"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E" sz="1100" b="1" dirty="0">
                <a:latin typeface="Calibri" panose="020F0502020204030204" pitchFamily="34" charset="0"/>
                <a:ea typeface="Calibri" panose="020F0502020204030204" pitchFamily="34" charset="0"/>
                <a:cs typeface="Times New Roman" panose="02020603050405020304" pitchFamily="18" charset="0"/>
              </a:rPr>
              <a:t>Technologies Description </a:t>
            </a:r>
          </a:p>
          <a:p>
            <a:pPr>
              <a:spcAft>
                <a:spcPts val="800"/>
              </a:spcAft>
            </a:pP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E" sz="1100" b="1" dirty="0">
                <a:effectLst/>
                <a:latin typeface="Calibri" panose="020F0502020204030204" pitchFamily="34" charset="0"/>
                <a:ea typeface="Calibri" panose="020F0502020204030204" pitchFamily="34" charset="0"/>
                <a:cs typeface="Times New Roman" panose="02020603050405020304" pitchFamily="18" charset="0"/>
              </a:rPr>
              <a:t>MongoDB</a:t>
            </a:r>
            <a:r>
              <a:rPr lang="en-IE" sz="1100" dirty="0">
                <a:effectLst/>
                <a:latin typeface="Calibri" panose="020F0502020204030204" pitchFamily="34" charset="0"/>
                <a:ea typeface="Calibri" panose="020F0502020204030204" pitchFamily="34" charset="0"/>
                <a:cs typeface="Times New Roman" panose="02020603050405020304" pitchFamily="18" charset="0"/>
              </a:rPr>
              <a:t> is a document-oriented NoSQL database used for high volume data storage. Instead of using tables and rows as in the traditional relational databases, MongoDB makes use of collections and documents. Documents consist of key-value pairs which are the basic unit of data in MongoDB​</a:t>
            </a:r>
          </a:p>
          <a:p>
            <a:pPr>
              <a:spcAft>
                <a:spcPts val="800"/>
              </a:spcAft>
            </a:pPr>
            <a:r>
              <a:rPr lang="en-IE" sz="1100" b="1" dirty="0">
                <a:effectLst/>
                <a:latin typeface="Calibri" panose="020F0502020204030204" pitchFamily="34" charset="0"/>
                <a:ea typeface="Calibri" panose="020F0502020204030204" pitchFamily="34" charset="0"/>
                <a:cs typeface="Times New Roman" panose="02020603050405020304" pitchFamily="18" charset="0"/>
              </a:rPr>
              <a:t>Nodejs </a:t>
            </a:r>
            <a:r>
              <a:rPr lang="en-IE" sz="1100" dirty="0">
                <a:effectLst/>
                <a:latin typeface="Calibri" panose="020F0502020204030204" pitchFamily="34" charset="0"/>
                <a:ea typeface="Calibri" panose="020F0502020204030204" pitchFamily="34" charset="0"/>
                <a:cs typeface="Times New Roman" panose="02020603050405020304" pitchFamily="18" charset="0"/>
              </a:rPr>
              <a:t>(Node) is an open-source development platform for executing JavaScript code server-side. ​</a:t>
            </a:r>
          </a:p>
          <a:p>
            <a:pPr>
              <a:spcAft>
                <a:spcPts val="800"/>
              </a:spcAft>
            </a:pPr>
            <a:r>
              <a:rPr lang="en-IE" sz="1100" b="1" dirty="0">
                <a:effectLst/>
                <a:latin typeface="Calibri" panose="020F0502020204030204" pitchFamily="34" charset="0"/>
                <a:ea typeface="Calibri" panose="020F0502020204030204" pitchFamily="34" charset="0"/>
                <a:cs typeface="Times New Roman" panose="02020603050405020304" pitchFamily="18" charset="0"/>
              </a:rPr>
              <a:t>ReactJS</a:t>
            </a:r>
            <a:r>
              <a:rPr lang="en-IE" sz="1100" dirty="0">
                <a:effectLst/>
                <a:latin typeface="Calibri" panose="020F0502020204030204" pitchFamily="34" charset="0"/>
                <a:ea typeface="Calibri" panose="020F0502020204030204" pitchFamily="34" charset="0"/>
                <a:cs typeface="Times New Roman" panose="02020603050405020304" pitchFamily="18" charset="0"/>
              </a:rPr>
              <a:t> is JavaScript library used for building reusable UI components​</a:t>
            </a:r>
          </a:p>
          <a:p>
            <a:pPr fontAlgn="base"/>
            <a:r>
              <a:rPr lang="en-IE" sz="1100" b="1" dirty="0" err="1">
                <a:effectLst/>
                <a:latin typeface="Times New Roman" panose="02020603050405020304" pitchFamily="18" charset="0"/>
                <a:ea typeface="Times New Roman" panose="02020603050405020304" pitchFamily="18" charset="0"/>
              </a:rPr>
              <a:t>RestFul</a:t>
            </a:r>
            <a:r>
              <a:rPr lang="en-IE" sz="1100" b="1" dirty="0">
                <a:effectLst/>
                <a:latin typeface="Times New Roman" panose="02020603050405020304" pitchFamily="18" charset="0"/>
                <a:ea typeface="Times New Roman" panose="02020603050405020304" pitchFamily="18" charset="0"/>
              </a:rPr>
              <a:t> API</a:t>
            </a:r>
            <a:r>
              <a:rPr lang="en-IE" sz="1100" dirty="0">
                <a:solidFill>
                  <a:srgbClr val="202124"/>
                </a:solidFill>
                <a:effectLst/>
                <a:latin typeface="Arial" panose="020B0604020202020204" pitchFamily="34" charset="0"/>
                <a:ea typeface="Times New Roman" panose="02020603050405020304" pitchFamily="18" charset="0"/>
              </a:rPr>
              <a:t> </a:t>
            </a:r>
            <a:r>
              <a:rPr lang="en-IE" sz="1100" dirty="0">
                <a:effectLst/>
                <a:latin typeface="Calibri" panose="020F0502020204030204" pitchFamily="34" charset="0"/>
                <a:ea typeface="Calibri" panose="020F0502020204030204" pitchFamily="34" charset="0"/>
                <a:cs typeface="Times New Roman" panose="02020603050405020304" pitchFamily="18" charset="0"/>
              </a:rPr>
              <a:t>is an application programming interface (API or web API) that conforms to the constraints of REST architectural style and allows for interaction with RESTful web services</a:t>
            </a:r>
            <a:endParaRPr lang="en-IE" sz="1100" dirty="0">
              <a:effectLst/>
              <a:latin typeface="Times New Roman" panose="02020603050405020304" pitchFamily="18" charset="0"/>
              <a:ea typeface="Times New Roman" panose="02020603050405020304" pitchFamily="18" charset="0"/>
            </a:endParaRPr>
          </a:p>
          <a:p>
            <a:pPr fontAlgn="base"/>
            <a:r>
              <a:rPr lang="en-IE" sz="1100" b="1" dirty="0">
                <a:effectLst/>
                <a:latin typeface="Times New Roman" panose="02020603050405020304" pitchFamily="18" charset="0"/>
                <a:ea typeface="Times New Roman" panose="02020603050405020304" pitchFamily="18" charset="0"/>
              </a:rPr>
              <a:t>Microservices </a:t>
            </a:r>
            <a:r>
              <a:rPr lang="en-IE" sz="1100" dirty="0">
                <a:solidFill>
                  <a:srgbClr val="202124"/>
                </a:solidFill>
                <a:effectLst/>
                <a:latin typeface="Arial" panose="020B0604020202020204" pitchFamily="34" charset="0"/>
                <a:ea typeface="Times New Roman" panose="02020603050405020304" pitchFamily="18" charset="0"/>
              </a:rPr>
              <a:t>are</a:t>
            </a:r>
            <a:r>
              <a:rPr lang="en-IE" sz="1100" dirty="0">
                <a:effectLst/>
                <a:latin typeface="Calibri" panose="020F0502020204030204" pitchFamily="34" charset="0"/>
                <a:ea typeface="Calibri" panose="020F0502020204030204" pitchFamily="34" charset="0"/>
                <a:cs typeface="Times New Roman" panose="02020603050405020304" pitchFamily="18" charset="0"/>
              </a:rPr>
              <a:t> an architectural and organizational approach to software development where software is composed of small independent services that communicate </a:t>
            </a:r>
            <a:r>
              <a:rPr lang="en-IE" sz="1100" b="1" dirty="0">
                <a:latin typeface="Calibri" panose="020F0502020204030204" pitchFamily="34" charset="0"/>
                <a:cs typeface="Times New Roman" panose="02020603050405020304" pitchFamily="18" charset="0"/>
              </a:rPr>
              <a:t>over well-defined APIs</a:t>
            </a:r>
            <a:endParaRPr lang="en-IE" sz="1100" dirty="0"/>
          </a:p>
          <a:p>
            <a:endParaRPr lang="en-IE" sz="1000" dirty="0"/>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3"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639199"/>
          </a:xfrm>
        </p:spPr>
        <p:txBody>
          <a:bodyPr vert="horz" wrap="square" lIns="0" tIns="0" rIns="0" bIns="0" rtlCol="0" anchor="b" anchorCtr="0">
            <a:normAutofit/>
          </a:bodyPr>
          <a:lstStyle/>
          <a:p>
            <a:pPr>
              <a:lnSpc>
                <a:spcPct val="100000"/>
              </a:lnSpc>
            </a:pPr>
            <a:r>
              <a:rPr lang="en-US" dirty="0"/>
              <a:t>Activity Diagram</a:t>
            </a:r>
          </a:p>
        </p:txBody>
      </p:sp>
      <p:grpSp>
        <p:nvGrpSpPr>
          <p:cNvPr id="45"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Picture 8">
            <a:extLst>
              <a:ext uri="{FF2B5EF4-FFF2-40B4-BE49-F238E27FC236}">
                <a16:creationId xmlns:a16="http://schemas.microsoft.com/office/drawing/2014/main" id="{4568D2F6-73D0-4764-B7D5-01469AB184D2}"/>
              </a:ext>
            </a:extLst>
          </p:cNvPr>
          <p:cNvPicPr>
            <a:picLocks noChangeAspect="1"/>
          </p:cNvPicPr>
          <p:nvPr/>
        </p:nvPicPr>
        <p:blipFill>
          <a:blip r:embed="rId3"/>
          <a:stretch>
            <a:fillRect/>
          </a:stretch>
        </p:blipFill>
        <p:spPr>
          <a:xfrm>
            <a:off x="4282484" y="511824"/>
            <a:ext cx="7763336" cy="5229536"/>
          </a:xfrm>
          <a:custGeom>
            <a:avLst/>
            <a:gdLst/>
            <a:ahLst/>
            <a:cxnLst/>
            <a:rect l="l" t="t" r="r" b="b"/>
            <a:pathLst>
              <a:path w="7345363" h="5761037">
                <a:moveTo>
                  <a:pt x="0" y="0"/>
                </a:moveTo>
                <a:lnTo>
                  <a:pt x="7345363" y="0"/>
                </a:lnTo>
                <a:lnTo>
                  <a:pt x="7345363" y="5761037"/>
                </a:lnTo>
                <a:lnTo>
                  <a:pt x="0" y="5761037"/>
                </a:lnTo>
                <a:close/>
              </a:path>
            </a:pathLst>
          </a:custGeom>
        </p:spPr>
      </p:pic>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10" name="TextBox 9">
            <a:extLst>
              <a:ext uri="{FF2B5EF4-FFF2-40B4-BE49-F238E27FC236}">
                <a16:creationId xmlns:a16="http://schemas.microsoft.com/office/drawing/2014/main" id="{AD8D93AD-D1B5-4340-A740-99AA66E34578}"/>
              </a:ext>
            </a:extLst>
          </p:cNvPr>
          <p:cNvSpPr txBox="1"/>
          <p:nvPr/>
        </p:nvSpPr>
        <p:spPr>
          <a:xfrm>
            <a:off x="466531" y="2832855"/>
            <a:ext cx="3649857" cy="1754326"/>
          </a:xfrm>
          <a:prstGeom prst="rect">
            <a:avLst/>
          </a:prstGeom>
          <a:noFill/>
        </p:spPr>
        <p:txBody>
          <a:bodyPr wrap="square" rtlCol="0">
            <a:spAutoFit/>
          </a:bodyPr>
          <a:lstStyle/>
          <a:p>
            <a:r>
              <a:rPr lang="en-US" dirty="0"/>
              <a:t>This diagram visually presents a series of actions or flow of control in a system like to a flowchart or a data flow diagram, it describes the steps in the use case diagram</a:t>
            </a:r>
            <a:endParaRPr lang="en-IE" dirty="0"/>
          </a:p>
          <a:p>
            <a:endParaRPr lang="en-IE" dirty="0"/>
          </a:p>
        </p:txBody>
      </p:sp>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88782" y="549274"/>
            <a:ext cx="2545087" cy="1895345"/>
          </a:xfrm>
        </p:spPr>
        <p:txBody>
          <a:bodyPr>
            <a:normAutofit fontScale="90000"/>
          </a:bodyPr>
          <a:lstStyle/>
          <a:p>
            <a:r>
              <a:rPr lang="en-US" dirty="0"/>
              <a:t>Sequence </a:t>
            </a:r>
            <a:br>
              <a:rPr lang="en-US" dirty="0"/>
            </a:br>
            <a:r>
              <a:rPr lang="en-US" dirty="0"/>
              <a:t>Diagram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8" name="Picture 17">
            <a:extLst>
              <a:ext uri="{FF2B5EF4-FFF2-40B4-BE49-F238E27FC236}">
                <a16:creationId xmlns:a16="http://schemas.microsoft.com/office/drawing/2014/main" id="{31B45154-45B5-4D0F-BBDC-EC1BD1A54689}"/>
              </a:ext>
            </a:extLst>
          </p:cNvPr>
          <p:cNvPicPr>
            <a:picLocks noChangeAspect="1"/>
          </p:cNvPicPr>
          <p:nvPr/>
        </p:nvPicPr>
        <p:blipFill>
          <a:blip r:embed="rId3"/>
          <a:stretch>
            <a:fillRect/>
          </a:stretch>
        </p:blipFill>
        <p:spPr>
          <a:xfrm>
            <a:off x="3004299" y="1119673"/>
            <a:ext cx="8519605" cy="4304149"/>
          </a:xfrm>
          <a:prstGeom prst="rect">
            <a:avLst/>
          </a:prstGeom>
        </p:spPr>
      </p:pic>
      <p:sp>
        <p:nvSpPr>
          <p:cNvPr id="19" name="TextBox 18">
            <a:extLst>
              <a:ext uri="{FF2B5EF4-FFF2-40B4-BE49-F238E27FC236}">
                <a16:creationId xmlns:a16="http://schemas.microsoft.com/office/drawing/2014/main" id="{8F74E8C9-B955-49ED-B187-651F1167F61A}"/>
              </a:ext>
            </a:extLst>
          </p:cNvPr>
          <p:cNvSpPr txBox="1"/>
          <p:nvPr/>
        </p:nvSpPr>
        <p:spPr>
          <a:xfrm>
            <a:off x="298580" y="2323322"/>
            <a:ext cx="2545087" cy="1754326"/>
          </a:xfrm>
          <a:prstGeom prst="rect">
            <a:avLst/>
          </a:prstGeom>
          <a:noFill/>
        </p:spPr>
        <p:txBody>
          <a:bodyPr wrap="square" rtlCol="0">
            <a:spAutoFit/>
          </a:bodyPr>
          <a:lstStyle/>
          <a:p>
            <a:r>
              <a:rPr lang="en-US"/>
              <a:t>This sequence diagram is a type of interaction diagram because it describes how and in what order these group of objects work together</a:t>
            </a:r>
            <a:endParaRPr lang="en-US" dirty="0"/>
          </a:p>
        </p:txBody>
      </p:sp>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2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3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3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3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3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Oval 3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3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2" name="Rectangle 4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3" y="549275"/>
            <a:ext cx="5437187" cy="1080000"/>
          </a:xfrm>
        </p:spPr>
        <p:txBody>
          <a:bodyPr vert="horz" wrap="square" lIns="0" tIns="0" rIns="0" bIns="0" rtlCol="0" anchor="b" anchorCtr="0">
            <a:normAutofit/>
          </a:bodyPr>
          <a:lstStyle/>
          <a:p>
            <a:pPr>
              <a:lnSpc>
                <a:spcPct val="100000"/>
              </a:lnSpc>
            </a:pPr>
            <a:r>
              <a:rPr lang="en-US" sz="6400" dirty="0"/>
              <a:t>Conclusion</a:t>
            </a:r>
          </a:p>
        </p:txBody>
      </p:sp>
      <p:sp>
        <p:nvSpPr>
          <p:cNvPr id="63" name="Oval 42">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4" name="Picture 23">
            <a:extLst>
              <a:ext uri="{FF2B5EF4-FFF2-40B4-BE49-F238E27FC236}">
                <a16:creationId xmlns:a16="http://schemas.microsoft.com/office/drawing/2014/main" id="{8D01DBBF-BB91-4A5F-A9C8-53895BD03DC0}"/>
              </a:ext>
            </a:extLst>
          </p:cNvPr>
          <p:cNvPicPr>
            <a:picLocks noChangeAspect="1"/>
          </p:cNvPicPr>
          <p:nvPr/>
        </p:nvPicPr>
        <p:blipFill>
          <a:blip r:embed="rId2"/>
          <a:stretch>
            <a:fillRect/>
          </a:stretch>
        </p:blipFill>
        <p:spPr>
          <a:xfrm>
            <a:off x="6203952" y="1101013"/>
            <a:ext cx="5437187" cy="3321068"/>
          </a:xfrm>
          <a:custGeom>
            <a:avLst/>
            <a:gdLst/>
            <a:ahLst/>
            <a:cxnLst/>
            <a:rect l="l" t="t" r="r" b="b"/>
            <a:pathLst>
              <a:path w="5437187" h="5761037">
                <a:moveTo>
                  <a:pt x="0" y="0"/>
                </a:moveTo>
                <a:lnTo>
                  <a:pt x="5437187" y="0"/>
                </a:lnTo>
                <a:lnTo>
                  <a:pt x="5437187" y="5761037"/>
                </a:lnTo>
                <a:lnTo>
                  <a:pt x="0" y="5761037"/>
                </a:lnTo>
                <a:close/>
              </a:path>
            </a:pathLst>
          </a:custGeom>
        </p:spPr>
      </p:pic>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25" name="TextBox 24">
            <a:extLst>
              <a:ext uri="{FF2B5EF4-FFF2-40B4-BE49-F238E27FC236}">
                <a16:creationId xmlns:a16="http://schemas.microsoft.com/office/drawing/2014/main" id="{DFAF9F87-550D-4642-987D-249391DFD150}"/>
              </a:ext>
            </a:extLst>
          </p:cNvPr>
          <p:cNvSpPr txBox="1"/>
          <p:nvPr/>
        </p:nvSpPr>
        <p:spPr>
          <a:xfrm>
            <a:off x="0" y="1636864"/>
            <a:ext cx="5685596" cy="4408899"/>
          </a:xfrm>
          <a:prstGeom prst="rect">
            <a:avLst/>
          </a:prstGeom>
          <a:noFill/>
        </p:spPr>
        <p:txBody>
          <a:bodyPr wrap="square" rtlCol="0">
            <a:spAutoFit/>
          </a:bodyPr>
          <a:lstStyle/>
          <a:p>
            <a:pPr marL="0" marR="0" lvl="0" indent="457200" defTabSz="914400" rtl="0" eaLnBrk="0" fontAlgn="base" latinLnBrk="0" hangingPunct="0">
              <a:lnSpc>
                <a:spcPct val="100000"/>
              </a:lnSpc>
              <a:spcBef>
                <a:spcPct val="0"/>
              </a:spcBef>
              <a:spcAft>
                <a:spcPct val="0"/>
              </a:spcAft>
              <a:buClrTx/>
              <a:buSzTx/>
              <a:buFontTx/>
              <a:buNone/>
              <a:tabLst/>
            </a:pPr>
            <a:r>
              <a:rPr kumimoji="0" lang="en-IE"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this presentation, I have presented a detailed 	explanation of my motivation and inspirations in 	developing AwilandMarketPlace.com.  The goal 	was for users to be able to create a product in 	the app and post it, so that their customers can 	view and get product detail through the online 	store</a:t>
            </a:r>
            <a:r>
              <a:rPr lang="en-IE" altLang="en-US" dirty="0">
                <a:latin typeface="Calibri" panose="020F0502020204030204" pitchFamily="34" charset="0"/>
                <a:cs typeface="Times New Roman" panose="02020603050405020304" pitchFamily="18" charset="0"/>
              </a:rPr>
              <a:t>. The dream is to use the understanding and 	knowledge I have developed during this project 	to fully develop this app for the purpose it was 	inspired. To improve the app, a user profile page 	could be added, so each product is linked to the 	product creator’s page.</a:t>
            </a:r>
          </a:p>
          <a:p>
            <a:pPr marL="0" marR="0" lvl="0" indent="457200" algn="l" defTabSz="914400" rtl="0" eaLnBrk="0" fontAlgn="base" latinLnBrk="0" hangingPunct="0">
              <a:lnSpc>
                <a:spcPct val="100000"/>
              </a:lnSpc>
              <a:spcBef>
                <a:spcPct val="0"/>
              </a:spcBef>
              <a:spcAft>
                <a:spcPct val="0"/>
              </a:spcAft>
              <a:buClrTx/>
              <a:buSzTx/>
              <a:buFontTx/>
              <a:buNone/>
              <a:tabLst/>
            </a:pPr>
            <a:r>
              <a:rPr lang="en-IE" altLang="en-US" dirty="0">
                <a:latin typeface="Calibri" panose="020F0502020204030204" pitchFamily="34" charset="0"/>
                <a:cs typeface="Times New Roman" panose="02020603050405020304" pitchFamily="18" charset="0"/>
              </a:rPr>
              <a:t>	And the database could be done properly like 	creating 	a page that sorts product according to 	its 	category, type and date created.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E" altLang="en-US" sz="10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054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Ibrahim Lawal</a:t>
            </a:r>
          </a:p>
          <a:p>
            <a:endParaRPr lang="en-US" dirty="0"/>
          </a:p>
          <a:p>
            <a:r>
              <a:rPr lang="en-US" dirty="0"/>
              <a:t>G00375512@gmit.com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a:t>Background</a:t>
            </a:r>
            <a:endParaRPr lang="en-US" dirty="0"/>
          </a:p>
          <a:p>
            <a:r>
              <a:rPr lang="en-US" dirty="0"/>
              <a:t>Technology Description</a:t>
            </a:r>
          </a:p>
          <a:p>
            <a:r>
              <a:rPr lang="en-US" dirty="0"/>
              <a:t>Descriptive Diagrams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5" name="Picture 4" descr="Text&#10;&#10;Description automatically generated with medium confidence">
            <a:extLst>
              <a:ext uri="{FF2B5EF4-FFF2-40B4-BE49-F238E27FC236}">
                <a16:creationId xmlns:a16="http://schemas.microsoft.com/office/drawing/2014/main" id="{6B50D7EF-871A-473C-B78D-6E401CF972EF}"/>
              </a:ext>
            </a:extLst>
          </p:cNvPr>
          <p:cNvPicPr>
            <a:picLocks noChangeAspect="1"/>
          </p:cNvPicPr>
          <p:nvPr/>
        </p:nvPicPr>
        <p:blipFill>
          <a:blip r:embed="rId5"/>
          <a:stretch>
            <a:fillRect/>
          </a:stretch>
        </p:blipFill>
        <p:spPr>
          <a:xfrm>
            <a:off x="5208928" y="1596771"/>
            <a:ext cx="3448558" cy="34485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picture containing text, outdoor, marketplace, people&#10;&#10;Description automatically generated">
            <a:extLst>
              <a:ext uri="{FF2B5EF4-FFF2-40B4-BE49-F238E27FC236}">
                <a16:creationId xmlns:a16="http://schemas.microsoft.com/office/drawing/2014/main" id="{F51358ED-450E-4F61-8B92-63FC7AFC3BE8}"/>
              </a:ext>
            </a:extLst>
          </p:cNvPr>
          <p:cNvPicPr>
            <a:picLocks noChangeAspect="1"/>
          </p:cNvPicPr>
          <p:nvPr/>
        </p:nvPicPr>
        <p:blipFill>
          <a:blip r:embed="rId6"/>
          <a:stretch>
            <a:fillRect/>
          </a:stretch>
        </p:blipFill>
        <p:spPr>
          <a:xfrm>
            <a:off x="8918574" y="596391"/>
            <a:ext cx="2263777" cy="22637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pPr>
              <a:spcAft>
                <a:spcPts val="800"/>
              </a:spcAft>
            </a:pPr>
            <a:r>
              <a:rPr lang="en-US" dirty="0"/>
              <a:t>Awiland Marketplace is an Online Store, I developed because of the inspiration I got from the Nigerian online community during the ban on twitter by the Federal Government of Nigeria, due to the #ENDSARS protests and riots in parts of Nigeria 2020.</a:t>
            </a:r>
            <a:endParaRPr lang="en-IE" dirty="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val="0"/>
              </a:ext>
            </a:extLst>
          </a:blip>
          <a:srcRect t="42" b="42"/>
          <a:stretch/>
        </p:blipFill>
        <p:spPr>
          <a:xfrm>
            <a:off x="3054096"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2AE9-3DAD-48EC-BB75-9E9B80644B77}"/>
              </a:ext>
            </a:extLst>
          </p:cNvPr>
          <p:cNvSpPr>
            <a:spLocks noGrp="1"/>
          </p:cNvSpPr>
          <p:nvPr>
            <p:ph type="title"/>
          </p:nvPr>
        </p:nvSpPr>
        <p:spPr/>
        <p:txBody>
          <a:bodyPr/>
          <a:lstStyle/>
          <a:p>
            <a:endParaRPr lang="en-IE" dirty="0"/>
          </a:p>
        </p:txBody>
      </p:sp>
      <p:pic>
        <p:nvPicPr>
          <p:cNvPr id="12" name="Picture Placeholder 11" descr="Graphical user interface, text, application&#10;&#10;Description automatically generated">
            <a:extLst>
              <a:ext uri="{FF2B5EF4-FFF2-40B4-BE49-F238E27FC236}">
                <a16:creationId xmlns:a16="http://schemas.microsoft.com/office/drawing/2014/main" id="{28368D5A-692E-4D1D-8213-CD18E8973F64}"/>
              </a:ext>
            </a:extLst>
          </p:cNvPr>
          <p:cNvPicPr>
            <a:picLocks noGrp="1" noChangeAspect="1"/>
          </p:cNvPicPr>
          <p:nvPr>
            <p:ph type="pic" sz="quarter" idx="13"/>
          </p:nvPr>
        </p:nvPicPr>
        <p:blipFill>
          <a:blip r:embed="rId2"/>
          <a:srcRect t="15224" b="15224"/>
          <a:stretch>
            <a:fillRect/>
          </a:stretch>
        </p:blipFill>
        <p:spPr>
          <a:xfrm>
            <a:off x="0" y="0"/>
            <a:ext cx="3054096" cy="3228392"/>
          </a:xfrm>
        </p:spPr>
      </p:pic>
      <p:pic>
        <p:nvPicPr>
          <p:cNvPr id="14" name="Picture Placeholder 13" descr="A group of people lying on the ground on the side of a street&#10;&#10;Description automatically generated with low confidence">
            <a:extLst>
              <a:ext uri="{FF2B5EF4-FFF2-40B4-BE49-F238E27FC236}">
                <a16:creationId xmlns:a16="http://schemas.microsoft.com/office/drawing/2014/main" id="{F3428269-67C2-47B2-BB62-370555C94064}"/>
              </a:ext>
            </a:extLst>
          </p:cNvPr>
          <p:cNvPicPr>
            <a:picLocks noGrp="1" noChangeAspect="1"/>
          </p:cNvPicPr>
          <p:nvPr>
            <p:ph type="pic" sz="quarter" idx="14"/>
          </p:nvPr>
        </p:nvPicPr>
        <p:blipFill>
          <a:blip r:embed="rId3"/>
          <a:srcRect l="23059" r="23059"/>
          <a:stretch>
            <a:fillRect/>
          </a:stretch>
        </p:blipFill>
        <p:spPr>
          <a:xfrm>
            <a:off x="3054096" y="0"/>
            <a:ext cx="3054096" cy="3228392"/>
          </a:xfrm>
        </p:spPr>
      </p:pic>
      <p:pic>
        <p:nvPicPr>
          <p:cNvPr id="16" name="Picture Placeholder 15" descr="A group of people on top of a car&#10;&#10;Description automatically generated with medium confidence">
            <a:extLst>
              <a:ext uri="{FF2B5EF4-FFF2-40B4-BE49-F238E27FC236}">
                <a16:creationId xmlns:a16="http://schemas.microsoft.com/office/drawing/2014/main" id="{F21CC7F3-0CF0-43B3-A51B-4BC1F2BD44BD}"/>
              </a:ext>
            </a:extLst>
          </p:cNvPr>
          <p:cNvPicPr>
            <a:picLocks noGrp="1" noChangeAspect="1"/>
          </p:cNvPicPr>
          <p:nvPr>
            <p:ph type="pic" sz="quarter" idx="15"/>
          </p:nvPr>
        </p:nvPicPr>
        <p:blipFill>
          <a:blip r:embed="rId4"/>
          <a:srcRect l="9563" r="9563"/>
          <a:stretch>
            <a:fillRect/>
          </a:stretch>
        </p:blipFill>
        <p:spPr>
          <a:xfrm>
            <a:off x="6083808" y="0"/>
            <a:ext cx="3054096" cy="3228392"/>
          </a:xfrm>
        </p:spPr>
      </p:pic>
      <p:pic>
        <p:nvPicPr>
          <p:cNvPr id="18" name="Picture Placeholder 17" descr="Graphical user interface, text&#10;&#10;Description automatically generated">
            <a:extLst>
              <a:ext uri="{FF2B5EF4-FFF2-40B4-BE49-F238E27FC236}">
                <a16:creationId xmlns:a16="http://schemas.microsoft.com/office/drawing/2014/main" id="{1AF3A6E8-483D-45E2-95DC-B0B1CDE80596}"/>
              </a:ext>
            </a:extLst>
          </p:cNvPr>
          <p:cNvPicPr>
            <a:picLocks noGrp="1" noChangeAspect="1"/>
          </p:cNvPicPr>
          <p:nvPr>
            <p:ph type="pic" sz="quarter" idx="16"/>
          </p:nvPr>
        </p:nvPicPr>
        <p:blipFill>
          <a:blip r:embed="rId5"/>
          <a:srcRect t="15224" b="15224"/>
          <a:stretch>
            <a:fillRect/>
          </a:stretch>
        </p:blipFill>
        <p:spPr>
          <a:xfrm>
            <a:off x="9137904" y="0"/>
            <a:ext cx="3054096" cy="3228392"/>
          </a:xfrm>
        </p:spPr>
      </p:pic>
      <p:sp>
        <p:nvSpPr>
          <p:cNvPr id="7" name="Date Placeholder 6">
            <a:extLst>
              <a:ext uri="{FF2B5EF4-FFF2-40B4-BE49-F238E27FC236}">
                <a16:creationId xmlns:a16="http://schemas.microsoft.com/office/drawing/2014/main" id="{650C6E1F-12F0-4CEF-B9EB-EFB8B1043F9E}"/>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9DC3DB7-6BB7-4B4E-BBB9-2DAAC537CE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1897333-3E7F-4646-8206-0488D0081695}"/>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0" name="Picture 19">
            <a:extLst>
              <a:ext uri="{FF2B5EF4-FFF2-40B4-BE49-F238E27FC236}">
                <a16:creationId xmlns:a16="http://schemas.microsoft.com/office/drawing/2014/main" id="{F087601A-EE01-4552-A344-AF78462AE58A}"/>
              </a:ext>
            </a:extLst>
          </p:cNvPr>
          <p:cNvPicPr>
            <a:picLocks noChangeAspect="1"/>
          </p:cNvPicPr>
          <p:nvPr/>
        </p:nvPicPr>
        <p:blipFill>
          <a:blip r:embed="rId6"/>
          <a:stretch>
            <a:fillRect/>
          </a:stretch>
        </p:blipFill>
        <p:spPr>
          <a:xfrm>
            <a:off x="0" y="3228392"/>
            <a:ext cx="12191999" cy="3629608"/>
          </a:xfrm>
          <a:prstGeom prst="rect">
            <a:avLst/>
          </a:prstGeom>
        </p:spPr>
      </p:pic>
    </p:spTree>
    <p:extLst>
      <p:ext uri="{BB962C8B-B14F-4D97-AF65-F5344CB8AC3E}">
        <p14:creationId xmlns:p14="http://schemas.microsoft.com/office/powerpoint/2010/main" val="116735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89B6-3FD5-43C4-827D-6A95D10AC2FA}"/>
              </a:ext>
            </a:extLst>
          </p:cNvPr>
          <p:cNvSpPr>
            <a:spLocks noGrp="1"/>
          </p:cNvSpPr>
          <p:nvPr>
            <p:ph type="ctrTitle"/>
          </p:nvPr>
        </p:nvSpPr>
        <p:spPr>
          <a:xfrm>
            <a:off x="7999414" y="1275127"/>
            <a:ext cx="3565524" cy="2161322"/>
          </a:xfrm>
        </p:spPr>
        <p:txBody>
          <a:bodyPr/>
          <a:lstStyle/>
          <a:p>
            <a:br>
              <a:rPr lang="en-IE" dirty="0"/>
            </a:br>
            <a:endParaRPr lang="en-IE" dirty="0"/>
          </a:p>
        </p:txBody>
      </p:sp>
      <p:pic>
        <p:nvPicPr>
          <p:cNvPr id="5" name="Picture Placeholder 4">
            <a:extLst>
              <a:ext uri="{FF2B5EF4-FFF2-40B4-BE49-F238E27FC236}">
                <a16:creationId xmlns:a16="http://schemas.microsoft.com/office/drawing/2014/main" id="{AD8680DD-0712-4A9C-8332-D57BCABABDF9}"/>
              </a:ext>
            </a:extLst>
          </p:cNvPr>
          <p:cNvPicPr>
            <a:picLocks noGrp="1" noChangeAspect="1"/>
          </p:cNvPicPr>
          <p:nvPr>
            <p:ph type="pic" sz="quarter" idx="13"/>
          </p:nvPr>
        </p:nvPicPr>
        <p:blipFill>
          <a:blip r:embed="rId2"/>
          <a:srcRect t="6502" b="6502"/>
          <a:stretch>
            <a:fillRect/>
          </a:stretch>
        </p:blipFill>
        <p:spPr>
          <a:prstGeom prst="rect">
            <a:avLst/>
          </a:prstGeom>
        </p:spPr>
      </p:pic>
      <p:sp>
        <p:nvSpPr>
          <p:cNvPr id="4" name="Text Placeholder 3">
            <a:extLst>
              <a:ext uri="{FF2B5EF4-FFF2-40B4-BE49-F238E27FC236}">
                <a16:creationId xmlns:a16="http://schemas.microsoft.com/office/drawing/2014/main" id="{457372E3-5803-46C1-8DE4-C87074C979E4}"/>
              </a:ext>
            </a:extLst>
          </p:cNvPr>
          <p:cNvSpPr>
            <a:spLocks noGrp="1"/>
          </p:cNvSpPr>
          <p:nvPr>
            <p:ph type="body" sz="quarter" idx="14"/>
          </p:nvPr>
        </p:nvSpPr>
        <p:spPr>
          <a:xfrm>
            <a:off x="7999413" y="872456"/>
            <a:ext cx="3565524" cy="4428208"/>
          </a:xfrm>
        </p:spPr>
        <p:txBody>
          <a:bodyPr/>
          <a:lstStyle/>
          <a:p>
            <a:r>
              <a:rPr lang="en-US" sz="2000" dirty="0">
                <a:solidFill>
                  <a:schemeClr val="accent3">
                    <a:lumMod val="20000"/>
                    <a:lumOff val="80000"/>
                    <a:alpha val="60000"/>
                  </a:schemeClr>
                </a:solidFill>
              </a:rPr>
              <a:t>The ban meant that small entrepreneurs who mostly use twitter to advertise goods and services couldn’t anymore, and therefore were forced to look for VPN or lose business. This was my motivation and inspiration to create an online store where users can post goods and services to gain a prospective customer</a:t>
            </a:r>
            <a:r>
              <a:rPr lang="en-US" sz="2000" dirty="0"/>
              <a:t>.</a:t>
            </a:r>
            <a:endParaRPr lang="en-IE" dirty="0"/>
          </a:p>
        </p:txBody>
      </p:sp>
    </p:spTree>
    <p:extLst>
      <p:ext uri="{BB962C8B-B14F-4D97-AF65-F5344CB8AC3E}">
        <p14:creationId xmlns:p14="http://schemas.microsoft.com/office/powerpoint/2010/main" val="16582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Method</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a:extLst>
              <a:ext uri="{FF2B5EF4-FFF2-40B4-BE49-F238E27FC236}">
                <a16:creationId xmlns:a16="http://schemas.microsoft.com/office/drawing/2014/main" id="{59A549AD-4A1B-43E8-8982-A75FDDB09BF9}"/>
              </a:ext>
            </a:extLst>
          </p:cNvPr>
          <p:cNvPicPr>
            <a:picLocks noChangeAspect="1"/>
          </p:cNvPicPr>
          <p:nvPr/>
        </p:nvPicPr>
        <p:blipFill>
          <a:blip r:embed="rId2"/>
          <a:stretch>
            <a:fillRect/>
          </a:stretch>
        </p:blipFill>
        <p:spPr>
          <a:xfrm>
            <a:off x="4337440" y="548365"/>
            <a:ext cx="3517120" cy="2396171"/>
          </a:xfrm>
          <a:prstGeom prst="rect">
            <a:avLst/>
          </a:pr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7</a:t>
            </a:fld>
            <a:endParaRPr lang="en-US" sz="1200">
              <a:solidFill>
                <a:schemeClr val="tx1">
                  <a:tint val="75000"/>
                </a:schemeClr>
              </a:solidFill>
            </a:endParaRPr>
          </a:p>
        </p:txBody>
      </p:sp>
      <p:sp>
        <p:nvSpPr>
          <p:cNvPr id="19" name="TextBox 18">
            <a:extLst>
              <a:ext uri="{FF2B5EF4-FFF2-40B4-BE49-F238E27FC236}">
                <a16:creationId xmlns:a16="http://schemas.microsoft.com/office/drawing/2014/main" id="{B003982A-0CF0-43D7-A3F5-A9A7973CAEA7}"/>
              </a:ext>
            </a:extLst>
          </p:cNvPr>
          <p:cNvSpPr txBox="1"/>
          <p:nvPr/>
        </p:nvSpPr>
        <p:spPr>
          <a:xfrm>
            <a:off x="625150" y="3038011"/>
            <a:ext cx="11421440" cy="1815882"/>
          </a:xfrm>
          <a:prstGeom prst="rect">
            <a:avLst/>
          </a:prstGeom>
          <a:solidFill>
            <a:srgbClr val="92D050"/>
          </a:solidFill>
        </p:spPr>
        <p:txBody>
          <a:bodyPr wrap="square" rtlCol="0">
            <a:spAutoFit/>
          </a:bodyPr>
          <a:lstStyle/>
          <a:p>
            <a:r>
              <a:rPr lang="en-US" sz="2800"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outerShdw blurRad="50800" dist="38100" dir="2700000" algn="tl" rotWithShape="0">
                    <a:prstClr val="black">
                      <a:alpha val="40000"/>
                    </a:prstClr>
                  </a:outerShdw>
                </a:effectLst>
                <a:latin typeface="Calibri" panose="020F0502020204030204" pitchFamily="34" charset="0"/>
                <a:cs typeface="Times New Roman" panose="02020603050405020304" pitchFamily="18" charset="0"/>
              </a:rPr>
              <a:t>Frontend — In the frontend side, I am using React as the frontend library, Redux for state management, and React Bootstrap library for basic designing of the interface.</a:t>
            </a:r>
            <a:endParaRPr lang="en-IE" sz="2800" dirty="0">
              <a:effectLst>
                <a:outerShdw blurRad="50800" dist="38100" dir="2700000" algn="tl" rotWithShape="0">
                  <a:prstClr val="black">
                    <a:alpha val="40000"/>
                  </a:prstClr>
                </a:outerShdw>
              </a:effectLst>
              <a:latin typeface="Calibri" panose="020F0502020204030204" pitchFamily="34" charset="0"/>
              <a:cs typeface="Times New Roman" panose="02020603050405020304" pitchFamily="18" charset="0"/>
            </a:endParaRPr>
          </a:p>
          <a:p>
            <a:endParaRPr lang="en-US" sz="28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7" name="Picture 6">
            <a:extLst>
              <a:ext uri="{FF2B5EF4-FFF2-40B4-BE49-F238E27FC236}">
                <a16:creationId xmlns:a16="http://schemas.microsoft.com/office/drawing/2014/main" id="{F02E9664-E5E6-45E6-88E1-38C29DD9F670}"/>
              </a:ext>
            </a:extLst>
          </p:cNvPr>
          <p:cNvPicPr>
            <a:picLocks noChangeAspect="1"/>
          </p:cNvPicPr>
          <p:nvPr/>
        </p:nvPicPr>
        <p:blipFill>
          <a:blip r:embed="rId2"/>
          <a:stretch>
            <a:fillRect/>
          </a:stretch>
        </p:blipFill>
        <p:spPr>
          <a:xfrm>
            <a:off x="2205816" y="460692"/>
            <a:ext cx="3438442" cy="2333377"/>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41B2A985-1D5B-400C-AA7F-ECEF7A2D4F8F}"/>
              </a:ext>
            </a:extLst>
          </p:cNvPr>
          <p:cNvPicPr>
            <a:picLocks noChangeAspect="1"/>
          </p:cNvPicPr>
          <p:nvPr/>
        </p:nvPicPr>
        <p:blipFill>
          <a:blip r:embed="rId3"/>
          <a:stretch>
            <a:fillRect/>
          </a:stretch>
        </p:blipFill>
        <p:spPr>
          <a:xfrm>
            <a:off x="5905514" y="1193869"/>
            <a:ext cx="2857500" cy="1600200"/>
          </a:xfrm>
          <a:prstGeom prst="rect">
            <a:avLst/>
          </a:prstGeom>
        </p:spPr>
      </p:pic>
      <p:sp>
        <p:nvSpPr>
          <p:cNvPr id="10" name="TextBox 9">
            <a:extLst>
              <a:ext uri="{FF2B5EF4-FFF2-40B4-BE49-F238E27FC236}">
                <a16:creationId xmlns:a16="http://schemas.microsoft.com/office/drawing/2014/main" id="{4B06499C-9443-464B-B1CE-00A74B3171EA}"/>
              </a:ext>
            </a:extLst>
          </p:cNvPr>
          <p:cNvSpPr txBox="1"/>
          <p:nvPr/>
        </p:nvSpPr>
        <p:spPr>
          <a:xfrm>
            <a:off x="1361413" y="2909174"/>
            <a:ext cx="8742784" cy="3488134"/>
          </a:xfrm>
          <a:prstGeom prst="rect">
            <a:avLst/>
          </a:prstGeom>
          <a:solidFill>
            <a:srgbClr val="92D050"/>
          </a:solidFill>
        </p:spPr>
        <p:txBody>
          <a:bodyPr wrap="square" rtlCol="0">
            <a:spAutoFit/>
          </a:bodyPr>
          <a:lstStyle/>
          <a:p>
            <a:r>
              <a:rPr lang="en-US" sz="2800" dirty="0">
                <a:effectLst>
                  <a:outerShdw blurRad="50800" dist="38100" dir="5400000" algn="t"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Backend — For the backend side, I have used the Express library on top of Nodejs. MongoDB as the NoSQL database to store data as documents in JSON format, mongoose to connect to my MongoDB database.</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outerShdw blurRad="50800" dist="38100" dir="5400000" algn="t" rotWithShape="0">
                    <a:prstClr val="black">
                      <a:alpha val="40000"/>
                    </a:prstClr>
                  </a:outerShdw>
                </a:effectLst>
                <a:latin typeface="Calibri" panose="020F0502020204030204" pitchFamily="34" charset="0"/>
                <a:cs typeface="Times New Roman" panose="02020603050405020304" pitchFamily="18" charset="0"/>
              </a:rPr>
              <a:t>I have also created REST APIs with Express and use these endpoints in the React frontend to interact with the backend.</a:t>
            </a:r>
            <a:endParaRPr lang="en-IE" sz="2800" dirty="0">
              <a:effectLst>
                <a:outerShdw blurRad="50800" dist="38100" dir="5400000" algn="t" rotWithShape="0">
                  <a:prstClr val="black">
                    <a:alpha val="40000"/>
                  </a:prstClr>
                </a:outerShdw>
              </a:effectLst>
              <a:latin typeface="Calibri" panose="020F0502020204030204" pitchFamily="34" charset="0"/>
              <a:cs typeface="Times New Roman" panose="02020603050405020304" pitchFamily="18" charset="0"/>
            </a:endParaRPr>
          </a:p>
          <a:p>
            <a:endParaRPr lang="en-IE" sz="2800" dirty="0">
              <a:effectLst>
                <a:outerShdw blurRad="50800" dist="38100" dir="5400000" algn="t" rotWithShape="0">
                  <a:prstClr val="black">
                    <a:alpha val="40000"/>
                  </a:prstClr>
                </a:outerShdw>
              </a:effectLst>
              <a:latin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4800"/>
              <a:t>POSTER</a:t>
            </a:r>
          </a:p>
        </p:txBody>
      </p:sp>
      <p:grpSp>
        <p:nvGrpSpPr>
          <p:cNvPr id="59"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 name="Content Placeholder 1">
            <a:extLst>
              <a:ext uri="{FF2B5EF4-FFF2-40B4-BE49-F238E27FC236}">
                <a16:creationId xmlns:a16="http://schemas.microsoft.com/office/drawing/2014/main" id="{9E9FBA72-9468-4210-81F7-94856CFD02CF}"/>
              </a:ext>
            </a:extLst>
          </p:cNvPr>
          <p:cNvPicPr>
            <a:picLocks noGrp="1" noChangeAspect="1"/>
          </p:cNvPicPr>
          <p:nvPr>
            <p:ph sz="quarter" idx="15"/>
          </p:nvPr>
        </p:nvPicPr>
        <p:blipFill rotWithShape="1">
          <a:blip r:embed="rId2"/>
          <a:srcRect r="-2" b="5958"/>
          <a:stretch/>
        </p:blipFill>
        <p:spPr>
          <a:xfrm>
            <a:off x="3564294" y="1388266"/>
            <a:ext cx="8303618" cy="4622233"/>
          </a:xfrm>
          <a:custGeom>
            <a:avLst/>
            <a:gdLst/>
            <a:ahLst/>
            <a:cxnLst/>
            <a:rect l="l" t="t" r="r" b="b"/>
            <a:pathLst>
              <a:path w="7345363" h="5761037">
                <a:moveTo>
                  <a:pt x="0" y="0"/>
                </a:moveTo>
                <a:lnTo>
                  <a:pt x="7345363" y="0"/>
                </a:lnTo>
                <a:lnTo>
                  <a:pt x="7345363" y="5761037"/>
                </a:lnTo>
                <a:lnTo>
                  <a:pt x="0" y="5761037"/>
                </a:lnTo>
                <a:close/>
              </a:path>
            </a:pathLst>
          </a:custGeo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{726BDCA2-FD05-43ED-823A-5054D1DE32AC}tf33713516_win32</Template>
  <TotalTime>73</TotalTime>
  <Words>692</Words>
  <Application>Microsoft Office PowerPoint</Application>
  <PresentationFormat>Widescreen</PresentationFormat>
  <Paragraphs>79</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3DFloatVTI</vt:lpstr>
      <vt:lpstr>Online MarketPlace Using MERN Stack</vt:lpstr>
      <vt:lpstr>Agenda</vt:lpstr>
      <vt:lpstr>Introduction</vt:lpstr>
      <vt:lpstr>PowerPoint Presentation</vt:lpstr>
      <vt:lpstr> </vt:lpstr>
      <vt:lpstr>Background</vt:lpstr>
      <vt:lpstr>PowerPoint Presentation</vt:lpstr>
      <vt:lpstr>PowerPoint Presentation</vt:lpstr>
      <vt:lpstr>POSTER</vt:lpstr>
      <vt:lpstr>Architecture Diagram</vt:lpstr>
      <vt:lpstr>Activity Diagram</vt:lpstr>
      <vt:lpstr>Sequence  Diagram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MarketPlace Using MERN Stack</dc:title>
  <dc:creator>IBRAHIM LAWAL - STUDENT</dc:creator>
  <cp:lastModifiedBy>IBRAHIM LAWAL - STUDENT</cp:lastModifiedBy>
  <cp:revision>13</cp:revision>
  <dcterms:created xsi:type="dcterms:W3CDTF">2022-04-24T17:30:32Z</dcterms:created>
  <dcterms:modified xsi:type="dcterms:W3CDTF">2022-04-25T00:29:04Z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