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orient="horz" pos="825">
          <p15:clr>
            <a:srgbClr val="000000"/>
          </p15:clr>
        </p15:guide>
        <p15:guide id="3" orient="horz" pos="905">
          <p15:clr>
            <a:srgbClr val="000000"/>
          </p15:clr>
        </p15:guide>
        <p15:guide id="4" pos="2886">
          <p15:clr>
            <a:srgbClr val="000000"/>
          </p15:clr>
        </p15:guide>
        <p15:guide id="5" pos="24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801193-BC8B-4A66-9561-0CC3956B6AE5}">
  <a:tblStyle styleId="{7D801193-BC8B-4A66-9561-0CC3956B6A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825" orient="horz"/>
        <p:guide pos="905" orient="horz"/>
        <p:guide pos="2886"/>
        <p:guide pos="24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d4ee7d32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57d4ee7d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92731f9a_3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3192731f9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192731f9a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3192731f9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7d4ee7d3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57d4ee7d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192731f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3192731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a634e18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7a634e1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a634e1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a634e1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18d8a3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18d8a3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01700"/>
            <a:ext cx="9144000" cy="241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092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956462" y="75425"/>
            <a:ext cx="536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Summer Internship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 Machine Learning using Python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Jointly Offered by 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NIELIT Guwahati and AI club, CIT Kokrajhar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5050" y="-775"/>
            <a:ext cx="919617" cy="109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2;p1"/>
          <p:cNvGraphicFramePr/>
          <p:nvPr/>
        </p:nvGraphicFramePr>
        <p:xfrm>
          <a:off x="0" y="485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{7D801193-BC8B-4A66-9561-0CC3956B6AE5}</a:tableStyleId>
              </a:tblPr>
              <a:tblGrid>
                <a:gridCol w="5541075"/>
                <a:gridCol w="3602925"/>
              </a:tblGrid>
              <a:tr h="24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 Title</a:t>
                      </a:r>
                      <a:endParaRPr b="1" sz="1000" u="none" cap="none" strike="noStrike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7th July, 2023</a:t>
                      </a:r>
                      <a:endParaRPr b="1" sz="1000" u="none" cap="none" strike="noStrike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0175" y="171751"/>
            <a:ext cx="1696025" cy="70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34740/KAGGLE/DSV/3690937" TargetMode="External"/><Relationship Id="rId4" Type="http://schemas.openxmlformats.org/officeDocument/2006/relationships/hyperlink" Target="https://www.kaggle.com/datasets/harperd17/mushroom-pictures" TargetMode="External"/><Relationship Id="rId5" Type="http://schemas.openxmlformats.org/officeDocument/2006/relationships/hyperlink" Target="https://www.kaggle.com/datasets/maysee/mushrooms-classification-common-genuss-imag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/>
        </p:nvSpPr>
        <p:spPr>
          <a:xfrm>
            <a:off x="522525" y="1191925"/>
            <a:ext cx="797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Mushroom Classification using CNN(Custom)</a:t>
            </a:r>
            <a:endParaRPr b="0" i="0" sz="3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2457300" y="2940375"/>
            <a:ext cx="422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Ringkang Basumatary(202002021010) (CSE)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Arup Sarkar (202002021033) (CSE)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Maophung Lu Lahary(202002021044) (CSE)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Jimmy Brahma(202002021050) (CSE)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382604" y="1283325"/>
            <a:ext cx="62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12325" y="2059575"/>
            <a:ext cx="324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266475" y="4355275"/>
            <a:ext cx="23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0" name="Google Shape;120;p21"/>
          <p:cNvSpPr txBox="1"/>
          <p:nvPr/>
        </p:nvSpPr>
        <p:spPr>
          <a:xfrm>
            <a:off x="3170075" y="2504000"/>
            <a:ext cx="2948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7523" r="11321" t="5526"/>
          <a:stretch/>
        </p:blipFill>
        <p:spPr>
          <a:xfrm>
            <a:off x="2597525" y="1746575"/>
            <a:ext cx="3864799" cy="28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55025" y="4476025"/>
            <a:ext cx="85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Fig : Accuracy comparison between Custom CNN and other Pre-Trained Models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83554" y="1310150"/>
            <a:ext cx="62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12325" y="2059575"/>
            <a:ext cx="324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266475" y="4355275"/>
            <a:ext cx="23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0" name="Google Shape;130;p22"/>
          <p:cNvSpPr txBox="1"/>
          <p:nvPr/>
        </p:nvSpPr>
        <p:spPr>
          <a:xfrm>
            <a:off x="2726325" y="4422100"/>
            <a:ext cx="36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Fig : DenseNet vs Custom Architecture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61084" t="0"/>
          <a:stretch/>
        </p:blipFill>
        <p:spPr>
          <a:xfrm>
            <a:off x="3355750" y="1436700"/>
            <a:ext cx="921275" cy="305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4187" l="1481" r="20558" t="0"/>
          <a:stretch/>
        </p:blipFill>
        <p:spPr>
          <a:xfrm rot="5400000">
            <a:off x="3804675" y="2395888"/>
            <a:ext cx="3091826" cy="11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476800" y="2087925"/>
            <a:ext cx="23958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Our Custom model there are 9 layers in the model, which includes 3 convolutional layers, 3 max-pooling layers, 1 dropout layer, and 2 fully connected layers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225" y="2087925"/>
            <a:ext cx="27807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DenseNet-121: 121-layer CNN with dense connections between blocks, sharing features, reducing parameters, and gradient issues. Efficient and effective for image classification.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83554" y="1310150"/>
            <a:ext cx="62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12325" y="2059575"/>
            <a:ext cx="324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266475" y="4355275"/>
            <a:ext cx="23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p23"/>
          <p:cNvSpPr txBox="1"/>
          <p:nvPr/>
        </p:nvSpPr>
        <p:spPr>
          <a:xfrm>
            <a:off x="3055575" y="3277950"/>
            <a:ext cx="2948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2726325" y="4422100"/>
            <a:ext cx="36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6251" l="18180" r="18472" t="8227"/>
          <a:stretch/>
        </p:blipFill>
        <p:spPr>
          <a:xfrm>
            <a:off x="2425725" y="1242550"/>
            <a:ext cx="4714099" cy="35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437375" y="1849625"/>
            <a:ext cx="7911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After experimenting with different pre-trained models such as ResNet-50, Inception V3, and DenseNet-121, it was observed that the accuracy of these models varied.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Unfortunately, ResNet-50 and Inception V3 did not yield satisfactory results in terms of accuracy. However, DenseNet-121 showed better accuracy compared to the custom CNN model.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custom CNN model has a total of 15,956,557 trainable parameters, while DenseNet-121 has 7,219,597 trainable parameters.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17914" y="130970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83539" y="131015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12325" y="2059575"/>
            <a:ext cx="75531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GB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b="0" i="0" lang="en-GB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GB">
                <a:solidFill>
                  <a:srgbClr val="222222"/>
                </a:solidFill>
              </a:rPr>
              <a:t>https://www.researchgate.net/publication/362374571_Mushroom_classification_using_machine-learning_techniques</a:t>
            </a:r>
            <a:endParaRPr b="0" i="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GB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-GB">
                <a:solidFill>
                  <a:srgbClr val="222222"/>
                </a:solidFill>
              </a:rPr>
              <a:t>Identification of Edible and Non-Edible Mushroom Through Convolution Neural Network Devika G1,* Asha Gowda Karegowda2</a:t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>
                <a:solidFill>
                  <a:srgbClr val="222222"/>
                </a:solidFill>
              </a:rPr>
              <a:t>[3] https://www.kaggle.com/datasets/derekkunowilliams/mushrooms </a:t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[4]Derek Kuno-Williams. (2022). &lt;i&gt;Mushrooms&lt;/i&gt; [Data set]. Kaggle. 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https://doi.org/10.34740/KAGGLE/DSV/3690937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[5]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https://www.kaggle.com/datasets/harperd17/mushroom-pictures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[6]</a:t>
            </a: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https://www.kaggle.com/datasets/maysee/mushrooms-classification-common-genuss-images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3397200" y="2248500"/>
            <a:ext cx="234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455675" y="1916925"/>
            <a:ext cx="797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•"/>
            </a:pPr>
            <a:r>
              <a:rPr b="0" i="0" lang="en-GB" sz="1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i="0" sz="1400" u="none" cap="none" strike="noStrike"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55664" y="130970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55675" y="1865525"/>
            <a:ext cx="57999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Mushrooms are a type of fungus that can be found all over the world. There are over 45000+ species of mushrooms and only a small fraction of them are edible.</a:t>
            </a:r>
            <a:endParaRPr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•Mushroom classification is the process of identifying the mushrooms and classifying them into different categories based on their edibility.</a:t>
            </a:r>
            <a:endParaRPr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Montserrat"/>
              <a:buChar char="●"/>
            </a:pPr>
            <a:r>
              <a:rPr lang="en-GB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CNN (Convolutional Neural Network) is a deep learning neural network specialized for image and video analysis.</a:t>
            </a:r>
            <a:endParaRPr b="0" i="0" sz="1400" u="none" cap="none" strike="noStrike"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516" l="0" r="0" t="0"/>
          <a:stretch/>
        </p:blipFill>
        <p:spPr>
          <a:xfrm>
            <a:off x="6255425" y="1149388"/>
            <a:ext cx="2888575" cy="28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55664" y="130970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83539" y="131015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2605" y="3071945"/>
            <a:ext cx="797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>
                <a:solidFill>
                  <a:srgbClr val="424242"/>
                </a:solidFill>
                <a:latin typeface="Montserrat"/>
                <a:ea typeface="Montserrat"/>
                <a:cs typeface="Montserrat"/>
                <a:sym typeface="Montserrat"/>
              </a:rPr>
              <a:t>Some mushrooms are poisonous and can cause serious illness or even death if eaten. </a:t>
            </a:r>
            <a:endParaRPr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To tackle this problem we c</a:t>
            </a:r>
            <a:r>
              <a:rPr b="0" i="0" lang="en-GB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reate a machine learning model that can predict edibility of a mushroom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pplsci-13-04680-g002" id="76" name="Google Shape;76;p15"/>
          <p:cNvPicPr preferRelativeResize="0"/>
          <p:nvPr/>
        </p:nvPicPr>
        <p:blipFill rotWithShape="1">
          <a:blip r:embed="rId3">
            <a:alphaModFix/>
          </a:blip>
          <a:srcRect b="51407" l="0" r="0" t="0"/>
          <a:stretch/>
        </p:blipFill>
        <p:spPr>
          <a:xfrm>
            <a:off x="640740" y="2122493"/>
            <a:ext cx="3792221" cy="898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sci-13-04680-g002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48879"/>
          <a:stretch/>
        </p:blipFill>
        <p:spPr>
          <a:xfrm>
            <a:off x="4581515" y="2088840"/>
            <a:ext cx="3874133" cy="96583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16890" y="2729230"/>
            <a:ext cx="813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82600" y="1309700"/>
            <a:ext cx="45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447000" y="4210800"/>
            <a:ext cx="30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- Problem Statement Diagram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78" y="1876525"/>
            <a:ext cx="4870601" cy="23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3559" y="1310150"/>
            <a:ext cx="8172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82600" y="2047189"/>
            <a:ext cx="797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of Mushroom Fungi Using Machine Learning Techniques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GB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utilized data mining and four machine learning algorithms (</a:t>
            </a:r>
            <a:r>
              <a:rPr b="1" i="1" lang="en-GB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neural network, SVM, decision tree, KNN</a:t>
            </a:r>
            <a:r>
              <a:rPr b="0" i="1" lang="en-GB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="0" i="0" lang="en-GB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predict mushroom toxicity. The neural network achieved the highest accuracy at 99.3% with an 8,124 mushroom dataset.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“Identification of Edible and Non-Edible Mushroom Through Convolution Neural Network”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there they used Image dataset of mushrooms are classified as edible or non-edible applying machine learning algorithms such as </a:t>
            </a:r>
            <a:r>
              <a:rPr b="1" i="1" lang="en-GB">
                <a:latin typeface="Montserrat"/>
                <a:ea typeface="Montserrat"/>
                <a:cs typeface="Montserrat"/>
                <a:sym typeface="Montserrat"/>
              </a:rPr>
              <a:t>sNet, LeNet, AlexNet, cNet and DCNN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. Classification is performed using different CNN network architectures and evaluated for performance accuracy.</a:t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74200" y="2000225"/>
            <a:ext cx="7975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n-GB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mushrooms with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their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images.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Classify the mushrooms into Edible and Non-Edible categories with their image.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Will Give brief descriptions about that mushroom.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0" i="0" lang="en-GB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 the machine learning model in a way that is accessible to people.</a:t>
            </a:r>
            <a:endParaRPr b="0" i="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3553" y="1310150"/>
            <a:ext cx="5626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1606" l="0" r="0" t="4461"/>
          <a:stretch/>
        </p:blipFill>
        <p:spPr>
          <a:xfrm>
            <a:off x="999613" y="1436700"/>
            <a:ext cx="7144786" cy="33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82601" y="1237150"/>
            <a:ext cx="3035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83539" y="131015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i="0" sz="3000" u="none" cap="none" strike="noStrik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607050" y="1998225"/>
            <a:ext cx="25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837" y="1784750"/>
            <a:ext cx="3883974" cy="269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763588" y="4534200"/>
            <a:ext cx="3616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Fig : Pie Chart of Our Mushroom Dataset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