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7" r:id="rId8"/>
    <p:sldId id="260" r:id="rId9"/>
    <p:sldId id="262" r:id="rId10"/>
    <p:sldId id="263" r:id="rId11"/>
    <p:sldId id="264" r:id="rId12"/>
    <p:sldId id="265" r:id="rId13"/>
    <p:sldId id="275" r:id="rId14"/>
    <p:sldId id="274" r:id="rId15"/>
    <p:sldId id="273" r:id="rId1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solidFill>
                  <a:schemeClr val="tx1"/>
                </a:solidFill>
                <a:effectLst>
                  <a:outerShdw blurRad="38100" dist="19050" dir="2700000" algn="tl" rotWithShape="0">
                    <a:schemeClr val="dk1">
                      <a:alpha val="40000"/>
                    </a:schemeClr>
                  </a:outerShdw>
                </a:effectLst>
              </a:rPr>
              <a:t>Uber Supply Demand Gap</a:t>
            </a:r>
            <a:endParaRPr lang="en-US">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p>
            <a:r>
              <a:rPr lang="en-US" sz="2800">
                <a:solidFill>
                  <a:schemeClr val="tx1"/>
                </a:solidFill>
                <a:effectLst>
                  <a:outerShdw blurRad="38100" dist="19050" dir="2700000" algn="tl" rotWithShape="0">
                    <a:schemeClr val="dk1">
                      <a:alpha val="40000"/>
                    </a:schemeClr>
                  </a:outerShdw>
                </a:effectLst>
              </a:rPr>
              <a:t>Presented By-Rini Singh</a:t>
            </a:r>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rPr>
              <a:t>Status of rides over whole week</a:t>
            </a:r>
            <a:endParaRPr lang="en-US">
              <a:solidFill>
                <a:schemeClr val="tx1"/>
              </a:solidFill>
              <a:effectLst>
                <a:outerShdw blurRad="38100" dist="19050" dir="2700000" algn="tl" rotWithShape="0">
                  <a:schemeClr val="dk1">
                    <a:alpha val="40000"/>
                  </a:schemeClr>
                </a:outerShdw>
              </a:effectLst>
            </a:endParaRPr>
          </a:p>
        </p:txBody>
      </p:sp>
      <p:pic>
        <p:nvPicPr>
          <p:cNvPr id="8" name="Content Placeholder 7"/>
          <p:cNvPicPr>
            <a:picLocks noChangeAspect="1"/>
          </p:cNvPicPr>
          <p:nvPr>
            <p:ph idx="1"/>
          </p:nvPr>
        </p:nvPicPr>
        <p:blipFill>
          <a:blip r:embed="rId1">
            <a:lum bright="-6000" contrast="6000"/>
          </a:blip>
          <a:stretch>
            <a:fillRect/>
          </a:stretch>
        </p:blipFill>
        <p:spPr>
          <a:xfrm>
            <a:off x="467995" y="1600835"/>
            <a:ext cx="10984230" cy="5088890"/>
          </a:xfrm>
          <a:prstGeom prst="rect">
            <a:avLst/>
          </a:prstGeom>
        </p:spPr>
      </p:pic>
      <p:sp>
        <p:nvSpPr>
          <p:cNvPr id="3" name="Text Box 2"/>
          <p:cNvSpPr txBox="1"/>
          <p:nvPr/>
        </p:nvSpPr>
        <p:spPr>
          <a:xfrm>
            <a:off x="10467340" y="5475605"/>
            <a:ext cx="1605915" cy="583565"/>
          </a:xfrm>
          <a:prstGeom prst="rect">
            <a:avLst/>
          </a:prstGeom>
          <a:noFill/>
        </p:spPr>
        <p:txBody>
          <a:bodyPr wrap="none" rtlCol="0">
            <a:spAutoFit/>
          </a:bodyPr>
          <a:p>
            <a:r>
              <a:rPr lang="en-US" sz="3200" b="1"/>
              <a:t>PLOT 8</a:t>
            </a:r>
            <a:endParaRPr lang="en-US" sz="32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rPr>
              <a:t>Additional Analysis :Problem overs days of week</a:t>
            </a:r>
            <a:endParaRPr 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sym typeface="+mn-ea"/>
              </a:rPr>
              <a:t>According to previous slide </a:t>
            </a:r>
            <a:endParaRPr lang="en-US">
              <a:sym typeface="+mn-ea"/>
            </a:endParaRPr>
          </a:p>
          <a:p>
            <a:r>
              <a:rPr lang="en-US">
                <a:sym typeface="+mn-ea"/>
              </a:rPr>
              <a:t>At weekdays till Friday there is problem of Non-availablity of Cars from Airport to City while trip completed and canclellation is same throughout the week from both pickup point.</a:t>
            </a:r>
            <a:endParaRPr lang="en-US"/>
          </a:p>
          <a:p>
            <a:endParaRPr lang="en-US"/>
          </a:p>
        </p:txBody>
      </p:sp>
      <p:sp>
        <p:nvSpPr>
          <p:cNvPr id="5" name="Text Box 4"/>
          <p:cNvSpPr txBox="1"/>
          <p:nvPr/>
        </p:nvSpPr>
        <p:spPr>
          <a:xfrm>
            <a:off x="7432675" y="2552700"/>
            <a:ext cx="4176395" cy="398780"/>
          </a:xfrm>
          <a:prstGeom prst="rect">
            <a:avLst/>
          </a:prstGeom>
          <a:noFill/>
        </p:spPr>
        <p:txBody>
          <a:bodyPr wrap="square" rtlCol="0">
            <a:spAutoFit/>
          </a:bodyPr>
          <a:p>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Number of requests per time slot</a:t>
            </a:r>
            <a:endParaRPr lang="en-US"/>
          </a:p>
        </p:txBody>
      </p:sp>
      <p:pic>
        <p:nvPicPr>
          <p:cNvPr id="4" name="Content Placeholder 3"/>
          <p:cNvPicPr>
            <a:picLocks noChangeAspect="1"/>
          </p:cNvPicPr>
          <p:nvPr>
            <p:ph idx="1"/>
          </p:nvPr>
        </p:nvPicPr>
        <p:blipFill>
          <a:blip r:embed="rId1"/>
          <a:stretch>
            <a:fillRect/>
          </a:stretch>
        </p:blipFill>
        <p:spPr>
          <a:xfrm>
            <a:off x="321310" y="773430"/>
            <a:ext cx="10219690" cy="6002020"/>
          </a:xfrm>
          <a:prstGeom prst="rect">
            <a:avLst/>
          </a:prstGeom>
        </p:spPr>
      </p:pic>
      <p:sp>
        <p:nvSpPr>
          <p:cNvPr id="5" name="Text Box 4"/>
          <p:cNvSpPr txBox="1"/>
          <p:nvPr/>
        </p:nvSpPr>
        <p:spPr>
          <a:xfrm>
            <a:off x="9558020" y="5400040"/>
            <a:ext cx="1605915" cy="583565"/>
          </a:xfrm>
          <a:prstGeom prst="rect">
            <a:avLst/>
          </a:prstGeom>
          <a:noFill/>
        </p:spPr>
        <p:txBody>
          <a:bodyPr wrap="none" rtlCol="0">
            <a:spAutoFit/>
          </a:bodyPr>
          <a:p>
            <a:r>
              <a:rPr lang="en-US" sz="3200" b="1"/>
              <a:t>PLOT 9</a:t>
            </a:r>
            <a:endParaRPr lang="en-US" sz="3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Reasons for Demand Supply Gap:</a:t>
            </a:r>
            <a:endParaRPr lang="en-US"/>
          </a:p>
        </p:txBody>
      </p:sp>
      <p:sp>
        <p:nvSpPr>
          <p:cNvPr id="3" name="Content Placeholder 2"/>
          <p:cNvSpPr>
            <a:spLocks noGrp="1"/>
          </p:cNvSpPr>
          <p:nvPr>
            <p:ph idx="1"/>
          </p:nvPr>
        </p:nvSpPr>
        <p:spPr/>
        <p:txBody>
          <a:bodyPr/>
          <a:p>
            <a:r>
              <a:rPr lang="en-US"/>
              <a:t>In Late evening there is gap as no cars are available from airport to city :</a:t>
            </a:r>
            <a:endParaRPr lang="en-US"/>
          </a:p>
          <a:p>
            <a:pPr marL="0" indent="0">
              <a:buNone/>
            </a:pPr>
            <a:r>
              <a:rPr lang="en-US"/>
              <a:t> 1) Less rides from City to airport in afternoon and Evening(From plot 9).</a:t>
            </a:r>
            <a:endParaRPr lang="en-US"/>
          </a:p>
          <a:p>
            <a:r>
              <a:rPr lang="en-US"/>
              <a:t>In Morning there is gap as cancellation are made by drivers from city to airport:</a:t>
            </a:r>
            <a:endParaRPr lang="en-US"/>
          </a:p>
          <a:p>
            <a:pPr marL="0" indent="0">
              <a:buNone/>
            </a:pPr>
            <a:r>
              <a:rPr lang="en-US"/>
              <a:t>1)As they are having large number of requests as we can see from Plot 5 maximum numbers of request are fulfiled in morning.</a:t>
            </a:r>
            <a:endParaRPr lang="en-US"/>
          </a:p>
          <a:p>
            <a:pPr marL="0" indent="0">
              <a:buNone/>
            </a:pPr>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4000">
                <a:solidFill>
                  <a:schemeClr val="tx1"/>
                </a:solidFill>
                <a:effectLst>
                  <a:outerShdw blurRad="38100" dist="19050" dir="2700000" algn="tl" rotWithShape="0">
                    <a:schemeClr val="dk1">
                      <a:alpha val="40000"/>
                    </a:schemeClr>
                  </a:outerShdw>
                </a:effectLst>
                <a:sym typeface="+mn-ea"/>
              </a:rPr>
            </a:br>
            <a:r>
              <a:rPr lang="en-US" sz="4000">
                <a:solidFill>
                  <a:schemeClr val="tx1"/>
                </a:solidFill>
                <a:effectLst>
                  <a:outerShdw blurRad="38100" dist="19050" dir="2700000" algn="tl" rotWithShape="0">
                    <a:schemeClr val="dk1">
                      <a:alpha val="40000"/>
                    </a:schemeClr>
                  </a:outerShdw>
                </a:effectLst>
                <a:sym typeface="+mn-ea"/>
              </a:rPr>
              <a:t>Approached Solutions:</a:t>
            </a:r>
            <a:br>
              <a:rPr lang="en-US" sz="4000">
                <a:solidFill>
                  <a:schemeClr val="tx1"/>
                </a:solidFill>
                <a:effectLst>
                  <a:outerShdw blurRad="38100" dist="19050" dir="2700000" algn="tl" rotWithShape="0">
                    <a:schemeClr val="dk1">
                      <a:alpha val="40000"/>
                    </a:schemeClr>
                  </a:outerShdw>
                </a:effectLst>
              </a:rPr>
            </a:br>
            <a:endParaRPr lang="en-US" sz="40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t>In general there is problem of non-</a:t>
            </a:r>
            <a:r>
              <a:rPr lang="en-US">
                <a:sym typeface="+mn-ea"/>
              </a:rPr>
              <a:t>availabilty  </a:t>
            </a:r>
            <a:r>
              <a:rPr lang="en-US"/>
              <a:t> of cars which can be ensured by increasing numbers of cars in route.</a:t>
            </a:r>
            <a:endParaRPr lang="en-US"/>
          </a:p>
          <a:p>
            <a:r>
              <a:rPr lang="en-US"/>
              <a:t>In Late evening (7 pm to  9 pm) numbers  of cars must increased from Airport to city by informing nearby drivers to airport about large requests at airport.</a:t>
            </a:r>
            <a:endParaRPr lang="en-US"/>
          </a:p>
          <a:p>
            <a:r>
              <a:rPr lang="en-US"/>
              <a:t>In Morning between 5 AM to 12 PM there is cancellation of rides from City to airport which can be solved by providing some extra allowances to drivers who ride on that route and by increasing numbers of cars overall.</a:t>
            </a:r>
            <a:endParaRPr lang="en-US"/>
          </a:p>
          <a:p>
            <a:r>
              <a:rPr lang="en-US"/>
              <a:t>On weekends there is non availablity of Cars which must be solved too by providing extra cars on route.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2890" y="190500"/>
            <a:ext cx="11319510" cy="582930"/>
          </a:xfrm>
        </p:spPr>
        <p:txBody>
          <a:bodyPr>
            <a:normAutofit/>
          </a:bodyPr>
          <a:p>
            <a:r>
              <a:rPr lang="en-US" sz="3200">
                <a:solidFill>
                  <a:schemeClr val="tx1"/>
                </a:solidFill>
                <a:effectLst>
                  <a:outerShdw blurRad="38100" dist="19050" dir="2700000" algn="tl" rotWithShape="0">
                    <a:schemeClr val="dk1">
                      <a:alpha val="40000"/>
                    </a:schemeClr>
                  </a:outerShdw>
                </a:effectLst>
              </a:rPr>
              <a:t>Frequency plot for Status for cancelled and no cars available</a:t>
            </a:r>
            <a:endParaRPr lang="en-US" sz="3200">
              <a:solidFill>
                <a:schemeClr val="tx1"/>
              </a:solidFill>
              <a:effectLst>
                <a:outerShdw blurRad="38100" dist="19050" dir="2700000" algn="tl" rotWithShape="0">
                  <a:schemeClr val="dk1">
                    <a:alpha val="40000"/>
                  </a:schemeClr>
                </a:outerShdw>
              </a:effectLst>
            </a:endParaRPr>
          </a:p>
        </p:txBody>
      </p:sp>
      <p:pic>
        <p:nvPicPr>
          <p:cNvPr id="9" name="Content Placeholder 8"/>
          <p:cNvPicPr>
            <a:picLocks noChangeAspect="1"/>
          </p:cNvPicPr>
          <p:nvPr>
            <p:ph sz="half" idx="2"/>
          </p:nvPr>
        </p:nvPicPr>
        <p:blipFill>
          <a:blip r:embed="rId1"/>
          <a:stretch>
            <a:fillRect/>
          </a:stretch>
        </p:blipFill>
        <p:spPr>
          <a:xfrm>
            <a:off x="3440430" y="1842135"/>
            <a:ext cx="6305550" cy="4601210"/>
          </a:xfrm>
          <a:prstGeom prst="rect">
            <a:avLst/>
          </a:prstGeom>
        </p:spPr>
      </p:pic>
      <p:sp>
        <p:nvSpPr>
          <p:cNvPr id="3" name="Text Box 2"/>
          <p:cNvSpPr txBox="1"/>
          <p:nvPr/>
        </p:nvSpPr>
        <p:spPr>
          <a:xfrm>
            <a:off x="8140700" y="5672455"/>
            <a:ext cx="1605915" cy="583565"/>
          </a:xfrm>
          <a:prstGeom prst="rect">
            <a:avLst/>
          </a:prstGeom>
          <a:noFill/>
        </p:spPr>
        <p:txBody>
          <a:bodyPr wrap="none" rtlCol="0">
            <a:spAutoFit/>
          </a:bodyPr>
          <a:p>
            <a:r>
              <a:rPr lang="en-US" sz="3200" b="1"/>
              <a:t>PLOT 1</a:t>
            </a:r>
            <a:endParaRPr lang="en-US" sz="3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rPr>
              <a:t>Most  problematic type of request</a:t>
            </a:r>
            <a:endParaRPr lang="en-US">
              <a:solidFill>
                <a:schemeClr val="tx1"/>
              </a:solidFill>
              <a:effectLst>
                <a:outerShdw blurRad="38100" dist="19050" dir="2700000" algn="tl" rotWithShape="0">
                  <a:schemeClr val="dk1">
                    <a:alpha val="40000"/>
                  </a:schemeClr>
                </a:outerShdw>
              </a:effectLst>
            </a:endParaRPr>
          </a:p>
        </p:txBody>
      </p:sp>
      <p:pic>
        <p:nvPicPr>
          <p:cNvPr id="6" name="Content Placeholder 5"/>
          <p:cNvPicPr>
            <a:picLocks noChangeAspect="1"/>
          </p:cNvPicPr>
          <p:nvPr>
            <p:ph idx="1"/>
          </p:nvPr>
        </p:nvPicPr>
        <p:blipFill>
          <a:blip r:embed="rId1">
            <a:lum bright="-6000" contrast="12000"/>
          </a:blip>
          <a:stretch>
            <a:fillRect/>
          </a:stretch>
        </p:blipFill>
        <p:spPr>
          <a:xfrm>
            <a:off x="26670" y="1841500"/>
            <a:ext cx="10145388" cy="4937760"/>
          </a:xfrm>
          <a:prstGeom prst="rect">
            <a:avLst/>
          </a:prstGeom>
        </p:spPr>
      </p:pic>
      <p:sp>
        <p:nvSpPr>
          <p:cNvPr id="7" name="Text Box 6"/>
          <p:cNvSpPr txBox="1"/>
          <p:nvPr/>
        </p:nvSpPr>
        <p:spPr>
          <a:xfrm>
            <a:off x="8068310" y="2202815"/>
            <a:ext cx="3590290" cy="2245360"/>
          </a:xfrm>
          <a:prstGeom prst="rect">
            <a:avLst/>
          </a:prstGeom>
          <a:noFill/>
        </p:spPr>
        <p:txBody>
          <a:bodyPr wrap="square" rtlCol="0">
            <a:spAutoFit/>
          </a:bodyPr>
          <a:p>
            <a:r>
              <a:rPr lang="en-US" sz="2800" b="1"/>
              <a:t>Problem 1</a:t>
            </a:r>
            <a:r>
              <a:rPr lang="en-US" sz="2800"/>
              <a:t>: From this plot it is clear that most problematic request so far is from Airport to city</a:t>
            </a:r>
            <a:endParaRPr lang="en-US" sz="2800"/>
          </a:p>
        </p:txBody>
      </p:sp>
      <p:sp>
        <p:nvSpPr>
          <p:cNvPr id="3" name="Text Box 2"/>
          <p:cNvSpPr txBox="1"/>
          <p:nvPr/>
        </p:nvSpPr>
        <p:spPr>
          <a:xfrm>
            <a:off x="8065135" y="5868670"/>
            <a:ext cx="1605915" cy="583565"/>
          </a:xfrm>
          <a:prstGeom prst="rect">
            <a:avLst/>
          </a:prstGeom>
          <a:noFill/>
        </p:spPr>
        <p:txBody>
          <a:bodyPr wrap="none" rtlCol="0">
            <a:spAutoFit/>
          </a:bodyPr>
          <a:p>
            <a:r>
              <a:rPr lang="en-US" sz="3200" b="1"/>
              <a:t>PLOT 2</a:t>
            </a:r>
            <a:endParaRPr lang="en-US" sz="3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rPr>
              <a:t>Time Slots of problematic rides</a:t>
            </a:r>
            <a:endParaRPr lang="en-US">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7985125" y="2217420"/>
            <a:ext cx="3512820" cy="3107690"/>
          </a:xfrm>
          <a:prstGeom prst="rect">
            <a:avLst/>
          </a:prstGeom>
          <a:noFill/>
        </p:spPr>
        <p:txBody>
          <a:bodyPr wrap="square" rtlCol="0">
            <a:spAutoFit/>
          </a:bodyPr>
          <a:p>
            <a:r>
              <a:rPr lang="en-US" sz="2800" b="1"/>
              <a:t>Problem 2:</a:t>
            </a:r>
            <a:r>
              <a:rPr lang="en-US" sz="2800"/>
              <a:t> From plot </a:t>
            </a:r>
            <a:r>
              <a:rPr lang="en-US" sz="2800" b="1"/>
              <a:t>“Late Evening</a:t>
            </a:r>
            <a:r>
              <a:rPr lang="en-US" sz="2800"/>
              <a:t>” is most problematic time slot and then it is </a:t>
            </a:r>
            <a:r>
              <a:rPr lang="en-US" sz="2800" b="1"/>
              <a:t>Morning</a:t>
            </a:r>
            <a:r>
              <a:rPr lang="en-US" sz="2800"/>
              <a:t> slot which causing trouble.</a:t>
            </a:r>
            <a:endParaRPr lang="en-US" sz="2800"/>
          </a:p>
        </p:txBody>
      </p:sp>
      <p:pic>
        <p:nvPicPr>
          <p:cNvPr id="8" name="Content Placeholder 7"/>
          <p:cNvPicPr>
            <a:picLocks noChangeAspect="1"/>
          </p:cNvPicPr>
          <p:nvPr>
            <p:ph idx="1"/>
          </p:nvPr>
        </p:nvPicPr>
        <p:blipFill>
          <a:blip r:embed="rId1"/>
          <a:stretch>
            <a:fillRect/>
          </a:stretch>
        </p:blipFill>
        <p:spPr>
          <a:xfrm>
            <a:off x="315595" y="1207135"/>
            <a:ext cx="7668895" cy="5483225"/>
          </a:xfrm>
          <a:prstGeom prst="rect">
            <a:avLst/>
          </a:prstGeom>
        </p:spPr>
      </p:pic>
      <p:sp>
        <p:nvSpPr>
          <p:cNvPr id="3" name="Text Box 2"/>
          <p:cNvSpPr txBox="1"/>
          <p:nvPr/>
        </p:nvSpPr>
        <p:spPr>
          <a:xfrm>
            <a:off x="6478905" y="5808345"/>
            <a:ext cx="2073910" cy="583565"/>
          </a:xfrm>
          <a:prstGeom prst="rect">
            <a:avLst/>
          </a:prstGeom>
          <a:noFill/>
        </p:spPr>
        <p:txBody>
          <a:bodyPr wrap="square" rtlCol="0">
            <a:spAutoFit/>
          </a:bodyPr>
          <a:p>
            <a:r>
              <a:rPr lang="en-US" sz="3200" b="1"/>
              <a:t>PLOT 3</a:t>
            </a:r>
            <a:endParaRPr lang="en-US" sz="3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a:solidFill>
                  <a:schemeClr val="tx1"/>
                </a:solidFill>
                <a:effectLst>
                  <a:outerShdw blurRad="38100" dist="19050" dir="2700000" algn="tl" rotWithShape="0">
                    <a:schemeClr val="dk1">
                      <a:alpha val="40000"/>
                    </a:schemeClr>
                  </a:outerShdw>
                </a:effectLst>
                <a:sym typeface="+mn-ea"/>
              </a:rPr>
              <a:t>Time Slots of problematic rides among pickup points</a:t>
            </a:r>
            <a:endParaRPr lang="en-US">
              <a:solidFill>
                <a:schemeClr val="tx1"/>
              </a:solidFill>
              <a:effectLst>
                <a:outerShdw blurRad="38100" dist="19050" dir="2700000" algn="tl" rotWithShape="0">
                  <a:schemeClr val="dk1">
                    <a:alpha val="40000"/>
                  </a:schemeClr>
                </a:outerShdw>
              </a:effectLst>
              <a:sym typeface="+mn-ea"/>
            </a:endParaRPr>
          </a:p>
        </p:txBody>
      </p:sp>
      <p:pic>
        <p:nvPicPr>
          <p:cNvPr id="8" name="Content Placeholder 7"/>
          <p:cNvPicPr>
            <a:picLocks noChangeAspect="1"/>
          </p:cNvPicPr>
          <p:nvPr>
            <p:ph idx="1"/>
          </p:nvPr>
        </p:nvPicPr>
        <p:blipFill>
          <a:blip r:embed="rId1"/>
          <a:stretch>
            <a:fillRect/>
          </a:stretch>
        </p:blipFill>
        <p:spPr>
          <a:xfrm>
            <a:off x="-135890" y="1428115"/>
            <a:ext cx="12675870" cy="5887085"/>
          </a:xfrm>
          <a:prstGeom prst="rect">
            <a:avLst/>
          </a:prstGeom>
        </p:spPr>
      </p:pic>
      <p:sp>
        <p:nvSpPr>
          <p:cNvPr id="3" name="Text Box 2"/>
          <p:cNvSpPr txBox="1"/>
          <p:nvPr/>
        </p:nvSpPr>
        <p:spPr>
          <a:xfrm>
            <a:off x="10907395" y="5629910"/>
            <a:ext cx="1631950" cy="583565"/>
          </a:xfrm>
          <a:prstGeom prst="rect">
            <a:avLst/>
          </a:prstGeom>
          <a:noFill/>
        </p:spPr>
        <p:txBody>
          <a:bodyPr wrap="square" rtlCol="0">
            <a:spAutoFit/>
          </a:bodyPr>
          <a:p>
            <a:r>
              <a:rPr lang="en-US" sz="3200" b="1"/>
              <a:t>PLOT 4</a:t>
            </a:r>
            <a:endParaRPr lang="en-US" sz="3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ym typeface="+mn-ea"/>
              </a:rPr>
              <a:t>Problem 3</a:t>
            </a:r>
            <a:r>
              <a:rPr lang="en-US" sz="3200">
                <a:sym typeface="+mn-ea"/>
              </a:rPr>
              <a:t>:</a:t>
            </a:r>
            <a:endParaRPr lang="en-US" sz="3200">
              <a:sym typeface="+mn-ea"/>
            </a:endParaRPr>
          </a:p>
        </p:txBody>
      </p:sp>
      <p:sp>
        <p:nvSpPr>
          <p:cNvPr id="3" name="Content Placeholder 2"/>
          <p:cNvSpPr>
            <a:spLocks noGrp="1"/>
          </p:cNvSpPr>
          <p:nvPr>
            <p:ph idx="1"/>
          </p:nvPr>
        </p:nvSpPr>
        <p:spPr/>
        <p:txBody>
          <a:bodyPr/>
          <a:p>
            <a:pPr algn="l"/>
            <a:r>
              <a:rPr lang="en-US">
                <a:sym typeface="+mn-ea"/>
              </a:rPr>
              <a:t> From plot  in previous slide :</a:t>
            </a:r>
            <a:endParaRPr lang="en-US"/>
          </a:p>
          <a:p>
            <a:pPr algn="l"/>
            <a:endParaRPr lang="en-US" b="1">
              <a:sym typeface="+mn-ea"/>
            </a:endParaRPr>
          </a:p>
          <a:p>
            <a:pPr algn="l"/>
            <a:r>
              <a:rPr lang="en-US" b="1">
                <a:sym typeface="+mn-ea"/>
              </a:rPr>
              <a:t>From City to Airport most problematic time slot is Morning </a:t>
            </a:r>
            <a:r>
              <a:rPr lang="en-US">
                <a:sym typeface="+mn-ea"/>
              </a:rPr>
              <a:t>where bookings are </a:t>
            </a:r>
            <a:r>
              <a:rPr lang="en-US" b="1">
                <a:sym typeface="+mn-ea"/>
              </a:rPr>
              <a:t>cancelled</a:t>
            </a:r>
            <a:r>
              <a:rPr lang="en-US">
                <a:sym typeface="+mn-ea"/>
              </a:rPr>
              <a:t> by driver and next problem in no availability of cars in morning.</a:t>
            </a:r>
            <a:endParaRPr lang="en-US"/>
          </a:p>
          <a:p>
            <a:pPr algn="l"/>
            <a:r>
              <a:rPr lang="en-US" b="1">
                <a:sym typeface="+mn-ea"/>
              </a:rPr>
              <a:t>From Airport to City most problematic time is Late evening</a:t>
            </a:r>
            <a:r>
              <a:rPr lang="en-US">
                <a:sym typeface="+mn-ea"/>
              </a:rPr>
              <a:t> due to </a:t>
            </a:r>
            <a:r>
              <a:rPr lang="en-US" b="1">
                <a:sym typeface="+mn-ea"/>
              </a:rPr>
              <a:t>non availability of cars</a:t>
            </a:r>
            <a:r>
              <a:rPr lang="en-US">
                <a:sym typeface="+mn-ea"/>
              </a:rPr>
              <a:t>.</a:t>
            </a:r>
            <a:endParaRPr lang="en-US"/>
          </a:p>
          <a:p>
            <a:pPr marL="0" indent="0">
              <a:buNone/>
            </a:pPr>
            <a:endParaRPr lang="en-US"/>
          </a:p>
        </p:txBody>
      </p:sp>
      <p:sp>
        <p:nvSpPr>
          <p:cNvPr id="5" name="Text Box 4"/>
          <p:cNvSpPr txBox="1"/>
          <p:nvPr/>
        </p:nvSpPr>
        <p:spPr>
          <a:xfrm>
            <a:off x="7392035" y="2869565"/>
            <a:ext cx="4745990" cy="398780"/>
          </a:xfrm>
          <a:prstGeom prst="rect">
            <a:avLst/>
          </a:prstGeom>
          <a:noFill/>
        </p:spPr>
        <p:txBody>
          <a:bodyPr wrap="square" rtlCol="0">
            <a:spAutoFit/>
          </a:bodyPr>
          <a:p>
            <a:pPr algn="l"/>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rPr>
              <a:t>Highest Supply Demand Gap Time slots</a:t>
            </a:r>
            <a:endParaRPr lang="en-US">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8301990" y="2498090"/>
            <a:ext cx="3625850" cy="2676525"/>
          </a:xfrm>
          <a:prstGeom prst="rect">
            <a:avLst/>
          </a:prstGeom>
          <a:noFill/>
        </p:spPr>
        <p:txBody>
          <a:bodyPr wrap="square" rtlCol="0">
            <a:spAutoFit/>
          </a:bodyPr>
          <a:p>
            <a:r>
              <a:rPr lang="en-US" sz="2800" b="1"/>
              <a:t>Problem 4:</a:t>
            </a:r>
            <a:endParaRPr lang="en-US" sz="2800"/>
          </a:p>
          <a:p>
            <a:r>
              <a:rPr lang="en-US" sz="2800"/>
              <a:t>From plot most </a:t>
            </a:r>
            <a:r>
              <a:rPr lang="en-US" sz="2800" b="1"/>
              <a:t>Demand Supply gap</a:t>
            </a:r>
            <a:endParaRPr lang="en-US" sz="2800" b="1"/>
          </a:p>
          <a:p>
            <a:r>
              <a:rPr lang="en-US" sz="2800" b="1"/>
              <a:t> is in time slot Late Evening</a:t>
            </a:r>
            <a:r>
              <a:rPr lang="en-US" sz="2800"/>
              <a:t>. And </a:t>
            </a:r>
            <a:r>
              <a:rPr lang="en-US" sz="2800" b="1"/>
              <a:t>then in Morning</a:t>
            </a:r>
            <a:r>
              <a:rPr lang="en-US" sz="2800"/>
              <a:t>.</a:t>
            </a:r>
            <a:endParaRPr lang="en-US" sz="2800"/>
          </a:p>
        </p:txBody>
      </p:sp>
      <p:pic>
        <p:nvPicPr>
          <p:cNvPr id="8" name="Content Placeholder 7"/>
          <p:cNvPicPr>
            <a:picLocks noChangeAspect="1"/>
          </p:cNvPicPr>
          <p:nvPr>
            <p:ph idx="1"/>
          </p:nvPr>
        </p:nvPicPr>
        <p:blipFill>
          <a:blip r:embed="rId1"/>
          <a:stretch>
            <a:fillRect/>
          </a:stretch>
        </p:blipFill>
        <p:spPr>
          <a:xfrm>
            <a:off x="128270" y="1296035"/>
            <a:ext cx="8310880" cy="5425440"/>
          </a:xfrm>
          <a:prstGeom prst="rect">
            <a:avLst/>
          </a:prstGeom>
        </p:spPr>
      </p:pic>
      <p:sp>
        <p:nvSpPr>
          <p:cNvPr id="6" name="Text Box 5"/>
          <p:cNvSpPr txBox="1"/>
          <p:nvPr/>
        </p:nvSpPr>
        <p:spPr>
          <a:xfrm>
            <a:off x="6977380" y="5174615"/>
            <a:ext cx="1827530" cy="583565"/>
          </a:xfrm>
          <a:prstGeom prst="rect">
            <a:avLst/>
          </a:prstGeom>
          <a:noFill/>
        </p:spPr>
        <p:txBody>
          <a:bodyPr wrap="square" rtlCol="0">
            <a:spAutoFit/>
          </a:bodyPr>
          <a:p>
            <a:r>
              <a:rPr lang="en-US" sz="3200" b="1"/>
              <a:t>Plot 5</a:t>
            </a:r>
            <a:endParaRPr lang="en-US" sz="3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a:solidFill>
                  <a:schemeClr val="tx1"/>
                </a:solidFill>
                <a:effectLst>
                  <a:outerShdw blurRad="38100" dist="19050" dir="2700000" algn="tl" rotWithShape="0">
                    <a:schemeClr val="dk1">
                      <a:alpha val="40000"/>
                    </a:schemeClr>
                  </a:outerShdw>
                </a:effectLst>
              </a:rPr>
              <a:t>In Late Evening most problematic pickup point</a:t>
            </a:r>
            <a:endParaRPr lang="en-US">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7568565" y="1962150"/>
            <a:ext cx="4013835" cy="2245360"/>
          </a:xfrm>
          <a:prstGeom prst="rect">
            <a:avLst/>
          </a:prstGeom>
          <a:noFill/>
        </p:spPr>
        <p:txBody>
          <a:bodyPr wrap="square" rtlCol="0">
            <a:spAutoFit/>
          </a:bodyPr>
          <a:p>
            <a:r>
              <a:rPr lang="en-US" sz="2800" b="1"/>
              <a:t>Problem 5</a:t>
            </a:r>
            <a:r>
              <a:rPr lang="en-US" sz="2800"/>
              <a:t>:It is from </a:t>
            </a:r>
            <a:r>
              <a:rPr lang="en-US" sz="2800" b="1"/>
              <a:t>Airport to City where non availability of car is issue in Late evening</a:t>
            </a:r>
            <a:r>
              <a:rPr lang="en-US" sz="2800"/>
              <a:t>.</a:t>
            </a:r>
            <a:endParaRPr lang="en-US" sz="2800"/>
          </a:p>
        </p:txBody>
      </p:sp>
      <p:pic>
        <p:nvPicPr>
          <p:cNvPr id="10" name="Content Placeholder 9"/>
          <p:cNvPicPr>
            <a:picLocks noChangeAspect="1"/>
          </p:cNvPicPr>
          <p:nvPr>
            <p:ph idx="1"/>
          </p:nvPr>
        </p:nvPicPr>
        <p:blipFill>
          <a:blip r:embed="rId1"/>
          <a:stretch>
            <a:fillRect/>
          </a:stretch>
        </p:blipFill>
        <p:spPr>
          <a:xfrm>
            <a:off x="673735" y="1270635"/>
            <a:ext cx="4514215" cy="5295265"/>
          </a:xfrm>
          <a:prstGeom prst="rect">
            <a:avLst/>
          </a:prstGeom>
        </p:spPr>
      </p:pic>
      <p:sp>
        <p:nvSpPr>
          <p:cNvPr id="3" name="Text Box 2"/>
          <p:cNvSpPr txBox="1"/>
          <p:nvPr/>
        </p:nvSpPr>
        <p:spPr>
          <a:xfrm>
            <a:off x="4968240" y="6035040"/>
            <a:ext cx="1605915" cy="583565"/>
          </a:xfrm>
          <a:prstGeom prst="rect">
            <a:avLst/>
          </a:prstGeom>
          <a:noFill/>
        </p:spPr>
        <p:txBody>
          <a:bodyPr wrap="none" rtlCol="0">
            <a:spAutoFit/>
          </a:bodyPr>
          <a:p>
            <a:r>
              <a:rPr lang="en-US" sz="3200" b="1"/>
              <a:t>PLOT 6</a:t>
            </a:r>
            <a:endParaRPr lang="en-US" sz="3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chemeClr val="tx1"/>
                </a:solidFill>
                <a:effectLst>
                  <a:outerShdw blurRad="38100" dist="19050" dir="2700000" algn="tl" rotWithShape="0">
                    <a:schemeClr val="dk1">
                      <a:alpha val="40000"/>
                    </a:schemeClr>
                  </a:outerShdw>
                </a:effectLst>
                <a:sym typeface="+mn-ea"/>
              </a:rPr>
              <a:t>In Morning most problematic pickup point</a:t>
            </a:r>
            <a:b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US"/>
          </a:p>
        </p:txBody>
      </p:sp>
      <p:sp>
        <p:nvSpPr>
          <p:cNvPr id="5" name="Text Box 4"/>
          <p:cNvSpPr txBox="1"/>
          <p:nvPr/>
        </p:nvSpPr>
        <p:spPr>
          <a:xfrm>
            <a:off x="6979920" y="2703195"/>
            <a:ext cx="4483100" cy="2245360"/>
          </a:xfrm>
          <a:prstGeom prst="rect">
            <a:avLst/>
          </a:prstGeom>
          <a:noFill/>
        </p:spPr>
        <p:txBody>
          <a:bodyPr wrap="square" rtlCol="0">
            <a:spAutoFit/>
          </a:bodyPr>
          <a:p>
            <a:r>
              <a:rPr lang="en-US" sz="2800" b="1"/>
              <a:t>Probelm 6:</a:t>
            </a:r>
            <a:r>
              <a:rPr lang="en-US" sz="2800"/>
              <a:t>In </a:t>
            </a:r>
            <a:r>
              <a:rPr lang="en-US" sz="2800" b="1"/>
              <a:t>morning</a:t>
            </a:r>
            <a:r>
              <a:rPr lang="en-US" sz="2800"/>
              <a:t> most problematic rides are from </a:t>
            </a:r>
            <a:r>
              <a:rPr lang="en-US" sz="2800" b="1"/>
              <a:t>City to Airport </a:t>
            </a:r>
            <a:r>
              <a:rPr lang="en-US" sz="2800"/>
              <a:t>due to </a:t>
            </a:r>
            <a:r>
              <a:rPr lang="en-US" sz="2800" b="1"/>
              <a:t>cancellations </a:t>
            </a:r>
            <a:r>
              <a:rPr lang="en-US" sz="2800"/>
              <a:t>made by driver.</a:t>
            </a:r>
            <a:endParaRPr lang="en-US" sz="2800"/>
          </a:p>
        </p:txBody>
      </p:sp>
      <p:pic>
        <p:nvPicPr>
          <p:cNvPr id="6" name="Content Placeholder 5"/>
          <p:cNvPicPr>
            <a:picLocks noChangeAspect="1"/>
          </p:cNvPicPr>
          <p:nvPr>
            <p:ph idx="1"/>
          </p:nvPr>
        </p:nvPicPr>
        <p:blipFill>
          <a:blip r:embed="rId1">
            <a:lum bright="-6000" contrast="12000"/>
          </a:blip>
          <a:stretch>
            <a:fillRect/>
          </a:stretch>
        </p:blipFill>
        <p:spPr>
          <a:xfrm>
            <a:off x="618490" y="1405890"/>
            <a:ext cx="5212080" cy="5294630"/>
          </a:xfrm>
          <a:prstGeom prst="rect">
            <a:avLst/>
          </a:prstGeom>
        </p:spPr>
      </p:pic>
      <p:sp>
        <p:nvSpPr>
          <p:cNvPr id="3" name="Text Box 2"/>
          <p:cNvSpPr txBox="1"/>
          <p:nvPr/>
        </p:nvSpPr>
        <p:spPr>
          <a:xfrm>
            <a:off x="5783580" y="5654040"/>
            <a:ext cx="1605915" cy="583565"/>
          </a:xfrm>
          <a:prstGeom prst="rect">
            <a:avLst/>
          </a:prstGeom>
          <a:noFill/>
        </p:spPr>
        <p:txBody>
          <a:bodyPr wrap="none" rtlCol="0">
            <a:spAutoFit/>
          </a:bodyPr>
          <a:p>
            <a:r>
              <a:rPr lang="en-US" sz="3200" b="1"/>
              <a:t>PLOT 7</a:t>
            </a:r>
            <a:endParaRPr lang="en-US" sz="3200" b="1"/>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2510</Words>
  <Application>WPS Presentation</Application>
  <PresentationFormat>Widescreen</PresentationFormat>
  <Paragraphs>81</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Gear Drives</vt:lpstr>
      <vt:lpstr>Uber Supply Demand Gap</vt:lpstr>
      <vt:lpstr>Frequency plot for Status for cancelled and no cars available</vt:lpstr>
      <vt:lpstr>Most  problematic type of request</vt:lpstr>
      <vt:lpstr>Time Slots of problematic rides</vt:lpstr>
      <vt:lpstr>Time Slots of problematic rides among pickup points</vt:lpstr>
      <vt:lpstr>Problem 3:</vt:lpstr>
      <vt:lpstr>Highest Supply Demand Gap Time slots</vt:lpstr>
      <vt:lpstr>In Late Evening most problematic pickup point</vt:lpstr>
      <vt:lpstr>In Morning most problematic pickup point </vt:lpstr>
      <vt:lpstr>Status of rides over whole week</vt:lpstr>
      <vt:lpstr>Additional Analysis :Problem overs days of week</vt:lpstr>
      <vt:lpstr>Number of requests per time slot</vt:lpstr>
      <vt:lpstr>Reasons for Demand Supply Gap:</vt:lpstr>
      <vt:lpstr> Approached Solutions: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 Demand Gap</dc:title>
  <dc:creator>Rini</dc:creator>
  <cp:lastModifiedBy>Rini</cp:lastModifiedBy>
  <cp:revision>6</cp:revision>
  <dcterms:created xsi:type="dcterms:W3CDTF">2018-11-28T17:43:00Z</dcterms:created>
  <dcterms:modified xsi:type="dcterms:W3CDTF">2018-11-30T15:39:35Z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