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5" r:id="rId4"/>
    <p:sldId id="271" r:id="rId5"/>
    <p:sldId id="258" r:id="rId6"/>
    <p:sldId id="259" r:id="rId7"/>
    <p:sldId id="264" r:id="rId8"/>
    <p:sldId id="268" r:id="rId9"/>
    <p:sldId id="260" r:id="rId10"/>
    <p:sldId id="266" r:id="rId11"/>
    <p:sldId id="269" r:id="rId12"/>
    <p:sldId id="270" r:id="rId13"/>
    <p:sldId id="263" r:id="rId14"/>
    <p:sldId id="272" r:id="rId15"/>
    <p:sldId id="267" r:id="rId16"/>
  </p:sldIdLst>
  <p:sldSz cx="9144000" cy="6858000" type="screen4x3"/>
  <p:notesSz cx="6858000" cy="9144000"/>
  <p:custShowLst>
    <p:custShow name="Custom Show 1" id="0">
      <p:sldLst>
        <p:sld r:id="rId2"/>
        <p:sld r:id="rId3"/>
        <p:sld r:id="rId4"/>
        <p:sld r:id="rId5"/>
        <p:sld r:id="rId6"/>
        <p:sld r:id="rId7"/>
        <p:sld r:id="rId8"/>
        <p:sld r:id="rId9"/>
        <p:sld r:id="rId10"/>
        <p:sld r:id="rId11"/>
        <p:sld r:id="rId12"/>
        <p:sld r:id="rId13"/>
        <p:sld r:id="rId14"/>
        <p:sld r:id="rId1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466" y="-95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6" Type="http://schemas.openxmlformats.org/officeDocument/2006/relationships/image" Target="../media/image39.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6" Type="http://schemas.openxmlformats.org/officeDocument/2006/relationships/image" Target="../media/image39.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4AA6C-5829-40D7-859D-2A34FE51A1C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1575804-3183-4660-B39B-1B8CE1ED3140}">
      <dgm:prSet/>
      <dgm:spPr/>
      <dgm:t>
        <a:bodyPr/>
        <a:lstStyle/>
        <a:p>
          <a:pPr>
            <a:defRPr cap="all"/>
          </a:pPr>
          <a:r>
            <a:rPr lang="en-US" dirty="0"/>
            <a:t>This test case requires designing a data model to analyze marketing campaign performance.</a:t>
          </a:r>
        </a:p>
      </dgm:t>
    </dgm:pt>
    <dgm:pt modelId="{30609135-B800-458B-AF2A-1B4DEEAD150A}" type="parTrans" cxnId="{E7570818-EEED-4A8D-BECE-8581075DD6C3}">
      <dgm:prSet/>
      <dgm:spPr/>
      <dgm:t>
        <a:bodyPr/>
        <a:lstStyle/>
        <a:p>
          <a:endParaRPr lang="en-US"/>
        </a:p>
      </dgm:t>
    </dgm:pt>
    <dgm:pt modelId="{25B2F118-9A7E-459C-A477-BF13D619B490}" type="sibTrans" cxnId="{E7570818-EEED-4A8D-BECE-8581075DD6C3}">
      <dgm:prSet/>
      <dgm:spPr/>
      <dgm:t>
        <a:bodyPr/>
        <a:lstStyle/>
        <a:p>
          <a:endParaRPr lang="en-US"/>
        </a:p>
      </dgm:t>
    </dgm:pt>
    <dgm:pt modelId="{BE999EDE-8EDA-43C9-9BD4-AADDD4F70F83}">
      <dgm:prSet/>
      <dgm:spPr/>
      <dgm:t>
        <a:bodyPr/>
        <a:lstStyle/>
        <a:p>
          <a:pPr>
            <a:defRPr cap="all"/>
          </a:pPr>
          <a:r>
            <a:rPr lang="en-US"/>
            <a:t>Data sources: HubSpot (Marketing) &amp; Salesforce (Sales).</a:t>
          </a:r>
        </a:p>
      </dgm:t>
    </dgm:pt>
    <dgm:pt modelId="{0684E49B-3475-4B09-B71C-EEB3B7F3A84B}" type="parTrans" cxnId="{5785E1AA-FE2B-4CC8-9139-A7E34E711AC4}">
      <dgm:prSet/>
      <dgm:spPr/>
      <dgm:t>
        <a:bodyPr/>
        <a:lstStyle/>
        <a:p>
          <a:endParaRPr lang="en-US"/>
        </a:p>
      </dgm:t>
    </dgm:pt>
    <dgm:pt modelId="{8A98EFBE-8BA1-4FAC-AF65-C923ED959B9D}" type="sibTrans" cxnId="{5785E1AA-FE2B-4CC8-9139-A7E34E711AC4}">
      <dgm:prSet/>
      <dgm:spPr/>
      <dgm:t>
        <a:bodyPr/>
        <a:lstStyle/>
        <a:p>
          <a:endParaRPr lang="en-US"/>
        </a:p>
      </dgm:t>
    </dgm:pt>
    <dgm:pt modelId="{5790D38B-2698-40B8-8683-A61F2F0234B0}">
      <dgm:prSet/>
      <dgm:spPr/>
      <dgm:t>
        <a:bodyPr/>
        <a:lstStyle/>
        <a:p>
          <a:pPr>
            <a:defRPr cap="all"/>
          </a:pPr>
          <a:r>
            <a:rPr lang="en-US"/>
            <a:t>Objective: Enable reporting on campaign revenue, conversion rates, and yearly comparisons.</a:t>
          </a:r>
        </a:p>
      </dgm:t>
    </dgm:pt>
    <dgm:pt modelId="{07095FAA-FB14-4EEA-972B-DBA5E03AB0C1}" type="parTrans" cxnId="{78F8570A-C188-4D61-8ACE-930D5E68FC22}">
      <dgm:prSet/>
      <dgm:spPr/>
      <dgm:t>
        <a:bodyPr/>
        <a:lstStyle/>
        <a:p>
          <a:endParaRPr lang="en-US"/>
        </a:p>
      </dgm:t>
    </dgm:pt>
    <dgm:pt modelId="{E78024A6-BABA-461C-B0D1-C190513E106F}" type="sibTrans" cxnId="{78F8570A-C188-4D61-8ACE-930D5E68FC22}">
      <dgm:prSet/>
      <dgm:spPr/>
      <dgm:t>
        <a:bodyPr/>
        <a:lstStyle/>
        <a:p>
          <a:endParaRPr lang="en-US"/>
        </a:p>
      </dgm:t>
    </dgm:pt>
    <dgm:pt modelId="{16B7E98E-52B9-4C6E-A501-09CA63C1C8C0}">
      <dgm:prSet/>
      <dgm:spPr/>
      <dgm:t>
        <a:bodyPr/>
        <a:lstStyle/>
        <a:p>
          <a:pPr>
            <a:defRPr cap="all"/>
          </a:pPr>
          <a:r>
            <a:rPr lang="en-US" dirty="0"/>
            <a:t>Tools: </a:t>
          </a:r>
          <a:r>
            <a:rPr lang="en-US" dirty="0" err="1"/>
            <a:t>Airbyte</a:t>
          </a:r>
          <a:r>
            <a:rPr lang="en-US" dirty="0"/>
            <a:t>, Redshift, DBT, Airflow, SNS, </a:t>
          </a:r>
          <a:r>
            <a:rPr lang="en-US" dirty="0" err="1"/>
            <a:t>SlACK</a:t>
          </a:r>
          <a:r>
            <a:rPr lang="en-US" dirty="0"/>
            <a:t>, great expectations.</a:t>
          </a:r>
        </a:p>
      </dgm:t>
    </dgm:pt>
    <dgm:pt modelId="{2144B774-284E-44DA-91A4-0DFE102E6ABF}" type="parTrans" cxnId="{750C0F53-C313-4CE9-880B-A2DB51E2420B}">
      <dgm:prSet/>
      <dgm:spPr/>
      <dgm:t>
        <a:bodyPr/>
        <a:lstStyle/>
        <a:p>
          <a:endParaRPr lang="en-US"/>
        </a:p>
      </dgm:t>
    </dgm:pt>
    <dgm:pt modelId="{4A050641-F16A-4C83-9242-5EE40F85C4F3}" type="sibTrans" cxnId="{750C0F53-C313-4CE9-880B-A2DB51E2420B}">
      <dgm:prSet/>
      <dgm:spPr/>
      <dgm:t>
        <a:bodyPr/>
        <a:lstStyle/>
        <a:p>
          <a:endParaRPr lang="en-US"/>
        </a:p>
      </dgm:t>
    </dgm:pt>
    <dgm:pt modelId="{7680B05F-E7D0-4D14-BC7F-D709400680E5}" type="pres">
      <dgm:prSet presAssocID="{2734AA6C-5829-40D7-859D-2A34FE51A1C8}" presName="root" presStyleCnt="0">
        <dgm:presLayoutVars>
          <dgm:dir/>
          <dgm:resizeHandles val="exact"/>
        </dgm:presLayoutVars>
      </dgm:prSet>
      <dgm:spPr/>
    </dgm:pt>
    <dgm:pt modelId="{3F5D7A5F-8BAF-464D-A7B6-EAEC5A63D8DF}" type="pres">
      <dgm:prSet presAssocID="{91575804-3183-4660-B39B-1B8CE1ED3140}" presName="compNode" presStyleCnt="0"/>
      <dgm:spPr/>
    </dgm:pt>
    <dgm:pt modelId="{C2EC5DB3-594E-41A2-A1E1-B1C209366E7A}" type="pres">
      <dgm:prSet presAssocID="{91575804-3183-4660-B39B-1B8CE1ED3140}" presName="iconBgRect" presStyleLbl="bgShp" presStyleIdx="0" presStyleCnt="4"/>
      <dgm:spPr/>
    </dgm:pt>
    <dgm:pt modelId="{30D6648B-3CA8-4604-B9E1-C601AC76C4A1}" type="pres">
      <dgm:prSet presAssocID="{91575804-3183-4660-B39B-1B8CE1ED31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43DA0EE-AB5B-4066-9597-4F530F74393E}" type="pres">
      <dgm:prSet presAssocID="{91575804-3183-4660-B39B-1B8CE1ED3140}" presName="spaceRect" presStyleCnt="0"/>
      <dgm:spPr/>
    </dgm:pt>
    <dgm:pt modelId="{54DC0B14-DA57-4CB1-9F71-E4EED28C817F}" type="pres">
      <dgm:prSet presAssocID="{91575804-3183-4660-B39B-1B8CE1ED3140}" presName="textRect" presStyleLbl="revTx" presStyleIdx="0" presStyleCnt="4">
        <dgm:presLayoutVars>
          <dgm:chMax val="1"/>
          <dgm:chPref val="1"/>
        </dgm:presLayoutVars>
      </dgm:prSet>
      <dgm:spPr/>
    </dgm:pt>
    <dgm:pt modelId="{407086C8-185B-495B-B5DB-D8D94E1545AC}" type="pres">
      <dgm:prSet presAssocID="{25B2F118-9A7E-459C-A477-BF13D619B490}" presName="sibTrans" presStyleCnt="0"/>
      <dgm:spPr/>
    </dgm:pt>
    <dgm:pt modelId="{44B08CC7-4885-4670-A22C-8F5CB3CDEEBC}" type="pres">
      <dgm:prSet presAssocID="{BE999EDE-8EDA-43C9-9BD4-AADDD4F70F83}" presName="compNode" presStyleCnt="0"/>
      <dgm:spPr/>
    </dgm:pt>
    <dgm:pt modelId="{8E372EEF-1FF1-4577-9A13-DECB51312129}" type="pres">
      <dgm:prSet presAssocID="{BE999EDE-8EDA-43C9-9BD4-AADDD4F70F83}" presName="iconBgRect" presStyleLbl="bgShp" presStyleIdx="1" presStyleCnt="4"/>
      <dgm:spPr/>
    </dgm:pt>
    <dgm:pt modelId="{C7B00EA0-51D6-44C1-8629-1EB2ED349F30}" type="pres">
      <dgm:prSet presAssocID="{BE999EDE-8EDA-43C9-9BD4-AADDD4F70F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BD684CE3-5027-4AFD-8F39-BA008CCD469F}" type="pres">
      <dgm:prSet presAssocID="{BE999EDE-8EDA-43C9-9BD4-AADDD4F70F83}" presName="spaceRect" presStyleCnt="0"/>
      <dgm:spPr/>
    </dgm:pt>
    <dgm:pt modelId="{291A3536-0351-4CFD-8285-94F9E6F38FFA}" type="pres">
      <dgm:prSet presAssocID="{BE999EDE-8EDA-43C9-9BD4-AADDD4F70F83}" presName="textRect" presStyleLbl="revTx" presStyleIdx="1" presStyleCnt="4">
        <dgm:presLayoutVars>
          <dgm:chMax val="1"/>
          <dgm:chPref val="1"/>
        </dgm:presLayoutVars>
      </dgm:prSet>
      <dgm:spPr/>
    </dgm:pt>
    <dgm:pt modelId="{0576D9D6-B7BC-4311-991B-6EFD298CA719}" type="pres">
      <dgm:prSet presAssocID="{8A98EFBE-8BA1-4FAC-AF65-C923ED959B9D}" presName="sibTrans" presStyleCnt="0"/>
      <dgm:spPr/>
    </dgm:pt>
    <dgm:pt modelId="{841EC3EA-B30A-4EDB-ADDD-24EBE95FFC79}" type="pres">
      <dgm:prSet presAssocID="{5790D38B-2698-40B8-8683-A61F2F0234B0}" presName="compNode" presStyleCnt="0"/>
      <dgm:spPr/>
    </dgm:pt>
    <dgm:pt modelId="{CC971F5F-5757-4AEF-A997-C1840D6FB53F}" type="pres">
      <dgm:prSet presAssocID="{5790D38B-2698-40B8-8683-A61F2F0234B0}" presName="iconBgRect" presStyleLbl="bgShp" presStyleIdx="2" presStyleCnt="4"/>
      <dgm:spPr/>
    </dgm:pt>
    <dgm:pt modelId="{2C7CEB8F-D3E8-4542-A917-B55158951BB0}" type="pres">
      <dgm:prSet presAssocID="{5790D38B-2698-40B8-8683-A61F2F0234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01288AEE-4D8D-4E6B-939E-87AA01EB1A4F}" type="pres">
      <dgm:prSet presAssocID="{5790D38B-2698-40B8-8683-A61F2F0234B0}" presName="spaceRect" presStyleCnt="0"/>
      <dgm:spPr/>
    </dgm:pt>
    <dgm:pt modelId="{09576233-ABEE-498C-8FF2-5B90822BFBA0}" type="pres">
      <dgm:prSet presAssocID="{5790D38B-2698-40B8-8683-A61F2F0234B0}" presName="textRect" presStyleLbl="revTx" presStyleIdx="2" presStyleCnt="4">
        <dgm:presLayoutVars>
          <dgm:chMax val="1"/>
          <dgm:chPref val="1"/>
        </dgm:presLayoutVars>
      </dgm:prSet>
      <dgm:spPr/>
    </dgm:pt>
    <dgm:pt modelId="{FD0D99D0-56D3-4892-A348-57D601BEA434}" type="pres">
      <dgm:prSet presAssocID="{E78024A6-BABA-461C-B0D1-C190513E106F}" presName="sibTrans" presStyleCnt="0"/>
      <dgm:spPr/>
    </dgm:pt>
    <dgm:pt modelId="{ADE85F6F-F516-49B7-A275-35686D887BBE}" type="pres">
      <dgm:prSet presAssocID="{16B7E98E-52B9-4C6E-A501-09CA63C1C8C0}" presName="compNode" presStyleCnt="0"/>
      <dgm:spPr/>
    </dgm:pt>
    <dgm:pt modelId="{73857761-5CC5-4692-A5D0-0E12BACAD5E8}" type="pres">
      <dgm:prSet presAssocID="{16B7E98E-52B9-4C6E-A501-09CA63C1C8C0}" presName="iconBgRect" presStyleLbl="bgShp" presStyleIdx="3" presStyleCnt="4"/>
      <dgm:spPr/>
    </dgm:pt>
    <dgm:pt modelId="{D6B02CA2-8A64-416E-8DFC-830F60915630}" type="pres">
      <dgm:prSet presAssocID="{16B7E98E-52B9-4C6E-A501-09CA63C1C8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nowflake"/>
        </a:ext>
      </dgm:extLst>
    </dgm:pt>
    <dgm:pt modelId="{E7ED09BD-6D5B-40AF-9121-5EC5B0C383A5}" type="pres">
      <dgm:prSet presAssocID="{16B7E98E-52B9-4C6E-A501-09CA63C1C8C0}" presName="spaceRect" presStyleCnt="0"/>
      <dgm:spPr/>
    </dgm:pt>
    <dgm:pt modelId="{512EC0E5-FD80-4F0D-B074-DB0A6F6BC039}" type="pres">
      <dgm:prSet presAssocID="{16B7E98E-52B9-4C6E-A501-09CA63C1C8C0}" presName="textRect" presStyleLbl="revTx" presStyleIdx="3" presStyleCnt="4">
        <dgm:presLayoutVars>
          <dgm:chMax val="1"/>
          <dgm:chPref val="1"/>
        </dgm:presLayoutVars>
      </dgm:prSet>
      <dgm:spPr/>
    </dgm:pt>
  </dgm:ptLst>
  <dgm:cxnLst>
    <dgm:cxn modelId="{78F8570A-C188-4D61-8ACE-930D5E68FC22}" srcId="{2734AA6C-5829-40D7-859D-2A34FE51A1C8}" destId="{5790D38B-2698-40B8-8683-A61F2F0234B0}" srcOrd="2" destOrd="0" parTransId="{07095FAA-FB14-4EEA-972B-DBA5E03AB0C1}" sibTransId="{E78024A6-BABA-461C-B0D1-C190513E106F}"/>
    <dgm:cxn modelId="{E7570818-EEED-4A8D-BECE-8581075DD6C3}" srcId="{2734AA6C-5829-40D7-859D-2A34FE51A1C8}" destId="{91575804-3183-4660-B39B-1B8CE1ED3140}" srcOrd="0" destOrd="0" parTransId="{30609135-B800-458B-AF2A-1B4DEEAD150A}" sibTransId="{25B2F118-9A7E-459C-A477-BF13D619B490}"/>
    <dgm:cxn modelId="{249E5C2D-9D66-405A-984E-AA6DAC66FD0B}" type="presOf" srcId="{16B7E98E-52B9-4C6E-A501-09CA63C1C8C0}" destId="{512EC0E5-FD80-4F0D-B074-DB0A6F6BC039}" srcOrd="0" destOrd="0" presId="urn:microsoft.com/office/officeart/2018/5/layout/IconCircleLabelList"/>
    <dgm:cxn modelId="{D868804D-F657-4820-BD95-DCB556E9EC16}" type="presOf" srcId="{BE999EDE-8EDA-43C9-9BD4-AADDD4F70F83}" destId="{291A3536-0351-4CFD-8285-94F9E6F38FFA}" srcOrd="0" destOrd="0" presId="urn:microsoft.com/office/officeart/2018/5/layout/IconCircleLabelList"/>
    <dgm:cxn modelId="{750C0F53-C313-4CE9-880B-A2DB51E2420B}" srcId="{2734AA6C-5829-40D7-859D-2A34FE51A1C8}" destId="{16B7E98E-52B9-4C6E-A501-09CA63C1C8C0}" srcOrd="3" destOrd="0" parTransId="{2144B774-284E-44DA-91A4-0DFE102E6ABF}" sibTransId="{4A050641-F16A-4C83-9242-5EE40F85C4F3}"/>
    <dgm:cxn modelId="{EE5D8257-87B1-404E-910A-715B004EC52D}" type="presOf" srcId="{2734AA6C-5829-40D7-859D-2A34FE51A1C8}" destId="{7680B05F-E7D0-4D14-BC7F-D709400680E5}" srcOrd="0" destOrd="0" presId="urn:microsoft.com/office/officeart/2018/5/layout/IconCircleLabelList"/>
    <dgm:cxn modelId="{4E9424A1-A434-4B33-B2DF-7CD203FF43E2}" type="presOf" srcId="{91575804-3183-4660-B39B-1B8CE1ED3140}" destId="{54DC0B14-DA57-4CB1-9F71-E4EED28C817F}" srcOrd="0" destOrd="0" presId="urn:microsoft.com/office/officeart/2018/5/layout/IconCircleLabelList"/>
    <dgm:cxn modelId="{5785E1AA-FE2B-4CC8-9139-A7E34E711AC4}" srcId="{2734AA6C-5829-40D7-859D-2A34FE51A1C8}" destId="{BE999EDE-8EDA-43C9-9BD4-AADDD4F70F83}" srcOrd="1" destOrd="0" parTransId="{0684E49B-3475-4B09-B71C-EEB3B7F3A84B}" sibTransId="{8A98EFBE-8BA1-4FAC-AF65-C923ED959B9D}"/>
    <dgm:cxn modelId="{9CF2B1B3-BD8A-4DCB-B455-221ABE1C6FE9}" type="presOf" srcId="{5790D38B-2698-40B8-8683-A61F2F0234B0}" destId="{09576233-ABEE-498C-8FF2-5B90822BFBA0}" srcOrd="0" destOrd="0" presId="urn:microsoft.com/office/officeart/2018/5/layout/IconCircleLabelList"/>
    <dgm:cxn modelId="{BAB5A5ED-852F-4D74-B016-FAE6F5DBB704}" type="presParOf" srcId="{7680B05F-E7D0-4D14-BC7F-D709400680E5}" destId="{3F5D7A5F-8BAF-464D-A7B6-EAEC5A63D8DF}" srcOrd="0" destOrd="0" presId="urn:microsoft.com/office/officeart/2018/5/layout/IconCircleLabelList"/>
    <dgm:cxn modelId="{C08CE020-F577-4C18-90C9-5B8DBD31F982}" type="presParOf" srcId="{3F5D7A5F-8BAF-464D-A7B6-EAEC5A63D8DF}" destId="{C2EC5DB3-594E-41A2-A1E1-B1C209366E7A}" srcOrd="0" destOrd="0" presId="urn:microsoft.com/office/officeart/2018/5/layout/IconCircleLabelList"/>
    <dgm:cxn modelId="{2AF885C6-58FF-4B5B-8C43-C78F8DFD7741}" type="presParOf" srcId="{3F5D7A5F-8BAF-464D-A7B6-EAEC5A63D8DF}" destId="{30D6648B-3CA8-4604-B9E1-C601AC76C4A1}" srcOrd="1" destOrd="0" presId="urn:microsoft.com/office/officeart/2018/5/layout/IconCircleLabelList"/>
    <dgm:cxn modelId="{CB0CCB57-3420-406F-89C1-D9143DFF837D}" type="presParOf" srcId="{3F5D7A5F-8BAF-464D-A7B6-EAEC5A63D8DF}" destId="{043DA0EE-AB5B-4066-9597-4F530F74393E}" srcOrd="2" destOrd="0" presId="urn:microsoft.com/office/officeart/2018/5/layout/IconCircleLabelList"/>
    <dgm:cxn modelId="{D70738F1-4088-4009-9117-DBAAFD59C2F7}" type="presParOf" srcId="{3F5D7A5F-8BAF-464D-A7B6-EAEC5A63D8DF}" destId="{54DC0B14-DA57-4CB1-9F71-E4EED28C817F}" srcOrd="3" destOrd="0" presId="urn:microsoft.com/office/officeart/2018/5/layout/IconCircleLabelList"/>
    <dgm:cxn modelId="{D67F9C80-4280-46FB-83B0-2863E80ED67E}" type="presParOf" srcId="{7680B05F-E7D0-4D14-BC7F-D709400680E5}" destId="{407086C8-185B-495B-B5DB-D8D94E1545AC}" srcOrd="1" destOrd="0" presId="urn:microsoft.com/office/officeart/2018/5/layout/IconCircleLabelList"/>
    <dgm:cxn modelId="{A3EBA31F-3C70-4783-877A-4F352E0BF3B9}" type="presParOf" srcId="{7680B05F-E7D0-4D14-BC7F-D709400680E5}" destId="{44B08CC7-4885-4670-A22C-8F5CB3CDEEBC}" srcOrd="2" destOrd="0" presId="urn:microsoft.com/office/officeart/2018/5/layout/IconCircleLabelList"/>
    <dgm:cxn modelId="{C41B9885-C200-43E3-B492-AEF7BA00E493}" type="presParOf" srcId="{44B08CC7-4885-4670-A22C-8F5CB3CDEEBC}" destId="{8E372EEF-1FF1-4577-9A13-DECB51312129}" srcOrd="0" destOrd="0" presId="urn:microsoft.com/office/officeart/2018/5/layout/IconCircleLabelList"/>
    <dgm:cxn modelId="{B88D3B9D-7B63-44E4-81FF-96445188115E}" type="presParOf" srcId="{44B08CC7-4885-4670-A22C-8F5CB3CDEEBC}" destId="{C7B00EA0-51D6-44C1-8629-1EB2ED349F30}" srcOrd="1" destOrd="0" presId="urn:microsoft.com/office/officeart/2018/5/layout/IconCircleLabelList"/>
    <dgm:cxn modelId="{4EC9D79F-2E2D-4551-8AE4-FABF80650478}" type="presParOf" srcId="{44B08CC7-4885-4670-A22C-8F5CB3CDEEBC}" destId="{BD684CE3-5027-4AFD-8F39-BA008CCD469F}" srcOrd="2" destOrd="0" presId="urn:microsoft.com/office/officeart/2018/5/layout/IconCircleLabelList"/>
    <dgm:cxn modelId="{EFD42874-8047-44B0-AEF6-53121D0827A0}" type="presParOf" srcId="{44B08CC7-4885-4670-A22C-8F5CB3CDEEBC}" destId="{291A3536-0351-4CFD-8285-94F9E6F38FFA}" srcOrd="3" destOrd="0" presId="urn:microsoft.com/office/officeart/2018/5/layout/IconCircleLabelList"/>
    <dgm:cxn modelId="{20B31751-0F84-48A1-9CDC-CC490D57C423}" type="presParOf" srcId="{7680B05F-E7D0-4D14-BC7F-D709400680E5}" destId="{0576D9D6-B7BC-4311-991B-6EFD298CA719}" srcOrd="3" destOrd="0" presId="urn:microsoft.com/office/officeart/2018/5/layout/IconCircleLabelList"/>
    <dgm:cxn modelId="{305B273A-D278-45F2-A0FF-1A0BC29F1A6A}" type="presParOf" srcId="{7680B05F-E7D0-4D14-BC7F-D709400680E5}" destId="{841EC3EA-B30A-4EDB-ADDD-24EBE95FFC79}" srcOrd="4" destOrd="0" presId="urn:microsoft.com/office/officeart/2018/5/layout/IconCircleLabelList"/>
    <dgm:cxn modelId="{1ACB1512-CF4A-40DC-91C3-A6F1FE0DC701}" type="presParOf" srcId="{841EC3EA-B30A-4EDB-ADDD-24EBE95FFC79}" destId="{CC971F5F-5757-4AEF-A997-C1840D6FB53F}" srcOrd="0" destOrd="0" presId="urn:microsoft.com/office/officeart/2018/5/layout/IconCircleLabelList"/>
    <dgm:cxn modelId="{1C4132B6-BA5E-4E49-98E8-5C6C6296128B}" type="presParOf" srcId="{841EC3EA-B30A-4EDB-ADDD-24EBE95FFC79}" destId="{2C7CEB8F-D3E8-4542-A917-B55158951BB0}" srcOrd="1" destOrd="0" presId="urn:microsoft.com/office/officeart/2018/5/layout/IconCircleLabelList"/>
    <dgm:cxn modelId="{3F58F784-A468-4FD7-8B09-8575EE135DF1}" type="presParOf" srcId="{841EC3EA-B30A-4EDB-ADDD-24EBE95FFC79}" destId="{01288AEE-4D8D-4E6B-939E-87AA01EB1A4F}" srcOrd="2" destOrd="0" presId="urn:microsoft.com/office/officeart/2018/5/layout/IconCircleLabelList"/>
    <dgm:cxn modelId="{F442F4A8-52A4-4692-8F7D-23CFD5A77145}" type="presParOf" srcId="{841EC3EA-B30A-4EDB-ADDD-24EBE95FFC79}" destId="{09576233-ABEE-498C-8FF2-5B90822BFBA0}" srcOrd="3" destOrd="0" presId="urn:microsoft.com/office/officeart/2018/5/layout/IconCircleLabelList"/>
    <dgm:cxn modelId="{763524DB-A878-40B7-812D-DDAAE97D2444}" type="presParOf" srcId="{7680B05F-E7D0-4D14-BC7F-D709400680E5}" destId="{FD0D99D0-56D3-4892-A348-57D601BEA434}" srcOrd="5" destOrd="0" presId="urn:microsoft.com/office/officeart/2018/5/layout/IconCircleLabelList"/>
    <dgm:cxn modelId="{07AE2E51-2A99-4BA0-8597-01E446C42C66}" type="presParOf" srcId="{7680B05F-E7D0-4D14-BC7F-D709400680E5}" destId="{ADE85F6F-F516-49B7-A275-35686D887BBE}" srcOrd="6" destOrd="0" presId="urn:microsoft.com/office/officeart/2018/5/layout/IconCircleLabelList"/>
    <dgm:cxn modelId="{A3FCB70A-E8D6-4DB4-B888-58C6BC8488C7}" type="presParOf" srcId="{ADE85F6F-F516-49B7-A275-35686D887BBE}" destId="{73857761-5CC5-4692-A5D0-0E12BACAD5E8}" srcOrd="0" destOrd="0" presId="urn:microsoft.com/office/officeart/2018/5/layout/IconCircleLabelList"/>
    <dgm:cxn modelId="{FD58EA68-7A9C-4720-BDC8-B8B91E5F8BCD}" type="presParOf" srcId="{ADE85F6F-F516-49B7-A275-35686D887BBE}" destId="{D6B02CA2-8A64-416E-8DFC-830F60915630}" srcOrd="1" destOrd="0" presId="urn:microsoft.com/office/officeart/2018/5/layout/IconCircleLabelList"/>
    <dgm:cxn modelId="{26358B3E-7E1E-49F6-8E99-798C8A1CC4CE}" type="presParOf" srcId="{ADE85F6F-F516-49B7-A275-35686D887BBE}" destId="{E7ED09BD-6D5B-40AF-9121-5EC5B0C383A5}" srcOrd="2" destOrd="0" presId="urn:microsoft.com/office/officeart/2018/5/layout/IconCircleLabelList"/>
    <dgm:cxn modelId="{7695CC66-30A8-4CBD-AFBA-2C2BB66EB703}" type="presParOf" srcId="{ADE85F6F-F516-49B7-A275-35686D887BBE}" destId="{512EC0E5-FD80-4F0D-B074-DB0A6F6BC03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455845-35C0-4646-8EB8-D708E9C2DF01}"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7DD6BB0-F0B8-4955-9412-40F7954F6916}">
      <dgm:prSet/>
      <dgm:spPr/>
      <dgm:t>
        <a:bodyPr/>
        <a:lstStyle/>
        <a:p>
          <a:pPr>
            <a:lnSpc>
              <a:spcPct val="100000"/>
            </a:lnSpc>
          </a:pPr>
          <a:r>
            <a:rPr lang="en-US" b="0" i="0" baseline="0" dirty="0"/>
            <a:t>Currency rates are relatively stable and updated daily (not real-time Batch load).</a:t>
          </a:r>
          <a:endParaRPr lang="en-US" dirty="0"/>
        </a:p>
      </dgm:t>
    </dgm:pt>
    <dgm:pt modelId="{B95F6AF9-EE0B-475E-B538-99DC7890DC86}" type="parTrans" cxnId="{422CAA47-345A-4893-A206-0F2EC036E73B}">
      <dgm:prSet/>
      <dgm:spPr/>
      <dgm:t>
        <a:bodyPr/>
        <a:lstStyle/>
        <a:p>
          <a:endParaRPr lang="en-US"/>
        </a:p>
      </dgm:t>
    </dgm:pt>
    <dgm:pt modelId="{AB568B00-5238-412E-90B6-3C39DE5D246A}" type="sibTrans" cxnId="{422CAA47-345A-4893-A206-0F2EC036E73B}">
      <dgm:prSet/>
      <dgm:spPr/>
      <dgm:t>
        <a:bodyPr/>
        <a:lstStyle/>
        <a:p>
          <a:endParaRPr lang="en-US"/>
        </a:p>
      </dgm:t>
    </dgm:pt>
    <dgm:pt modelId="{E34FF1E5-34CB-4847-BDA2-3B32733354B7}">
      <dgm:prSet/>
      <dgm:spPr/>
      <dgm:t>
        <a:bodyPr/>
        <a:lstStyle/>
        <a:p>
          <a:pPr>
            <a:lnSpc>
              <a:spcPct val="100000"/>
            </a:lnSpc>
          </a:pPr>
          <a:r>
            <a:rPr lang="en-US" b="0" i="0" baseline="0" dirty="0"/>
            <a:t>opportunities and prospects are streamed via </a:t>
          </a:r>
          <a:r>
            <a:rPr lang="en-US" b="0" i="0" baseline="0" dirty="0" err="1"/>
            <a:t>Airbyte</a:t>
          </a:r>
          <a:r>
            <a:rPr lang="en-US" b="0" i="0" baseline="0" dirty="0"/>
            <a:t> with CDC.</a:t>
          </a:r>
          <a:endParaRPr lang="en-US" dirty="0"/>
        </a:p>
      </dgm:t>
    </dgm:pt>
    <dgm:pt modelId="{7578EFAF-0F30-48E2-B4B2-0CE0B45D7856}" type="parTrans" cxnId="{57265FA2-FA60-401B-948D-196A66477FB4}">
      <dgm:prSet/>
      <dgm:spPr/>
      <dgm:t>
        <a:bodyPr/>
        <a:lstStyle/>
        <a:p>
          <a:endParaRPr lang="en-US"/>
        </a:p>
      </dgm:t>
    </dgm:pt>
    <dgm:pt modelId="{49EBD0E4-79A9-4F5A-93D8-5254D0D9AFA4}" type="sibTrans" cxnId="{57265FA2-FA60-401B-948D-196A66477FB4}">
      <dgm:prSet/>
      <dgm:spPr/>
      <dgm:t>
        <a:bodyPr/>
        <a:lstStyle/>
        <a:p>
          <a:endParaRPr lang="en-US"/>
        </a:p>
      </dgm:t>
    </dgm:pt>
    <dgm:pt modelId="{935A04AF-8684-478C-B756-232249E5CE2F}">
      <dgm:prSet/>
      <dgm:spPr/>
      <dgm:t>
        <a:bodyPr/>
        <a:lstStyle/>
        <a:p>
          <a:pPr>
            <a:lnSpc>
              <a:spcPct val="100000"/>
            </a:lnSpc>
          </a:pPr>
          <a:r>
            <a:rPr lang="en-US" b="0" i="0" baseline="0"/>
            <a:t>Campaign data includes both successful and unsuccessful responses</a:t>
          </a:r>
          <a:endParaRPr lang="en-US"/>
        </a:p>
      </dgm:t>
    </dgm:pt>
    <dgm:pt modelId="{2DCCFCC4-B048-45B5-8681-040EB0F0A6B9}" type="parTrans" cxnId="{900419C2-CDBC-4458-812E-107C08F63922}">
      <dgm:prSet/>
      <dgm:spPr/>
      <dgm:t>
        <a:bodyPr/>
        <a:lstStyle/>
        <a:p>
          <a:endParaRPr lang="en-US"/>
        </a:p>
      </dgm:t>
    </dgm:pt>
    <dgm:pt modelId="{4407AD8B-1072-41F0-B1C5-8AB32FD0F329}" type="sibTrans" cxnId="{900419C2-CDBC-4458-812E-107C08F63922}">
      <dgm:prSet/>
      <dgm:spPr/>
      <dgm:t>
        <a:bodyPr/>
        <a:lstStyle/>
        <a:p>
          <a:endParaRPr lang="en-US"/>
        </a:p>
      </dgm:t>
    </dgm:pt>
    <dgm:pt modelId="{67BA8DDA-D96C-430A-8ADF-631419C147B6}">
      <dgm:prSet/>
      <dgm:spPr/>
      <dgm:t>
        <a:bodyPr/>
        <a:lstStyle/>
        <a:p>
          <a:pPr>
            <a:lnSpc>
              <a:spcPct val="100000"/>
            </a:lnSpc>
          </a:pPr>
          <a:r>
            <a:rPr lang="en-US" b="0" i="0" baseline="0" dirty="0"/>
            <a:t>No significant data growth expected for at least 3 years.</a:t>
          </a:r>
          <a:endParaRPr lang="en-US" dirty="0"/>
        </a:p>
      </dgm:t>
    </dgm:pt>
    <dgm:pt modelId="{D376A99A-0435-4D6D-97C7-9C9188D4CB56}" type="parTrans" cxnId="{68E325FD-FEDA-4179-BA61-F34FAC6582F9}">
      <dgm:prSet/>
      <dgm:spPr/>
      <dgm:t>
        <a:bodyPr/>
        <a:lstStyle/>
        <a:p>
          <a:endParaRPr lang="en-US"/>
        </a:p>
      </dgm:t>
    </dgm:pt>
    <dgm:pt modelId="{A3913336-8783-4C30-AB63-968C569830B4}" type="sibTrans" cxnId="{68E325FD-FEDA-4179-BA61-F34FAC6582F9}">
      <dgm:prSet/>
      <dgm:spPr/>
      <dgm:t>
        <a:bodyPr/>
        <a:lstStyle/>
        <a:p>
          <a:endParaRPr lang="en-US"/>
        </a:p>
      </dgm:t>
    </dgm:pt>
    <dgm:pt modelId="{8D1BA4AF-802F-451B-A660-FB621891F14B}">
      <dgm:prSet/>
      <dgm:spPr/>
      <dgm:t>
        <a:bodyPr/>
        <a:lstStyle/>
        <a:p>
          <a:pPr>
            <a:lnSpc>
              <a:spcPct val="100000"/>
            </a:lnSpc>
          </a:pPr>
          <a:r>
            <a:rPr lang="en-US" b="0" i="0" baseline="0" dirty="0"/>
            <a:t>Logical data models is built on top of the gold layer; separate BI-layer </a:t>
          </a:r>
          <a:r>
            <a:rPr lang="en-US" b="0" i="0" baseline="0" dirty="0" err="1"/>
            <a:t>datamart</a:t>
          </a:r>
          <a:r>
            <a:rPr lang="en-US" b="0" i="0" baseline="0" dirty="0"/>
            <a:t> creation is optional.</a:t>
          </a:r>
          <a:endParaRPr lang="en-US" dirty="0"/>
        </a:p>
      </dgm:t>
    </dgm:pt>
    <dgm:pt modelId="{613C52BB-84CF-4744-9303-BF129FA975DB}" type="parTrans" cxnId="{72456687-80D7-41C0-B7C3-FEDD4488C112}">
      <dgm:prSet/>
      <dgm:spPr/>
      <dgm:t>
        <a:bodyPr/>
        <a:lstStyle/>
        <a:p>
          <a:endParaRPr lang="en-US"/>
        </a:p>
      </dgm:t>
    </dgm:pt>
    <dgm:pt modelId="{D3C713C8-87F4-4120-9B68-CD3CB05CC416}" type="sibTrans" cxnId="{72456687-80D7-41C0-B7C3-FEDD4488C112}">
      <dgm:prSet/>
      <dgm:spPr/>
      <dgm:t>
        <a:bodyPr/>
        <a:lstStyle/>
        <a:p>
          <a:endParaRPr lang="en-US"/>
        </a:p>
      </dgm:t>
    </dgm:pt>
    <dgm:pt modelId="{FEDD5BFB-E15B-485B-99A5-52C8D71C122D}" type="pres">
      <dgm:prSet presAssocID="{2C455845-35C0-4646-8EB8-D708E9C2DF01}" presName="root" presStyleCnt="0">
        <dgm:presLayoutVars>
          <dgm:dir/>
          <dgm:resizeHandles val="exact"/>
        </dgm:presLayoutVars>
      </dgm:prSet>
      <dgm:spPr/>
    </dgm:pt>
    <dgm:pt modelId="{3FBD193B-E2C4-4CEF-8FDD-424C58E9A448}" type="pres">
      <dgm:prSet presAssocID="{B7DD6BB0-F0B8-4955-9412-40F7954F6916}" presName="compNode" presStyleCnt="0"/>
      <dgm:spPr/>
    </dgm:pt>
    <dgm:pt modelId="{9F0F2774-90DA-45C3-8CE1-480B63CFD989}" type="pres">
      <dgm:prSet presAssocID="{B7DD6BB0-F0B8-4955-9412-40F7954F6916}" presName="bgRect" presStyleLbl="bgShp" presStyleIdx="0" presStyleCnt="5"/>
      <dgm:spPr/>
    </dgm:pt>
    <dgm:pt modelId="{E6D6AE09-CF23-41B1-B4B4-E66C4C158F9D}" type="pres">
      <dgm:prSet presAssocID="{B7DD6BB0-F0B8-4955-9412-40F7954F69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uro"/>
        </a:ext>
      </dgm:extLst>
    </dgm:pt>
    <dgm:pt modelId="{24A5FCC0-599C-4FE4-8A49-C1E5F175BF6C}" type="pres">
      <dgm:prSet presAssocID="{B7DD6BB0-F0B8-4955-9412-40F7954F6916}" presName="spaceRect" presStyleCnt="0"/>
      <dgm:spPr/>
    </dgm:pt>
    <dgm:pt modelId="{7F10BCE2-883F-4A53-9BEA-DA15CDB94565}" type="pres">
      <dgm:prSet presAssocID="{B7DD6BB0-F0B8-4955-9412-40F7954F6916}" presName="parTx" presStyleLbl="revTx" presStyleIdx="0" presStyleCnt="5">
        <dgm:presLayoutVars>
          <dgm:chMax val="0"/>
          <dgm:chPref val="0"/>
        </dgm:presLayoutVars>
      </dgm:prSet>
      <dgm:spPr/>
    </dgm:pt>
    <dgm:pt modelId="{DB20FE28-E40F-4850-AAF2-1212E0DB050C}" type="pres">
      <dgm:prSet presAssocID="{AB568B00-5238-412E-90B6-3C39DE5D246A}" presName="sibTrans" presStyleCnt="0"/>
      <dgm:spPr/>
    </dgm:pt>
    <dgm:pt modelId="{3813F45F-E778-4D06-AFC7-CDA5CEFCD77E}" type="pres">
      <dgm:prSet presAssocID="{E34FF1E5-34CB-4847-BDA2-3B32733354B7}" presName="compNode" presStyleCnt="0"/>
      <dgm:spPr/>
    </dgm:pt>
    <dgm:pt modelId="{34C44CBD-E7B3-4A55-A6DD-B315AC0C42F7}" type="pres">
      <dgm:prSet presAssocID="{E34FF1E5-34CB-4847-BDA2-3B32733354B7}" presName="bgRect" presStyleLbl="bgShp" presStyleIdx="1" presStyleCnt="5"/>
      <dgm:spPr/>
    </dgm:pt>
    <dgm:pt modelId="{1B222BD6-0C7B-47C0-B997-4CEC9D57B115}" type="pres">
      <dgm:prSet presAssocID="{E34FF1E5-34CB-4847-BDA2-3B32733354B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1DDC164F-BF45-40B9-B884-3531B122C3EC}" type="pres">
      <dgm:prSet presAssocID="{E34FF1E5-34CB-4847-BDA2-3B32733354B7}" presName="spaceRect" presStyleCnt="0"/>
      <dgm:spPr/>
    </dgm:pt>
    <dgm:pt modelId="{029E8832-A037-47A7-9A61-B5649D9B7256}" type="pres">
      <dgm:prSet presAssocID="{E34FF1E5-34CB-4847-BDA2-3B32733354B7}" presName="parTx" presStyleLbl="revTx" presStyleIdx="1" presStyleCnt="5">
        <dgm:presLayoutVars>
          <dgm:chMax val="0"/>
          <dgm:chPref val="0"/>
        </dgm:presLayoutVars>
      </dgm:prSet>
      <dgm:spPr/>
    </dgm:pt>
    <dgm:pt modelId="{4A181FDA-3E2C-4FB9-BCD8-28C7F5331CE4}" type="pres">
      <dgm:prSet presAssocID="{49EBD0E4-79A9-4F5A-93D8-5254D0D9AFA4}" presName="sibTrans" presStyleCnt="0"/>
      <dgm:spPr/>
    </dgm:pt>
    <dgm:pt modelId="{38BB536D-496E-4A5F-B50E-9528970B816A}" type="pres">
      <dgm:prSet presAssocID="{935A04AF-8684-478C-B756-232249E5CE2F}" presName="compNode" presStyleCnt="0"/>
      <dgm:spPr/>
    </dgm:pt>
    <dgm:pt modelId="{E3CAB336-11F9-49C1-9B43-9D6BDF99D538}" type="pres">
      <dgm:prSet presAssocID="{935A04AF-8684-478C-B756-232249E5CE2F}" presName="bgRect" presStyleLbl="bgShp" presStyleIdx="2" presStyleCnt="5"/>
      <dgm:spPr/>
    </dgm:pt>
    <dgm:pt modelId="{EF19BADD-AA22-42BA-80C3-6FAF2257F384}" type="pres">
      <dgm:prSet presAssocID="{935A04AF-8684-478C-B756-232249E5CE2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A65B6C3-E3DB-4CE1-AC29-21FCE4535B05}" type="pres">
      <dgm:prSet presAssocID="{935A04AF-8684-478C-B756-232249E5CE2F}" presName="spaceRect" presStyleCnt="0"/>
      <dgm:spPr/>
    </dgm:pt>
    <dgm:pt modelId="{792C43A7-5392-4142-9B82-F339829A4A89}" type="pres">
      <dgm:prSet presAssocID="{935A04AF-8684-478C-B756-232249E5CE2F}" presName="parTx" presStyleLbl="revTx" presStyleIdx="2" presStyleCnt="5">
        <dgm:presLayoutVars>
          <dgm:chMax val="0"/>
          <dgm:chPref val="0"/>
        </dgm:presLayoutVars>
      </dgm:prSet>
      <dgm:spPr/>
    </dgm:pt>
    <dgm:pt modelId="{4C8459CA-05A9-4428-80CB-13C962433B6D}" type="pres">
      <dgm:prSet presAssocID="{4407AD8B-1072-41F0-B1C5-8AB32FD0F329}" presName="sibTrans" presStyleCnt="0"/>
      <dgm:spPr/>
    </dgm:pt>
    <dgm:pt modelId="{72C815A6-2228-40FE-9639-696C2EB7AD15}" type="pres">
      <dgm:prSet presAssocID="{67BA8DDA-D96C-430A-8ADF-631419C147B6}" presName="compNode" presStyleCnt="0"/>
      <dgm:spPr/>
    </dgm:pt>
    <dgm:pt modelId="{C466644B-BD7F-4E96-B71C-ED3182DED714}" type="pres">
      <dgm:prSet presAssocID="{67BA8DDA-D96C-430A-8ADF-631419C147B6}" presName="bgRect" presStyleLbl="bgShp" presStyleIdx="3" presStyleCnt="5"/>
      <dgm:spPr/>
    </dgm:pt>
    <dgm:pt modelId="{76D2F9D5-7EF2-4FCA-AFEF-BC9D621E1AF6}" type="pres">
      <dgm:prSet presAssocID="{67BA8DDA-D96C-430A-8ADF-631419C147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18616ECF-75B5-40C5-8B33-786CA9540044}" type="pres">
      <dgm:prSet presAssocID="{67BA8DDA-D96C-430A-8ADF-631419C147B6}" presName="spaceRect" presStyleCnt="0"/>
      <dgm:spPr/>
    </dgm:pt>
    <dgm:pt modelId="{4E313E30-82B9-47C5-8F82-493A8E32F6D0}" type="pres">
      <dgm:prSet presAssocID="{67BA8DDA-D96C-430A-8ADF-631419C147B6}" presName="parTx" presStyleLbl="revTx" presStyleIdx="3" presStyleCnt="5">
        <dgm:presLayoutVars>
          <dgm:chMax val="0"/>
          <dgm:chPref val="0"/>
        </dgm:presLayoutVars>
      </dgm:prSet>
      <dgm:spPr/>
    </dgm:pt>
    <dgm:pt modelId="{E8C74CA8-EA0B-4CA7-A10E-1AD3F3116D8C}" type="pres">
      <dgm:prSet presAssocID="{A3913336-8783-4C30-AB63-968C569830B4}" presName="sibTrans" presStyleCnt="0"/>
      <dgm:spPr/>
    </dgm:pt>
    <dgm:pt modelId="{F5BA862B-0B43-4B10-A818-2919836FCE4F}" type="pres">
      <dgm:prSet presAssocID="{8D1BA4AF-802F-451B-A660-FB621891F14B}" presName="compNode" presStyleCnt="0"/>
      <dgm:spPr/>
    </dgm:pt>
    <dgm:pt modelId="{115039DA-FDA3-4D37-A9AF-390B4B464858}" type="pres">
      <dgm:prSet presAssocID="{8D1BA4AF-802F-451B-A660-FB621891F14B}" presName="bgRect" presStyleLbl="bgShp" presStyleIdx="4" presStyleCnt="5"/>
      <dgm:spPr/>
    </dgm:pt>
    <dgm:pt modelId="{3E30BC2D-9A31-44BA-AE8C-1DF2DFA9E181}" type="pres">
      <dgm:prSet presAssocID="{8D1BA4AF-802F-451B-A660-FB621891F14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old bars"/>
        </a:ext>
      </dgm:extLst>
    </dgm:pt>
    <dgm:pt modelId="{0E3FE1D4-B271-4B8F-AAD4-3CC19D922AAF}" type="pres">
      <dgm:prSet presAssocID="{8D1BA4AF-802F-451B-A660-FB621891F14B}" presName="spaceRect" presStyleCnt="0"/>
      <dgm:spPr/>
    </dgm:pt>
    <dgm:pt modelId="{199716BF-36C3-4071-B1FD-80BFEF0C4983}" type="pres">
      <dgm:prSet presAssocID="{8D1BA4AF-802F-451B-A660-FB621891F14B}" presName="parTx" presStyleLbl="revTx" presStyleIdx="4" presStyleCnt="5">
        <dgm:presLayoutVars>
          <dgm:chMax val="0"/>
          <dgm:chPref val="0"/>
        </dgm:presLayoutVars>
      </dgm:prSet>
      <dgm:spPr/>
    </dgm:pt>
  </dgm:ptLst>
  <dgm:cxnLst>
    <dgm:cxn modelId="{AD0A0023-4C48-4974-8A8D-25AEEC03A86D}" type="presOf" srcId="{2C455845-35C0-4646-8EB8-D708E9C2DF01}" destId="{FEDD5BFB-E15B-485B-99A5-52C8D71C122D}" srcOrd="0" destOrd="0" presId="urn:microsoft.com/office/officeart/2018/2/layout/IconVerticalSolidList"/>
    <dgm:cxn modelId="{5693F764-16C4-4765-87D4-5CCBC4CA5F19}" type="presOf" srcId="{B7DD6BB0-F0B8-4955-9412-40F7954F6916}" destId="{7F10BCE2-883F-4A53-9BEA-DA15CDB94565}" srcOrd="0" destOrd="0" presId="urn:microsoft.com/office/officeart/2018/2/layout/IconVerticalSolidList"/>
    <dgm:cxn modelId="{422CAA47-345A-4893-A206-0F2EC036E73B}" srcId="{2C455845-35C0-4646-8EB8-D708E9C2DF01}" destId="{B7DD6BB0-F0B8-4955-9412-40F7954F6916}" srcOrd="0" destOrd="0" parTransId="{B95F6AF9-EE0B-475E-B538-99DC7890DC86}" sibTransId="{AB568B00-5238-412E-90B6-3C39DE5D246A}"/>
    <dgm:cxn modelId="{72303C6D-706F-4E1D-A8D3-3720CFA0CBA9}" type="presOf" srcId="{8D1BA4AF-802F-451B-A660-FB621891F14B}" destId="{199716BF-36C3-4071-B1FD-80BFEF0C4983}" srcOrd="0" destOrd="0" presId="urn:microsoft.com/office/officeart/2018/2/layout/IconVerticalSolidList"/>
    <dgm:cxn modelId="{7ACAF575-D970-4EF6-ABBB-0FC6C23B1224}" type="presOf" srcId="{E34FF1E5-34CB-4847-BDA2-3B32733354B7}" destId="{029E8832-A037-47A7-9A61-B5649D9B7256}" srcOrd="0" destOrd="0" presId="urn:microsoft.com/office/officeart/2018/2/layout/IconVerticalSolidList"/>
    <dgm:cxn modelId="{72456687-80D7-41C0-B7C3-FEDD4488C112}" srcId="{2C455845-35C0-4646-8EB8-D708E9C2DF01}" destId="{8D1BA4AF-802F-451B-A660-FB621891F14B}" srcOrd="4" destOrd="0" parTransId="{613C52BB-84CF-4744-9303-BF129FA975DB}" sibTransId="{D3C713C8-87F4-4120-9B68-CD3CB05CC416}"/>
    <dgm:cxn modelId="{57265FA2-FA60-401B-948D-196A66477FB4}" srcId="{2C455845-35C0-4646-8EB8-D708E9C2DF01}" destId="{E34FF1E5-34CB-4847-BDA2-3B32733354B7}" srcOrd="1" destOrd="0" parTransId="{7578EFAF-0F30-48E2-B4B2-0CE0B45D7856}" sibTransId="{49EBD0E4-79A9-4F5A-93D8-5254D0D9AFA4}"/>
    <dgm:cxn modelId="{900419C2-CDBC-4458-812E-107C08F63922}" srcId="{2C455845-35C0-4646-8EB8-D708E9C2DF01}" destId="{935A04AF-8684-478C-B756-232249E5CE2F}" srcOrd="2" destOrd="0" parTransId="{2DCCFCC4-B048-45B5-8681-040EB0F0A6B9}" sibTransId="{4407AD8B-1072-41F0-B1C5-8AB32FD0F329}"/>
    <dgm:cxn modelId="{BD93E5C3-F59B-41F8-8E68-482C80331040}" type="presOf" srcId="{935A04AF-8684-478C-B756-232249E5CE2F}" destId="{792C43A7-5392-4142-9B82-F339829A4A89}" srcOrd="0" destOrd="0" presId="urn:microsoft.com/office/officeart/2018/2/layout/IconVerticalSolidList"/>
    <dgm:cxn modelId="{70E437EB-957B-4FC4-B8D4-7C8C5059C0B7}" type="presOf" srcId="{67BA8DDA-D96C-430A-8ADF-631419C147B6}" destId="{4E313E30-82B9-47C5-8F82-493A8E32F6D0}" srcOrd="0" destOrd="0" presId="urn:microsoft.com/office/officeart/2018/2/layout/IconVerticalSolidList"/>
    <dgm:cxn modelId="{68E325FD-FEDA-4179-BA61-F34FAC6582F9}" srcId="{2C455845-35C0-4646-8EB8-D708E9C2DF01}" destId="{67BA8DDA-D96C-430A-8ADF-631419C147B6}" srcOrd="3" destOrd="0" parTransId="{D376A99A-0435-4D6D-97C7-9C9188D4CB56}" sibTransId="{A3913336-8783-4C30-AB63-968C569830B4}"/>
    <dgm:cxn modelId="{50A7F5DA-4082-4168-B5C6-BCE595705836}" type="presParOf" srcId="{FEDD5BFB-E15B-485B-99A5-52C8D71C122D}" destId="{3FBD193B-E2C4-4CEF-8FDD-424C58E9A448}" srcOrd="0" destOrd="0" presId="urn:microsoft.com/office/officeart/2018/2/layout/IconVerticalSolidList"/>
    <dgm:cxn modelId="{E153BBC4-68E0-4120-87E4-046D064D7A17}" type="presParOf" srcId="{3FBD193B-E2C4-4CEF-8FDD-424C58E9A448}" destId="{9F0F2774-90DA-45C3-8CE1-480B63CFD989}" srcOrd="0" destOrd="0" presId="urn:microsoft.com/office/officeart/2018/2/layout/IconVerticalSolidList"/>
    <dgm:cxn modelId="{506C9C26-2F9E-42E1-85D8-2969762E61C9}" type="presParOf" srcId="{3FBD193B-E2C4-4CEF-8FDD-424C58E9A448}" destId="{E6D6AE09-CF23-41B1-B4B4-E66C4C158F9D}" srcOrd="1" destOrd="0" presId="urn:microsoft.com/office/officeart/2018/2/layout/IconVerticalSolidList"/>
    <dgm:cxn modelId="{7F392E91-B686-466C-9B2E-ACA74424E9C4}" type="presParOf" srcId="{3FBD193B-E2C4-4CEF-8FDD-424C58E9A448}" destId="{24A5FCC0-599C-4FE4-8A49-C1E5F175BF6C}" srcOrd="2" destOrd="0" presId="urn:microsoft.com/office/officeart/2018/2/layout/IconVerticalSolidList"/>
    <dgm:cxn modelId="{2FCA40EF-6448-4578-B0F5-780508633F71}" type="presParOf" srcId="{3FBD193B-E2C4-4CEF-8FDD-424C58E9A448}" destId="{7F10BCE2-883F-4A53-9BEA-DA15CDB94565}" srcOrd="3" destOrd="0" presId="urn:microsoft.com/office/officeart/2018/2/layout/IconVerticalSolidList"/>
    <dgm:cxn modelId="{66EA0B00-7038-45C4-91CF-1DA4E1D7EE11}" type="presParOf" srcId="{FEDD5BFB-E15B-485B-99A5-52C8D71C122D}" destId="{DB20FE28-E40F-4850-AAF2-1212E0DB050C}" srcOrd="1" destOrd="0" presId="urn:microsoft.com/office/officeart/2018/2/layout/IconVerticalSolidList"/>
    <dgm:cxn modelId="{B0019240-FDE3-48E5-B782-1E27F99E8F7A}" type="presParOf" srcId="{FEDD5BFB-E15B-485B-99A5-52C8D71C122D}" destId="{3813F45F-E778-4D06-AFC7-CDA5CEFCD77E}" srcOrd="2" destOrd="0" presId="urn:microsoft.com/office/officeart/2018/2/layout/IconVerticalSolidList"/>
    <dgm:cxn modelId="{78D39CA6-AAA6-4B4D-A721-8F98F7EB3730}" type="presParOf" srcId="{3813F45F-E778-4D06-AFC7-CDA5CEFCD77E}" destId="{34C44CBD-E7B3-4A55-A6DD-B315AC0C42F7}" srcOrd="0" destOrd="0" presId="urn:microsoft.com/office/officeart/2018/2/layout/IconVerticalSolidList"/>
    <dgm:cxn modelId="{729D3B30-7B5E-49ED-8C85-7F81B5B2FFCF}" type="presParOf" srcId="{3813F45F-E778-4D06-AFC7-CDA5CEFCD77E}" destId="{1B222BD6-0C7B-47C0-B997-4CEC9D57B115}" srcOrd="1" destOrd="0" presId="urn:microsoft.com/office/officeart/2018/2/layout/IconVerticalSolidList"/>
    <dgm:cxn modelId="{7879F2EF-803C-4870-807D-97E37B14E31F}" type="presParOf" srcId="{3813F45F-E778-4D06-AFC7-CDA5CEFCD77E}" destId="{1DDC164F-BF45-40B9-B884-3531B122C3EC}" srcOrd="2" destOrd="0" presId="urn:microsoft.com/office/officeart/2018/2/layout/IconVerticalSolidList"/>
    <dgm:cxn modelId="{1E720821-076C-4166-9842-E30D8ABC97EE}" type="presParOf" srcId="{3813F45F-E778-4D06-AFC7-CDA5CEFCD77E}" destId="{029E8832-A037-47A7-9A61-B5649D9B7256}" srcOrd="3" destOrd="0" presId="urn:microsoft.com/office/officeart/2018/2/layout/IconVerticalSolidList"/>
    <dgm:cxn modelId="{2BA36631-1632-4C61-84A3-F155DE9F2080}" type="presParOf" srcId="{FEDD5BFB-E15B-485B-99A5-52C8D71C122D}" destId="{4A181FDA-3E2C-4FB9-BCD8-28C7F5331CE4}" srcOrd="3" destOrd="0" presId="urn:microsoft.com/office/officeart/2018/2/layout/IconVerticalSolidList"/>
    <dgm:cxn modelId="{3EC0BC4F-C98A-490E-B57C-D2F5AF63CDEC}" type="presParOf" srcId="{FEDD5BFB-E15B-485B-99A5-52C8D71C122D}" destId="{38BB536D-496E-4A5F-B50E-9528970B816A}" srcOrd="4" destOrd="0" presId="urn:microsoft.com/office/officeart/2018/2/layout/IconVerticalSolidList"/>
    <dgm:cxn modelId="{854C4752-71DB-49B9-B84B-55B57A3F2727}" type="presParOf" srcId="{38BB536D-496E-4A5F-B50E-9528970B816A}" destId="{E3CAB336-11F9-49C1-9B43-9D6BDF99D538}" srcOrd="0" destOrd="0" presId="urn:microsoft.com/office/officeart/2018/2/layout/IconVerticalSolidList"/>
    <dgm:cxn modelId="{A984B32D-1A08-4B88-B3E1-F49EE31FE526}" type="presParOf" srcId="{38BB536D-496E-4A5F-B50E-9528970B816A}" destId="{EF19BADD-AA22-42BA-80C3-6FAF2257F384}" srcOrd="1" destOrd="0" presId="urn:microsoft.com/office/officeart/2018/2/layout/IconVerticalSolidList"/>
    <dgm:cxn modelId="{457B0BA3-9F9C-4B4C-8C84-77ECC76D7102}" type="presParOf" srcId="{38BB536D-496E-4A5F-B50E-9528970B816A}" destId="{9A65B6C3-E3DB-4CE1-AC29-21FCE4535B05}" srcOrd="2" destOrd="0" presId="urn:microsoft.com/office/officeart/2018/2/layout/IconVerticalSolidList"/>
    <dgm:cxn modelId="{EF044F11-CD1E-4CF0-898D-B88DA62185DF}" type="presParOf" srcId="{38BB536D-496E-4A5F-B50E-9528970B816A}" destId="{792C43A7-5392-4142-9B82-F339829A4A89}" srcOrd="3" destOrd="0" presId="urn:microsoft.com/office/officeart/2018/2/layout/IconVerticalSolidList"/>
    <dgm:cxn modelId="{D146BFBB-42B0-4907-A8C0-93EDE12B6C6D}" type="presParOf" srcId="{FEDD5BFB-E15B-485B-99A5-52C8D71C122D}" destId="{4C8459CA-05A9-4428-80CB-13C962433B6D}" srcOrd="5" destOrd="0" presId="urn:microsoft.com/office/officeart/2018/2/layout/IconVerticalSolidList"/>
    <dgm:cxn modelId="{E969DF15-16C2-48B6-AAEA-E8BC127D0E69}" type="presParOf" srcId="{FEDD5BFB-E15B-485B-99A5-52C8D71C122D}" destId="{72C815A6-2228-40FE-9639-696C2EB7AD15}" srcOrd="6" destOrd="0" presId="urn:microsoft.com/office/officeart/2018/2/layout/IconVerticalSolidList"/>
    <dgm:cxn modelId="{C28DBF18-0B44-4E3A-9037-C3C89C1DBB63}" type="presParOf" srcId="{72C815A6-2228-40FE-9639-696C2EB7AD15}" destId="{C466644B-BD7F-4E96-B71C-ED3182DED714}" srcOrd="0" destOrd="0" presId="urn:microsoft.com/office/officeart/2018/2/layout/IconVerticalSolidList"/>
    <dgm:cxn modelId="{C3995AF2-E9E5-425A-8CC6-713F39E851C8}" type="presParOf" srcId="{72C815A6-2228-40FE-9639-696C2EB7AD15}" destId="{76D2F9D5-7EF2-4FCA-AFEF-BC9D621E1AF6}" srcOrd="1" destOrd="0" presId="urn:microsoft.com/office/officeart/2018/2/layout/IconVerticalSolidList"/>
    <dgm:cxn modelId="{29F9C7E1-4556-4A4E-B817-ADC664E88217}" type="presParOf" srcId="{72C815A6-2228-40FE-9639-696C2EB7AD15}" destId="{18616ECF-75B5-40C5-8B33-786CA9540044}" srcOrd="2" destOrd="0" presId="urn:microsoft.com/office/officeart/2018/2/layout/IconVerticalSolidList"/>
    <dgm:cxn modelId="{553D873D-15F6-442E-B5A3-E9073456D0E7}" type="presParOf" srcId="{72C815A6-2228-40FE-9639-696C2EB7AD15}" destId="{4E313E30-82B9-47C5-8F82-493A8E32F6D0}" srcOrd="3" destOrd="0" presId="urn:microsoft.com/office/officeart/2018/2/layout/IconVerticalSolidList"/>
    <dgm:cxn modelId="{942AF774-FE9B-4B16-9682-DBE1A341D9CF}" type="presParOf" srcId="{FEDD5BFB-E15B-485B-99A5-52C8D71C122D}" destId="{E8C74CA8-EA0B-4CA7-A10E-1AD3F3116D8C}" srcOrd="7" destOrd="0" presId="urn:microsoft.com/office/officeart/2018/2/layout/IconVerticalSolidList"/>
    <dgm:cxn modelId="{6CDA6977-8376-4D9B-A514-7DE7D127F26E}" type="presParOf" srcId="{FEDD5BFB-E15B-485B-99A5-52C8D71C122D}" destId="{F5BA862B-0B43-4B10-A818-2919836FCE4F}" srcOrd="8" destOrd="0" presId="urn:microsoft.com/office/officeart/2018/2/layout/IconVerticalSolidList"/>
    <dgm:cxn modelId="{CB198695-11A6-4795-96F9-B0B92D9D6D3B}" type="presParOf" srcId="{F5BA862B-0B43-4B10-A818-2919836FCE4F}" destId="{115039DA-FDA3-4D37-A9AF-390B4B464858}" srcOrd="0" destOrd="0" presId="urn:microsoft.com/office/officeart/2018/2/layout/IconVerticalSolidList"/>
    <dgm:cxn modelId="{8B5591C6-4552-4195-A615-038F39130952}" type="presParOf" srcId="{F5BA862B-0B43-4B10-A818-2919836FCE4F}" destId="{3E30BC2D-9A31-44BA-AE8C-1DF2DFA9E181}" srcOrd="1" destOrd="0" presId="urn:microsoft.com/office/officeart/2018/2/layout/IconVerticalSolidList"/>
    <dgm:cxn modelId="{CAD45424-310D-4305-B09A-F433DB4A2704}" type="presParOf" srcId="{F5BA862B-0B43-4B10-A818-2919836FCE4F}" destId="{0E3FE1D4-B271-4B8F-AAD4-3CC19D922AAF}" srcOrd="2" destOrd="0" presId="urn:microsoft.com/office/officeart/2018/2/layout/IconVerticalSolidList"/>
    <dgm:cxn modelId="{A74F8F05-DC5B-42AB-80E1-1D6199AC2049}" type="presParOf" srcId="{F5BA862B-0B43-4B10-A818-2919836FCE4F}" destId="{199716BF-36C3-4071-B1FD-80BFEF0C498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3D8D65-61AC-4BF9-A844-9AD15A17401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074DC0E-118F-4FB4-AAAC-DF8158AE456A}">
      <dgm:prSet/>
      <dgm:spPr/>
      <dgm:t>
        <a:bodyPr/>
        <a:lstStyle/>
        <a:p>
          <a:pPr>
            <a:lnSpc>
              <a:spcPct val="100000"/>
            </a:lnSpc>
          </a:pPr>
          <a:r>
            <a:rPr lang="en-US"/>
            <a:t>🔄 Airbyte syncs opportunities and prospects continuously throughout the day.</a:t>
          </a:r>
        </a:p>
      </dgm:t>
    </dgm:pt>
    <dgm:pt modelId="{7B2BD661-79B1-4590-A9C5-C82A8305C0E6}" type="parTrans" cxnId="{A2F5AAA6-A3CE-484E-B46B-D3A62D72D018}">
      <dgm:prSet/>
      <dgm:spPr/>
      <dgm:t>
        <a:bodyPr/>
        <a:lstStyle/>
        <a:p>
          <a:endParaRPr lang="en-US"/>
        </a:p>
      </dgm:t>
    </dgm:pt>
    <dgm:pt modelId="{43766B41-8F8E-4711-91C8-9544A042880E}" type="sibTrans" cxnId="{A2F5AAA6-A3CE-484E-B46B-D3A62D72D018}">
      <dgm:prSet/>
      <dgm:spPr/>
      <dgm:t>
        <a:bodyPr/>
        <a:lstStyle/>
        <a:p>
          <a:endParaRPr lang="en-US"/>
        </a:p>
      </dgm:t>
    </dgm:pt>
    <dgm:pt modelId="{752DDFCD-1654-4CF9-93BA-8BE594D7754E}">
      <dgm:prSet/>
      <dgm:spPr/>
      <dgm:t>
        <a:bodyPr/>
        <a:lstStyle/>
        <a:p>
          <a:pPr>
            <a:lnSpc>
              <a:spcPct val="100000"/>
            </a:lnSpc>
          </a:pPr>
          <a:r>
            <a:rPr lang="en-US" dirty="0"/>
            <a:t>🕗 The currency table is loaded in daily batches at 9:00 PM.🧪 Silver layer transformations run on a T-1 schedule, processing data from the previous day.</a:t>
          </a:r>
        </a:p>
      </dgm:t>
    </dgm:pt>
    <dgm:pt modelId="{0C494245-EC65-4DFA-9A97-384A2B7FEA47}" type="parTrans" cxnId="{7C8F155B-8743-496D-B844-1EFD78300BAC}">
      <dgm:prSet/>
      <dgm:spPr/>
      <dgm:t>
        <a:bodyPr/>
        <a:lstStyle/>
        <a:p>
          <a:endParaRPr lang="en-US"/>
        </a:p>
      </dgm:t>
    </dgm:pt>
    <dgm:pt modelId="{2B81079A-99AA-4C78-962E-9F02768F2A32}" type="sibTrans" cxnId="{7C8F155B-8743-496D-B844-1EFD78300BAC}">
      <dgm:prSet/>
      <dgm:spPr/>
      <dgm:t>
        <a:bodyPr/>
        <a:lstStyle/>
        <a:p>
          <a:endParaRPr lang="en-US"/>
        </a:p>
      </dgm:t>
    </dgm:pt>
    <dgm:pt modelId="{FFC2A52E-B5C8-4789-B0AC-98AF33B10BAA}">
      <dgm:prSet/>
      <dgm:spPr/>
      <dgm:t>
        <a:bodyPr/>
        <a:lstStyle/>
        <a:p>
          <a:pPr>
            <a:lnSpc>
              <a:spcPct val="100000"/>
            </a:lnSpc>
          </a:pPr>
          <a:r>
            <a:rPr lang="en-US"/>
            <a:t>🥇 Gold layer models also refresh daily on a T-1 basis, preparing metrics for reporting.</a:t>
          </a:r>
        </a:p>
      </dgm:t>
    </dgm:pt>
    <dgm:pt modelId="{AF272A10-C806-4BA6-94DB-DD46052E3C04}" type="parTrans" cxnId="{128E600F-B32B-4279-BE13-6D47CC57C406}">
      <dgm:prSet/>
      <dgm:spPr/>
      <dgm:t>
        <a:bodyPr/>
        <a:lstStyle/>
        <a:p>
          <a:endParaRPr lang="en-US"/>
        </a:p>
      </dgm:t>
    </dgm:pt>
    <dgm:pt modelId="{7C4AA82D-B738-4636-8CDD-A071BCAB3681}" type="sibTrans" cxnId="{128E600F-B32B-4279-BE13-6D47CC57C406}">
      <dgm:prSet/>
      <dgm:spPr/>
      <dgm:t>
        <a:bodyPr/>
        <a:lstStyle/>
        <a:p>
          <a:endParaRPr lang="en-US"/>
        </a:p>
      </dgm:t>
    </dgm:pt>
    <dgm:pt modelId="{36F31CCA-25B3-40FD-B4EE-A63C54864F47}">
      <dgm:prSet/>
      <dgm:spPr/>
      <dgm:t>
        <a:bodyPr/>
        <a:lstStyle/>
        <a:p>
          <a:pPr>
            <a:lnSpc>
              <a:spcPct val="100000"/>
            </a:lnSpc>
          </a:pPr>
          <a:r>
            <a:rPr lang="en-US"/>
            <a:t>📊 BI dashboard is refreshed every Monday at 4:00 PM to support weekly reporting.</a:t>
          </a:r>
        </a:p>
      </dgm:t>
    </dgm:pt>
    <dgm:pt modelId="{102151BB-0133-4CA5-9FB1-04EC0D69E73B}" type="parTrans" cxnId="{0B061223-DA03-4658-80CD-AB9A604FF91D}">
      <dgm:prSet/>
      <dgm:spPr/>
      <dgm:t>
        <a:bodyPr/>
        <a:lstStyle/>
        <a:p>
          <a:endParaRPr lang="en-US"/>
        </a:p>
      </dgm:t>
    </dgm:pt>
    <dgm:pt modelId="{F57A43F3-29E3-43D3-BDDA-CB0377C60208}" type="sibTrans" cxnId="{0B061223-DA03-4658-80CD-AB9A604FF91D}">
      <dgm:prSet/>
      <dgm:spPr/>
      <dgm:t>
        <a:bodyPr/>
        <a:lstStyle/>
        <a:p>
          <a:endParaRPr lang="en-US"/>
        </a:p>
      </dgm:t>
    </dgm:pt>
    <dgm:pt modelId="{870C5588-2957-486A-AD50-9DC4B6BD96B1}">
      <dgm:prSet/>
      <dgm:spPr/>
      <dgm:t>
        <a:bodyPr/>
        <a:lstStyle/>
        <a:p>
          <a:pPr>
            <a:lnSpc>
              <a:spcPct val="100000"/>
            </a:lnSpc>
          </a:pPr>
          <a:r>
            <a:rPr lang="en-US" dirty="0"/>
            <a:t>🛠️ All </a:t>
          </a:r>
          <a:r>
            <a:rPr lang="en-US" dirty="0" err="1"/>
            <a:t>Airbyte</a:t>
          </a:r>
          <a:r>
            <a:rPr lang="en-US" dirty="0"/>
            <a:t> syncs and </a:t>
          </a:r>
          <a:r>
            <a:rPr lang="en-US" dirty="0" err="1"/>
            <a:t>dbt</a:t>
          </a:r>
          <a:r>
            <a:rPr lang="en-US" dirty="0"/>
            <a:t> model runs are orchestrated via Airflow, with the full pipeline scheduled for a weekly refresh on Mondays at 2:00 PM.</a:t>
          </a:r>
        </a:p>
      </dgm:t>
    </dgm:pt>
    <dgm:pt modelId="{08C32980-3F9C-4477-9A87-5601F3CBBB52}" type="parTrans" cxnId="{15EBF2EC-2F6A-4083-8780-92F0AE1B4F68}">
      <dgm:prSet/>
      <dgm:spPr/>
      <dgm:t>
        <a:bodyPr/>
        <a:lstStyle/>
        <a:p>
          <a:endParaRPr lang="en-US"/>
        </a:p>
      </dgm:t>
    </dgm:pt>
    <dgm:pt modelId="{822128BA-00E2-42F1-9DC1-049F9F6B48E2}" type="sibTrans" cxnId="{15EBF2EC-2F6A-4083-8780-92F0AE1B4F68}">
      <dgm:prSet/>
      <dgm:spPr/>
      <dgm:t>
        <a:bodyPr/>
        <a:lstStyle/>
        <a:p>
          <a:endParaRPr lang="en-US"/>
        </a:p>
      </dgm:t>
    </dgm:pt>
    <dgm:pt modelId="{84E5698A-6014-4CAB-8BD6-E30358594F22}" type="pres">
      <dgm:prSet presAssocID="{493D8D65-61AC-4BF9-A844-9AD15A174015}" presName="diagram" presStyleCnt="0">
        <dgm:presLayoutVars>
          <dgm:dir/>
          <dgm:resizeHandles val="exact"/>
        </dgm:presLayoutVars>
      </dgm:prSet>
      <dgm:spPr/>
    </dgm:pt>
    <dgm:pt modelId="{03304845-B43F-484E-992A-B2ADCD4AA26D}" type="pres">
      <dgm:prSet presAssocID="{9074DC0E-118F-4FB4-AAAC-DF8158AE456A}" presName="node" presStyleLbl="node1" presStyleIdx="0" presStyleCnt="5">
        <dgm:presLayoutVars>
          <dgm:bulletEnabled val="1"/>
        </dgm:presLayoutVars>
      </dgm:prSet>
      <dgm:spPr/>
    </dgm:pt>
    <dgm:pt modelId="{F85C5C84-706B-412C-8BDD-300A51A64F06}" type="pres">
      <dgm:prSet presAssocID="{43766B41-8F8E-4711-91C8-9544A042880E}" presName="sibTrans" presStyleCnt="0"/>
      <dgm:spPr/>
    </dgm:pt>
    <dgm:pt modelId="{AA008204-4E7A-4584-ACA6-15EA4C03C242}" type="pres">
      <dgm:prSet presAssocID="{752DDFCD-1654-4CF9-93BA-8BE594D7754E}" presName="node" presStyleLbl="node1" presStyleIdx="1" presStyleCnt="5">
        <dgm:presLayoutVars>
          <dgm:bulletEnabled val="1"/>
        </dgm:presLayoutVars>
      </dgm:prSet>
      <dgm:spPr/>
    </dgm:pt>
    <dgm:pt modelId="{58FC20CA-5977-4D16-8D0B-5B682C2C6566}" type="pres">
      <dgm:prSet presAssocID="{2B81079A-99AA-4C78-962E-9F02768F2A32}" presName="sibTrans" presStyleCnt="0"/>
      <dgm:spPr/>
    </dgm:pt>
    <dgm:pt modelId="{ECD8841E-02AB-4B21-8144-F2747EE76886}" type="pres">
      <dgm:prSet presAssocID="{FFC2A52E-B5C8-4789-B0AC-98AF33B10BAA}" presName="node" presStyleLbl="node1" presStyleIdx="2" presStyleCnt="5">
        <dgm:presLayoutVars>
          <dgm:bulletEnabled val="1"/>
        </dgm:presLayoutVars>
      </dgm:prSet>
      <dgm:spPr/>
    </dgm:pt>
    <dgm:pt modelId="{8D7E2331-C136-4E7B-AEAD-D99BB5FF325D}" type="pres">
      <dgm:prSet presAssocID="{7C4AA82D-B738-4636-8CDD-A071BCAB3681}" presName="sibTrans" presStyleCnt="0"/>
      <dgm:spPr/>
    </dgm:pt>
    <dgm:pt modelId="{2B3EC3BB-32C9-4BDC-A149-6D2B96A46368}" type="pres">
      <dgm:prSet presAssocID="{36F31CCA-25B3-40FD-B4EE-A63C54864F47}" presName="node" presStyleLbl="node1" presStyleIdx="3" presStyleCnt="5">
        <dgm:presLayoutVars>
          <dgm:bulletEnabled val="1"/>
        </dgm:presLayoutVars>
      </dgm:prSet>
      <dgm:spPr/>
    </dgm:pt>
    <dgm:pt modelId="{AB18EFE2-1B3A-415E-9F14-45CD27BB31CB}" type="pres">
      <dgm:prSet presAssocID="{F57A43F3-29E3-43D3-BDDA-CB0377C60208}" presName="sibTrans" presStyleCnt="0"/>
      <dgm:spPr/>
    </dgm:pt>
    <dgm:pt modelId="{B2807725-818E-4721-8DC1-9F0EB3A17641}" type="pres">
      <dgm:prSet presAssocID="{870C5588-2957-486A-AD50-9DC4B6BD96B1}" presName="node" presStyleLbl="node1" presStyleIdx="4" presStyleCnt="5">
        <dgm:presLayoutVars>
          <dgm:bulletEnabled val="1"/>
        </dgm:presLayoutVars>
      </dgm:prSet>
      <dgm:spPr/>
    </dgm:pt>
  </dgm:ptLst>
  <dgm:cxnLst>
    <dgm:cxn modelId="{128E600F-B32B-4279-BE13-6D47CC57C406}" srcId="{493D8D65-61AC-4BF9-A844-9AD15A174015}" destId="{FFC2A52E-B5C8-4789-B0AC-98AF33B10BAA}" srcOrd="2" destOrd="0" parTransId="{AF272A10-C806-4BA6-94DB-DD46052E3C04}" sibTransId="{7C4AA82D-B738-4636-8CDD-A071BCAB3681}"/>
    <dgm:cxn modelId="{0B061223-DA03-4658-80CD-AB9A604FF91D}" srcId="{493D8D65-61AC-4BF9-A844-9AD15A174015}" destId="{36F31CCA-25B3-40FD-B4EE-A63C54864F47}" srcOrd="3" destOrd="0" parTransId="{102151BB-0133-4CA5-9FB1-04EC0D69E73B}" sibTransId="{F57A43F3-29E3-43D3-BDDA-CB0377C60208}"/>
    <dgm:cxn modelId="{7C8F155B-8743-496D-B844-1EFD78300BAC}" srcId="{493D8D65-61AC-4BF9-A844-9AD15A174015}" destId="{752DDFCD-1654-4CF9-93BA-8BE594D7754E}" srcOrd="1" destOrd="0" parTransId="{0C494245-EC65-4DFA-9A97-384A2B7FEA47}" sibTransId="{2B81079A-99AA-4C78-962E-9F02768F2A32}"/>
    <dgm:cxn modelId="{2B4B0C5A-88E1-4571-AEE5-D68FB925DAC4}" type="presOf" srcId="{870C5588-2957-486A-AD50-9DC4B6BD96B1}" destId="{B2807725-818E-4721-8DC1-9F0EB3A17641}" srcOrd="0" destOrd="0" presId="urn:microsoft.com/office/officeart/2005/8/layout/default"/>
    <dgm:cxn modelId="{EBB38793-3400-4DAD-AE18-D3407A028607}" type="presOf" srcId="{752DDFCD-1654-4CF9-93BA-8BE594D7754E}" destId="{AA008204-4E7A-4584-ACA6-15EA4C03C242}" srcOrd="0" destOrd="0" presId="urn:microsoft.com/office/officeart/2005/8/layout/default"/>
    <dgm:cxn modelId="{9151C599-CC4C-4FB4-B5AB-F8B75B6577AF}" type="presOf" srcId="{36F31CCA-25B3-40FD-B4EE-A63C54864F47}" destId="{2B3EC3BB-32C9-4BDC-A149-6D2B96A46368}" srcOrd="0" destOrd="0" presId="urn:microsoft.com/office/officeart/2005/8/layout/default"/>
    <dgm:cxn modelId="{A2F5AAA6-A3CE-484E-B46B-D3A62D72D018}" srcId="{493D8D65-61AC-4BF9-A844-9AD15A174015}" destId="{9074DC0E-118F-4FB4-AAAC-DF8158AE456A}" srcOrd="0" destOrd="0" parTransId="{7B2BD661-79B1-4590-A9C5-C82A8305C0E6}" sibTransId="{43766B41-8F8E-4711-91C8-9544A042880E}"/>
    <dgm:cxn modelId="{010A28AF-72CF-4C7C-B107-F364E9B7AE43}" type="presOf" srcId="{FFC2A52E-B5C8-4789-B0AC-98AF33B10BAA}" destId="{ECD8841E-02AB-4B21-8144-F2747EE76886}" srcOrd="0" destOrd="0" presId="urn:microsoft.com/office/officeart/2005/8/layout/default"/>
    <dgm:cxn modelId="{A804C7B8-4952-4D5B-917B-CEA056BD49E4}" type="presOf" srcId="{9074DC0E-118F-4FB4-AAAC-DF8158AE456A}" destId="{03304845-B43F-484E-992A-B2ADCD4AA26D}" srcOrd="0" destOrd="0" presId="urn:microsoft.com/office/officeart/2005/8/layout/default"/>
    <dgm:cxn modelId="{13754BBE-2616-4752-B735-28431CE8C378}" type="presOf" srcId="{493D8D65-61AC-4BF9-A844-9AD15A174015}" destId="{84E5698A-6014-4CAB-8BD6-E30358594F22}" srcOrd="0" destOrd="0" presId="urn:microsoft.com/office/officeart/2005/8/layout/default"/>
    <dgm:cxn modelId="{15EBF2EC-2F6A-4083-8780-92F0AE1B4F68}" srcId="{493D8D65-61AC-4BF9-A844-9AD15A174015}" destId="{870C5588-2957-486A-AD50-9DC4B6BD96B1}" srcOrd="4" destOrd="0" parTransId="{08C32980-3F9C-4477-9A87-5601F3CBBB52}" sibTransId="{822128BA-00E2-42F1-9DC1-049F9F6B48E2}"/>
    <dgm:cxn modelId="{738E9598-2123-427A-AFCD-A38C7A3C5B0D}" type="presParOf" srcId="{84E5698A-6014-4CAB-8BD6-E30358594F22}" destId="{03304845-B43F-484E-992A-B2ADCD4AA26D}" srcOrd="0" destOrd="0" presId="urn:microsoft.com/office/officeart/2005/8/layout/default"/>
    <dgm:cxn modelId="{3DE24487-2646-44E7-987D-72966B82CEBB}" type="presParOf" srcId="{84E5698A-6014-4CAB-8BD6-E30358594F22}" destId="{F85C5C84-706B-412C-8BDD-300A51A64F06}" srcOrd="1" destOrd="0" presId="urn:microsoft.com/office/officeart/2005/8/layout/default"/>
    <dgm:cxn modelId="{5D14AE9E-2237-4465-A76B-979948E566B1}" type="presParOf" srcId="{84E5698A-6014-4CAB-8BD6-E30358594F22}" destId="{AA008204-4E7A-4584-ACA6-15EA4C03C242}" srcOrd="2" destOrd="0" presId="urn:microsoft.com/office/officeart/2005/8/layout/default"/>
    <dgm:cxn modelId="{60D905A9-1E8B-4326-83E8-B27D7ED9E733}" type="presParOf" srcId="{84E5698A-6014-4CAB-8BD6-E30358594F22}" destId="{58FC20CA-5977-4D16-8D0B-5B682C2C6566}" srcOrd="3" destOrd="0" presId="urn:microsoft.com/office/officeart/2005/8/layout/default"/>
    <dgm:cxn modelId="{CCAC61B7-893C-4AD3-9095-5EE26615B9F5}" type="presParOf" srcId="{84E5698A-6014-4CAB-8BD6-E30358594F22}" destId="{ECD8841E-02AB-4B21-8144-F2747EE76886}" srcOrd="4" destOrd="0" presId="urn:microsoft.com/office/officeart/2005/8/layout/default"/>
    <dgm:cxn modelId="{F999F10A-F020-4C16-B6D1-0CE489769B86}" type="presParOf" srcId="{84E5698A-6014-4CAB-8BD6-E30358594F22}" destId="{8D7E2331-C136-4E7B-AEAD-D99BB5FF325D}" srcOrd="5" destOrd="0" presId="urn:microsoft.com/office/officeart/2005/8/layout/default"/>
    <dgm:cxn modelId="{2301BEA3-5082-460C-AB77-0532E5746BA3}" type="presParOf" srcId="{84E5698A-6014-4CAB-8BD6-E30358594F22}" destId="{2B3EC3BB-32C9-4BDC-A149-6D2B96A46368}" srcOrd="6" destOrd="0" presId="urn:microsoft.com/office/officeart/2005/8/layout/default"/>
    <dgm:cxn modelId="{4CEF8087-DFC1-4885-849E-AA585F1BAE19}" type="presParOf" srcId="{84E5698A-6014-4CAB-8BD6-E30358594F22}" destId="{AB18EFE2-1B3A-415E-9F14-45CD27BB31CB}" srcOrd="7" destOrd="0" presId="urn:microsoft.com/office/officeart/2005/8/layout/default"/>
    <dgm:cxn modelId="{D6233D3D-19C0-4768-A553-A1AAD989992D}" type="presParOf" srcId="{84E5698A-6014-4CAB-8BD6-E30358594F22}" destId="{B2807725-818E-4721-8DC1-9F0EB3A1764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3414D-A943-40BE-9A1B-735CD2C405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858507-CA3B-49B3-9851-BCCC21955343}">
      <dgm:prSet/>
      <dgm:spPr/>
      <dgm:t>
        <a:bodyPr/>
        <a:lstStyle/>
        <a:p>
          <a:pPr>
            <a:defRPr cap="all"/>
          </a:pPr>
          <a:r>
            <a:rPr lang="en-US"/>
            <a:t>✅ Schema and null checks using dbt tests</a:t>
          </a:r>
        </a:p>
      </dgm:t>
    </dgm:pt>
    <dgm:pt modelId="{073291B6-FBBF-43FE-ADF1-C7165788B83C}" type="parTrans" cxnId="{9186DB83-1243-4D7C-BA9C-51BBF245F03F}">
      <dgm:prSet/>
      <dgm:spPr/>
      <dgm:t>
        <a:bodyPr/>
        <a:lstStyle/>
        <a:p>
          <a:endParaRPr lang="en-US"/>
        </a:p>
      </dgm:t>
    </dgm:pt>
    <dgm:pt modelId="{BECEF3A7-3BCD-4C97-8E79-FD0DAB482144}" type="sibTrans" cxnId="{9186DB83-1243-4D7C-BA9C-51BBF245F03F}">
      <dgm:prSet/>
      <dgm:spPr/>
      <dgm:t>
        <a:bodyPr/>
        <a:lstStyle/>
        <a:p>
          <a:endParaRPr lang="en-US"/>
        </a:p>
      </dgm:t>
    </dgm:pt>
    <dgm:pt modelId="{31D28807-2E4E-4A30-ADE9-2E9DF3623E71}">
      <dgm:prSet/>
      <dgm:spPr/>
      <dgm:t>
        <a:bodyPr/>
        <a:lstStyle/>
        <a:p>
          <a:pPr>
            <a:defRPr cap="all"/>
          </a:pPr>
          <a:r>
            <a:rPr lang="en-US"/>
            <a:t>✅ Deduplication of records in silver layer</a:t>
          </a:r>
        </a:p>
      </dgm:t>
    </dgm:pt>
    <dgm:pt modelId="{72857F01-8231-47FE-839D-C30BEF0E8803}" type="parTrans" cxnId="{9063B508-2CFC-48CB-AFCB-396BCF528638}">
      <dgm:prSet/>
      <dgm:spPr/>
      <dgm:t>
        <a:bodyPr/>
        <a:lstStyle/>
        <a:p>
          <a:endParaRPr lang="en-US"/>
        </a:p>
      </dgm:t>
    </dgm:pt>
    <dgm:pt modelId="{8415B641-5E03-4B88-895F-61E174308609}" type="sibTrans" cxnId="{9063B508-2CFC-48CB-AFCB-396BCF528638}">
      <dgm:prSet/>
      <dgm:spPr/>
      <dgm:t>
        <a:bodyPr/>
        <a:lstStyle/>
        <a:p>
          <a:endParaRPr lang="en-US"/>
        </a:p>
      </dgm:t>
    </dgm:pt>
    <dgm:pt modelId="{E29FAC9C-C044-4751-B9F7-CC91326F033A}">
      <dgm:prSet/>
      <dgm:spPr/>
      <dgm:t>
        <a:bodyPr/>
        <a:lstStyle/>
        <a:p>
          <a:pPr>
            <a:defRPr cap="all"/>
          </a:pPr>
          <a:r>
            <a:rPr lang="en-US" dirty="0"/>
            <a:t>✅ Referential integrity enforced between models</a:t>
          </a:r>
        </a:p>
      </dgm:t>
    </dgm:pt>
    <dgm:pt modelId="{19641513-2528-48BB-9F68-161EF05439B1}" type="parTrans" cxnId="{303934AB-6F92-404A-8D6B-0B351B6BB725}">
      <dgm:prSet/>
      <dgm:spPr/>
      <dgm:t>
        <a:bodyPr/>
        <a:lstStyle/>
        <a:p>
          <a:endParaRPr lang="en-US"/>
        </a:p>
      </dgm:t>
    </dgm:pt>
    <dgm:pt modelId="{1E570616-DF1E-4438-9113-EBBE0A173FA1}" type="sibTrans" cxnId="{303934AB-6F92-404A-8D6B-0B351B6BB725}">
      <dgm:prSet/>
      <dgm:spPr/>
      <dgm:t>
        <a:bodyPr/>
        <a:lstStyle/>
        <a:p>
          <a:endParaRPr lang="en-US"/>
        </a:p>
      </dgm:t>
    </dgm:pt>
    <dgm:pt modelId="{98E29C83-D51D-4DA2-988B-264762053A55}">
      <dgm:prSet/>
      <dgm:spPr/>
      <dgm:t>
        <a:bodyPr/>
        <a:lstStyle/>
        <a:p>
          <a:pPr>
            <a:defRPr cap="all"/>
          </a:pPr>
          <a:r>
            <a:rPr lang="en-US"/>
            <a:t>✅ Monitoring with test coverage reports in dbt Cloud</a:t>
          </a:r>
        </a:p>
      </dgm:t>
    </dgm:pt>
    <dgm:pt modelId="{E6AB584A-CC02-4DC8-B3D7-AD4EFC4B305E}" type="parTrans" cxnId="{D5E4BD41-8270-4ABA-91E5-4C77EF64461A}">
      <dgm:prSet/>
      <dgm:spPr/>
      <dgm:t>
        <a:bodyPr/>
        <a:lstStyle/>
        <a:p>
          <a:endParaRPr lang="en-US"/>
        </a:p>
      </dgm:t>
    </dgm:pt>
    <dgm:pt modelId="{FE4C6D60-126E-47B4-81A8-8EB816F1CE6F}" type="sibTrans" cxnId="{D5E4BD41-8270-4ABA-91E5-4C77EF64461A}">
      <dgm:prSet/>
      <dgm:spPr/>
      <dgm:t>
        <a:bodyPr/>
        <a:lstStyle/>
        <a:p>
          <a:endParaRPr lang="en-US"/>
        </a:p>
      </dgm:t>
    </dgm:pt>
    <dgm:pt modelId="{F7D27653-61CC-41F8-A508-F7B1B6E64C79}">
      <dgm:prSet/>
      <dgm:spPr/>
      <dgm:t>
        <a:bodyPr/>
        <a:lstStyle/>
        <a:p>
          <a:pPr>
            <a:defRPr cap="all"/>
          </a:pPr>
          <a:r>
            <a:rPr lang="en-IN" dirty="0"/>
            <a:t>Role-based access at schema/model level</a:t>
          </a:r>
          <a:endParaRPr lang="en-US" dirty="0"/>
        </a:p>
      </dgm:t>
    </dgm:pt>
    <dgm:pt modelId="{21DC62DE-4121-42AC-BE29-44DF502D61F7}" type="parTrans" cxnId="{405D712B-7C8C-4200-A8BA-71DB731CA6E9}">
      <dgm:prSet/>
      <dgm:spPr/>
      <dgm:t>
        <a:bodyPr/>
        <a:lstStyle/>
        <a:p>
          <a:endParaRPr lang="en-US"/>
        </a:p>
      </dgm:t>
    </dgm:pt>
    <dgm:pt modelId="{CB0AA74D-CA29-4A88-9F4E-621BAC6FFF7A}" type="sibTrans" cxnId="{405D712B-7C8C-4200-A8BA-71DB731CA6E9}">
      <dgm:prSet/>
      <dgm:spPr/>
      <dgm:t>
        <a:bodyPr/>
        <a:lstStyle/>
        <a:p>
          <a:endParaRPr lang="en-US"/>
        </a:p>
      </dgm:t>
    </dgm:pt>
    <dgm:pt modelId="{2FE98ACB-E5C5-45A5-AEE3-3DAC5FE3E3CD}">
      <dgm:prSet/>
      <dgm:spPr/>
      <dgm:t>
        <a:bodyPr/>
        <a:lstStyle/>
        <a:p>
          <a:pPr>
            <a:defRPr cap="all"/>
          </a:pPr>
          <a:r>
            <a:rPr lang="en-IN" dirty="0"/>
            <a:t>📜 </a:t>
          </a:r>
          <a:r>
            <a:rPr lang="en-IN" dirty="0" err="1"/>
            <a:t>dbt</a:t>
          </a:r>
          <a:r>
            <a:rPr lang="en-IN" dirty="0"/>
            <a:t> documentation for model transparency</a:t>
          </a:r>
          <a:endParaRPr lang="en-US" dirty="0"/>
        </a:p>
      </dgm:t>
    </dgm:pt>
    <dgm:pt modelId="{698A9708-8D10-4D6F-970C-FBF45432514E}" type="parTrans" cxnId="{ED1EE7FF-4B82-4B40-ABE3-09AC693106FF}">
      <dgm:prSet/>
      <dgm:spPr/>
      <dgm:t>
        <a:bodyPr/>
        <a:lstStyle/>
        <a:p>
          <a:endParaRPr lang="en-US"/>
        </a:p>
      </dgm:t>
    </dgm:pt>
    <dgm:pt modelId="{071EA4CC-54EE-4F55-8542-DC717713050D}" type="sibTrans" cxnId="{ED1EE7FF-4B82-4B40-ABE3-09AC693106FF}">
      <dgm:prSet/>
      <dgm:spPr/>
      <dgm:t>
        <a:bodyPr/>
        <a:lstStyle/>
        <a:p>
          <a:endParaRPr lang="en-US"/>
        </a:p>
      </dgm:t>
    </dgm:pt>
    <dgm:pt modelId="{CDAE6BC0-9741-4201-B0DC-869B7596185B}">
      <dgm:prSet/>
      <dgm:spPr/>
      <dgm:t>
        <a:bodyPr/>
        <a:lstStyle/>
        <a:p>
          <a:pPr>
            <a:defRPr cap="all"/>
          </a:pPr>
          <a:r>
            <a:rPr lang="en-IN" dirty="0"/>
            <a:t>🧾 Version control of all transformations via Git</a:t>
          </a:r>
          <a:endParaRPr lang="en-US" dirty="0"/>
        </a:p>
      </dgm:t>
    </dgm:pt>
    <dgm:pt modelId="{C1B2EAA8-71FC-4068-BF43-74F387DF62E2}" type="parTrans" cxnId="{9C5212CC-45B9-4BB4-BBB4-C751B7C66494}">
      <dgm:prSet/>
      <dgm:spPr/>
      <dgm:t>
        <a:bodyPr/>
        <a:lstStyle/>
        <a:p>
          <a:endParaRPr lang="en-US"/>
        </a:p>
      </dgm:t>
    </dgm:pt>
    <dgm:pt modelId="{D2ECDD99-AB32-408E-8896-3AEAE9B78284}" type="sibTrans" cxnId="{9C5212CC-45B9-4BB4-BBB4-C751B7C66494}">
      <dgm:prSet/>
      <dgm:spPr/>
      <dgm:t>
        <a:bodyPr/>
        <a:lstStyle/>
        <a:p>
          <a:endParaRPr lang="en-US"/>
        </a:p>
      </dgm:t>
    </dgm:pt>
    <dgm:pt modelId="{F986D1B1-A405-446C-B023-E95A8BF0116A}">
      <dgm:prSet/>
      <dgm:spPr/>
      <dgm:t>
        <a:bodyPr/>
        <a:lstStyle/>
        <a:p>
          <a:pPr>
            <a:defRPr cap="all"/>
          </a:pPr>
          <a:r>
            <a:rPr lang="en-IN" dirty="0"/>
            <a:t>⏳ Data retention managed through table partitioning</a:t>
          </a:r>
          <a:endParaRPr lang="en-US" dirty="0"/>
        </a:p>
      </dgm:t>
    </dgm:pt>
    <dgm:pt modelId="{49DE133A-B336-4C96-808C-FABA471336CC}" type="parTrans" cxnId="{551D26FB-39AC-4577-A56F-901B73AC447F}">
      <dgm:prSet/>
      <dgm:spPr/>
      <dgm:t>
        <a:bodyPr/>
        <a:lstStyle/>
        <a:p>
          <a:endParaRPr lang="en-US"/>
        </a:p>
      </dgm:t>
    </dgm:pt>
    <dgm:pt modelId="{1A821B5F-F112-43E8-92E4-C8D10C3BEED2}" type="sibTrans" cxnId="{551D26FB-39AC-4577-A56F-901B73AC447F}">
      <dgm:prSet/>
      <dgm:spPr/>
      <dgm:t>
        <a:bodyPr/>
        <a:lstStyle/>
        <a:p>
          <a:endParaRPr lang="en-US"/>
        </a:p>
      </dgm:t>
    </dgm:pt>
    <dgm:pt modelId="{2E8DE2AE-4C1B-48AD-985C-48576C3352A6}" type="pres">
      <dgm:prSet presAssocID="{00E3414D-A943-40BE-9A1B-735CD2C4051A}" presName="root" presStyleCnt="0">
        <dgm:presLayoutVars>
          <dgm:dir/>
          <dgm:resizeHandles val="exact"/>
        </dgm:presLayoutVars>
      </dgm:prSet>
      <dgm:spPr/>
    </dgm:pt>
    <dgm:pt modelId="{4A4A4AD2-7D60-430D-A4BF-72C106743957}" type="pres">
      <dgm:prSet presAssocID="{34858507-CA3B-49B3-9851-BCCC21955343}" presName="compNode" presStyleCnt="0"/>
      <dgm:spPr/>
    </dgm:pt>
    <dgm:pt modelId="{38A7194C-DF29-47A3-B897-885CB144BBD7}" type="pres">
      <dgm:prSet presAssocID="{34858507-CA3B-49B3-9851-BCCC21955343}" presName="iconBgRect" presStyleLbl="bgShp" presStyleIdx="0" presStyleCnt="8"/>
      <dgm:spPr/>
    </dgm:pt>
    <dgm:pt modelId="{2C6B561D-E98E-4FED-AD06-1B04D87AD465}" type="pres">
      <dgm:prSet presAssocID="{34858507-CA3B-49B3-9851-BCCC2195534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09BC632-9161-4118-9591-59FBC01CAC3B}" type="pres">
      <dgm:prSet presAssocID="{34858507-CA3B-49B3-9851-BCCC21955343}" presName="spaceRect" presStyleCnt="0"/>
      <dgm:spPr/>
    </dgm:pt>
    <dgm:pt modelId="{2316C9BE-8E98-4644-B36F-72139BEEF054}" type="pres">
      <dgm:prSet presAssocID="{34858507-CA3B-49B3-9851-BCCC21955343}" presName="textRect" presStyleLbl="revTx" presStyleIdx="0" presStyleCnt="8">
        <dgm:presLayoutVars>
          <dgm:chMax val="1"/>
          <dgm:chPref val="1"/>
        </dgm:presLayoutVars>
      </dgm:prSet>
      <dgm:spPr/>
    </dgm:pt>
    <dgm:pt modelId="{DA3E81AA-1E6C-4AAE-9482-B5D4874620BC}" type="pres">
      <dgm:prSet presAssocID="{BECEF3A7-3BCD-4C97-8E79-FD0DAB482144}" presName="sibTrans" presStyleCnt="0"/>
      <dgm:spPr/>
    </dgm:pt>
    <dgm:pt modelId="{43775BC6-7A1F-446F-BE1D-ED9B2A046E3B}" type="pres">
      <dgm:prSet presAssocID="{31D28807-2E4E-4A30-ADE9-2E9DF3623E71}" presName="compNode" presStyleCnt="0"/>
      <dgm:spPr/>
    </dgm:pt>
    <dgm:pt modelId="{6510AF8A-95C6-44BF-96B8-F8198A9CE3BC}" type="pres">
      <dgm:prSet presAssocID="{31D28807-2E4E-4A30-ADE9-2E9DF3623E71}" presName="iconBgRect" presStyleLbl="bgShp" presStyleIdx="1" presStyleCnt="8"/>
      <dgm:spPr/>
    </dgm:pt>
    <dgm:pt modelId="{15BDF3D6-6674-4428-BD11-327992FB2909}" type="pres">
      <dgm:prSet presAssocID="{31D28807-2E4E-4A30-ADE9-2E9DF3623E7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489DC912-427F-4140-92EF-CD13C013B6C2}" type="pres">
      <dgm:prSet presAssocID="{31D28807-2E4E-4A30-ADE9-2E9DF3623E71}" presName="spaceRect" presStyleCnt="0"/>
      <dgm:spPr/>
    </dgm:pt>
    <dgm:pt modelId="{D8E2F8BB-9A8A-41CE-B5A0-F4205B1B023D}" type="pres">
      <dgm:prSet presAssocID="{31D28807-2E4E-4A30-ADE9-2E9DF3623E71}" presName="textRect" presStyleLbl="revTx" presStyleIdx="1" presStyleCnt="8">
        <dgm:presLayoutVars>
          <dgm:chMax val="1"/>
          <dgm:chPref val="1"/>
        </dgm:presLayoutVars>
      </dgm:prSet>
      <dgm:spPr/>
    </dgm:pt>
    <dgm:pt modelId="{FEB1AC27-AFFD-4E93-A5A0-604B127E8972}" type="pres">
      <dgm:prSet presAssocID="{8415B641-5E03-4B88-895F-61E174308609}" presName="sibTrans" presStyleCnt="0"/>
      <dgm:spPr/>
    </dgm:pt>
    <dgm:pt modelId="{07C81147-6106-451E-8EDB-B16F61FE2417}" type="pres">
      <dgm:prSet presAssocID="{E29FAC9C-C044-4751-B9F7-CC91326F033A}" presName="compNode" presStyleCnt="0"/>
      <dgm:spPr/>
    </dgm:pt>
    <dgm:pt modelId="{B6A74503-0196-4C07-98E5-BAF60DB4AB5A}" type="pres">
      <dgm:prSet presAssocID="{E29FAC9C-C044-4751-B9F7-CC91326F033A}" presName="iconBgRect" presStyleLbl="bgShp" presStyleIdx="2" presStyleCnt="8"/>
      <dgm:spPr/>
    </dgm:pt>
    <dgm:pt modelId="{0DE3C43A-F500-4673-8D3D-ED7494229264}" type="pres">
      <dgm:prSet presAssocID="{E29FAC9C-C044-4751-B9F7-CC91326F03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F5B41B3-A8D7-4D53-B9D7-08E3212AF29A}" type="pres">
      <dgm:prSet presAssocID="{E29FAC9C-C044-4751-B9F7-CC91326F033A}" presName="spaceRect" presStyleCnt="0"/>
      <dgm:spPr/>
    </dgm:pt>
    <dgm:pt modelId="{32689166-CC76-4878-B64C-9D0CAFAC8CEC}" type="pres">
      <dgm:prSet presAssocID="{E29FAC9C-C044-4751-B9F7-CC91326F033A}" presName="textRect" presStyleLbl="revTx" presStyleIdx="2" presStyleCnt="8">
        <dgm:presLayoutVars>
          <dgm:chMax val="1"/>
          <dgm:chPref val="1"/>
        </dgm:presLayoutVars>
      </dgm:prSet>
      <dgm:spPr/>
    </dgm:pt>
    <dgm:pt modelId="{C767F8F4-6CB0-4A4F-89CB-679F2131A65F}" type="pres">
      <dgm:prSet presAssocID="{1E570616-DF1E-4438-9113-EBBE0A173FA1}" presName="sibTrans" presStyleCnt="0"/>
      <dgm:spPr/>
    </dgm:pt>
    <dgm:pt modelId="{055DF6A9-B5E4-4BEB-9768-D477F4986AA5}" type="pres">
      <dgm:prSet presAssocID="{98E29C83-D51D-4DA2-988B-264762053A55}" presName="compNode" presStyleCnt="0"/>
      <dgm:spPr/>
    </dgm:pt>
    <dgm:pt modelId="{912CB588-4C33-48EA-9377-853A45E777B1}" type="pres">
      <dgm:prSet presAssocID="{98E29C83-D51D-4DA2-988B-264762053A55}" presName="iconBgRect" presStyleLbl="bgShp" presStyleIdx="3" presStyleCnt="8"/>
      <dgm:spPr/>
    </dgm:pt>
    <dgm:pt modelId="{1D03E972-6B02-42C0-A71A-CBD3CDC3AE51}" type="pres">
      <dgm:prSet presAssocID="{98E29C83-D51D-4DA2-988B-264762053A5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4FF2E989-8780-40C7-B2A1-134FC3807328}" type="pres">
      <dgm:prSet presAssocID="{98E29C83-D51D-4DA2-988B-264762053A55}" presName="spaceRect" presStyleCnt="0"/>
      <dgm:spPr/>
    </dgm:pt>
    <dgm:pt modelId="{60F6F445-8124-4CE3-ACFC-282C2D4CE0A4}" type="pres">
      <dgm:prSet presAssocID="{98E29C83-D51D-4DA2-988B-264762053A55}" presName="textRect" presStyleLbl="revTx" presStyleIdx="3" presStyleCnt="8">
        <dgm:presLayoutVars>
          <dgm:chMax val="1"/>
          <dgm:chPref val="1"/>
        </dgm:presLayoutVars>
      </dgm:prSet>
      <dgm:spPr/>
    </dgm:pt>
    <dgm:pt modelId="{43CD8628-9AE1-4DCC-8653-C76E7EA41165}" type="pres">
      <dgm:prSet presAssocID="{FE4C6D60-126E-47B4-81A8-8EB816F1CE6F}" presName="sibTrans" presStyleCnt="0"/>
      <dgm:spPr/>
    </dgm:pt>
    <dgm:pt modelId="{50CF4F8F-BE02-420A-9300-0938334EF4A5}" type="pres">
      <dgm:prSet presAssocID="{F7D27653-61CC-41F8-A508-F7B1B6E64C79}" presName="compNode" presStyleCnt="0"/>
      <dgm:spPr/>
    </dgm:pt>
    <dgm:pt modelId="{4E8323D0-8E4D-45C6-BFD5-C52B5AD8F400}" type="pres">
      <dgm:prSet presAssocID="{F7D27653-61CC-41F8-A508-F7B1B6E64C79}" presName="iconBgRect" presStyleLbl="bgShp" presStyleIdx="4" presStyleCnt="8"/>
      <dgm:spPr/>
    </dgm:pt>
    <dgm:pt modelId="{9EA1486B-678B-4A4F-9DD1-0DFC6AB71495}" type="pres">
      <dgm:prSet presAssocID="{F7D27653-61CC-41F8-A508-F7B1B6E64C7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E048B19F-8FC0-40AE-BB8C-DD6034A5473E}" type="pres">
      <dgm:prSet presAssocID="{F7D27653-61CC-41F8-A508-F7B1B6E64C79}" presName="spaceRect" presStyleCnt="0"/>
      <dgm:spPr/>
    </dgm:pt>
    <dgm:pt modelId="{F41D1E00-3D3B-4F9E-A823-96786206358C}" type="pres">
      <dgm:prSet presAssocID="{F7D27653-61CC-41F8-A508-F7B1B6E64C79}" presName="textRect" presStyleLbl="revTx" presStyleIdx="4" presStyleCnt="8">
        <dgm:presLayoutVars>
          <dgm:chMax val="1"/>
          <dgm:chPref val="1"/>
        </dgm:presLayoutVars>
      </dgm:prSet>
      <dgm:spPr/>
    </dgm:pt>
    <dgm:pt modelId="{D1882E97-0D7F-4385-8423-81A07BA51E79}" type="pres">
      <dgm:prSet presAssocID="{CB0AA74D-CA29-4A88-9F4E-621BAC6FFF7A}" presName="sibTrans" presStyleCnt="0"/>
      <dgm:spPr/>
    </dgm:pt>
    <dgm:pt modelId="{0E920E77-3835-47C9-BE16-3A7F6DBF170A}" type="pres">
      <dgm:prSet presAssocID="{2FE98ACB-E5C5-45A5-AEE3-3DAC5FE3E3CD}" presName="compNode" presStyleCnt="0"/>
      <dgm:spPr/>
    </dgm:pt>
    <dgm:pt modelId="{2F5B07E7-E52E-40B4-A61F-52C882228298}" type="pres">
      <dgm:prSet presAssocID="{2FE98ACB-E5C5-45A5-AEE3-3DAC5FE3E3CD}" presName="iconBgRect" presStyleLbl="bgShp" presStyleIdx="5" presStyleCnt="8"/>
      <dgm:spPr/>
    </dgm:pt>
    <dgm:pt modelId="{E1BB77AC-9D5F-4D0B-A0CC-B286D2F87BCB}" type="pres">
      <dgm:prSet presAssocID="{2FE98ACB-E5C5-45A5-AEE3-3DAC5FE3E3C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919EC3A0-AB89-4565-91F0-765AD8A56661}" type="pres">
      <dgm:prSet presAssocID="{2FE98ACB-E5C5-45A5-AEE3-3DAC5FE3E3CD}" presName="spaceRect" presStyleCnt="0"/>
      <dgm:spPr/>
    </dgm:pt>
    <dgm:pt modelId="{C79078DA-C258-4B4E-9450-4638DD84A4A0}" type="pres">
      <dgm:prSet presAssocID="{2FE98ACB-E5C5-45A5-AEE3-3DAC5FE3E3CD}" presName="textRect" presStyleLbl="revTx" presStyleIdx="5" presStyleCnt="8">
        <dgm:presLayoutVars>
          <dgm:chMax val="1"/>
          <dgm:chPref val="1"/>
        </dgm:presLayoutVars>
      </dgm:prSet>
      <dgm:spPr/>
    </dgm:pt>
    <dgm:pt modelId="{8F2EDB55-E448-4842-B10D-248B9A5C9B61}" type="pres">
      <dgm:prSet presAssocID="{071EA4CC-54EE-4F55-8542-DC717713050D}" presName="sibTrans" presStyleCnt="0"/>
      <dgm:spPr/>
    </dgm:pt>
    <dgm:pt modelId="{7B7D4AA6-432A-4BF0-A4EB-4791947B97B9}" type="pres">
      <dgm:prSet presAssocID="{CDAE6BC0-9741-4201-B0DC-869B7596185B}" presName="compNode" presStyleCnt="0"/>
      <dgm:spPr/>
    </dgm:pt>
    <dgm:pt modelId="{6BDA2C6E-29BE-4862-BCE0-8BC563E8AEF4}" type="pres">
      <dgm:prSet presAssocID="{CDAE6BC0-9741-4201-B0DC-869B7596185B}" presName="iconBgRect" presStyleLbl="bgShp" presStyleIdx="6" presStyleCnt="8"/>
      <dgm:spPr/>
    </dgm:pt>
    <dgm:pt modelId="{575AED8C-6FE5-4EAF-A6B3-C89A5F85E430}" type="pres">
      <dgm:prSet presAssocID="{CDAE6BC0-9741-4201-B0DC-869B7596185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369D81F3-EDF8-483C-B343-C6A6D791DF89}" type="pres">
      <dgm:prSet presAssocID="{CDAE6BC0-9741-4201-B0DC-869B7596185B}" presName="spaceRect" presStyleCnt="0"/>
      <dgm:spPr/>
    </dgm:pt>
    <dgm:pt modelId="{38F03CC5-C4DB-418D-8FF6-19E9D043C04B}" type="pres">
      <dgm:prSet presAssocID="{CDAE6BC0-9741-4201-B0DC-869B7596185B}" presName="textRect" presStyleLbl="revTx" presStyleIdx="6" presStyleCnt="8">
        <dgm:presLayoutVars>
          <dgm:chMax val="1"/>
          <dgm:chPref val="1"/>
        </dgm:presLayoutVars>
      </dgm:prSet>
      <dgm:spPr/>
    </dgm:pt>
    <dgm:pt modelId="{E8D08257-2E06-4133-B144-3EE0C4642B3F}" type="pres">
      <dgm:prSet presAssocID="{D2ECDD99-AB32-408E-8896-3AEAE9B78284}" presName="sibTrans" presStyleCnt="0"/>
      <dgm:spPr/>
    </dgm:pt>
    <dgm:pt modelId="{163F1CCB-F207-4B50-BAB7-B8863C26A5DD}" type="pres">
      <dgm:prSet presAssocID="{F986D1B1-A405-446C-B023-E95A8BF0116A}" presName="compNode" presStyleCnt="0"/>
      <dgm:spPr/>
    </dgm:pt>
    <dgm:pt modelId="{19662D1F-1769-455C-9ADD-2C4D7E6B21C9}" type="pres">
      <dgm:prSet presAssocID="{F986D1B1-A405-446C-B023-E95A8BF0116A}" presName="iconBgRect" presStyleLbl="bgShp" presStyleIdx="7" presStyleCnt="8"/>
      <dgm:spPr/>
    </dgm:pt>
    <dgm:pt modelId="{0A1CF331-B5AC-4C41-8AC9-9617672ECB72}" type="pres">
      <dgm:prSet presAssocID="{F986D1B1-A405-446C-B023-E95A8BF0116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Table"/>
        </a:ext>
      </dgm:extLst>
    </dgm:pt>
    <dgm:pt modelId="{1AEB3262-29E7-4974-879D-6A38D07E0221}" type="pres">
      <dgm:prSet presAssocID="{F986D1B1-A405-446C-B023-E95A8BF0116A}" presName="spaceRect" presStyleCnt="0"/>
      <dgm:spPr/>
    </dgm:pt>
    <dgm:pt modelId="{BB5F88FA-ADE3-44F6-9E6C-91D0FEBC30BB}" type="pres">
      <dgm:prSet presAssocID="{F986D1B1-A405-446C-B023-E95A8BF0116A}" presName="textRect" presStyleLbl="revTx" presStyleIdx="7" presStyleCnt="8">
        <dgm:presLayoutVars>
          <dgm:chMax val="1"/>
          <dgm:chPref val="1"/>
        </dgm:presLayoutVars>
      </dgm:prSet>
      <dgm:spPr/>
    </dgm:pt>
  </dgm:ptLst>
  <dgm:cxnLst>
    <dgm:cxn modelId="{C1532A08-1EFE-43B5-AC4C-2E9256417310}" type="presOf" srcId="{00E3414D-A943-40BE-9A1B-735CD2C4051A}" destId="{2E8DE2AE-4C1B-48AD-985C-48576C3352A6}" srcOrd="0" destOrd="0" presId="urn:microsoft.com/office/officeart/2018/5/layout/IconCircleLabelList"/>
    <dgm:cxn modelId="{9063B508-2CFC-48CB-AFCB-396BCF528638}" srcId="{00E3414D-A943-40BE-9A1B-735CD2C4051A}" destId="{31D28807-2E4E-4A30-ADE9-2E9DF3623E71}" srcOrd="1" destOrd="0" parTransId="{72857F01-8231-47FE-839D-C30BEF0E8803}" sibTransId="{8415B641-5E03-4B88-895F-61E174308609}"/>
    <dgm:cxn modelId="{405D712B-7C8C-4200-A8BA-71DB731CA6E9}" srcId="{00E3414D-A943-40BE-9A1B-735CD2C4051A}" destId="{F7D27653-61CC-41F8-A508-F7B1B6E64C79}" srcOrd="4" destOrd="0" parTransId="{21DC62DE-4121-42AC-BE29-44DF502D61F7}" sibTransId="{CB0AA74D-CA29-4A88-9F4E-621BAC6FFF7A}"/>
    <dgm:cxn modelId="{BE5E2E30-860F-4B39-8352-ECBFCBB534B7}" type="presOf" srcId="{98E29C83-D51D-4DA2-988B-264762053A55}" destId="{60F6F445-8124-4CE3-ACFC-282C2D4CE0A4}" srcOrd="0" destOrd="0" presId="urn:microsoft.com/office/officeart/2018/5/layout/IconCircleLabelList"/>
    <dgm:cxn modelId="{89251D5C-D432-43E8-B6CF-F999AACEB0A2}" type="presOf" srcId="{CDAE6BC0-9741-4201-B0DC-869B7596185B}" destId="{38F03CC5-C4DB-418D-8FF6-19E9D043C04B}" srcOrd="0" destOrd="0" presId="urn:microsoft.com/office/officeart/2018/5/layout/IconCircleLabelList"/>
    <dgm:cxn modelId="{D5E4BD41-8270-4ABA-91E5-4C77EF64461A}" srcId="{00E3414D-A943-40BE-9A1B-735CD2C4051A}" destId="{98E29C83-D51D-4DA2-988B-264762053A55}" srcOrd="3" destOrd="0" parTransId="{E6AB584A-CC02-4DC8-B3D7-AD4EFC4B305E}" sibTransId="{FE4C6D60-126E-47B4-81A8-8EB816F1CE6F}"/>
    <dgm:cxn modelId="{5BA97174-448F-45A6-8947-C9D56E26D5C3}" type="presOf" srcId="{E29FAC9C-C044-4751-B9F7-CC91326F033A}" destId="{32689166-CC76-4878-B64C-9D0CAFAC8CEC}" srcOrd="0" destOrd="0" presId="urn:microsoft.com/office/officeart/2018/5/layout/IconCircleLabelList"/>
    <dgm:cxn modelId="{55A33F75-DD8A-4A31-B803-74DB31321894}" type="presOf" srcId="{31D28807-2E4E-4A30-ADE9-2E9DF3623E71}" destId="{D8E2F8BB-9A8A-41CE-B5A0-F4205B1B023D}" srcOrd="0" destOrd="0" presId="urn:microsoft.com/office/officeart/2018/5/layout/IconCircleLabelList"/>
    <dgm:cxn modelId="{9186DB83-1243-4D7C-BA9C-51BBF245F03F}" srcId="{00E3414D-A943-40BE-9A1B-735CD2C4051A}" destId="{34858507-CA3B-49B3-9851-BCCC21955343}" srcOrd="0" destOrd="0" parTransId="{073291B6-FBBF-43FE-ADF1-C7165788B83C}" sibTransId="{BECEF3A7-3BCD-4C97-8E79-FD0DAB482144}"/>
    <dgm:cxn modelId="{20184498-DA6A-46E0-BEFF-E991091D286A}" type="presOf" srcId="{F986D1B1-A405-446C-B023-E95A8BF0116A}" destId="{BB5F88FA-ADE3-44F6-9E6C-91D0FEBC30BB}" srcOrd="0" destOrd="0" presId="urn:microsoft.com/office/officeart/2018/5/layout/IconCircleLabelList"/>
    <dgm:cxn modelId="{303934AB-6F92-404A-8D6B-0B351B6BB725}" srcId="{00E3414D-A943-40BE-9A1B-735CD2C4051A}" destId="{E29FAC9C-C044-4751-B9F7-CC91326F033A}" srcOrd="2" destOrd="0" parTransId="{19641513-2528-48BB-9F68-161EF05439B1}" sibTransId="{1E570616-DF1E-4438-9113-EBBE0A173FA1}"/>
    <dgm:cxn modelId="{568EC5AC-A860-4B8E-85A6-6880354ED869}" type="presOf" srcId="{F7D27653-61CC-41F8-A508-F7B1B6E64C79}" destId="{F41D1E00-3D3B-4F9E-A823-96786206358C}" srcOrd="0" destOrd="0" presId="urn:microsoft.com/office/officeart/2018/5/layout/IconCircleLabelList"/>
    <dgm:cxn modelId="{BDF173BC-BCD4-43F7-951E-609E1E00657F}" type="presOf" srcId="{34858507-CA3B-49B3-9851-BCCC21955343}" destId="{2316C9BE-8E98-4644-B36F-72139BEEF054}" srcOrd="0" destOrd="0" presId="urn:microsoft.com/office/officeart/2018/5/layout/IconCircleLabelList"/>
    <dgm:cxn modelId="{9C5212CC-45B9-4BB4-BBB4-C751B7C66494}" srcId="{00E3414D-A943-40BE-9A1B-735CD2C4051A}" destId="{CDAE6BC0-9741-4201-B0DC-869B7596185B}" srcOrd="6" destOrd="0" parTransId="{C1B2EAA8-71FC-4068-BF43-74F387DF62E2}" sibTransId="{D2ECDD99-AB32-408E-8896-3AEAE9B78284}"/>
    <dgm:cxn modelId="{551D26FB-39AC-4577-A56F-901B73AC447F}" srcId="{00E3414D-A943-40BE-9A1B-735CD2C4051A}" destId="{F986D1B1-A405-446C-B023-E95A8BF0116A}" srcOrd="7" destOrd="0" parTransId="{49DE133A-B336-4C96-808C-FABA471336CC}" sibTransId="{1A821B5F-F112-43E8-92E4-C8D10C3BEED2}"/>
    <dgm:cxn modelId="{A5BFDCFF-019E-45B1-B62F-8647FF21C3A3}" type="presOf" srcId="{2FE98ACB-E5C5-45A5-AEE3-3DAC5FE3E3CD}" destId="{C79078DA-C258-4B4E-9450-4638DD84A4A0}" srcOrd="0" destOrd="0" presId="urn:microsoft.com/office/officeart/2018/5/layout/IconCircleLabelList"/>
    <dgm:cxn modelId="{ED1EE7FF-4B82-4B40-ABE3-09AC693106FF}" srcId="{00E3414D-A943-40BE-9A1B-735CD2C4051A}" destId="{2FE98ACB-E5C5-45A5-AEE3-3DAC5FE3E3CD}" srcOrd="5" destOrd="0" parTransId="{698A9708-8D10-4D6F-970C-FBF45432514E}" sibTransId="{071EA4CC-54EE-4F55-8542-DC717713050D}"/>
    <dgm:cxn modelId="{15D47B09-BF64-4AD5-9FCA-B690DBD9224E}" type="presParOf" srcId="{2E8DE2AE-4C1B-48AD-985C-48576C3352A6}" destId="{4A4A4AD2-7D60-430D-A4BF-72C106743957}" srcOrd="0" destOrd="0" presId="urn:microsoft.com/office/officeart/2018/5/layout/IconCircleLabelList"/>
    <dgm:cxn modelId="{D2584BA8-A799-4E45-AE30-4C7F18915C4E}" type="presParOf" srcId="{4A4A4AD2-7D60-430D-A4BF-72C106743957}" destId="{38A7194C-DF29-47A3-B897-885CB144BBD7}" srcOrd="0" destOrd="0" presId="urn:microsoft.com/office/officeart/2018/5/layout/IconCircleLabelList"/>
    <dgm:cxn modelId="{6EA1FD76-2E97-4287-B291-74EDA08C1A3E}" type="presParOf" srcId="{4A4A4AD2-7D60-430D-A4BF-72C106743957}" destId="{2C6B561D-E98E-4FED-AD06-1B04D87AD465}" srcOrd="1" destOrd="0" presId="urn:microsoft.com/office/officeart/2018/5/layout/IconCircleLabelList"/>
    <dgm:cxn modelId="{BBEE954C-B05A-4237-B4A6-19793469DDB2}" type="presParOf" srcId="{4A4A4AD2-7D60-430D-A4BF-72C106743957}" destId="{709BC632-9161-4118-9591-59FBC01CAC3B}" srcOrd="2" destOrd="0" presId="urn:microsoft.com/office/officeart/2018/5/layout/IconCircleLabelList"/>
    <dgm:cxn modelId="{F1EAD20F-CA51-44B1-9799-05EB6C853905}" type="presParOf" srcId="{4A4A4AD2-7D60-430D-A4BF-72C106743957}" destId="{2316C9BE-8E98-4644-B36F-72139BEEF054}" srcOrd="3" destOrd="0" presId="urn:microsoft.com/office/officeart/2018/5/layout/IconCircleLabelList"/>
    <dgm:cxn modelId="{C8AF47F7-A22F-47F9-BF7B-07788E1401BD}" type="presParOf" srcId="{2E8DE2AE-4C1B-48AD-985C-48576C3352A6}" destId="{DA3E81AA-1E6C-4AAE-9482-B5D4874620BC}" srcOrd="1" destOrd="0" presId="urn:microsoft.com/office/officeart/2018/5/layout/IconCircleLabelList"/>
    <dgm:cxn modelId="{D70509A4-6BBA-4F3A-90DF-57B357D5BCF6}" type="presParOf" srcId="{2E8DE2AE-4C1B-48AD-985C-48576C3352A6}" destId="{43775BC6-7A1F-446F-BE1D-ED9B2A046E3B}" srcOrd="2" destOrd="0" presId="urn:microsoft.com/office/officeart/2018/5/layout/IconCircleLabelList"/>
    <dgm:cxn modelId="{7AF46CB7-1245-4706-BEA0-F8B868F7180F}" type="presParOf" srcId="{43775BC6-7A1F-446F-BE1D-ED9B2A046E3B}" destId="{6510AF8A-95C6-44BF-96B8-F8198A9CE3BC}" srcOrd="0" destOrd="0" presId="urn:microsoft.com/office/officeart/2018/5/layout/IconCircleLabelList"/>
    <dgm:cxn modelId="{E43FD91C-9DB3-4FC9-BD6B-B7F143871222}" type="presParOf" srcId="{43775BC6-7A1F-446F-BE1D-ED9B2A046E3B}" destId="{15BDF3D6-6674-4428-BD11-327992FB2909}" srcOrd="1" destOrd="0" presId="urn:microsoft.com/office/officeart/2018/5/layout/IconCircleLabelList"/>
    <dgm:cxn modelId="{BF7E1DBB-9E49-47E6-A00C-8B513DCF3986}" type="presParOf" srcId="{43775BC6-7A1F-446F-BE1D-ED9B2A046E3B}" destId="{489DC912-427F-4140-92EF-CD13C013B6C2}" srcOrd="2" destOrd="0" presId="urn:microsoft.com/office/officeart/2018/5/layout/IconCircleLabelList"/>
    <dgm:cxn modelId="{FF1A3CF1-BF0C-4F7E-AE35-84B87DC0A4BC}" type="presParOf" srcId="{43775BC6-7A1F-446F-BE1D-ED9B2A046E3B}" destId="{D8E2F8BB-9A8A-41CE-B5A0-F4205B1B023D}" srcOrd="3" destOrd="0" presId="urn:microsoft.com/office/officeart/2018/5/layout/IconCircleLabelList"/>
    <dgm:cxn modelId="{A6BDA393-A40B-4251-9D6B-EBCAAE03E870}" type="presParOf" srcId="{2E8DE2AE-4C1B-48AD-985C-48576C3352A6}" destId="{FEB1AC27-AFFD-4E93-A5A0-604B127E8972}" srcOrd="3" destOrd="0" presId="urn:microsoft.com/office/officeart/2018/5/layout/IconCircleLabelList"/>
    <dgm:cxn modelId="{EF352A88-352C-4235-B542-310F2721DCE5}" type="presParOf" srcId="{2E8DE2AE-4C1B-48AD-985C-48576C3352A6}" destId="{07C81147-6106-451E-8EDB-B16F61FE2417}" srcOrd="4" destOrd="0" presId="urn:microsoft.com/office/officeart/2018/5/layout/IconCircleLabelList"/>
    <dgm:cxn modelId="{5651D553-9AFB-4F14-ADD0-A0739DBD83D0}" type="presParOf" srcId="{07C81147-6106-451E-8EDB-B16F61FE2417}" destId="{B6A74503-0196-4C07-98E5-BAF60DB4AB5A}" srcOrd="0" destOrd="0" presId="urn:microsoft.com/office/officeart/2018/5/layout/IconCircleLabelList"/>
    <dgm:cxn modelId="{2F564213-35B9-4996-AE90-5891105FBB98}" type="presParOf" srcId="{07C81147-6106-451E-8EDB-B16F61FE2417}" destId="{0DE3C43A-F500-4673-8D3D-ED7494229264}" srcOrd="1" destOrd="0" presId="urn:microsoft.com/office/officeart/2018/5/layout/IconCircleLabelList"/>
    <dgm:cxn modelId="{A81DDCEB-0FC3-4B9F-91DF-72AC7E79FFAC}" type="presParOf" srcId="{07C81147-6106-451E-8EDB-B16F61FE2417}" destId="{2F5B41B3-A8D7-4D53-B9D7-08E3212AF29A}" srcOrd="2" destOrd="0" presId="urn:microsoft.com/office/officeart/2018/5/layout/IconCircleLabelList"/>
    <dgm:cxn modelId="{04BC50A0-3BBB-45D0-84AE-AF80315519DD}" type="presParOf" srcId="{07C81147-6106-451E-8EDB-B16F61FE2417}" destId="{32689166-CC76-4878-B64C-9D0CAFAC8CEC}" srcOrd="3" destOrd="0" presId="urn:microsoft.com/office/officeart/2018/5/layout/IconCircleLabelList"/>
    <dgm:cxn modelId="{BB24E876-F08F-4907-A717-6507C0C801AB}" type="presParOf" srcId="{2E8DE2AE-4C1B-48AD-985C-48576C3352A6}" destId="{C767F8F4-6CB0-4A4F-89CB-679F2131A65F}" srcOrd="5" destOrd="0" presId="urn:microsoft.com/office/officeart/2018/5/layout/IconCircleLabelList"/>
    <dgm:cxn modelId="{DACFDEDF-CC6B-4999-9BD2-984FA1671967}" type="presParOf" srcId="{2E8DE2AE-4C1B-48AD-985C-48576C3352A6}" destId="{055DF6A9-B5E4-4BEB-9768-D477F4986AA5}" srcOrd="6" destOrd="0" presId="urn:microsoft.com/office/officeart/2018/5/layout/IconCircleLabelList"/>
    <dgm:cxn modelId="{50E89F36-0094-4C49-953E-CF3B48C9131E}" type="presParOf" srcId="{055DF6A9-B5E4-4BEB-9768-D477F4986AA5}" destId="{912CB588-4C33-48EA-9377-853A45E777B1}" srcOrd="0" destOrd="0" presId="urn:microsoft.com/office/officeart/2018/5/layout/IconCircleLabelList"/>
    <dgm:cxn modelId="{600E2604-BF27-4688-88C1-81CE4964EDDC}" type="presParOf" srcId="{055DF6A9-B5E4-4BEB-9768-D477F4986AA5}" destId="{1D03E972-6B02-42C0-A71A-CBD3CDC3AE51}" srcOrd="1" destOrd="0" presId="urn:microsoft.com/office/officeart/2018/5/layout/IconCircleLabelList"/>
    <dgm:cxn modelId="{0A389180-ED82-4B57-AA88-43097368C3F2}" type="presParOf" srcId="{055DF6A9-B5E4-4BEB-9768-D477F4986AA5}" destId="{4FF2E989-8780-40C7-B2A1-134FC3807328}" srcOrd="2" destOrd="0" presId="urn:microsoft.com/office/officeart/2018/5/layout/IconCircleLabelList"/>
    <dgm:cxn modelId="{B458F1B7-2F53-43C4-8A3E-01DE02F9A6B4}" type="presParOf" srcId="{055DF6A9-B5E4-4BEB-9768-D477F4986AA5}" destId="{60F6F445-8124-4CE3-ACFC-282C2D4CE0A4}" srcOrd="3" destOrd="0" presId="urn:microsoft.com/office/officeart/2018/5/layout/IconCircleLabelList"/>
    <dgm:cxn modelId="{64303B85-1F70-4056-ABC8-A8577A1C951A}" type="presParOf" srcId="{2E8DE2AE-4C1B-48AD-985C-48576C3352A6}" destId="{43CD8628-9AE1-4DCC-8653-C76E7EA41165}" srcOrd="7" destOrd="0" presId="urn:microsoft.com/office/officeart/2018/5/layout/IconCircleLabelList"/>
    <dgm:cxn modelId="{72281866-DC20-4F6C-AF6B-8ACEF28228C6}" type="presParOf" srcId="{2E8DE2AE-4C1B-48AD-985C-48576C3352A6}" destId="{50CF4F8F-BE02-420A-9300-0938334EF4A5}" srcOrd="8" destOrd="0" presId="urn:microsoft.com/office/officeart/2018/5/layout/IconCircleLabelList"/>
    <dgm:cxn modelId="{AAD7AA09-D862-413F-8BCA-E69A18AA3D1B}" type="presParOf" srcId="{50CF4F8F-BE02-420A-9300-0938334EF4A5}" destId="{4E8323D0-8E4D-45C6-BFD5-C52B5AD8F400}" srcOrd="0" destOrd="0" presId="urn:microsoft.com/office/officeart/2018/5/layout/IconCircleLabelList"/>
    <dgm:cxn modelId="{F9DB5946-B14B-43A3-AB08-F7EC1DFD887C}" type="presParOf" srcId="{50CF4F8F-BE02-420A-9300-0938334EF4A5}" destId="{9EA1486B-678B-4A4F-9DD1-0DFC6AB71495}" srcOrd="1" destOrd="0" presId="urn:microsoft.com/office/officeart/2018/5/layout/IconCircleLabelList"/>
    <dgm:cxn modelId="{2D4E089F-D8B6-4D32-8F3E-60CD1BC82E13}" type="presParOf" srcId="{50CF4F8F-BE02-420A-9300-0938334EF4A5}" destId="{E048B19F-8FC0-40AE-BB8C-DD6034A5473E}" srcOrd="2" destOrd="0" presId="urn:microsoft.com/office/officeart/2018/5/layout/IconCircleLabelList"/>
    <dgm:cxn modelId="{3F323BF7-8B40-43CC-B293-16CC0B2E4606}" type="presParOf" srcId="{50CF4F8F-BE02-420A-9300-0938334EF4A5}" destId="{F41D1E00-3D3B-4F9E-A823-96786206358C}" srcOrd="3" destOrd="0" presId="urn:microsoft.com/office/officeart/2018/5/layout/IconCircleLabelList"/>
    <dgm:cxn modelId="{74BF541A-C40D-48DE-BDB4-57B70491C8AF}" type="presParOf" srcId="{2E8DE2AE-4C1B-48AD-985C-48576C3352A6}" destId="{D1882E97-0D7F-4385-8423-81A07BA51E79}" srcOrd="9" destOrd="0" presId="urn:microsoft.com/office/officeart/2018/5/layout/IconCircleLabelList"/>
    <dgm:cxn modelId="{E0B1C55C-4DF1-4679-B9BD-B27DE8A1F7E3}" type="presParOf" srcId="{2E8DE2AE-4C1B-48AD-985C-48576C3352A6}" destId="{0E920E77-3835-47C9-BE16-3A7F6DBF170A}" srcOrd="10" destOrd="0" presId="urn:microsoft.com/office/officeart/2018/5/layout/IconCircleLabelList"/>
    <dgm:cxn modelId="{1364C1B1-A17D-41F6-A0AD-0B084317AEBC}" type="presParOf" srcId="{0E920E77-3835-47C9-BE16-3A7F6DBF170A}" destId="{2F5B07E7-E52E-40B4-A61F-52C882228298}" srcOrd="0" destOrd="0" presId="urn:microsoft.com/office/officeart/2018/5/layout/IconCircleLabelList"/>
    <dgm:cxn modelId="{98629A33-016F-4A7E-B934-4106094AF916}" type="presParOf" srcId="{0E920E77-3835-47C9-BE16-3A7F6DBF170A}" destId="{E1BB77AC-9D5F-4D0B-A0CC-B286D2F87BCB}" srcOrd="1" destOrd="0" presId="urn:microsoft.com/office/officeart/2018/5/layout/IconCircleLabelList"/>
    <dgm:cxn modelId="{ECFDDAF5-22D6-4AE0-847C-4DC33EE95239}" type="presParOf" srcId="{0E920E77-3835-47C9-BE16-3A7F6DBF170A}" destId="{919EC3A0-AB89-4565-91F0-765AD8A56661}" srcOrd="2" destOrd="0" presId="urn:microsoft.com/office/officeart/2018/5/layout/IconCircleLabelList"/>
    <dgm:cxn modelId="{A50122F2-06BB-42E4-A843-F49EFE7EB68C}" type="presParOf" srcId="{0E920E77-3835-47C9-BE16-3A7F6DBF170A}" destId="{C79078DA-C258-4B4E-9450-4638DD84A4A0}" srcOrd="3" destOrd="0" presId="urn:microsoft.com/office/officeart/2018/5/layout/IconCircleLabelList"/>
    <dgm:cxn modelId="{C6472EA7-7F8F-49B6-B095-316786C039EA}" type="presParOf" srcId="{2E8DE2AE-4C1B-48AD-985C-48576C3352A6}" destId="{8F2EDB55-E448-4842-B10D-248B9A5C9B61}" srcOrd="11" destOrd="0" presId="urn:microsoft.com/office/officeart/2018/5/layout/IconCircleLabelList"/>
    <dgm:cxn modelId="{87C01280-7FE3-4174-823E-7A40E7997877}" type="presParOf" srcId="{2E8DE2AE-4C1B-48AD-985C-48576C3352A6}" destId="{7B7D4AA6-432A-4BF0-A4EB-4791947B97B9}" srcOrd="12" destOrd="0" presId="urn:microsoft.com/office/officeart/2018/5/layout/IconCircleLabelList"/>
    <dgm:cxn modelId="{87EEAEF5-FE0D-4ABF-9FA4-76ED77C4ECB6}" type="presParOf" srcId="{7B7D4AA6-432A-4BF0-A4EB-4791947B97B9}" destId="{6BDA2C6E-29BE-4862-BCE0-8BC563E8AEF4}" srcOrd="0" destOrd="0" presId="urn:microsoft.com/office/officeart/2018/5/layout/IconCircleLabelList"/>
    <dgm:cxn modelId="{C76BFC1F-4E60-41F8-81D8-6585906822EA}" type="presParOf" srcId="{7B7D4AA6-432A-4BF0-A4EB-4791947B97B9}" destId="{575AED8C-6FE5-4EAF-A6B3-C89A5F85E430}" srcOrd="1" destOrd="0" presId="urn:microsoft.com/office/officeart/2018/5/layout/IconCircleLabelList"/>
    <dgm:cxn modelId="{EABCB65B-9098-4C71-82A3-819DCD3BE957}" type="presParOf" srcId="{7B7D4AA6-432A-4BF0-A4EB-4791947B97B9}" destId="{369D81F3-EDF8-483C-B343-C6A6D791DF89}" srcOrd="2" destOrd="0" presId="urn:microsoft.com/office/officeart/2018/5/layout/IconCircleLabelList"/>
    <dgm:cxn modelId="{BF7FB2F2-EB71-4B49-837F-0D53D020DD20}" type="presParOf" srcId="{7B7D4AA6-432A-4BF0-A4EB-4791947B97B9}" destId="{38F03CC5-C4DB-418D-8FF6-19E9D043C04B}" srcOrd="3" destOrd="0" presId="urn:microsoft.com/office/officeart/2018/5/layout/IconCircleLabelList"/>
    <dgm:cxn modelId="{19B35480-AB3D-4371-BB70-3FEDDE3A1C93}" type="presParOf" srcId="{2E8DE2AE-4C1B-48AD-985C-48576C3352A6}" destId="{E8D08257-2E06-4133-B144-3EE0C4642B3F}" srcOrd="13" destOrd="0" presId="urn:microsoft.com/office/officeart/2018/5/layout/IconCircleLabelList"/>
    <dgm:cxn modelId="{436ACCFD-F9A6-48D1-90FA-2C17292B239C}" type="presParOf" srcId="{2E8DE2AE-4C1B-48AD-985C-48576C3352A6}" destId="{163F1CCB-F207-4B50-BAB7-B8863C26A5DD}" srcOrd="14" destOrd="0" presId="urn:microsoft.com/office/officeart/2018/5/layout/IconCircleLabelList"/>
    <dgm:cxn modelId="{691B021C-4E82-43A3-BF61-198ABC4E6AEF}" type="presParOf" srcId="{163F1CCB-F207-4B50-BAB7-B8863C26A5DD}" destId="{19662D1F-1769-455C-9ADD-2C4D7E6B21C9}" srcOrd="0" destOrd="0" presId="urn:microsoft.com/office/officeart/2018/5/layout/IconCircleLabelList"/>
    <dgm:cxn modelId="{69614BBC-BA2F-4DF1-BC3D-096E03BF9001}" type="presParOf" srcId="{163F1CCB-F207-4B50-BAB7-B8863C26A5DD}" destId="{0A1CF331-B5AC-4C41-8AC9-9617672ECB72}" srcOrd="1" destOrd="0" presId="urn:microsoft.com/office/officeart/2018/5/layout/IconCircleLabelList"/>
    <dgm:cxn modelId="{370EE773-B73A-4A64-BD07-05AEFA66C81D}" type="presParOf" srcId="{163F1CCB-F207-4B50-BAB7-B8863C26A5DD}" destId="{1AEB3262-29E7-4974-879D-6A38D07E0221}" srcOrd="2" destOrd="0" presId="urn:microsoft.com/office/officeart/2018/5/layout/IconCircleLabelList"/>
    <dgm:cxn modelId="{9E3CB9D1-7A05-4C79-8CB3-C94566437386}" type="presParOf" srcId="{163F1CCB-F207-4B50-BAB7-B8863C26A5DD}" destId="{BB5F88FA-ADE3-44F6-9E6C-91D0FEBC30B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C5DB3-594E-41A2-A1E1-B1C209366E7A}">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6648B-3CA8-4604-B9E1-C601AC76C4A1}">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DC0B14-DA57-4CB1-9F71-E4EED28C817F}">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This test case requires designing a data model to analyze marketing campaign performance.</a:t>
          </a:r>
        </a:p>
      </dsp:txBody>
      <dsp:txXfrm>
        <a:off x="25435" y="2456402"/>
        <a:ext cx="1800000" cy="720000"/>
      </dsp:txXfrm>
    </dsp:sp>
    <dsp:sp modelId="{8E372EEF-1FF1-4577-9A13-DECB51312129}">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00EA0-51D6-44C1-8629-1EB2ED349F30}">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1A3536-0351-4CFD-8285-94F9E6F38FFA}">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Data sources: HubSpot (Marketing) &amp; Salesforce (Sales).</a:t>
          </a:r>
        </a:p>
      </dsp:txBody>
      <dsp:txXfrm>
        <a:off x="2140435" y="2456402"/>
        <a:ext cx="1800000" cy="720000"/>
      </dsp:txXfrm>
    </dsp:sp>
    <dsp:sp modelId="{CC971F5F-5757-4AEF-A997-C1840D6FB53F}">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CEB8F-D3E8-4542-A917-B55158951BB0}">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576233-ABEE-498C-8FF2-5B90822BFBA0}">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Objective: Enable reporting on campaign revenue, conversion rates, and yearly comparisons.</a:t>
          </a:r>
        </a:p>
      </dsp:txBody>
      <dsp:txXfrm>
        <a:off x="4255435" y="2456402"/>
        <a:ext cx="1800000" cy="720000"/>
      </dsp:txXfrm>
    </dsp:sp>
    <dsp:sp modelId="{73857761-5CC5-4692-A5D0-0E12BACAD5E8}">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2CA2-8A64-416E-8DFC-830F60915630}">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2EC0E5-FD80-4F0D-B074-DB0A6F6BC039}">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Tools: </a:t>
          </a:r>
          <a:r>
            <a:rPr lang="en-US" sz="1100" kern="1200" dirty="0" err="1"/>
            <a:t>Airbyte</a:t>
          </a:r>
          <a:r>
            <a:rPr lang="en-US" sz="1100" kern="1200" dirty="0"/>
            <a:t>, Redshift, DBT, Airflow, SNS, </a:t>
          </a:r>
          <a:r>
            <a:rPr lang="en-US" sz="1100" kern="1200" dirty="0" err="1"/>
            <a:t>SlACK</a:t>
          </a:r>
          <a:r>
            <a:rPr lang="en-US" sz="1100" kern="1200" dirty="0"/>
            <a:t>, great expectations.</a:t>
          </a:r>
        </a:p>
      </dsp:txBody>
      <dsp:txXfrm>
        <a:off x="6370435" y="24564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F2774-90DA-45C3-8CE1-480B63CFD989}">
      <dsp:nvSpPr>
        <dsp:cNvPr id="0" name=""/>
        <dsp:cNvSpPr/>
      </dsp:nvSpPr>
      <dsp:spPr>
        <a:xfrm>
          <a:off x="0" y="3275"/>
          <a:ext cx="8195871" cy="6977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6AE09-CF23-41B1-B4B4-E66C4C158F9D}">
      <dsp:nvSpPr>
        <dsp:cNvPr id="0" name=""/>
        <dsp:cNvSpPr/>
      </dsp:nvSpPr>
      <dsp:spPr>
        <a:xfrm>
          <a:off x="211056" y="160260"/>
          <a:ext cx="383739" cy="383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0BCE2-883F-4A53-9BEA-DA15CDB94565}">
      <dsp:nvSpPr>
        <dsp:cNvPr id="0" name=""/>
        <dsp:cNvSpPr/>
      </dsp:nvSpPr>
      <dsp:spPr>
        <a:xfrm>
          <a:off x="805853" y="3275"/>
          <a:ext cx="7390017"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b="0" i="0" kern="1200" baseline="0" dirty="0"/>
            <a:t>Currency rates are relatively stable and updated daily (not real-time Batch load).</a:t>
          </a:r>
          <a:endParaRPr lang="en-US" sz="1700" kern="1200" dirty="0"/>
        </a:p>
      </dsp:txBody>
      <dsp:txXfrm>
        <a:off x="805853" y="3275"/>
        <a:ext cx="7390017" cy="697708"/>
      </dsp:txXfrm>
    </dsp:sp>
    <dsp:sp modelId="{34C44CBD-E7B3-4A55-A6DD-B315AC0C42F7}">
      <dsp:nvSpPr>
        <dsp:cNvPr id="0" name=""/>
        <dsp:cNvSpPr/>
      </dsp:nvSpPr>
      <dsp:spPr>
        <a:xfrm>
          <a:off x="0" y="875411"/>
          <a:ext cx="8195871" cy="6977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22BD6-0C7B-47C0-B997-4CEC9D57B115}">
      <dsp:nvSpPr>
        <dsp:cNvPr id="0" name=""/>
        <dsp:cNvSpPr/>
      </dsp:nvSpPr>
      <dsp:spPr>
        <a:xfrm>
          <a:off x="211056" y="1032396"/>
          <a:ext cx="383739" cy="383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E8832-A037-47A7-9A61-B5649D9B7256}">
      <dsp:nvSpPr>
        <dsp:cNvPr id="0" name=""/>
        <dsp:cNvSpPr/>
      </dsp:nvSpPr>
      <dsp:spPr>
        <a:xfrm>
          <a:off x="805853" y="875411"/>
          <a:ext cx="7390017"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b="0" i="0" kern="1200" baseline="0" dirty="0"/>
            <a:t>opportunities and prospects are streamed via </a:t>
          </a:r>
          <a:r>
            <a:rPr lang="en-US" sz="1700" b="0" i="0" kern="1200" baseline="0" dirty="0" err="1"/>
            <a:t>Airbyte</a:t>
          </a:r>
          <a:r>
            <a:rPr lang="en-US" sz="1700" b="0" i="0" kern="1200" baseline="0" dirty="0"/>
            <a:t> with CDC.</a:t>
          </a:r>
          <a:endParaRPr lang="en-US" sz="1700" kern="1200" dirty="0"/>
        </a:p>
      </dsp:txBody>
      <dsp:txXfrm>
        <a:off x="805853" y="875411"/>
        <a:ext cx="7390017" cy="697708"/>
      </dsp:txXfrm>
    </dsp:sp>
    <dsp:sp modelId="{E3CAB336-11F9-49C1-9B43-9D6BDF99D538}">
      <dsp:nvSpPr>
        <dsp:cNvPr id="0" name=""/>
        <dsp:cNvSpPr/>
      </dsp:nvSpPr>
      <dsp:spPr>
        <a:xfrm>
          <a:off x="0" y="1747548"/>
          <a:ext cx="8195871" cy="6977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19BADD-AA22-42BA-80C3-6FAF2257F384}">
      <dsp:nvSpPr>
        <dsp:cNvPr id="0" name=""/>
        <dsp:cNvSpPr/>
      </dsp:nvSpPr>
      <dsp:spPr>
        <a:xfrm>
          <a:off x="211056" y="1904532"/>
          <a:ext cx="383739" cy="383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C43A7-5392-4142-9B82-F339829A4A89}">
      <dsp:nvSpPr>
        <dsp:cNvPr id="0" name=""/>
        <dsp:cNvSpPr/>
      </dsp:nvSpPr>
      <dsp:spPr>
        <a:xfrm>
          <a:off x="805853" y="1747548"/>
          <a:ext cx="7390017"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b="0" i="0" kern="1200" baseline="0"/>
            <a:t>Campaign data includes both successful and unsuccessful responses</a:t>
          </a:r>
          <a:endParaRPr lang="en-US" sz="1700" kern="1200"/>
        </a:p>
      </dsp:txBody>
      <dsp:txXfrm>
        <a:off x="805853" y="1747548"/>
        <a:ext cx="7390017" cy="697708"/>
      </dsp:txXfrm>
    </dsp:sp>
    <dsp:sp modelId="{C466644B-BD7F-4E96-B71C-ED3182DED714}">
      <dsp:nvSpPr>
        <dsp:cNvPr id="0" name=""/>
        <dsp:cNvSpPr/>
      </dsp:nvSpPr>
      <dsp:spPr>
        <a:xfrm>
          <a:off x="0" y="2619684"/>
          <a:ext cx="8195871" cy="6977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2F9D5-7EF2-4FCA-AFEF-BC9D621E1AF6}">
      <dsp:nvSpPr>
        <dsp:cNvPr id="0" name=""/>
        <dsp:cNvSpPr/>
      </dsp:nvSpPr>
      <dsp:spPr>
        <a:xfrm>
          <a:off x="211056" y="2776668"/>
          <a:ext cx="383739" cy="383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313E30-82B9-47C5-8F82-493A8E32F6D0}">
      <dsp:nvSpPr>
        <dsp:cNvPr id="0" name=""/>
        <dsp:cNvSpPr/>
      </dsp:nvSpPr>
      <dsp:spPr>
        <a:xfrm>
          <a:off x="805853" y="2619684"/>
          <a:ext cx="7390017"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b="0" i="0" kern="1200" baseline="0" dirty="0"/>
            <a:t>No significant data growth expected for at least 3 years.</a:t>
          </a:r>
          <a:endParaRPr lang="en-US" sz="1700" kern="1200" dirty="0"/>
        </a:p>
      </dsp:txBody>
      <dsp:txXfrm>
        <a:off x="805853" y="2619684"/>
        <a:ext cx="7390017" cy="697708"/>
      </dsp:txXfrm>
    </dsp:sp>
    <dsp:sp modelId="{115039DA-FDA3-4D37-A9AF-390B4B464858}">
      <dsp:nvSpPr>
        <dsp:cNvPr id="0" name=""/>
        <dsp:cNvSpPr/>
      </dsp:nvSpPr>
      <dsp:spPr>
        <a:xfrm>
          <a:off x="0" y="3491820"/>
          <a:ext cx="8195871" cy="6977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0BC2D-9A31-44BA-AE8C-1DF2DFA9E181}">
      <dsp:nvSpPr>
        <dsp:cNvPr id="0" name=""/>
        <dsp:cNvSpPr/>
      </dsp:nvSpPr>
      <dsp:spPr>
        <a:xfrm>
          <a:off x="211056" y="3648804"/>
          <a:ext cx="383739" cy="383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716BF-36C3-4071-B1FD-80BFEF0C4983}">
      <dsp:nvSpPr>
        <dsp:cNvPr id="0" name=""/>
        <dsp:cNvSpPr/>
      </dsp:nvSpPr>
      <dsp:spPr>
        <a:xfrm>
          <a:off x="805853" y="3491820"/>
          <a:ext cx="7390017" cy="697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41" tIns="73841" rIns="73841" bIns="73841" numCol="1" spcCol="1270" anchor="ctr" anchorCtr="0">
          <a:noAutofit/>
        </a:bodyPr>
        <a:lstStyle/>
        <a:p>
          <a:pPr marL="0" lvl="0" indent="0" algn="l" defTabSz="755650">
            <a:lnSpc>
              <a:spcPct val="100000"/>
            </a:lnSpc>
            <a:spcBef>
              <a:spcPct val="0"/>
            </a:spcBef>
            <a:spcAft>
              <a:spcPct val="35000"/>
            </a:spcAft>
            <a:buNone/>
          </a:pPr>
          <a:r>
            <a:rPr lang="en-US" sz="1700" b="0" i="0" kern="1200" baseline="0" dirty="0"/>
            <a:t>Logical data models is built on top of the gold layer; separate BI-layer </a:t>
          </a:r>
          <a:r>
            <a:rPr lang="en-US" sz="1700" b="0" i="0" kern="1200" baseline="0" dirty="0" err="1"/>
            <a:t>datamart</a:t>
          </a:r>
          <a:r>
            <a:rPr lang="en-US" sz="1700" b="0" i="0" kern="1200" baseline="0" dirty="0"/>
            <a:t> creation is optional.</a:t>
          </a:r>
          <a:endParaRPr lang="en-US" sz="1700" kern="1200" dirty="0"/>
        </a:p>
      </dsp:txBody>
      <dsp:txXfrm>
        <a:off x="805853" y="3491820"/>
        <a:ext cx="7390017" cy="697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04845-B43F-484E-992A-B2ADCD4AA26D}">
      <dsp:nvSpPr>
        <dsp:cNvPr id="0" name=""/>
        <dsp:cNvSpPr/>
      </dsp:nvSpPr>
      <dsp:spPr>
        <a:xfrm>
          <a:off x="0" y="431616"/>
          <a:ext cx="2561209" cy="153672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 Airbyte syncs opportunities and prospects continuously throughout the day.</a:t>
          </a:r>
        </a:p>
      </dsp:txBody>
      <dsp:txXfrm>
        <a:off x="0" y="431616"/>
        <a:ext cx="2561209" cy="1536725"/>
      </dsp:txXfrm>
    </dsp:sp>
    <dsp:sp modelId="{AA008204-4E7A-4584-ACA6-15EA4C03C242}">
      <dsp:nvSpPr>
        <dsp:cNvPr id="0" name=""/>
        <dsp:cNvSpPr/>
      </dsp:nvSpPr>
      <dsp:spPr>
        <a:xfrm>
          <a:off x="2817330" y="431616"/>
          <a:ext cx="2561209" cy="1536725"/>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a:t>🕗 The currency table is loaded in daily batches at 9:00 PM.🧪 Silver layer transformations run on a T-1 schedule, processing data from the previous day.</a:t>
          </a:r>
        </a:p>
      </dsp:txBody>
      <dsp:txXfrm>
        <a:off x="2817330" y="431616"/>
        <a:ext cx="2561209" cy="1536725"/>
      </dsp:txXfrm>
    </dsp:sp>
    <dsp:sp modelId="{ECD8841E-02AB-4B21-8144-F2747EE76886}">
      <dsp:nvSpPr>
        <dsp:cNvPr id="0" name=""/>
        <dsp:cNvSpPr/>
      </dsp:nvSpPr>
      <dsp:spPr>
        <a:xfrm>
          <a:off x="5634661" y="431616"/>
          <a:ext cx="2561209" cy="1536725"/>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 Gold layer models also refresh daily on a T-1 basis, preparing metrics for reporting.</a:t>
          </a:r>
        </a:p>
      </dsp:txBody>
      <dsp:txXfrm>
        <a:off x="5634661" y="431616"/>
        <a:ext cx="2561209" cy="1536725"/>
      </dsp:txXfrm>
    </dsp:sp>
    <dsp:sp modelId="{2B3EC3BB-32C9-4BDC-A149-6D2B96A46368}">
      <dsp:nvSpPr>
        <dsp:cNvPr id="0" name=""/>
        <dsp:cNvSpPr/>
      </dsp:nvSpPr>
      <dsp:spPr>
        <a:xfrm>
          <a:off x="1408665" y="2224462"/>
          <a:ext cx="2561209" cy="1536725"/>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a:t>📊 BI dashboard is refreshed every Monday at 4:00 PM to support weekly reporting.</a:t>
          </a:r>
        </a:p>
      </dsp:txBody>
      <dsp:txXfrm>
        <a:off x="1408665" y="2224462"/>
        <a:ext cx="2561209" cy="1536725"/>
      </dsp:txXfrm>
    </dsp:sp>
    <dsp:sp modelId="{B2807725-818E-4721-8DC1-9F0EB3A17641}">
      <dsp:nvSpPr>
        <dsp:cNvPr id="0" name=""/>
        <dsp:cNvSpPr/>
      </dsp:nvSpPr>
      <dsp:spPr>
        <a:xfrm>
          <a:off x="4225995" y="2224462"/>
          <a:ext cx="2561209" cy="1536725"/>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a:t>🛠️ All </a:t>
          </a:r>
          <a:r>
            <a:rPr lang="en-US" sz="1400" kern="1200" dirty="0" err="1"/>
            <a:t>Airbyte</a:t>
          </a:r>
          <a:r>
            <a:rPr lang="en-US" sz="1400" kern="1200" dirty="0"/>
            <a:t> syncs and </a:t>
          </a:r>
          <a:r>
            <a:rPr lang="en-US" sz="1400" kern="1200" dirty="0" err="1"/>
            <a:t>dbt</a:t>
          </a:r>
          <a:r>
            <a:rPr lang="en-US" sz="1400" kern="1200" dirty="0"/>
            <a:t> model runs are orchestrated via Airflow, with the full pipeline scheduled for a weekly refresh on Mondays at 2:00 PM.</a:t>
          </a:r>
        </a:p>
      </dsp:txBody>
      <dsp:txXfrm>
        <a:off x="4225995" y="2224462"/>
        <a:ext cx="2561209" cy="1536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7194C-DF29-47A3-B897-885CB144BBD7}">
      <dsp:nvSpPr>
        <dsp:cNvPr id="0" name=""/>
        <dsp:cNvSpPr/>
      </dsp:nvSpPr>
      <dsp:spPr>
        <a:xfrm>
          <a:off x="401677" y="54"/>
          <a:ext cx="849234" cy="849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B561D-E98E-4FED-AD06-1B04D87AD465}">
      <dsp:nvSpPr>
        <dsp:cNvPr id="0" name=""/>
        <dsp:cNvSpPr/>
      </dsp:nvSpPr>
      <dsp:spPr>
        <a:xfrm>
          <a:off x="582662" y="181038"/>
          <a:ext cx="487265" cy="487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6C9BE-8E98-4644-B36F-72139BEEF054}">
      <dsp:nvSpPr>
        <dsp:cNvPr id="0" name=""/>
        <dsp:cNvSpPr/>
      </dsp:nvSpPr>
      <dsp:spPr>
        <a:xfrm>
          <a:off x="130201" y="1113804"/>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Schema and null checks using dbt tests</a:t>
          </a:r>
        </a:p>
      </dsp:txBody>
      <dsp:txXfrm>
        <a:off x="130201" y="1113804"/>
        <a:ext cx="1392187" cy="556875"/>
      </dsp:txXfrm>
    </dsp:sp>
    <dsp:sp modelId="{6510AF8A-95C6-44BF-96B8-F8198A9CE3BC}">
      <dsp:nvSpPr>
        <dsp:cNvPr id="0" name=""/>
        <dsp:cNvSpPr/>
      </dsp:nvSpPr>
      <dsp:spPr>
        <a:xfrm>
          <a:off x="2037498" y="54"/>
          <a:ext cx="849234" cy="849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BDF3D6-6674-4428-BD11-327992FB2909}">
      <dsp:nvSpPr>
        <dsp:cNvPr id="0" name=""/>
        <dsp:cNvSpPr/>
      </dsp:nvSpPr>
      <dsp:spPr>
        <a:xfrm>
          <a:off x="2218482" y="181038"/>
          <a:ext cx="487265" cy="487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E2F8BB-9A8A-41CE-B5A0-F4205B1B023D}">
      <dsp:nvSpPr>
        <dsp:cNvPr id="0" name=""/>
        <dsp:cNvSpPr/>
      </dsp:nvSpPr>
      <dsp:spPr>
        <a:xfrm>
          <a:off x="1766021" y="1113804"/>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Deduplication of records in silver layer</a:t>
          </a:r>
        </a:p>
      </dsp:txBody>
      <dsp:txXfrm>
        <a:off x="1766021" y="1113804"/>
        <a:ext cx="1392187" cy="556875"/>
      </dsp:txXfrm>
    </dsp:sp>
    <dsp:sp modelId="{B6A74503-0196-4C07-98E5-BAF60DB4AB5A}">
      <dsp:nvSpPr>
        <dsp:cNvPr id="0" name=""/>
        <dsp:cNvSpPr/>
      </dsp:nvSpPr>
      <dsp:spPr>
        <a:xfrm>
          <a:off x="3673318" y="54"/>
          <a:ext cx="849234" cy="849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3C43A-F500-4673-8D3D-ED7494229264}">
      <dsp:nvSpPr>
        <dsp:cNvPr id="0" name=""/>
        <dsp:cNvSpPr/>
      </dsp:nvSpPr>
      <dsp:spPr>
        <a:xfrm>
          <a:off x="3854302" y="181038"/>
          <a:ext cx="487265" cy="487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89166-CC76-4878-B64C-9D0CAFAC8CEC}">
      <dsp:nvSpPr>
        <dsp:cNvPr id="0" name=""/>
        <dsp:cNvSpPr/>
      </dsp:nvSpPr>
      <dsp:spPr>
        <a:xfrm>
          <a:off x="3401841" y="1113804"/>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Referential integrity enforced between models</a:t>
          </a:r>
        </a:p>
      </dsp:txBody>
      <dsp:txXfrm>
        <a:off x="3401841" y="1113804"/>
        <a:ext cx="1392187" cy="556875"/>
      </dsp:txXfrm>
    </dsp:sp>
    <dsp:sp modelId="{912CB588-4C33-48EA-9377-853A45E777B1}">
      <dsp:nvSpPr>
        <dsp:cNvPr id="0" name=""/>
        <dsp:cNvSpPr/>
      </dsp:nvSpPr>
      <dsp:spPr>
        <a:xfrm>
          <a:off x="5309138" y="54"/>
          <a:ext cx="849234" cy="8492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3E972-6B02-42C0-A71A-CBD3CDC3AE51}">
      <dsp:nvSpPr>
        <dsp:cNvPr id="0" name=""/>
        <dsp:cNvSpPr/>
      </dsp:nvSpPr>
      <dsp:spPr>
        <a:xfrm>
          <a:off x="5490122" y="181038"/>
          <a:ext cx="487265" cy="4872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F6F445-8124-4CE3-ACFC-282C2D4CE0A4}">
      <dsp:nvSpPr>
        <dsp:cNvPr id="0" name=""/>
        <dsp:cNvSpPr/>
      </dsp:nvSpPr>
      <dsp:spPr>
        <a:xfrm>
          <a:off x="5037662" y="1113804"/>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Monitoring with test coverage reports in dbt Cloud</a:t>
          </a:r>
        </a:p>
      </dsp:txBody>
      <dsp:txXfrm>
        <a:off x="5037662" y="1113804"/>
        <a:ext cx="1392187" cy="556875"/>
      </dsp:txXfrm>
    </dsp:sp>
    <dsp:sp modelId="{4E8323D0-8E4D-45C6-BFD5-C52B5AD8F400}">
      <dsp:nvSpPr>
        <dsp:cNvPr id="0" name=""/>
        <dsp:cNvSpPr/>
      </dsp:nvSpPr>
      <dsp:spPr>
        <a:xfrm>
          <a:off x="6944958" y="54"/>
          <a:ext cx="849234" cy="84923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1486B-678B-4A4F-9DD1-0DFC6AB71495}">
      <dsp:nvSpPr>
        <dsp:cNvPr id="0" name=""/>
        <dsp:cNvSpPr/>
      </dsp:nvSpPr>
      <dsp:spPr>
        <a:xfrm>
          <a:off x="7125943" y="181038"/>
          <a:ext cx="487265" cy="4872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1D1E00-3D3B-4F9E-A823-96786206358C}">
      <dsp:nvSpPr>
        <dsp:cNvPr id="0" name=""/>
        <dsp:cNvSpPr/>
      </dsp:nvSpPr>
      <dsp:spPr>
        <a:xfrm>
          <a:off x="6673482" y="1113804"/>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dirty="0"/>
            <a:t>Role-based access at schema/model level</a:t>
          </a:r>
          <a:endParaRPr lang="en-US" sz="1100" kern="1200" dirty="0"/>
        </a:p>
      </dsp:txBody>
      <dsp:txXfrm>
        <a:off x="6673482" y="1113804"/>
        <a:ext cx="1392187" cy="556875"/>
      </dsp:txXfrm>
    </dsp:sp>
    <dsp:sp modelId="{2F5B07E7-E52E-40B4-A61F-52C882228298}">
      <dsp:nvSpPr>
        <dsp:cNvPr id="0" name=""/>
        <dsp:cNvSpPr/>
      </dsp:nvSpPr>
      <dsp:spPr>
        <a:xfrm>
          <a:off x="2037498" y="2018725"/>
          <a:ext cx="849234" cy="8492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BB77AC-9D5F-4D0B-A0CC-B286D2F87BCB}">
      <dsp:nvSpPr>
        <dsp:cNvPr id="0" name=""/>
        <dsp:cNvSpPr/>
      </dsp:nvSpPr>
      <dsp:spPr>
        <a:xfrm>
          <a:off x="2218482" y="2199710"/>
          <a:ext cx="487265" cy="4872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9078DA-C258-4B4E-9450-4638DD84A4A0}">
      <dsp:nvSpPr>
        <dsp:cNvPr id="0" name=""/>
        <dsp:cNvSpPr/>
      </dsp:nvSpPr>
      <dsp:spPr>
        <a:xfrm>
          <a:off x="1766021" y="3132475"/>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dirty="0"/>
            <a:t>📜 </a:t>
          </a:r>
          <a:r>
            <a:rPr lang="en-IN" sz="1100" kern="1200" dirty="0" err="1"/>
            <a:t>dbt</a:t>
          </a:r>
          <a:r>
            <a:rPr lang="en-IN" sz="1100" kern="1200" dirty="0"/>
            <a:t> documentation for model transparency</a:t>
          </a:r>
          <a:endParaRPr lang="en-US" sz="1100" kern="1200" dirty="0"/>
        </a:p>
      </dsp:txBody>
      <dsp:txXfrm>
        <a:off x="1766021" y="3132475"/>
        <a:ext cx="1392187" cy="556875"/>
      </dsp:txXfrm>
    </dsp:sp>
    <dsp:sp modelId="{6BDA2C6E-29BE-4862-BCE0-8BC563E8AEF4}">
      <dsp:nvSpPr>
        <dsp:cNvPr id="0" name=""/>
        <dsp:cNvSpPr/>
      </dsp:nvSpPr>
      <dsp:spPr>
        <a:xfrm>
          <a:off x="3673318" y="2018725"/>
          <a:ext cx="849234" cy="8492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AED8C-6FE5-4EAF-A6B3-C89A5F85E430}">
      <dsp:nvSpPr>
        <dsp:cNvPr id="0" name=""/>
        <dsp:cNvSpPr/>
      </dsp:nvSpPr>
      <dsp:spPr>
        <a:xfrm>
          <a:off x="3854302" y="2199710"/>
          <a:ext cx="487265" cy="48726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F03CC5-C4DB-418D-8FF6-19E9D043C04B}">
      <dsp:nvSpPr>
        <dsp:cNvPr id="0" name=""/>
        <dsp:cNvSpPr/>
      </dsp:nvSpPr>
      <dsp:spPr>
        <a:xfrm>
          <a:off x="3401841" y="3132475"/>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dirty="0"/>
            <a:t>🧾 Version control of all transformations via Git</a:t>
          </a:r>
          <a:endParaRPr lang="en-US" sz="1100" kern="1200" dirty="0"/>
        </a:p>
      </dsp:txBody>
      <dsp:txXfrm>
        <a:off x="3401841" y="3132475"/>
        <a:ext cx="1392187" cy="556875"/>
      </dsp:txXfrm>
    </dsp:sp>
    <dsp:sp modelId="{19662D1F-1769-455C-9ADD-2C4D7E6B21C9}">
      <dsp:nvSpPr>
        <dsp:cNvPr id="0" name=""/>
        <dsp:cNvSpPr/>
      </dsp:nvSpPr>
      <dsp:spPr>
        <a:xfrm>
          <a:off x="5309138" y="2018725"/>
          <a:ext cx="849234" cy="8492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CF331-B5AC-4C41-8AC9-9617672ECB72}">
      <dsp:nvSpPr>
        <dsp:cNvPr id="0" name=""/>
        <dsp:cNvSpPr/>
      </dsp:nvSpPr>
      <dsp:spPr>
        <a:xfrm>
          <a:off x="5490123" y="2199710"/>
          <a:ext cx="487265" cy="48726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F88FA-ADE3-44F6-9E6C-91D0FEBC30BB}">
      <dsp:nvSpPr>
        <dsp:cNvPr id="0" name=""/>
        <dsp:cNvSpPr/>
      </dsp:nvSpPr>
      <dsp:spPr>
        <a:xfrm>
          <a:off x="5037662" y="3132475"/>
          <a:ext cx="1392187" cy="5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dirty="0"/>
            <a:t>⏳ Data retention managed through table partitioning</a:t>
          </a:r>
          <a:endParaRPr lang="en-US" sz="1100" kern="1200" dirty="0"/>
        </a:p>
      </dsp:txBody>
      <dsp:txXfrm>
        <a:off x="5037662" y="3132475"/>
        <a:ext cx="1392187" cy="5568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81A95-154A-49D3-908B-92453CCFAD9E}" type="datetimeFigureOut">
              <a:rPr lang="en-IN" smtClean="0"/>
              <a:t>26-03-2025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E2E56-336A-4CD9-B85C-5FB10BD930F2}" type="slidenum">
              <a:rPr lang="en-IN" smtClean="0"/>
              <a:t>‹#›</a:t>
            </a:fld>
            <a:endParaRPr lang="en-IN"/>
          </a:p>
        </p:txBody>
      </p:sp>
    </p:spTree>
    <p:extLst>
      <p:ext uri="{BB962C8B-B14F-4D97-AF65-F5344CB8AC3E}">
        <p14:creationId xmlns:p14="http://schemas.microsoft.com/office/powerpoint/2010/main" val="309811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Hi, I’m Rini </a:t>
            </a:r>
            <a:r>
              <a:rPr dirty="0" err="1"/>
              <a:t>Laha</a:t>
            </a:r>
            <a:r>
              <a:rPr dirty="0"/>
              <a:t>, and this is a data engineering case study I worked on. The goal was to design and implement a data model and pipeline to track the performance of marketing campaigns from different sources.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IN" dirty="0"/>
              <a:t>I</a:t>
            </a:r>
            <a:r>
              <a:rPr dirty="0"/>
              <a:t> used Git for version control. </a:t>
            </a:r>
            <a:r>
              <a:rPr dirty="0" err="1"/>
              <a:t>Airbyte</a:t>
            </a:r>
            <a:r>
              <a:rPr dirty="0"/>
              <a:t>, </a:t>
            </a:r>
            <a:r>
              <a:rPr dirty="0" err="1"/>
              <a:t>dbt</a:t>
            </a:r>
            <a:r>
              <a:rPr dirty="0"/>
              <a:t>, and Redshift changes are deployed via scripts and monitored with logs and alerts. This helped automate the pipeline and made it easier to manage small changes safely.</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project helped me build a full pipeline from raw data to business-ready insights, using tools I use every day like </a:t>
            </a:r>
            <a:r>
              <a:rPr dirty="0" err="1"/>
              <a:t>Airbyte</a:t>
            </a:r>
            <a:r>
              <a:rPr dirty="0"/>
              <a:t>, </a:t>
            </a:r>
            <a:r>
              <a:rPr dirty="0" err="1"/>
              <a:t>dbt</a:t>
            </a:r>
            <a:r>
              <a:rPr dirty="0"/>
              <a:t>, </a:t>
            </a:r>
            <a:r>
              <a:rPr lang="en-IN" dirty="0"/>
              <a:t>Redshift </a:t>
            </a:r>
            <a:r>
              <a:rPr dirty="0"/>
              <a:t> and Airflow. Happy to walk you through any piece in more detail.</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applied multiple </a:t>
            </a:r>
            <a:r>
              <a:rPr lang="en-US" dirty="0" err="1"/>
              <a:t>dbt</a:t>
            </a:r>
            <a:r>
              <a:rPr lang="en-US" dirty="0"/>
              <a:t> tests — like </a:t>
            </a:r>
            <a:r>
              <a:rPr lang="en-US" dirty="0" err="1"/>
              <a:t>not_null</a:t>
            </a:r>
            <a:r>
              <a:rPr lang="en-US" dirty="0"/>
              <a:t>, uniqueness, and relationships — to ensure data is clean and joins are valid.</a:t>
            </a:r>
            <a:br>
              <a:rPr lang="en-US" dirty="0"/>
            </a:br>
            <a:r>
              <a:rPr lang="en-US" dirty="0"/>
              <a:t>I also added row count comparisons between raw and processed tables to catch missing data early.</a:t>
            </a:r>
            <a:endParaRPr lang="en-IN" dirty="0"/>
          </a:p>
        </p:txBody>
      </p:sp>
      <p:sp>
        <p:nvSpPr>
          <p:cNvPr id="4" name="Slide Number Placeholder 3"/>
          <p:cNvSpPr>
            <a:spLocks noGrp="1"/>
          </p:cNvSpPr>
          <p:nvPr>
            <p:ph type="sldNum" sz="quarter" idx="5"/>
          </p:nvPr>
        </p:nvSpPr>
        <p:spPr/>
        <p:txBody>
          <a:bodyPr/>
          <a:lstStyle/>
          <a:p>
            <a:fld id="{0B9E2E56-336A-4CD9-B85C-5FB10BD930F2}" type="slidenum">
              <a:rPr lang="en-IN" smtClean="0"/>
              <a:t>12</a:t>
            </a:fld>
            <a:endParaRPr lang="en-IN"/>
          </a:p>
        </p:txBody>
      </p:sp>
    </p:spTree>
    <p:extLst>
      <p:ext uri="{BB962C8B-B14F-4D97-AF65-F5344CB8AC3E}">
        <p14:creationId xmlns:p14="http://schemas.microsoft.com/office/powerpoint/2010/main" val="228369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Git for version control.</a:t>
            </a:r>
            <a:br>
              <a:rPr lang="en-US" dirty="0"/>
            </a:br>
            <a:r>
              <a:rPr lang="en-US" dirty="0" err="1"/>
              <a:t>Airbyte</a:t>
            </a:r>
            <a:r>
              <a:rPr lang="en-US" dirty="0"/>
              <a:t>, </a:t>
            </a:r>
            <a:r>
              <a:rPr lang="en-US" dirty="0" err="1"/>
              <a:t>dbt</a:t>
            </a:r>
            <a:r>
              <a:rPr lang="en-US" dirty="0"/>
              <a:t>, and Redshift changes are deployed via scripts and monitored with logs and alerts.</a:t>
            </a:r>
            <a:br>
              <a:rPr lang="en-US" dirty="0"/>
            </a:br>
            <a:r>
              <a:rPr lang="en-US" dirty="0"/>
              <a:t>This helped automate the pipeline and made it easier to manage small changes safely.</a:t>
            </a:r>
            <a:endParaRPr lang="en-IN" dirty="0"/>
          </a:p>
        </p:txBody>
      </p:sp>
      <p:sp>
        <p:nvSpPr>
          <p:cNvPr id="4" name="Slide Number Placeholder 3"/>
          <p:cNvSpPr>
            <a:spLocks noGrp="1"/>
          </p:cNvSpPr>
          <p:nvPr>
            <p:ph type="sldNum" sz="quarter" idx="5"/>
          </p:nvPr>
        </p:nvSpPr>
        <p:spPr/>
        <p:txBody>
          <a:bodyPr/>
          <a:lstStyle/>
          <a:p>
            <a:fld id="{0B9E2E56-336A-4CD9-B85C-5FB10BD930F2}" type="slidenum">
              <a:rPr lang="en-IN" smtClean="0"/>
              <a:t>13</a:t>
            </a:fld>
            <a:endParaRPr lang="en-IN"/>
          </a:p>
        </p:txBody>
      </p:sp>
    </p:spTree>
    <p:extLst>
      <p:ext uri="{BB962C8B-B14F-4D97-AF65-F5344CB8AC3E}">
        <p14:creationId xmlns:p14="http://schemas.microsoft.com/office/powerpoint/2010/main" val="58444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Alternative architecture</a:t>
            </a:r>
          </a:p>
        </p:txBody>
      </p:sp>
      <p:sp>
        <p:nvSpPr>
          <p:cNvPr id="4" name="Slide Number Placeholder 3"/>
          <p:cNvSpPr>
            <a:spLocks noGrp="1"/>
          </p:cNvSpPr>
          <p:nvPr>
            <p:ph type="sldNum" sz="quarter" idx="5"/>
          </p:nvPr>
        </p:nvSpPr>
        <p:spPr/>
        <p:txBody>
          <a:bodyPr/>
          <a:lstStyle/>
          <a:p>
            <a:fld id="{0B9E2E56-336A-4CD9-B85C-5FB10BD930F2}" type="slidenum">
              <a:rPr lang="en-IN" smtClean="0"/>
              <a:t>14</a:t>
            </a:fld>
            <a:endParaRPr lang="en-IN"/>
          </a:p>
        </p:txBody>
      </p:sp>
    </p:spTree>
    <p:extLst>
      <p:ext uri="{BB962C8B-B14F-4D97-AF65-F5344CB8AC3E}">
        <p14:creationId xmlns:p14="http://schemas.microsoft.com/office/powerpoint/2010/main" val="2912626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helped me build a full pipeline from raw data to business-ready insights, using tools I use every day like </a:t>
            </a:r>
            <a:r>
              <a:rPr lang="en-US" dirty="0" err="1"/>
              <a:t>Airbyte</a:t>
            </a:r>
            <a:r>
              <a:rPr lang="en-US" dirty="0"/>
              <a:t>, </a:t>
            </a:r>
            <a:r>
              <a:rPr lang="en-US" dirty="0" err="1"/>
              <a:t>dbt</a:t>
            </a:r>
            <a:r>
              <a:rPr lang="en-US" dirty="0"/>
              <a:t>, Databricks, and Airflow.</a:t>
            </a:r>
            <a:br>
              <a:rPr lang="en-US" dirty="0"/>
            </a:br>
            <a:r>
              <a:rPr lang="en-US" dirty="0"/>
              <a:t>Happy to walk you through any piece in more detail.</a:t>
            </a:r>
            <a:endParaRPr lang="en-IN" dirty="0"/>
          </a:p>
        </p:txBody>
      </p:sp>
      <p:sp>
        <p:nvSpPr>
          <p:cNvPr id="4" name="Slide Number Placeholder 3"/>
          <p:cNvSpPr>
            <a:spLocks noGrp="1"/>
          </p:cNvSpPr>
          <p:nvPr>
            <p:ph type="sldNum" sz="quarter" idx="5"/>
          </p:nvPr>
        </p:nvSpPr>
        <p:spPr/>
        <p:txBody>
          <a:bodyPr/>
          <a:lstStyle/>
          <a:p>
            <a:fld id="{0B9E2E56-336A-4CD9-B85C-5FB10BD930F2}" type="slidenum">
              <a:rPr lang="en-IN" smtClean="0"/>
              <a:t>15</a:t>
            </a:fld>
            <a:endParaRPr lang="en-IN"/>
          </a:p>
        </p:txBody>
      </p:sp>
    </p:spTree>
    <p:extLst>
      <p:ext uri="{BB962C8B-B14F-4D97-AF65-F5344CB8AC3E}">
        <p14:creationId xmlns:p14="http://schemas.microsoft.com/office/powerpoint/2010/main" val="416684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 needed to bring data from Salesforce and HubSpot together, calculate key metrics like revenue and conversion rate, and make sure the pipeline was stable, accurate, and easy to extend in the future.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have</a:t>
            </a:r>
            <a:r>
              <a:rPr dirty="0"/>
              <a:t> assumed currency rates would vary over time, so we used historical exchange rates. </a:t>
            </a:r>
            <a:r>
              <a:rPr lang="en-IN" dirty="0"/>
              <a:t>I</a:t>
            </a:r>
            <a:r>
              <a:rPr dirty="0"/>
              <a:t> also assumed data would be loaded weekly, and there wouldn’t be any major growth or more data sources right away.</a:t>
            </a:r>
          </a:p>
        </p:txBody>
      </p:sp>
      <p:sp>
        <p:nvSpPr>
          <p:cNvPr id="4" name="Slide Number Placeholder 3"/>
          <p:cNvSpPr>
            <a:spLocks noGrp="1"/>
          </p:cNvSpPr>
          <p:nvPr>
            <p:ph type="sldNum" sz="quarter" idx="5"/>
          </p:nvPr>
        </p:nvSpPr>
        <p:spPr/>
        <p:txBody>
          <a:bodyPr/>
          <a:lstStyle/>
          <a:p>
            <a:fld id="{0B9E2E56-336A-4CD9-B85C-5FB10BD930F2}" type="slidenum">
              <a:rPr lang="en-IN" smtClean="0"/>
              <a:t>3</a:t>
            </a:fld>
            <a:endParaRPr lang="en-IN"/>
          </a:p>
        </p:txBody>
      </p:sp>
    </p:spTree>
    <p:extLst>
      <p:ext uri="{BB962C8B-B14F-4D97-AF65-F5344CB8AC3E}">
        <p14:creationId xmlns:p14="http://schemas.microsoft.com/office/powerpoint/2010/main" val="366407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dirty="0"/>
              <a:t>This is a simplified view of the system. We pull raw data using </a:t>
            </a:r>
            <a:r>
              <a:rPr dirty="0" err="1"/>
              <a:t>Airbyte</a:t>
            </a:r>
            <a:r>
              <a:rPr dirty="0"/>
              <a:t> and land it in Databricks. From there, </a:t>
            </a:r>
            <a:r>
              <a:rPr dirty="0" err="1"/>
              <a:t>dbt</a:t>
            </a:r>
            <a:r>
              <a:rPr dirty="0"/>
              <a:t> handles the transformation from bronze to silver to gold models, and final KPIs are available for analysis. The architecture is modular, so it’s easy to debug or scale later.</a:t>
            </a:r>
          </a:p>
        </p:txBody>
      </p:sp>
      <p:sp>
        <p:nvSpPr>
          <p:cNvPr id="4" name="Slide Number Placeholder 3"/>
          <p:cNvSpPr>
            <a:spLocks noGrp="1"/>
          </p:cNvSpPr>
          <p:nvPr>
            <p:ph type="sldNum" sz="quarter" idx="5"/>
          </p:nvPr>
        </p:nvSpPr>
        <p:spPr/>
        <p:txBody>
          <a:bodyPr/>
          <a:lstStyle/>
          <a:p>
            <a:fld id="{0B9E2E56-336A-4CD9-B85C-5FB10BD930F2}" type="slidenum">
              <a:rPr lang="en-IN" smtClean="0"/>
              <a:t>4</a:t>
            </a:fld>
            <a:endParaRPr lang="en-IN"/>
          </a:p>
        </p:txBody>
      </p:sp>
    </p:spTree>
    <p:extLst>
      <p:ext uri="{BB962C8B-B14F-4D97-AF65-F5344CB8AC3E}">
        <p14:creationId xmlns:p14="http://schemas.microsoft.com/office/powerpoint/2010/main" val="296650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Please use the draw.io for better visibility, or you could also enlarge the image.</a:t>
            </a:r>
          </a:p>
          <a:p>
            <a:r>
              <a:rPr dirty="0"/>
              <a:t>The flow shows how data from different sources comes together and how it’s transformed at each layer before being exposed to the business users.</a:t>
            </a:r>
            <a:br>
              <a:rPr lang="en-IN" dirty="0"/>
            </a:br>
            <a:endParaRPr dirty="0"/>
          </a:p>
        </p:txBody>
      </p:sp>
      <p:sp>
        <p:nvSpPr>
          <p:cNvPr id="4" name="Slide Number Placeholder 3"/>
          <p:cNvSpPr>
            <a:spLocks noGrp="1"/>
          </p:cNvSpPr>
          <p:nvPr>
            <p:ph type="sldNum" sz="quarter" idx="5"/>
          </p:nvPr>
        </p:nvSpPr>
        <p:spPr/>
        <p:txBody>
          <a:bodyPr/>
          <a:lstStyle/>
          <a:p>
            <a:fld id="{0B9E2E56-336A-4CD9-B85C-5FB10BD930F2}" type="slidenum">
              <a:rPr lang="en-IN" smtClean="0"/>
              <a:t>5</a:t>
            </a:fld>
            <a:endParaRPr lang="en-IN"/>
          </a:p>
        </p:txBody>
      </p:sp>
    </p:spTree>
    <p:extLst>
      <p:ext uri="{BB962C8B-B14F-4D97-AF65-F5344CB8AC3E}">
        <p14:creationId xmlns:p14="http://schemas.microsoft.com/office/powerpoint/2010/main" val="14176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a:t>
            </a:r>
            <a:r>
              <a:rPr dirty="0"/>
              <a:t> used a star schema where the central fact table captures sales and campaign metrics. Dimensions like campaign, country, and date are connected to this fact for easy slicing in BI tools.</a:t>
            </a:r>
          </a:p>
        </p:txBody>
      </p:sp>
      <p:sp>
        <p:nvSpPr>
          <p:cNvPr id="4" name="Slide Number Placeholder 3"/>
          <p:cNvSpPr>
            <a:spLocks noGrp="1"/>
          </p:cNvSpPr>
          <p:nvPr>
            <p:ph type="sldNum" sz="quarter" idx="5"/>
          </p:nvPr>
        </p:nvSpPr>
        <p:spPr/>
        <p:txBody>
          <a:bodyPr/>
          <a:lstStyle/>
          <a:p>
            <a:fld id="{0B9E2E56-336A-4CD9-B85C-5FB10BD930F2}" type="slidenum">
              <a:rPr lang="en-IN" smtClean="0"/>
              <a:t>6</a:t>
            </a:fld>
            <a:endParaRPr lang="en-IN"/>
          </a:p>
        </p:txBody>
      </p:sp>
    </p:spTree>
    <p:extLst>
      <p:ext uri="{BB962C8B-B14F-4D97-AF65-F5344CB8AC3E}">
        <p14:creationId xmlns:p14="http://schemas.microsoft.com/office/powerpoint/2010/main" val="1654524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Please use draw.io for better visibility, or else you could also enlarge the image.</a:t>
            </a:r>
            <a:br>
              <a:rPr lang="en-IN" dirty="0"/>
            </a:br>
            <a:r>
              <a:rPr dirty="0"/>
              <a:t>Currency conversion uses the rate valid on or before the opportunity’s close date. We run weekly batches, keep data for at least 3 years, and used CDC logic for updates. HubSpot and Salesforce data are matched using foreign keys and carefully joined to avoid duplicates or mismatches.</a:t>
            </a:r>
          </a:p>
        </p:txBody>
      </p:sp>
      <p:sp>
        <p:nvSpPr>
          <p:cNvPr id="4" name="Slide Number Placeholder 3"/>
          <p:cNvSpPr>
            <a:spLocks noGrp="1"/>
          </p:cNvSpPr>
          <p:nvPr>
            <p:ph type="sldNum" sz="quarter" idx="5"/>
          </p:nvPr>
        </p:nvSpPr>
        <p:spPr/>
        <p:txBody>
          <a:bodyPr/>
          <a:lstStyle/>
          <a:p>
            <a:fld id="{0B9E2E56-336A-4CD9-B85C-5FB10BD930F2}" type="slidenum">
              <a:rPr lang="en-IN" smtClean="0"/>
              <a:t>7</a:t>
            </a:fld>
            <a:endParaRPr lang="en-IN"/>
          </a:p>
        </p:txBody>
      </p:sp>
    </p:spTree>
    <p:extLst>
      <p:ext uri="{BB962C8B-B14F-4D97-AF65-F5344CB8AC3E}">
        <p14:creationId xmlns:p14="http://schemas.microsoft.com/office/powerpoint/2010/main" val="314653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IN" dirty="0"/>
              <a:t>I</a:t>
            </a:r>
            <a:r>
              <a:rPr dirty="0"/>
              <a:t> use Airflow to schedule the pipeline every Monday at </a:t>
            </a:r>
            <a:r>
              <a:rPr lang="en-IN" dirty="0"/>
              <a:t>2</a:t>
            </a:r>
            <a:r>
              <a:rPr dirty="0"/>
              <a:t> PM. The DAG includes </a:t>
            </a:r>
            <a:r>
              <a:rPr dirty="0" err="1"/>
              <a:t>Airbyte</a:t>
            </a:r>
            <a:r>
              <a:rPr dirty="0"/>
              <a:t> sync, </a:t>
            </a:r>
            <a:r>
              <a:rPr dirty="0" err="1"/>
              <a:t>dbt</a:t>
            </a:r>
            <a:r>
              <a:rPr dirty="0"/>
              <a:t> transformations, and tests. Email or SNS alerts are sent if anything fails.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IN" dirty="0"/>
              <a:t>I</a:t>
            </a:r>
            <a:r>
              <a:rPr dirty="0"/>
              <a:t> applied multiple </a:t>
            </a:r>
            <a:r>
              <a:rPr dirty="0" err="1"/>
              <a:t>dbt</a:t>
            </a:r>
            <a:r>
              <a:rPr dirty="0"/>
              <a:t> tests — like </a:t>
            </a:r>
            <a:r>
              <a:rPr dirty="0" err="1"/>
              <a:t>not_null</a:t>
            </a:r>
            <a:r>
              <a:rPr dirty="0"/>
              <a:t>, uniqueness, and relationships — to ensure data is clean and joins are valid. We also added row count comparisons between raw and processed tables to catch missing data early.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bwyvgZ704BAQNiorowQp2B_ei7Bqe8ro/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KuczCFRcA3OD4uuZn_w2joPFMTcctk6v/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Digital financial graph">
            <a:extLst>
              <a:ext uri="{FF2B5EF4-FFF2-40B4-BE49-F238E27FC236}">
                <a16:creationId xmlns:a16="http://schemas.microsoft.com/office/drawing/2014/main" id="{17882484-4887-5AB2-0E3E-40333FCB9FAD}"/>
              </a:ext>
            </a:extLst>
          </p:cNvPr>
          <p:cNvPicPr>
            <a:picLocks noChangeAspect="1"/>
          </p:cNvPicPr>
          <p:nvPr/>
        </p:nvPicPr>
        <p:blipFill>
          <a:blip r:embed="rId3">
            <a:alphaModFix amt="60000"/>
          </a:blip>
          <a:srcRect l="20143" r="4857"/>
          <a:stretch/>
        </p:blipFill>
        <p:spPr>
          <a:xfrm>
            <a:off x="20" y="-20299"/>
            <a:ext cx="9143980" cy="6857990"/>
          </a:xfrm>
          <a:prstGeom prst="rect">
            <a:avLst/>
          </a:prstGeom>
        </p:spPr>
      </p:pic>
      <p:sp>
        <p:nvSpPr>
          <p:cNvPr id="2" name="Title 1"/>
          <p:cNvSpPr>
            <a:spLocks noGrp="1"/>
          </p:cNvSpPr>
          <p:nvPr>
            <p:ph type="ctrTitle"/>
          </p:nvPr>
        </p:nvSpPr>
        <p:spPr>
          <a:xfrm>
            <a:off x="20" y="20309"/>
            <a:ext cx="8952210" cy="2407931"/>
          </a:xfrm>
        </p:spPr>
        <p:txBody>
          <a:bodyPr>
            <a:normAutofit/>
          </a:bodyPr>
          <a:lstStyle/>
          <a:p>
            <a:r>
              <a:rPr lang="en-IN" sz="4500" dirty="0">
                <a:solidFill>
                  <a:srgbClr val="FFFFFF"/>
                </a:solidFill>
              </a:rPr>
              <a:t>Data Engineering Test Case</a:t>
            </a:r>
          </a:p>
        </p:txBody>
      </p:sp>
      <p:sp>
        <p:nvSpPr>
          <p:cNvPr id="3" name="Subtitle 2"/>
          <p:cNvSpPr>
            <a:spLocks noGrp="1"/>
          </p:cNvSpPr>
          <p:nvPr>
            <p:ph type="subTitle" idx="1"/>
          </p:nvPr>
        </p:nvSpPr>
        <p:spPr>
          <a:xfrm>
            <a:off x="352044" y="2921238"/>
            <a:ext cx="7886700" cy="1384310"/>
          </a:xfrm>
        </p:spPr>
        <p:txBody>
          <a:bodyPr>
            <a:normAutofit/>
          </a:bodyPr>
          <a:lstStyle/>
          <a:p>
            <a:r>
              <a:rPr lang="en-US" dirty="0">
                <a:solidFill>
                  <a:srgbClr val="FFFFFF"/>
                </a:solidFill>
              </a:rPr>
              <a:t>Designing a Data Model &amp; Architecture for Marketing Campaign Performance Analysis</a:t>
            </a:r>
          </a:p>
        </p:txBody>
      </p:sp>
      <p:sp>
        <p:nvSpPr>
          <p:cNvPr id="6" name="TextBox 5">
            <a:extLst>
              <a:ext uri="{FF2B5EF4-FFF2-40B4-BE49-F238E27FC236}">
                <a16:creationId xmlns:a16="http://schemas.microsoft.com/office/drawing/2014/main" id="{E3890793-4DB4-52CF-701F-A209E8FEBDBE}"/>
              </a:ext>
            </a:extLst>
          </p:cNvPr>
          <p:cNvSpPr txBox="1"/>
          <p:nvPr/>
        </p:nvSpPr>
        <p:spPr>
          <a:xfrm>
            <a:off x="243840" y="5286268"/>
            <a:ext cx="4653280" cy="1200329"/>
          </a:xfrm>
          <a:prstGeom prst="rect">
            <a:avLst/>
          </a:prstGeom>
          <a:noFill/>
        </p:spPr>
        <p:txBody>
          <a:bodyPr wrap="square">
            <a:spAutoFit/>
          </a:bodyPr>
          <a:lstStyle/>
          <a:p>
            <a:pPr>
              <a:buNone/>
            </a:pPr>
            <a:br>
              <a:rPr lang="en-US" dirty="0">
                <a:solidFill>
                  <a:schemeClr val="bg1"/>
                </a:solidFill>
              </a:rPr>
            </a:br>
            <a:br>
              <a:rPr lang="en-US" dirty="0">
                <a:solidFill>
                  <a:schemeClr val="bg1"/>
                </a:solidFill>
              </a:rPr>
            </a:br>
            <a:r>
              <a:rPr lang="en-US" b="1" dirty="0">
                <a:solidFill>
                  <a:schemeClr val="bg1"/>
                </a:solidFill>
              </a:rPr>
              <a:t>Presented by:</a:t>
            </a:r>
            <a:r>
              <a:rPr lang="en-US" dirty="0">
                <a:solidFill>
                  <a:schemeClr val="bg1"/>
                </a:solidFill>
              </a:rPr>
              <a:t> Rini </a:t>
            </a:r>
            <a:r>
              <a:rPr lang="en-US" dirty="0" err="1">
                <a:solidFill>
                  <a:schemeClr val="bg1"/>
                </a:solidFill>
              </a:rPr>
              <a:t>Laha</a:t>
            </a:r>
            <a:br>
              <a:rPr lang="en-US" dirty="0">
                <a:solidFill>
                  <a:schemeClr val="bg1"/>
                </a:solidFill>
              </a:rPr>
            </a:br>
            <a:r>
              <a:rPr lang="en-US" b="1" dirty="0">
                <a:solidFill>
                  <a:schemeClr val="bg1"/>
                </a:solidFill>
              </a:rPr>
              <a:t>Date</a:t>
            </a:r>
            <a:r>
              <a:rPr lang="en-US" b="1">
                <a:solidFill>
                  <a:schemeClr val="bg1"/>
                </a:solidFill>
              </a:rPr>
              <a:t>:</a:t>
            </a:r>
            <a:r>
              <a:rPr lang="en-US">
                <a:solidFill>
                  <a:schemeClr val="bg1"/>
                </a:solidFill>
              </a:rPr>
              <a:t> 24-03-2025</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FB481B-F56F-A7AA-C336-C79CF789ED8F}"/>
              </a:ext>
            </a:extLst>
          </p:cNvPr>
          <p:cNvSpPr>
            <a:spLocks noGrp="1"/>
          </p:cNvSpPr>
          <p:nvPr>
            <p:ph type="title"/>
          </p:nvPr>
        </p:nvSpPr>
        <p:spPr>
          <a:xfrm>
            <a:off x="1028697" y="348865"/>
            <a:ext cx="7533018" cy="877729"/>
          </a:xfrm>
        </p:spPr>
        <p:txBody>
          <a:bodyPr anchor="ctr">
            <a:normAutofit/>
          </a:bodyPr>
          <a:lstStyle/>
          <a:p>
            <a:r>
              <a:rPr lang="en-IN" sz="3200">
                <a:solidFill>
                  <a:srgbClr val="FFFFFF"/>
                </a:solidFill>
              </a:rPr>
              <a:t>⏱️ Orchestration &amp; Scheduling Overview</a:t>
            </a:r>
          </a:p>
        </p:txBody>
      </p:sp>
      <p:graphicFrame>
        <p:nvGraphicFramePr>
          <p:cNvPr id="5" name="Content Placeholder 2">
            <a:extLst>
              <a:ext uri="{FF2B5EF4-FFF2-40B4-BE49-F238E27FC236}">
                <a16:creationId xmlns:a16="http://schemas.microsoft.com/office/drawing/2014/main" id="{54096175-D50D-D08A-E416-C1345BA46303}"/>
              </a:ext>
            </a:extLst>
          </p:cNvPr>
          <p:cNvGraphicFramePr>
            <a:graphicFrameLocks noGrp="1"/>
          </p:cNvGraphicFramePr>
          <p:nvPr>
            <p:ph idx="1"/>
            <p:extLst>
              <p:ext uri="{D42A27DB-BD31-4B8C-83A1-F6EECF244321}">
                <p14:modId xmlns:p14="http://schemas.microsoft.com/office/powerpoint/2010/main" val="195569447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86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ADADD7-0EF3-FFFE-1748-8787BFB35479}"/>
              </a:ext>
            </a:extLst>
          </p:cNvPr>
          <p:cNvSpPr>
            <a:spLocks noGrp="1"/>
          </p:cNvSpPr>
          <p:nvPr>
            <p:ph type="title"/>
          </p:nvPr>
        </p:nvSpPr>
        <p:spPr>
          <a:xfrm>
            <a:off x="1037673" y="348865"/>
            <a:ext cx="7288583" cy="1576446"/>
          </a:xfrm>
        </p:spPr>
        <p:txBody>
          <a:bodyPr anchor="ctr">
            <a:normAutofit/>
          </a:bodyPr>
          <a:lstStyle/>
          <a:p>
            <a:pPr>
              <a:lnSpc>
                <a:spcPct val="90000"/>
              </a:lnSpc>
            </a:pPr>
            <a:br>
              <a:rPr lang="en-IN" sz="3000" b="1">
                <a:solidFill>
                  <a:srgbClr val="FFFFFF"/>
                </a:solidFill>
              </a:rPr>
            </a:br>
            <a:r>
              <a:rPr lang="en-IN" sz="3000" b="1">
                <a:solidFill>
                  <a:srgbClr val="FFFFFF"/>
                </a:solidFill>
              </a:rPr>
              <a:t>Data Quality Strategy and Data Governance</a:t>
            </a:r>
            <a:br>
              <a:rPr lang="en-IN" sz="3000" b="1">
                <a:solidFill>
                  <a:srgbClr val="FFFFFF"/>
                </a:solidFill>
              </a:rPr>
            </a:br>
            <a:endParaRPr lang="en-IN" sz="3000">
              <a:solidFill>
                <a:srgbClr val="FFFFFF"/>
              </a:solidFill>
            </a:endParaRPr>
          </a:p>
        </p:txBody>
      </p:sp>
      <p:graphicFrame>
        <p:nvGraphicFramePr>
          <p:cNvPr id="7" name="Content Placeholder 2">
            <a:extLst>
              <a:ext uri="{FF2B5EF4-FFF2-40B4-BE49-F238E27FC236}">
                <a16:creationId xmlns:a16="http://schemas.microsoft.com/office/drawing/2014/main" id="{F8980DB3-5DF6-ECAC-7B65-347811AE0E66}"/>
              </a:ext>
            </a:extLst>
          </p:cNvPr>
          <p:cNvGraphicFramePr>
            <a:graphicFrameLocks noGrp="1"/>
          </p:cNvGraphicFramePr>
          <p:nvPr>
            <p:ph idx="1"/>
            <p:extLst>
              <p:ext uri="{D42A27DB-BD31-4B8C-83A1-F6EECF244321}">
                <p14:modId xmlns:p14="http://schemas.microsoft.com/office/powerpoint/2010/main" val="2973947756"/>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416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77C05-807D-084F-4E78-3224C7DBF012}"/>
              </a:ext>
            </a:extLst>
          </p:cNvPr>
          <p:cNvSpPr>
            <a:spLocks noGrp="1"/>
          </p:cNvSpPr>
          <p:nvPr>
            <p:ph type="title"/>
          </p:nvPr>
        </p:nvSpPr>
        <p:spPr>
          <a:xfrm>
            <a:off x="852297" y="502020"/>
            <a:ext cx="3992787" cy="1642970"/>
          </a:xfrm>
        </p:spPr>
        <p:txBody>
          <a:bodyPr anchor="b">
            <a:normAutofit/>
          </a:bodyPr>
          <a:lstStyle/>
          <a:p>
            <a:pPr>
              <a:lnSpc>
                <a:spcPct val="90000"/>
              </a:lnSpc>
            </a:pPr>
            <a:br>
              <a:rPr lang="en-IN" sz="3500" b="1"/>
            </a:br>
            <a:r>
              <a:rPr lang="en-IN" sz="3500" b="1"/>
              <a:t>Test Cases</a:t>
            </a:r>
            <a:br>
              <a:rPr lang="en-IN" sz="3500" b="1"/>
            </a:br>
            <a:endParaRPr lang="en-IN" sz="3500"/>
          </a:p>
        </p:txBody>
      </p:sp>
      <p:sp>
        <p:nvSpPr>
          <p:cNvPr id="3" name="Content Placeholder 2">
            <a:extLst>
              <a:ext uri="{FF2B5EF4-FFF2-40B4-BE49-F238E27FC236}">
                <a16:creationId xmlns:a16="http://schemas.microsoft.com/office/drawing/2014/main" id="{9FDA0DE8-B191-2E6C-5383-00218BE5E58B}"/>
              </a:ext>
            </a:extLst>
          </p:cNvPr>
          <p:cNvSpPr>
            <a:spLocks noGrp="1"/>
          </p:cNvSpPr>
          <p:nvPr>
            <p:ph idx="1"/>
          </p:nvPr>
        </p:nvSpPr>
        <p:spPr>
          <a:xfrm>
            <a:off x="858692" y="2405894"/>
            <a:ext cx="3986392" cy="3535083"/>
          </a:xfrm>
        </p:spPr>
        <p:txBody>
          <a:bodyPr anchor="t">
            <a:normAutofit/>
          </a:bodyPr>
          <a:lstStyle/>
          <a:p>
            <a:pPr>
              <a:buFont typeface="Arial" panose="020B0604020202020204" pitchFamily="34" charset="0"/>
              <a:buChar char="•"/>
            </a:pPr>
            <a:r>
              <a:rPr lang="en-US" sz="1600" dirty="0"/>
              <a:t>✅ </a:t>
            </a:r>
            <a:r>
              <a:rPr lang="en-US" sz="1600" b="1" dirty="0" err="1"/>
              <a:t>dbt</a:t>
            </a:r>
            <a:r>
              <a:rPr lang="en-US" sz="1600" b="1" dirty="0"/>
              <a:t> Schema Tests:</a:t>
            </a:r>
            <a:r>
              <a:rPr lang="en-US" sz="1600" dirty="0"/>
              <a:t> Check for presence of required fields</a:t>
            </a:r>
          </a:p>
          <a:p>
            <a:pPr>
              <a:buFont typeface="Arial" panose="020B0604020202020204" pitchFamily="34" charset="0"/>
              <a:buChar char="•"/>
            </a:pPr>
            <a:r>
              <a:rPr lang="en-US" sz="1600" dirty="0"/>
              <a:t>✅ </a:t>
            </a:r>
            <a:r>
              <a:rPr lang="en-US" sz="1600" b="1" dirty="0"/>
              <a:t>Null Value Tests:</a:t>
            </a:r>
            <a:r>
              <a:rPr lang="en-US" sz="1600" dirty="0"/>
              <a:t> Validate key fields like IDs, currency, stage</a:t>
            </a:r>
          </a:p>
          <a:p>
            <a:pPr>
              <a:buFont typeface="Arial" panose="020B0604020202020204" pitchFamily="34" charset="0"/>
              <a:buChar char="•"/>
            </a:pPr>
            <a:r>
              <a:rPr lang="en-US" sz="1600" dirty="0"/>
              <a:t>✅ </a:t>
            </a:r>
            <a:r>
              <a:rPr lang="en-US" sz="1600" b="1" dirty="0"/>
              <a:t>Relationship Tests:</a:t>
            </a:r>
            <a:r>
              <a:rPr lang="en-US" sz="1600" dirty="0"/>
              <a:t> Ensure referential integrity across joins</a:t>
            </a:r>
          </a:p>
          <a:p>
            <a:pPr>
              <a:buFont typeface="Arial" panose="020B0604020202020204" pitchFamily="34" charset="0"/>
              <a:buChar char="•"/>
            </a:pPr>
            <a:r>
              <a:rPr lang="en-US" sz="1600" dirty="0"/>
              <a:t>✅ </a:t>
            </a:r>
            <a:r>
              <a:rPr lang="en-US" sz="1600" b="1" dirty="0"/>
              <a:t>Currency Join Accuracy:</a:t>
            </a:r>
            <a:r>
              <a:rPr lang="en-US" sz="1600" dirty="0"/>
              <a:t> Ensure correct mapping based on date ranges</a:t>
            </a:r>
          </a:p>
          <a:p>
            <a:pPr>
              <a:buFont typeface="Arial" panose="020B0604020202020204" pitchFamily="34" charset="0"/>
              <a:buChar char="•"/>
            </a:pPr>
            <a:r>
              <a:rPr lang="en-US" sz="1600" dirty="0"/>
              <a:t>✅ </a:t>
            </a:r>
            <a:r>
              <a:rPr lang="en-US" sz="1600" b="1" dirty="0"/>
              <a:t>Row Count Checks:</a:t>
            </a:r>
            <a:r>
              <a:rPr lang="en-US" sz="1600" dirty="0"/>
              <a:t> Validate consistency across raw to silver transitions</a:t>
            </a:r>
          </a:p>
          <a:p>
            <a:pPr>
              <a:buFont typeface="Arial" panose="020B0604020202020204" pitchFamily="34" charset="0"/>
              <a:buChar char="•"/>
            </a:pPr>
            <a:r>
              <a:rPr lang="en-US" sz="1600" dirty="0"/>
              <a:t>✅ </a:t>
            </a:r>
            <a:r>
              <a:rPr lang="en-US" sz="1600" b="1" dirty="0"/>
              <a:t>KPI Verification:</a:t>
            </a:r>
            <a:r>
              <a:rPr lang="en-US" sz="1600" dirty="0"/>
              <a:t> Compare expected vs actual values for revenue/conversion</a:t>
            </a:r>
          </a:p>
          <a:p>
            <a:endParaRPr lang="en-IN" sz="1600" dirty="0"/>
          </a:p>
        </p:txBody>
      </p:sp>
      <p:sp>
        <p:nvSpPr>
          <p:cNvPr id="30" name="Rectangle 2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atabase">
            <a:extLst>
              <a:ext uri="{FF2B5EF4-FFF2-40B4-BE49-F238E27FC236}">
                <a16:creationId xmlns:a16="http://schemas.microsoft.com/office/drawing/2014/main" id="{EEB3F531-7E76-AC17-9F31-E333BDDB4F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975" y="1880998"/>
            <a:ext cx="3127897" cy="3127897"/>
          </a:xfrm>
          <a:prstGeom prst="rect">
            <a:avLst/>
          </a:prstGeom>
        </p:spPr>
      </p:pic>
    </p:spTree>
    <p:extLst>
      <p:ext uri="{BB962C8B-B14F-4D97-AF65-F5344CB8AC3E}">
        <p14:creationId xmlns:p14="http://schemas.microsoft.com/office/powerpoint/2010/main" val="83584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Freeform: Shape 8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Rectangle 8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BE043-624A-430E-2AC8-FAFEA8A7CCE2}"/>
              </a:ext>
            </a:extLst>
          </p:cNvPr>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CI/CD Integration for Data Engineering Pipeline</a:t>
            </a:r>
          </a:p>
        </p:txBody>
      </p:sp>
      <p:sp>
        <p:nvSpPr>
          <p:cNvPr id="70" name="Content Placeholder 2">
            <a:extLst>
              <a:ext uri="{FF2B5EF4-FFF2-40B4-BE49-F238E27FC236}">
                <a16:creationId xmlns:a16="http://schemas.microsoft.com/office/drawing/2014/main" id="{FB38B723-606C-34B3-8B3E-9D65833A6FF2}"/>
              </a:ext>
            </a:extLst>
          </p:cNvPr>
          <p:cNvSpPr>
            <a:spLocks noGrp="1"/>
          </p:cNvSpPr>
          <p:nvPr>
            <p:ph idx="1"/>
          </p:nvPr>
        </p:nvSpPr>
        <p:spPr>
          <a:xfrm>
            <a:off x="3607694" y="649480"/>
            <a:ext cx="4916510" cy="5546047"/>
          </a:xfrm>
        </p:spPr>
        <p:txBody>
          <a:bodyPr anchor="ctr">
            <a:normAutofit/>
          </a:bodyPr>
          <a:lstStyle/>
          <a:p>
            <a:pPr>
              <a:lnSpc>
                <a:spcPct val="90000"/>
              </a:lnSpc>
              <a:buNone/>
            </a:pPr>
            <a:r>
              <a:rPr lang="en-IN" sz="1100" b="1"/>
              <a:t>(Airbyte, Redshift, dbt, BI Tool)</a:t>
            </a:r>
            <a:endParaRPr lang="en-IN" sz="1100"/>
          </a:p>
          <a:p>
            <a:pPr marL="0" indent="0">
              <a:lnSpc>
                <a:spcPct val="90000"/>
              </a:lnSpc>
              <a:buNone/>
            </a:pPr>
            <a:r>
              <a:rPr lang="en-IN" sz="1100" b="1"/>
              <a:t>🔹 Goal:</a:t>
            </a:r>
            <a:br>
              <a:rPr lang="en-IN" sz="1100"/>
            </a:br>
            <a:r>
              <a:rPr lang="en-IN" sz="1100"/>
              <a:t>Automate deployment, version control, and monitoring for </a:t>
            </a:r>
            <a:r>
              <a:rPr lang="en-IN" sz="1100" b="1"/>
              <a:t>data ingestion, transformation, and analytics</a:t>
            </a:r>
            <a:endParaRPr lang="en-IN" sz="1100"/>
          </a:p>
          <a:p>
            <a:pPr marL="0" indent="0">
              <a:lnSpc>
                <a:spcPct val="90000"/>
              </a:lnSpc>
              <a:buNone/>
            </a:pPr>
            <a:r>
              <a:rPr lang="en-IN" sz="1100"/>
              <a:t>CI/CD Workflow Steps</a:t>
            </a:r>
          </a:p>
          <a:p>
            <a:pPr marL="0" indent="0">
              <a:lnSpc>
                <a:spcPct val="90000"/>
              </a:lnSpc>
              <a:buNone/>
            </a:pPr>
            <a:r>
              <a:rPr lang="en-IN" sz="1100"/>
              <a:t>🔹 Step 1: Version Control (Git)</a:t>
            </a:r>
          </a:p>
          <a:p>
            <a:pPr marL="0" indent="0">
              <a:lnSpc>
                <a:spcPct val="90000"/>
              </a:lnSpc>
              <a:buNone/>
            </a:pPr>
            <a:endParaRPr lang="en-IN" sz="1100"/>
          </a:p>
          <a:p>
            <a:pPr marL="0" indent="0">
              <a:lnSpc>
                <a:spcPct val="90000"/>
              </a:lnSpc>
              <a:buNone/>
            </a:pPr>
            <a:r>
              <a:rPr lang="en-IN" sz="1100"/>
              <a:t>main (production), develop (testing), feature branches</a:t>
            </a:r>
          </a:p>
          <a:p>
            <a:pPr marL="0" indent="0">
              <a:lnSpc>
                <a:spcPct val="90000"/>
              </a:lnSpc>
              <a:buNone/>
            </a:pPr>
            <a:r>
              <a:rPr lang="en-IN" sz="1100"/>
              <a:t>Stores: airbyte-config.yaml, dbt_project.yml, migrations/</a:t>
            </a:r>
          </a:p>
          <a:p>
            <a:pPr marL="0" indent="0">
              <a:lnSpc>
                <a:spcPct val="90000"/>
              </a:lnSpc>
              <a:buNone/>
            </a:pPr>
            <a:r>
              <a:rPr lang="en-IN" sz="1100"/>
              <a:t>🔹 Step 2: Continuous Integration (CI) – Automated Testing</a:t>
            </a:r>
          </a:p>
          <a:p>
            <a:pPr marL="0" indent="0">
              <a:lnSpc>
                <a:spcPct val="90000"/>
              </a:lnSpc>
              <a:buNone/>
            </a:pPr>
            <a:r>
              <a:rPr lang="en-IN" sz="1100"/>
              <a:t>✅ Airbyte Tests: Validate syncs &amp; connections</a:t>
            </a:r>
          </a:p>
          <a:p>
            <a:pPr marL="0" indent="0">
              <a:lnSpc>
                <a:spcPct val="90000"/>
              </a:lnSpc>
              <a:buNone/>
            </a:pPr>
            <a:r>
              <a:rPr lang="en-IN" sz="1100"/>
              <a:t>airbyte check-connection --source salesforce --destination redshift</a:t>
            </a:r>
          </a:p>
          <a:p>
            <a:pPr marL="0" indent="0">
              <a:lnSpc>
                <a:spcPct val="90000"/>
              </a:lnSpc>
              <a:buNone/>
            </a:pPr>
            <a:r>
              <a:rPr lang="en-IN" sz="1100"/>
              <a:t>✅ dbt Tests: Schema integrity, data quality</a:t>
            </a:r>
          </a:p>
          <a:p>
            <a:pPr marL="0" indent="0">
              <a:lnSpc>
                <a:spcPct val="90000"/>
              </a:lnSpc>
              <a:buNone/>
            </a:pPr>
            <a:r>
              <a:rPr lang="en-IN" sz="1100"/>
              <a:t>dbt test</a:t>
            </a:r>
          </a:p>
          <a:p>
            <a:pPr marL="0" indent="0">
              <a:lnSpc>
                <a:spcPct val="90000"/>
              </a:lnSpc>
              <a:buNone/>
            </a:pPr>
            <a:r>
              <a:rPr lang="en-IN" sz="1100"/>
              <a:t>✅ Redshift Schema Tests: Validate SQL migrations</a:t>
            </a:r>
          </a:p>
          <a:p>
            <a:pPr marL="0" indent="0">
              <a:lnSpc>
                <a:spcPct val="90000"/>
              </a:lnSpc>
              <a:buNone/>
            </a:pPr>
            <a:r>
              <a:rPr lang="en-IN" sz="1100"/>
              <a:t>psql -h redshift_host -U user -d database -f migrations/test_schema.sql</a:t>
            </a:r>
          </a:p>
          <a:p>
            <a:pPr marL="0" indent="0">
              <a:lnSpc>
                <a:spcPct val="90000"/>
              </a:lnSpc>
              <a:buNone/>
            </a:pPr>
            <a:endParaRPr lang="en-IN" sz="1100"/>
          </a:p>
          <a:p>
            <a:pPr marL="0" indent="0">
              <a:lnSpc>
                <a:spcPct val="90000"/>
              </a:lnSpc>
              <a:buNone/>
            </a:pPr>
            <a:r>
              <a:rPr lang="en-IN" sz="1100"/>
              <a:t>🔹 Step 3: Continuous Deployment (CD) – Automated Deployments</a:t>
            </a:r>
          </a:p>
          <a:p>
            <a:pPr marL="0" indent="0">
              <a:lnSpc>
                <a:spcPct val="90000"/>
              </a:lnSpc>
              <a:buNone/>
            </a:pPr>
            <a:r>
              <a:rPr lang="en-IN" sz="1100"/>
              <a:t>🚀 Deploy Airbyte → airbyte apply --config airbyte-config.yaml</a:t>
            </a:r>
          </a:p>
          <a:p>
            <a:pPr marL="0" indent="0">
              <a:lnSpc>
                <a:spcPct val="90000"/>
              </a:lnSpc>
              <a:buNone/>
            </a:pPr>
            <a:r>
              <a:rPr lang="en-IN" sz="1100"/>
              <a:t>🚀 Deploy dbt → dbt run + dbt docs generate</a:t>
            </a:r>
          </a:p>
          <a:p>
            <a:pPr marL="0" indent="0">
              <a:lnSpc>
                <a:spcPct val="90000"/>
              </a:lnSpc>
              <a:buNone/>
            </a:pPr>
            <a:r>
              <a:rPr lang="en-IN" sz="1100"/>
              <a:t>🚀 Deploy Redshift Schema → psql -h redshift_host -U user -d database -f migrations/apply_schema.sql</a:t>
            </a:r>
          </a:p>
          <a:p>
            <a:pPr marL="0" indent="0">
              <a:lnSpc>
                <a:spcPct val="90000"/>
              </a:lnSpc>
              <a:buNone/>
            </a:pPr>
            <a:r>
              <a:rPr lang="en-IN" sz="1100"/>
              <a:t>🚀 Deploy BI Dashboards (if applicable)</a:t>
            </a:r>
          </a:p>
          <a:p>
            <a:pPr marL="0" indent="0">
              <a:lnSpc>
                <a:spcPct val="90000"/>
              </a:lnSpc>
              <a:buNone/>
            </a:pPr>
            <a:endParaRPr lang="en-IN" sz="1100"/>
          </a:p>
          <a:p>
            <a:pPr marL="0" indent="0">
              <a:lnSpc>
                <a:spcPct val="90000"/>
              </a:lnSpc>
              <a:buNone/>
            </a:pPr>
            <a:r>
              <a:rPr lang="en-IN" sz="1100"/>
              <a:t>🔹 Step 4: Monitoring &amp; Alerts</a:t>
            </a:r>
          </a:p>
          <a:p>
            <a:pPr marL="0" indent="0">
              <a:lnSpc>
                <a:spcPct val="90000"/>
              </a:lnSpc>
              <a:buNone/>
            </a:pPr>
            <a:r>
              <a:rPr lang="en-IN" sz="1100"/>
              <a:t>✅ Airbyte Logs (sync failures → Slack, Email)</a:t>
            </a:r>
          </a:p>
          <a:p>
            <a:pPr marL="0" indent="0">
              <a:lnSpc>
                <a:spcPct val="90000"/>
              </a:lnSpc>
              <a:buNone/>
            </a:pPr>
            <a:r>
              <a:rPr lang="en-IN" sz="1100"/>
              <a:t>✅ dbt Monitoring (dbt debug, Cloud alerts)</a:t>
            </a:r>
          </a:p>
          <a:p>
            <a:pPr marL="0" indent="0">
              <a:lnSpc>
                <a:spcPct val="90000"/>
              </a:lnSpc>
              <a:buNone/>
            </a:pPr>
            <a:r>
              <a:rPr lang="en-IN" sz="1100"/>
              <a:t>✅ Redshift Monitoring (AWS CloudWatch, SNS alerts)</a:t>
            </a:r>
          </a:p>
          <a:p>
            <a:pPr marL="0" indent="0">
              <a:lnSpc>
                <a:spcPct val="90000"/>
              </a:lnSpc>
              <a:buNone/>
            </a:pPr>
            <a:r>
              <a:rPr lang="en-IN" sz="1100"/>
              <a:t>✅ BI Alerts (Tableau/Power BI stale data warnings)</a:t>
            </a:r>
          </a:p>
          <a:p>
            <a:pPr marL="0" indent="0">
              <a:lnSpc>
                <a:spcPct val="90000"/>
              </a:lnSpc>
              <a:buNone/>
            </a:pPr>
            <a:endParaRPr lang="en-IN" sz="1100" dirty="0"/>
          </a:p>
        </p:txBody>
      </p:sp>
    </p:spTree>
    <p:extLst>
      <p:ext uri="{BB962C8B-B14F-4D97-AF65-F5344CB8AC3E}">
        <p14:creationId xmlns:p14="http://schemas.microsoft.com/office/powerpoint/2010/main" val="230519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89181-72D5-F01A-8F30-66CD1C7E8763}"/>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Alternative Architecture</a:t>
            </a:r>
          </a:p>
        </p:txBody>
      </p:sp>
      <p:pic>
        <p:nvPicPr>
          <p:cNvPr id="5" name="Content Placeholder 4" descr="A diagram of a computer&#10;&#10;AI-generated content may be incorrect.">
            <a:extLst>
              <a:ext uri="{FF2B5EF4-FFF2-40B4-BE49-F238E27FC236}">
                <a16:creationId xmlns:a16="http://schemas.microsoft.com/office/drawing/2014/main" id="{27328946-D8BA-7446-814D-0824AD5A589E}"/>
              </a:ext>
            </a:extLst>
          </p:cNvPr>
          <p:cNvPicPr>
            <a:picLocks noGrp="1" noChangeAspect="1"/>
          </p:cNvPicPr>
          <p:nvPr>
            <p:ph idx="1"/>
          </p:nvPr>
        </p:nvPicPr>
        <p:blipFill>
          <a:blip r:embed="rId3"/>
          <a:stretch>
            <a:fillRect/>
          </a:stretch>
        </p:blipFill>
        <p:spPr>
          <a:xfrm>
            <a:off x="324168" y="2036599"/>
            <a:ext cx="8495662" cy="4311548"/>
          </a:xfrm>
          <a:prstGeom prst="rect">
            <a:avLst/>
          </a:prstGeom>
        </p:spPr>
      </p:pic>
    </p:spTree>
    <p:extLst>
      <p:ext uri="{BB962C8B-B14F-4D97-AF65-F5344CB8AC3E}">
        <p14:creationId xmlns:p14="http://schemas.microsoft.com/office/powerpoint/2010/main" val="38520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8506CC-25E1-F583-02F4-5AB5B2DE6C0D}"/>
              </a:ext>
            </a:extLst>
          </p:cNvPr>
          <p:cNvSpPr txBox="1"/>
          <p:nvPr/>
        </p:nvSpPr>
        <p:spPr>
          <a:xfrm>
            <a:off x="524784" y="248038"/>
            <a:ext cx="529779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Thank You !!!</a:t>
            </a:r>
          </a:p>
        </p:txBody>
      </p:sp>
      <p:pic>
        <p:nvPicPr>
          <p:cNvPr id="7" name="Picture 6" descr="A blue and green logo&#10;&#10;AI-generated content may be incorrect.">
            <a:extLst>
              <a:ext uri="{FF2B5EF4-FFF2-40B4-BE49-F238E27FC236}">
                <a16:creationId xmlns:a16="http://schemas.microsoft.com/office/drawing/2014/main" id="{F7EB5BD4-5461-2478-B2C5-A927E58F620E}"/>
              </a:ext>
            </a:extLst>
          </p:cNvPr>
          <p:cNvPicPr>
            <a:picLocks noChangeAspect="1"/>
          </p:cNvPicPr>
          <p:nvPr/>
        </p:nvPicPr>
        <p:blipFill>
          <a:blip r:embed="rId3"/>
          <a:stretch>
            <a:fillRect/>
          </a:stretch>
        </p:blipFill>
        <p:spPr>
          <a:xfrm>
            <a:off x="324168" y="2949882"/>
            <a:ext cx="8495662" cy="2484982"/>
          </a:xfrm>
          <a:prstGeom prst="rect">
            <a:avLst/>
          </a:prstGeom>
        </p:spPr>
      </p:pic>
    </p:spTree>
    <p:extLst>
      <p:ext uri="{BB962C8B-B14F-4D97-AF65-F5344CB8AC3E}">
        <p14:creationId xmlns:p14="http://schemas.microsoft.com/office/powerpoint/2010/main" val="205609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dirty="0">
                <a:solidFill>
                  <a:srgbClr val="FFFFFF"/>
                </a:solidFill>
              </a:rPr>
              <a:t>Introduction</a:t>
            </a:r>
          </a:p>
        </p:txBody>
      </p:sp>
      <p:graphicFrame>
        <p:nvGraphicFramePr>
          <p:cNvPr id="17" name="Content Placeholder 2">
            <a:extLst>
              <a:ext uri="{FF2B5EF4-FFF2-40B4-BE49-F238E27FC236}">
                <a16:creationId xmlns:a16="http://schemas.microsoft.com/office/drawing/2014/main" id="{D9060F8D-6CE9-3F00-EA28-A12D21453CD6}"/>
              </a:ext>
            </a:extLst>
          </p:cNvPr>
          <p:cNvGraphicFramePr>
            <a:graphicFrameLocks noGrp="1"/>
          </p:cNvGraphicFramePr>
          <p:nvPr>
            <p:ph idx="1"/>
            <p:extLst>
              <p:ext uri="{D42A27DB-BD31-4B8C-83A1-F6EECF244321}">
                <p14:modId xmlns:p14="http://schemas.microsoft.com/office/powerpoint/2010/main" val="98057873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D41465-F877-27A2-D3CA-67478512DE06}"/>
              </a:ext>
            </a:extLst>
          </p:cNvPr>
          <p:cNvSpPr>
            <a:spLocks noGrp="1"/>
          </p:cNvSpPr>
          <p:nvPr>
            <p:ph type="title"/>
          </p:nvPr>
        </p:nvSpPr>
        <p:spPr>
          <a:xfrm>
            <a:off x="1028697" y="348865"/>
            <a:ext cx="7533018" cy="877729"/>
          </a:xfrm>
        </p:spPr>
        <p:txBody>
          <a:bodyPr anchor="ctr">
            <a:normAutofit/>
          </a:bodyPr>
          <a:lstStyle/>
          <a:p>
            <a:r>
              <a:rPr lang="en-IN" sz="3500" dirty="0">
                <a:solidFill>
                  <a:srgbClr val="FFFFFF"/>
                </a:solidFill>
              </a:rPr>
              <a:t>Assumptions</a:t>
            </a:r>
          </a:p>
        </p:txBody>
      </p:sp>
      <p:graphicFrame>
        <p:nvGraphicFramePr>
          <p:cNvPr id="33" name="Rectangle 2">
            <a:extLst>
              <a:ext uri="{FF2B5EF4-FFF2-40B4-BE49-F238E27FC236}">
                <a16:creationId xmlns:a16="http://schemas.microsoft.com/office/drawing/2014/main" id="{EBA6403A-192D-C581-2D8A-FFA032CC446F}"/>
              </a:ext>
            </a:extLst>
          </p:cNvPr>
          <p:cNvGraphicFramePr>
            <a:graphicFrameLocks noGrp="1"/>
          </p:cNvGraphicFramePr>
          <p:nvPr>
            <p:ph idx="1"/>
            <p:extLst>
              <p:ext uri="{D42A27DB-BD31-4B8C-83A1-F6EECF244321}">
                <p14:modId xmlns:p14="http://schemas.microsoft.com/office/powerpoint/2010/main" val="350272871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746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030A0-151D-CD62-7F38-60EB6989E707}"/>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High level diagram</a:t>
            </a:r>
          </a:p>
        </p:txBody>
      </p:sp>
      <p:pic>
        <p:nvPicPr>
          <p:cNvPr id="5" name="Content Placeholder 4">
            <a:extLst>
              <a:ext uri="{FF2B5EF4-FFF2-40B4-BE49-F238E27FC236}">
                <a16:creationId xmlns:a16="http://schemas.microsoft.com/office/drawing/2014/main" id="{73C9F44F-7E6E-A1BF-AD01-83BEA0608CCF}"/>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396240" y="1834356"/>
            <a:ext cx="8270240" cy="4383564"/>
          </a:xfrm>
        </p:spPr>
      </p:pic>
    </p:spTree>
    <p:extLst>
      <p:ext uri="{BB962C8B-B14F-4D97-AF65-F5344CB8AC3E}">
        <p14:creationId xmlns:p14="http://schemas.microsoft.com/office/powerpoint/2010/main" val="68553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b="1" kern="1200">
                <a:solidFill>
                  <a:srgbClr val="FFFFFF"/>
                </a:solidFill>
                <a:latin typeface="+mj-lt"/>
                <a:ea typeface="+mj-ea"/>
                <a:cs typeface="+mj-cs"/>
              </a:rPr>
              <a:t>Architecture Diagram</a:t>
            </a:r>
          </a:p>
        </p:txBody>
      </p:sp>
      <p:sp>
        <p:nvSpPr>
          <p:cNvPr id="5" name="TextBox 4">
            <a:extLst>
              <a:ext uri="{FF2B5EF4-FFF2-40B4-BE49-F238E27FC236}">
                <a16:creationId xmlns:a16="http://schemas.microsoft.com/office/drawing/2014/main" id="{1868A768-9540-AF5B-7390-0E91E1F8ACC3}"/>
              </a:ext>
            </a:extLst>
          </p:cNvPr>
          <p:cNvSpPr txBox="1"/>
          <p:nvPr/>
        </p:nvSpPr>
        <p:spPr>
          <a:xfrm>
            <a:off x="6429374" y="390832"/>
            <a:ext cx="2425189" cy="873612"/>
          </a:xfrm>
          <a:prstGeom prst="rect">
            <a:avLst/>
          </a:prstGeom>
        </p:spPr>
        <p:txBody>
          <a:bodyPr vert="horz" lIns="91440" tIns="45720" rIns="91440" bIns="45720" rtlCol="0" anchor="ctr">
            <a:normAutofit/>
          </a:bodyPr>
          <a:lstStyle/>
          <a:p>
            <a:pPr defTabSz="914400">
              <a:lnSpc>
                <a:spcPct val="90000"/>
              </a:lnSpc>
              <a:spcBef>
                <a:spcPts val="1000"/>
              </a:spcBef>
            </a:pPr>
            <a:endParaRPr lang="en-US" sz="1700" kern="1200" dirty="0">
              <a:solidFill>
                <a:srgbClr val="FFFFFF"/>
              </a:solidFill>
              <a:latin typeface="+mn-lt"/>
              <a:ea typeface="+mn-ea"/>
              <a:cs typeface="+mn-cs"/>
            </a:endParaRPr>
          </a:p>
        </p:txBody>
      </p:sp>
      <p:sp>
        <p:nvSpPr>
          <p:cNvPr id="6" name="TextBox 5">
            <a:extLst>
              <a:ext uri="{FF2B5EF4-FFF2-40B4-BE49-F238E27FC236}">
                <a16:creationId xmlns:a16="http://schemas.microsoft.com/office/drawing/2014/main" id="{FD491F26-84D8-BC31-E0C1-89988CB99DD9}"/>
              </a:ext>
            </a:extLst>
          </p:cNvPr>
          <p:cNvSpPr txBox="1"/>
          <p:nvPr/>
        </p:nvSpPr>
        <p:spPr>
          <a:xfrm>
            <a:off x="172720" y="6324952"/>
            <a:ext cx="561372" cy="369332"/>
          </a:xfrm>
          <a:prstGeom prst="rect">
            <a:avLst/>
          </a:prstGeom>
          <a:noFill/>
        </p:spPr>
        <p:txBody>
          <a:bodyPr wrap="none" rtlCol="0">
            <a:spAutoFit/>
          </a:bodyPr>
          <a:lstStyle/>
          <a:p>
            <a:r>
              <a:rPr lang="en-IN">
                <a:hlinkClick r:id="rId3"/>
              </a:rPr>
              <a:t>Link</a:t>
            </a:r>
            <a:endParaRPr lang="en-IN" dirty="0"/>
          </a:p>
        </p:txBody>
      </p:sp>
      <p:pic>
        <p:nvPicPr>
          <p:cNvPr id="7" name="Picture 6" descr="A diagram of a computer program&#10;&#10;AI-generated content may be incorrect.">
            <a:extLst>
              <a:ext uri="{FF2B5EF4-FFF2-40B4-BE49-F238E27FC236}">
                <a16:creationId xmlns:a16="http://schemas.microsoft.com/office/drawing/2014/main" id="{11FC1267-1F32-E074-999B-119BB3C18DC5}"/>
              </a:ext>
            </a:extLst>
          </p:cNvPr>
          <p:cNvPicPr>
            <a:picLocks noChangeAspect="1"/>
          </p:cNvPicPr>
          <p:nvPr/>
        </p:nvPicPr>
        <p:blipFill>
          <a:blip r:embed="rId4"/>
          <a:stretch>
            <a:fillRect/>
          </a:stretch>
        </p:blipFill>
        <p:spPr>
          <a:xfrm>
            <a:off x="1968498" y="1965142"/>
            <a:ext cx="8991599" cy="43781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Use-case  diagram </a:t>
            </a:r>
          </a:p>
        </p:txBody>
      </p:sp>
      <p:pic>
        <p:nvPicPr>
          <p:cNvPr id="4" name="Picture 3">
            <a:extLst>
              <a:ext uri="{FF2B5EF4-FFF2-40B4-BE49-F238E27FC236}">
                <a16:creationId xmlns:a16="http://schemas.microsoft.com/office/drawing/2014/main" id="{CAA3E27B-9B85-68EE-3AC2-1104A55D4DE1}"/>
              </a:ext>
            </a:extLst>
          </p:cNvPr>
          <p:cNvPicPr>
            <a:picLocks noChangeAspect="1"/>
          </p:cNvPicPr>
          <p:nvPr/>
        </p:nvPicPr>
        <p:blipFill>
          <a:blip r:embed="rId3"/>
          <a:stretch>
            <a:fillRect/>
          </a:stretch>
        </p:blipFill>
        <p:spPr>
          <a:xfrm>
            <a:off x="1" y="1655276"/>
            <a:ext cx="9143999" cy="51011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8C821-E8D7-C9D5-77BC-31CEDA6F1BE6}"/>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Data Modelling</a:t>
            </a:r>
          </a:p>
        </p:txBody>
      </p:sp>
      <p:sp>
        <p:nvSpPr>
          <p:cNvPr id="6" name="TextBox 5">
            <a:extLst>
              <a:ext uri="{FF2B5EF4-FFF2-40B4-BE49-F238E27FC236}">
                <a16:creationId xmlns:a16="http://schemas.microsoft.com/office/drawing/2014/main" id="{24F8010C-A336-1202-A831-FC89D000581F}"/>
              </a:ext>
            </a:extLst>
          </p:cNvPr>
          <p:cNvSpPr txBox="1"/>
          <p:nvPr/>
        </p:nvSpPr>
        <p:spPr>
          <a:xfrm>
            <a:off x="283080" y="6292575"/>
            <a:ext cx="700769" cy="317387"/>
          </a:xfrm>
          <a:prstGeom prst="rect">
            <a:avLst/>
          </a:prstGeom>
        </p:spPr>
        <p:txBody>
          <a:bodyPr vert="horz" lIns="91440" tIns="45720" rIns="91440" bIns="45720" rtlCol="0" anchor="ctr">
            <a:normAutofit lnSpcReduction="10000"/>
          </a:bodyPr>
          <a:lstStyle/>
          <a:p>
            <a:pPr defTabSz="914400">
              <a:lnSpc>
                <a:spcPct val="90000"/>
              </a:lnSpc>
              <a:spcBef>
                <a:spcPts val="1000"/>
              </a:spcBef>
            </a:pPr>
            <a:r>
              <a:rPr lang="en-US" sz="1700" kern="1200" dirty="0">
                <a:solidFill>
                  <a:srgbClr val="FFFFFF"/>
                </a:solidFill>
                <a:latin typeface="+mn-lt"/>
                <a:ea typeface="+mn-ea"/>
                <a:cs typeface="+mn-cs"/>
                <a:hlinkClick r:id="rId3"/>
              </a:rPr>
              <a:t>Link</a:t>
            </a:r>
            <a:endParaRPr lang="en-US" sz="1700" kern="1200" dirty="0">
              <a:solidFill>
                <a:srgbClr val="FFFFFF"/>
              </a:solidFill>
              <a:latin typeface="+mn-lt"/>
              <a:ea typeface="+mn-ea"/>
              <a:cs typeface="+mn-cs"/>
            </a:endParaRPr>
          </a:p>
        </p:txBody>
      </p:sp>
      <p:pic>
        <p:nvPicPr>
          <p:cNvPr id="11" name="Content Placeholder 10" descr="A screenshot of a computer screen&#10;&#10;AI-generated content may be incorrect.">
            <a:extLst>
              <a:ext uri="{FF2B5EF4-FFF2-40B4-BE49-F238E27FC236}">
                <a16:creationId xmlns:a16="http://schemas.microsoft.com/office/drawing/2014/main" id="{F6DE6F0F-2C73-0286-AA65-7A7F58137E33}"/>
              </a:ext>
            </a:extLst>
          </p:cNvPr>
          <p:cNvPicPr>
            <a:picLocks noGrp="1" noChangeAspect="1"/>
          </p:cNvPicPr>
          <p:nvPr>
            <p:ph idx="1"/>
          </p:nvPr>
        </p:nvPicPr>
        <p:blipFill>
          <a:blip r:embed="rId4"/>
          <a:stretch>
            <a:fillRect/>
          </a:stretch>
        </p:blipFill>
        <p:spPr>
          <a:xfrm>
            <a:off x="883920" y="1600200"/>
            <a:ext cx="7833360" cy="4525963"/>
          </a:xfrm>
        </p:spPr>
      </p:pic>
    </p:spTree>
    <p:extLst>
      <p:ext uri="{BB962C8B-B14F-4D97-AF65-F5344CB8AC3E}">
        <p14:creationId xmlns:p14="http://schemas.microsoft.com/office/powerpoint/2010/main" val="173511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5E6D2-A038-AEDD-95BE-CEBABAE76C7E}"/>
              </a:ext>
            </a:extLst>
          </p:cNvPr>
          <p:cNvSpPr>
            <a:spLocks noGrp="1"/>
          </p:cNvSpPr>
          <p:nvPr>
            <p:ph type="title"/>
          </p:nvPr>
        </p:nvSpPr>
        <p:spPr>
          <a:xfrm>
            <a:off x="852297" y="502020"/>
            <a:ext cx="3992787" cy="1642970"/>
          </a:xfrm>
        </p:spPr>
        <p:txBody>
          <a:bodyPr vert="horz" lIns="91440" tIns="45720" rIns="91440" bIns="45720" rtlCol="0" anchor="b">
            <a:normAutofit/>
          </a:bodyPr>
          <a:lstStyle/>
          <a:p>
            <a:pPr algn="l" defTabSz="914400">
              <a:lnSpc>
                <a:spcPct val="90000"/>
              </a:lnSpc>
            </a:pPr>
            <a:r>
              <a:rPr lang="en-US" sz="3500" kern="1200" dirty="0">
                <a:solidFill>
                  <a:schemeClr val="tx1"/>
                </a:solidFill>
                <a:latin typeface="+mj-lt"/>
                <a:ea typeface="+mj-ea"/>
                <a:cs typeface="+mj-cs"/>
              </a:rPr>
              <a:t> </a:t>
            </a:r>
            <a:r>
              <a:rPr kumimoji="0" lang="en-US" altLang="en-US" sz="3500" b="1" i="0" u="none" strike="noStrike" kern="1200" cap="none" normalizeH="0" baseline="0" dirty="0">
                <a:ln>
                  <a:noFill/>
                </a:ln>
                <a:solidFill>
                  <a:schemeClr val="tx1"/>
                </a:solidFill>
                <a:effectLst/>
                <a:latin typeface="+mj-lt"/>
                <a:ea typeface="+mj-ea"/>
                <a:cs typeface="+mj-cs"/>
              </a:rPr>
              <a:t>Star Schema</a:t>
            </a:r>
            <a:br>
              <a:rPr kumimoji="0" lang="en-US" altLang="en-US" sz="3500" b="1" i="0" u="none" strike="noStrike" kern="1200" cap="none" normalizeH="0" baseline="0" dirty="0">
                <a:ln>
                  <a:noFill/>
                </a:ln>
                <a:solidFill>
                  <a:schemeClr val="tx1"/>
                </a:solidFill>
                <a:effectLst/>
                <a:latin typeface="+mj-lt"/>
                <a:ea typeface="+mj-ea"/>
                <a:cs typeface="+mj-cs"/>
              </a:rPr>
            </a:br>
            <a:endParaRPr lang="en-US" sz="3500" kern="1200" dirty="0">
              <a:solidFill>
                <a:schemeClr val="tx1"/>
              </a:solidFill>
              <a:latin typeface="+mj-lt"/>
              <a:ea typeface="+mj-ea"/>
              <a:cs typeface="+mj-cs"/>
            </a:endParaRPr>
          </a:p>
        </p:txBody>
      </p:sp>
      <p:sp>
        <p:nvSpPr>
          <p:cNvPr id="5" name="Rectangle 1">
            <a:extLst>
              <a:ext uri="{FF2B5EF4-FFF2-40B4-BE49-F238E27FC236}">
                <a16:creationId xmlns:a16="http://schemas.microsoft.com/office/drawing/2014/main" id="{74960281-54E5-97DA-9689-899507F44884}"/>
              </a:ext>
            </a:extLst>
          </p:cNvPr>
          <p:cNvSpPr>
            <a:spLocks noChangeArrowheads="1"/>
          </p:cNvSpPr>
          <p:nvPr/>
        </p:nvSpPr>
        <p:spPr bwMode="auto">
          <a:xfrm>
            <a:off x="858692" y="2405894"/>
            <a:ext cx="3986392" cy="35350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Fact Table:</a:t>
            </a:r>
            <a:endParaRPr kumimoji="0" lang="en-US" altLang="en-US" sz="17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err="1">
                <a:ln>
                  <a:noFill/>
                </a:ln>
                <a:effectLst/>
              </a:rPr>
              <a:t>fact_marketing_sales</a:t>
            </a:r>
            <a:endParaRPr kumimoji="0" lang="en-US" altLang="en-US" sz="17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Dimensions:</a:t>
            </a:r>
            <a:endParaRPr kumimoji="0" lang="en-US" altLang="en-US" sz="17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Campaign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Country</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Date</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Metrics:</a:t>
            </a:r>
            <a:endParaRPr kumimoji="0" lang="en-US" altLang="en-US" sz="17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Revenue (EUR)</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Conversion status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700" b="0" i="0" u="none" strike="noStrike" cap="none" normalizeH="0" baseline="0" dirty="0">
              <a:ln>
                <a:noFill/>
              </a:ln>
              <a:effectLst/>
            </a:endParaRPr>
          </a:p>
        </p:txBody>
      </p:sp>
      <p:sp>
        <p:nvSpPr>
          <p:cNvPr id="50" name="Rectangle 4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306995E6-6450-94BE-800C-FB09593A2BEE}"/>
              </a:ext>
            </a:extLst>
          </p:cNvPr>
          <p:cNvGraphicFramePr>
            <a:graphicFrameLocks noGrp="1"/>
          </p:cNvGraphicFramePr>
          <p:nvPr>
            <p:ph idx="1"/>
            <p:extLst>
              <p:ext uri="{D42A27DB-BD31-4B8C-83A1-F6EECF244321}">
                <p14:modId xmlns:p14="http://schemas.microsoft.com/office/powerpoint/2010/main" val="3392655921"/>
              </p:ext>
            </p:extLst>
          </p:nvPr>
        </p:nvGraphicFramePr>
        <p:xfrm>
          <a:off x="5306975" y="1293750"/>
          <a:ext cx="3127898" cy="4302395"/>
        </p:xfrm>
        <a:graphic>
          <a:graphicData uri="http://schemas.openxmlformats.org/drawingml/2006/table">
            <a:tbl>
              <a:tblPr firstRow="1" bandRow="1">
                <a:tableStyleId>{5C22544A-7EE6-4342-B048-85BDC9FD1C3A}</a:tableStyleId>
              </a:tblPr>
              <a:tblGrid>
                <a:gridCol w="1366115">
                  <a:extLst>
                    <a:ext uri="{9D8B030D-6E8A-4147-A177-3AD203B41FA5}">
                      <a16:colId xmlns:a16="http://schemas.microsoft.com/office/drawing/2014/main" val="3030029600"/>
                    </a:ext>
                  </a:extLst>
                </a:gridCol>
                <a:gridCol w="1761783">
                  <a:extLst>
                    <a:ext uri="{9D8B030D-6E8A-4147-A177-3AD203B41FA5}">
                      <a16:colId xmlns:a16="http://schemas.microsoft.com/office/drawing/2014/main" val="1527855"/>
                    </a:ext>
                  </a:extLst>
                </a:gridCol>
              </a:tblGrid>
              <a:tr h="879330">
                <a:tc>
                  <a:txBody>
                    <a:bodyPr/>
                    <a:lstStyle/>
                    <a:p>
                      <a:r>
                        <a:rPr lang="en-IN" sz="1300" dirty="0"/>
                        <a:t>Ingestion</a:t>
                      </a:r>
                    </a:p>
                  </a:txBody>
                  <a:tcPr marL="64514" marR="64514" marT="32256" marB="32256" anchor="ctr"/>
                </a:tc>
                <a:tc>
                  <a:txBody>
                    <a:bodyPr/>
                    <a:lstStyle/>
                    <a:p>
                      <a:r>
                        <a:rPr lang="en-US" sz="1300"/>
                        <a:t>Airbyte streams opportunities, prospects; batch for currency</a:t>
                      </a:r>
                    </a:p>
                  </a:txBody>
                  <a:tcPr marL="64514" marR="64514" marT="32256" marB="32256" anchor="ctr"/>
                </a:tc>
                <a:extLst>
                  <a:ext uri="{0D108BD9-81ED-4DB2-BD59-A6C34878D82A}">
                    <a16:rowId xmlns:a16="http://schemas.microsoft.com/office/drawing/2014/main" val="1456685437"/>
                  </a:ext>
                </a:extLst>
              </a:tr>
              <a:tr h="879330">
                <a:tc>
                  <a:txBody>
                    <a:bodyPr/>
                    <a:lstStyle/>
                    <a:p>
                      <a:r>
                        <a:rPr lang="en-IN" sz="1300" dirty="0"/>
                        <a:t>Storage</a:t>
                      </a:r>
                    </a:p>
                  </a:txBody>
                  <a:tcPr marL="64514" marR="64514" marT="32256" marB="32256" anchor="ctr"/>
                </a:tc>
                <a:tc>
                  <a:txBody>
                    <a:bodyPr/>
                    <a:lstStyle/>
                    <a:p>
                      <a:r>
                        <a:rPr lang="en-IN" sz="1300"/>
                        <a:t>DWH (Databricks, Redshift, etc.) with bronze → silver → gold layers</a:t>
                      </a:r>
                    </a:p>
                  </a:txBody>
                  <a:tcPr marL="64514" marR="64514" marT="32256" marB="32256" anchor="ctr"/>
                </a:tc>
                <a:extLst>
                  <a:ext uri="{0D108BD9-81ED-4DB2-BD59-A6C34878D82A}">
                    <a16:rowId xmlns:a16="http://schemas.microsoft.com/office/drawing/2014/main" val="1530801780"/>
                  </a:ext>
                </a:extLst>
              </a:tr>
              <a:tr h="684613">
                <a:tc>
                  <a:txBody>
                    <a:bodyPr/>
                    <a:lstStyle/>
                    <a:p>
                      <a:r>
                        <a:rPr lang="en-IN" sz="1300"/>
                        <a:t>Transformation</a:t>
                      </a:r>
                    </a:p>
                  </a:txBody>
                  <a:tcPr marL="64514" marR="64514" marT="32256" marB="32256" anchor="ctr"/>
                </a:tc>
                <a:tc>
                  <a:txBody>
                    <a:bodyPr/>
                    <a:lstStyle/>
                    <a:p>
                      <a:r>
                        <a:rPr lang="en-US" sz="1300"/>
                        <a:t>dbt models (T-1 logic for silver &amp; gold layers)</a:t>
                      </a:r>
                    </a:p>
                  </a:txBody>
                  <a:tcPr marL="64514" marR="64514" marT="32256" marB="32256" anchor="ctr"/>
                </a:tc>
                <a:extLst>
                  <a:ext uri="{0D108BD9-81ED-4DB2-BD59-A6C34878D82A}">
                    <a16:rowId xmlns:a16="http://schemas.microsoft.com/office/drawing/2014/main" val="2653546203"/>
                  </a:ext>
                </a:extLst>
              </a:tr>
              <a:tr h="684613">
                <a:tc>
                  <a:txBody>
                    <a:bodyPr/>
                    <a:lstStyle/>
                    <a:p>
                      <a:r>
                        <a:rPr lang="en-IN" sz="1300" dirty="0"/>
                        <a:t>Orchestration</a:t>
                      </a:r>
                    </a:p>
                  </a:txBody>
                  <a:tcPr marL="64514" marR="64514" marT="32256" marB="32256" anchor="ctr"/>
                </a:tc>
                <a:tc>
                  <a:txBody>
                    <a:bodyPr/>
                    <a:lstStyle/>
                    <a:p>
                      <a:r>
                        <a:rPr lang="en-US" sz="1300"/>
                        <a:t>Airflow schedules daily + Monday 4PM refresh</a:t>
                      </a:r>
                    </a:p>
                  </a:txBody>
                  <a:tcPr marL="64514" marR="64514" marT="32256" marB="32256" anchor="ctr"/>
                </a:tc>
                <a:extLst>
                  <a:ext uri="{0D108BD9-81ED-4DB2-BD59-A6C34878D82A}">
                    <a16:rowId xmlns:a16="http://schemas.microsoft.com/office/drawing/2014/main" val="2391838295"/>
                  </a:ext>
                </a:extLst>
              </a:tr>
              <a:tr h="684613">
                <a:tc>
                  <a:txBody>
                    <a:bodyPr/>
                    <a:lstStyle/>
                    <a:p>
                      <a:r>
                        <a:rPr lang="en-IN" sz="1300" dirty="0"/>
                        <a:t>Logical Data Models</a:t>
                      </a:r>
                    </a:p>
                  </a:txBody>
                  <a:tcPr marL="64514" marR="64514" marT="32256" marB="32256" anchor="ctr"/>
                </a:tc>
                <a:tc>
                  <a:txBody>
                    <a:bodyPr/>
                    <a:lstStyle/>
                    <a:p>
                      <a:r>
                        <a:rPr lang="en-US" sz="1300" dirty="0"/>
                        <a:t>Gold layer = logical </a:t>
                      </a:r>
                      <a:r>
                        <a:rPr lang="en-US" sz="1300" dirty="0" err="1"/>
                        <a:t>datamodels</a:t>
                      </a:r>
                      <a:r>
                        <a:rPr lang="en-US" sz="1300" dirty="0"/>
                        <a:t> were build.</a:t>
                      </a:r>
                    </a:p>
                  </a:txBody>
                  <a:tcPr marL="64514" marR="64514" marT="32256" marB="32256" anchor="ctr"/>
                </a:tc>
                <a:extLst>
                  <a:ext uri="{0D108BD9-81ED-4DB2-BD59-A6C34878D82A}">
                    <a16:rowId xmlns:a16="http://schemas.microsoft.com/office/drawing/2014/main" val="365972749"/>
                  </a:ext>
                </a:extLst>
              </a:tr>
              <a:tr h="489896">
                <a:tc>
                  <a:txBody>
                    <a:bodyPr/>
                    <a:lstStyle/>
                    <a:p>
                      <a:r>
                        <a:rPr lang="en-IN" sz="1300"/>
                        <a:t>BI Dashboards</a:t>
                      </a:r>
                    </a:p>
                  </a:txBody>
                  <a:tcPr marL="64514" marR="64514" marT="32256" marB="32256" anchor="ctr"/>
                </a:tc>
                <a:tc>
                  <a:txBody>
                    <a:bodyPr/>
                    <a:lstStyle/>
                    <a:p>
                      <a:r>
                        <a:rPr lang="en-US" sz="1300" dirty="0"/>
                        <a:t>Refreshed weekly on Monday at 4 PM</a:t>
                      </a:r>
                    </a:p>
                  </a:txBody>
                  <a:tcPr marL="64514" marR="64514" marT="32256" marB="32256" anchor="ctr"/>
                </a:tc>
                <a:extLst>
                  <a:ext uri="{0D108BD9-81ED-4DB2-BD59-A6C34878D82A}">
                    <a16:rowId xmlns:a16="http://schemas.microsoft.com/office/drawing/2014/main" val="2062873785"/>
                  </a:ext>
                </a:extLst>
              </a:tr>
            </a:tbl>
          </a:graphicData>
        </a:graphic>
      </p:graphicFrame>
    </p:spTree>
    <p:extLst>
      <p:ext uri="{BB962C8B-B14F-4D97-AF65-F5344CB8AC3E}">
        <p14:creationId xmlns:p14="http://schemas.microsoft.com/office/powerpoint/2010/main" val="292463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a:lnSpc>
                <a:spcPct val="90000"/>
              </a:lnSpc>
            </a:pPr>
            <a:r>
              <a:rPr lang="en-IN" sz="2200" b="1">
                <a:solidFill>
                  <a:srgbClr val="FFFFFF"/>
                </a:solidFill>
              </a:rPr>
              <a:t>Data Processing &amp; Transformation Scalability &amp; Future Considerations</a:t>
            </a:r>
            <a:br>
              <a:rPr lang="en-IN" sz="2200" b="1">
                <a:solidFill>
                  <a:srgbClr val="FFFFFF"/>
                </a:solidFill>
              </a:rPr>
            </a:br>
            <a:endParaRPr lang="en-IN" sz="2200">
              <a:solidFill>
                <a:srgbClr val="FFFFFF"/>
              </a:solidFill>
            </a:endParaRPr>
          </a:p>
        </p:txBody>
      </p:sp>
      <p:sp>
        <p:nvSpPr>
          <p:cNvPr id="39" name="Content Placeholder 2"/>
          <p:cNvSpPr>
            <a:spLocks noGrp="1"/>
          </p:cNvSpPr>
          <p:nvPr>
            <p:ph idx="1"/>
          </p:nvPr>
        </p:nvSpPr>
        <p:spPr>
          <a:xfrm>
            <a:off x="1028699" y="2318197"/>
            <a:ext cx="7293023" cy="3683358"/>
          </a:xfrm>
        </p:spPr>
        <p:txBody>
          <a:bodyPr anchor="ctr">
            <a:normAutofit/>
          </a:bodyPr>
          <a:lstStyle/>
          <a:p>
            <a:pPr marL="0" indent="0">
              <a:buNone/>
            </a:pPr>
            <a:r>
              <a:rPr lang="en-US" sz="1700" dirty="0"/>
              <a:t>• Historical currency conversion rates are applied per transaction date.</a:t>
            </a:r>
          </a:p>
          <a:p>
            <a:pPr marL="0" indent="0">
              <a:buNone/>
            </a:pPr>
            <a:r>
              <a:rPr lang="en-US" sz="1700" dirty="0"/>
              <a:t>• Change Data Capture (CDC) strategy: Near real-time updates but weekly aggregation for analysis.</a:t>
            </a:r>
          </a:p>
          <a:p>
            <a:pPr marL="0" indent="0">
              <a:buNone/>
            </a:pPr>
            <a:r>
              <a:rPr lang="en-US" sz="1700" dirty="0"/>
              <a:t>• Data reconciliation between HubSpot and Salesforce.</a:t>
            </a:r>
          </a:p>
          <a:p>
            <a:pPr marL="0" indent="0">
              <a:buNone/>
            </a:pPr>
            <a:r>
              <a:rPr lang="en-US" sz="1700" dirty="0"/>
              <a:t>• Weekly orchestration schedule for BI Dashboard (Monday 4 PM).</a:t>
            </a:r>
          </a:p>
          <a:p>
            <a:pPr marL="0" indent="0">
              <a:buNone/>
            </a:pPr>
            <a:endParaRPr lang="en-US" sz="1700" dirty="0"/>
          </a:p>
          <a:p>
            <a:pPr marL="0" indent="0">
              <a:buNone/>
            </a:pPr>
            <a:r>
              <a:rPr lang="en-US" sz="1700" dirty="0"/>
              <a:t>• Data retention strategy: At least 3 years.</a:t>
            </a:r>
          </a:p>
          <a:p>
            <a:pPr marL="0" indent="0">
              <a:buNone/>
            </a:pPr>
            <a:r>
              <a:rPr lang="en-US" sz="1700" dirty="0"/>
              <a:t>• No expected significant data growth.</a:t>
            </a:r>
          </a:p>
          <a:p>
            <a:pPr marL="0" indent="0">
              <a:buNone/>
            </a:pPr>
            <a:r>
              <a:rPr lang="en-US" sz="1700" dirty="0"/>
              <a:t>• No immediate plans for additional data sources or geographic expansion.</a:t>
            </a:r>
          </a:p>
          <a:p>
            <a:pPr marL="0" indent="0">
              <a:buNone/>
            </a:pP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4504</TotalTime>
  <Words>1476</Words>
  <Application>Microsoft Office PowerPoint</Application>
  <PresentationFormat>On-screen Show (4:3)</PresentationFormat>
  <Paragraphs>127</Paragraphs>
  <Slides>15</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0" baseType="lpstr">
      <vt:lpstr>Aptos</vt:lpstr>
      <vt:lpstr>Arial</vt:lpstr>
      <vt:lpstr>Calibri</vt:lpstr>
      <vt:lpstr>Office Theme</vt:lpstr>
      <vt:lpstr>Data Engineering Test Case</vt:lpstr>
      <vt:lpstr>Introduction</vt:lpstr>
      <vt:lpstr>Assumptions</vt:lpstr>
      <vt:lpstr>High level diagram</vt:lpstr>
      <vt:lpstr>Architecture Diagram</vt:lpstr>
      <vt:lpstr>Use-case  diagram </vt:lpstr>
      <vt:lpstr>Data Modelling</vt:lpstr>
      <vt:lpstr> Star Schema </vt:lpstr>
      <vt:lpstr>Data Processing &amp; Transformation Scalability &amp; Future Considerations </vt:lpstr>
      <vt:lpstr>⏱️ Orchestration &amp; Scheduling Overview</vt:lpstr>
      <vt:lpstr> Data Quality Strategy and Data Governance </vt:lpstr>
      <vt:lpstr> Test Cases </vt:lpstr>
      <vt:lpstr>CI/CD Integration for Data Engineering Pipeline</vt:lpstr>
      <vt:lpstr>Alternative Architecture</vt:lpstr>
      <vt:lpstr>PowerPoint Presentation</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RINI LAHA</cp:lastModifiedBy>
  <cp:revision>14</cp:revision>
  <dcterms:created xsi:type="dcterms:W3CDTF">2013-01-27T09:14:16Z</dcterms:created>
  <dcterms:modified xsi:type="dcterms:W3CDTF">2025-03-26T15:48:08Z</dcterms:modified>
  <cp:category/>
</cp:coreProperties>
</file>