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1C31F8-7D58-4B07-9232-DC1AC5C4EFD1}" v="10" dt="2025-05-22T14:17:32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ni samuel" userId="5502eddc02f9a422" providerId="LiveId" clId="{4C1C31F8-7D58-4B07-9232-DC1AC5C4EFD1}"/>
    <pc:docChg chg="custSel addSld delSld modSld sldOrd">
      <pc:chgData name="Rini samuel" userId="5502eddc02f9a422" providerId="LiveId" clId="{4C1C31F8-7D58-4B07-9232-DC1AC5C4EFD1}" dt="2025-05-22T14:18:04.929" v="77" actId="14100"/>
      <pc:docMkLst>
        <pc:docMk/>
      </pc:docMkLst>
      <pc:sldChg chg="modSp mod">
        <pc:chgData name="Rini samuel" userId="5502eddc02f9a422" providerId="LiveId" clId="{4C1C31F8-7D58-4B07-9232-DC1AC5C4EFD1}" dt="2025-05-22T13:25:06.030" v="44" actId="20577"/>
        <pc:sldMkLst>
          <pc:docMk/>
          <pc:sldMk cId="929805614" sldId="256"/>
        </pc:sldMkLst>
        <pc:spChg chg="mod">
          <ac:chgData name="Rini samuel" userId="5502eddc02f9a422" providerId="LiveId" clId="{4C1C31F8-7D58-4B07-9232-DC1AC5C4EFD1}" dt="2025-05-22T13:24:02.585" v="19" actId="1076"/>
          <ac:spMkLst>
            <pc:docMk/>
            <pc:sldMk cId="929805614" sldId="256"/>
            <ac:spMk id="2" creationId="{E802A928-F1A4-CE74-FC5D-B05ABE5902E9}"/>
          </ac:spMkLst>
        </pc:spChg>
        <pc:spChg chg="mod">
          <ac:chgData name="Rini samuel" userId="5502eddc02f9a422" providerId="LiveId" clId="{4C1C31F8-7D58-4B07-9232-DC1AC5C4EFD1}" dt="2025-05-22T13:25:06.030" v="44" actId="20577"/>
          <ac:spMkLst>
            <pc:docMk/>
            <pc:sldMk cId="929805614" sldId="256"/>
            <ac:spMk id="3" creationId="{51980F3E-9C93-66A5-534D-11BC6033DF0F}"/>
          </ac:spMkLst>
        </pc:spChg>
      </pc:sldChg>
      <pc:sldChg chg="modSp del mod">
        <pc:chgData name="Rini samuel" userId="5502eddc02f9a422" providerId="LiveId" clId="{4C1C31F8-7D58-4B07-9232-DC1AC5C4EFD1}" dt="2025-05-22T13:25:12.373" v="45" actId="47"/>
        <pc:sldMkLst>
          <pc:docMk/>
          <pc:sldMk cId="2453615667" sldId="257"/>
        </pc:sldMkLst>
        <pc:spChg chg="mod">
          <ac:chgData name="Rini samuel" userId="5502eddc02f9a422" providerId="LiveId" clId="{4C1C31F8-7D58-4B07-9232-DC1AC5C4EFD1}" dt="2025-05-22T13:23:33.410" v="10" actId="21"/>
          <ac:spMkLst>
            <pc:docMk/>
            <pc:sldMk cId="2453615667" sldId="257"/>
            <ac:spMk id="2" creationId="{6BECE297-B1AB-E207-57CF-F9EB27BE93CB}"/>
          </ac:spMkLst>
        </pc:spChg>
        <pc:spChg chg="mod">
          <ac:chgData name="Rini samuel" userId="5502eddc02f9a422" providerId="LiveId" clId="{4C1C31F8-7D58-4B07-9232-DC1AC5C4EFD1}" dt="2025-05-22T13:23:11.703" v="9" actId="20577"/>
          <ac:spMkLst>
            <pc:docMk/>
            <pc:sldMk cId="2453615667" sldId="257"/>
            <ac:spMk id="5" creationId="{C3A8A01E-EA2D-2D6A-C5E7-D93B5C96A288}"/>
          </ac:spMkLst>
        </pc:spChg>
      </pc:sldChg>
      <pc:sldChg chg="addSp delSp modSp mod">
        <pc:chgData name="Rini samuel" userId="5502eddc02f9a422" providerId="LiveId" clId="{4C1C31F8-7D58-4B07-9232-DC1AC5C4EFD1}" dt="2025-05-22T14:18:04.929" v="77" actId="14100"/>
        <pc:sldMkLst>
          <pc:docMk/>
          <pc:sldMk cId="3599963698" sldId="270"/>
        </pc:sldMkLst>
        <pc:spChg chg="mod">
          <ac:chgData name="Rini samuel" userId="5502eddc02f9a422" providerId="LiveId" clId="{4C1C31F8-7D58-4B07-9232-DC1AC5C4EFD1}" dt="2025-05-22T14:17:56.325" v="73" actId="14100"/>
          <ac:spMkLst>
            <pc:docMk/>
            <pc:sldMk cId="3599963698" sldId="270"/>
            <ac:spMk id="3" creationId="{EA97C2B3-03B8-D554-FEDC-AA5A95284AE7}"/>
          </ac:spMkLst>
        </pc:spChg>
        <pc:picChg chg="add del mod">
          <ac:chgData name="Rini samuel" userId="5502eddc02f9a422" providerId="LiveId" clId="{4C1C31F8-7D58-4B07-9232-DC1AC5C4EFD1}" dt="2025-05-22T14:15:44.232" v="63" actId="478"/>
          <ac:picMkLst>
            <pc:docMk/>
            <pc:sldMk cId="3599963698" sldId="270"/>
            <ac:picMk id="5" creationId="{4356952E-ACF2-587C-5727-0D5E102510FF}"/>
          </ac:picMkLst>
        </pc:picChg>
        <pc:picChg chg="add del mod">
          <ac:chgData name="Rini samuel" userId="5502eddc02f9a422" providerId="LiveId" clId="{4C1C31F8-7D58-4B07-9232-DC1AC5C4EFD1}" dt="2025-05-22T14:16:26.416" v="66" actId="478"/>
          <ac:picMkLst>
            <pc:docMk/>
            <pc:sldMk cId="3599963698" sldId="270"/>
            <ac:picMk id="7" creationId="{441D45B1-F0F3-E243-102D-F46F30D1CEE0}"/>
          </ac:picMkLst>
        </pc:picChg>
        <pc:picChg chg="add mod">
          <ac:chgData name="Rini samuel" userId="5502eddc02f9a422" providerId="LiveId" clId="{4C1C31F8-7D58-4B07-9232-DC1AC5C4EFD1}" dt="2025-05-22T14:18:04.929" v="77" actId="14100"/>
          <ac:picMkLst>
            <pc:docMk/>
            <pc:sldMk cId="3599963698" sldId="270"/>
            <ac:picMk id="9" creationId="{654A6D31-9789-50A7-19EB-3DFD24A20C6E}"/>
          </ac:picMkLst>
        </pc:picChg>
      </pc:sldChg>
      <pc:sldChg chg="modSp mod">
        <pc:chgData name="Rini samuel" userId="5502eddc02f9a422" providerId="LiveId" clId="{4C1C31F8-7D58-4B07-9232-DC1AC5C4EFD1}" dt="2025-05-22T13:22:39.681" v="4" actId="255"/>
        <pc:sldMkLst>
          <pc:docMk/>
          <pc:sldMk cId="1073494547" sldId="272"/>
        </pc:sldMkLst>
        <pc:spChg chg="mod">
          <ac:chgData name="Rini samuel" userId="5502eddc02f9a422" providerId="LiveId" clId="{4C1C31F8-7D58-4B07-9232-DC1AC5C4EFD1}" dt="2025-05-22T13:21:53.328" v="0"/>
          <ac:spMkLst>
            <pc:docMk/>
            <pc:sldMk cId="1073494547" sldId="272"/>
            <ac:spMk id="2" creationId="{51B99986-F072-B7EC-CE7F-6B94222C0CF9}"/>
          </ac:spMkLst>
        </pc:spChg>
        <pc:spChg chg="mod">
          <ac:chgData name="Rini samuel" userId="5502eddc02f9a422" providerId="LiveId" clId="{4C1C31F8-7D58-4B07-9232-DC1AC5C4EFD1}" dt="2025-05-22T13:22:39.681" v="4" actId="255"/>
          <ac:spMkLst>
            <pc:docMk/>
            <pc:sldMk cId="1073494547" sldId="272"/>
            <ac:spMk id="3" creationId="{6CC7F440-1022-567F-C2B9-3404E23854D5}"/>
          </ac:spMkLst>
        </pc:spChg>
      </pc:sldChg>
      <pc:sldChg chg="modSp new mod ord">
        <pc:chgData name="Rini samuel" userId="5502eddc02f9a422" providerId="LiveId" clId="{4C1C31F8-7D58-4B07-9232-DC1AC5C4EFD1}" dt="2025-05-22T13:37:30.969" v="61"/>
        <pc:sldMkLst>
          <pc:docMk/>
          <pc:sldMk cId="2790624484" sldId="273"/>
        </pc:sldMkLst>
        <pc:spChg chg="mod">
          <ac:chgData name="Rini samuel" userId="5502eddc02f9a422" providerId="LiveId" clId="{4C1C31F8-7D58-4B07-9232-DC1AC5C4EFD1}" dt="2025-05-22T13:36:29.632" v="47"/>
          <ac:spMkLst>
            <pc:docMk/>
            <pc:sldMk cId="2790624484" sldId="273"/>
            <ac:spMk id="2" creationId="{AB63CA9D-ABF8-55BD-2DCB-F8C7A33BD974}"/>
          </ac:spMkLst>
        </pc:spChg>
        <pc:spChg chg="mod">
          <ac:chgData name="Rini samuel" userId="5502eddc02f9a422" providerId="LiveId" clId="{4C1C31F8-7D58-4B07-9232-DC1AC5C4EFD1}" dt="2025-05-22T13:37:12.259" v="59" actId="20577"/>
          <ac:spMkLst>
            <pc:docMk/>
            <pc:sldMk cId="2790624484" sldId="273"/>
            <ac:spMk id="3" creationId="{EDC03E40-FC0A-AF0C-8997-D97354EAC3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B3F81-D61F-44D8-A260-E075BCA251C1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4BE52-1605-4D80-8E31-3A9A834717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68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4BE52-1605-4D80-8E31-3A9A834717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2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21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75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7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722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70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972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238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3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7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4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6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594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256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760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616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00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DC715A5-ED38-4A27-80FF-C32F8F430F26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E5100-DC7A-47D8-BCE9-F5BF623A4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43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A928-F1A4-CE74-FC5D-B05ABE590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97" y="140109"/>
            <a:ext cx="9188580" cy="1659194"/>
          </a:xfrm>
        </p:spPr>
        <p:txBody>
          <a:bodyPr/>
          <a:lstStyle/>
          <a:p>
            <a:r>
              <a:rPr lang="en-US" sz="4400" dirty="0"/>
              <a:t>Credit Card Fraud Detection Using Machine Learning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80F3E-9C93-66A5-534D-11BC6033D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619" y="2378309"/>
            <a:ext cx="8825658" cy="861420"/>
          </a:xfrm>
        </p:spPr>
        <p:txBody>
          <a:bodyPr>
            <a:noAutofit/>
          </a:bodyPr>
          <a:lstStyle/>
          <a:p>
            <a:r>
              <a:rPr lang="en-US" sz="2800" b="1" dirty="0"/>
              <a:t>:</a:t>
            </a:r>
            <a:r>
              <a:rPr lang="en-US" sz="2800" dirty="0"/>
              <a:t> Analyzing transaction data to identify fraudulent activity</a:t>
            </a:r>
          </a:p>
          <a:p>
            <a:endParaRPr lang="en-IN" sz="2800" dirty="0"/>
          </a:p>
          <a:p>
            <a:r>
              <a:rPr lang="en-IN" sz="2800" dirty="0"/>
              <a:t>By </a:t>
            </a:r>
            <a:r>
              <a:rPr lang="en-IN" sz="2800" dirty="0" err="1"/>
              <a:t>rini</a:t>
            </a:r>
            <a:r>
              <a:rPr lang="en-IN" sz="2800" dirty="0"/>
              <a:t> </a:t>
            </a:r>
            <a:r>
              <a:rPr lang="en-IN" sz="2800" dirty="0" err="1"/>
              <a:t>kaur</a:t>
            </a:r>
            <a:r>
              <a:rPr lang="en-IN" sz="2800" dirty="0"/>
              <a:t> Chhabra</a:t>
            </a:r>
          </a:p>
          <a:p>
            <a:r>
              <a:rPr lang="en-US" sz="2800" b="1" dirty="0"/>
              <a:t>Date:</a:t>
            </a:r>
            <a:r>
              <a:rPr lang="en-US" sz="2800" dirty="0"/>
              <a:t> [25-05-2025]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9805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A85C-A2D6-D898-0589-67AF28DA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3916D7-B4BE-5FAD-4E5D-4D21E05A7D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587" y="1464209"/>
            <a:ext cx="880970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was checked for missing values (none found).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scaled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Imbalanced dataset handled using techniques 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undersampling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SMOTE (Synthetic Minority Over-sampling Technique).</a:t>
            </a:r>
          </a:p>
        </p:txBody>
      </p:sp>
    </p:spTree>
    <p:extLst>
      <p:ext uri="{BB962C8B-B14F-4D97-AF65-F5344CB8AC3E}">
        <p14:creationId xmlns:p14="http://schemas.microsoft.com/office/powerpoint/2010/main" val="204196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68B3-F26E-8EF6-37AF-05C30F09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AFB4-F282-67ED-7B27-51200E99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96182"/>
            <a:ext cx="9404722" cy="4852218"/>
          </a:xfrm>
        </p:spPr>
        <p:txBody>
          <a:bodyPr>
            <a:normAutofit/>
          </a:bodyPr>
          <a:lstStyle/>
          <a:p>
            <a:r>
              <a:rPr lang="en-IN" sz="2400" dirty="0"/>
              <a:t>We implemented multiple classification algorithms:</a:t>
            </a:r>
          </a:p>
          <a:p>
            <a:pPr lvl="1"/>
            <a:r>
              <a:rPr lang="en-IN" sz="2400" dirty="0"/>
              <a:t>Logistic Regression</a:t>
            </a:r>
          </a:p>
          <a:p>
            <a:pPr lvl="1"/>
            <a:r>
              <a:rPr lang="en-IN" sz="2400" dirty="0"/>
              <a:t>K-Nearest </a:t>
            </a:r>
            <a:r>
              <a:rPr lang="en-IN" sz="2400" dirty="0" err="1"/>
              <a:t>Neighbors</a:t>
            </a:r>
            <a:r>
              <a:rPr lang="en-IN" sz="2400" dirty="0"/>
              <a:t> (KNN)</a:t>
            </a:r>
          </a:p>
          <a:p>
            <a:pPr lvl="1"/>
            <a:r>
              <a:rPr lang="en-IN" sz="2400" dirty="0"/>
              <a:t>Decision Tree</a:t>
            </a:r>
          </a:p>
          <a:p>
            <a:pPr lvl="1"/>
            <a:r>
              <a:rPr lang="en-IN" sz="2400" dirty="0"/>
              <a:t>Random Forest</a:t>
            </a:r>
          </a:p>
          <a:p>
            <a:pPr lvl="1"/>
            <a:r>
              <a:rPr lang="en-IN" sz="2400" dirty="0"/>
              <a:t>Support Vector Machine (SVM)</a:t>
            </a:r>
          </a:p>
          <a:p>
            <a:pPr lvl="1"/>
            <a:r>
              <a:rPr lang="en-IN" sz="2400" dirty="0"/>
              <a:t>Naive Bayes</a:t>
            </a:r>
          </a:p>
          <a:p>
            <a:pPr lvl="1"/>
            <a:r>
              <a:rPr lang="en-IN" sz="2400" dirty="0" err="1"/>
              <a:t>XGBoost</a:t>
            </a:r>
            <a:r>
              <a:rPr lang="en-IN" sz="2400" dirty="0"/>
              <a:t> (Gradient Boosting)</a:t>
            </a:r>
          </a:p>
          <a:p>
            <a:r>
              <a:rPr lang="en-IN" sz="2400" dirty="0"/>
              <a:t>Comparing models helps identify the best approach for fraud detection.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575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5119-F178-22FA-2CF0-205B788C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EB3D-3E7B-D98A-205A-DE71A907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96182"/>
            <a:ext cx="9404722" cy="4852218"/>
          </a:xfrm>
        </p:spPr>
        <p:txBody>
          <a:bodyPr>
            <a:noAutofit/>
          </a:bodyPr>
          <a:lstStyle/>
          <a:p>
            <a:r>
              <a:rPr lang="en-US" sz="2800" b="1" dirty="0"/>
              <a:t>Accuracy:</a:t>
            </a:r>
            <a:r>
              <a:rPr lang="en-US" sz="2800" dirty="0"/>
              <a:t> Overall correctness of the model’s predictions.</a:t>
            </a:r>
          </a:p>
          <a:p>
            <a:r>
              <a:rPr lang="en-US" sz="2800" b="1" dirty="0"/>
              <a:t>Precision:</a:t>
            </a:r>
            <a:r>
              <a:rPr lang="en-US" sz="2800" dirty="0"/>
              <a:t> Fraction of predicted fraud cases that were actually fraud.</a:t>
            </a:r>
          </a:p>
          <a:p>
            <a:r>
              <a:rPr lang="en-US" sz="2800" b="1" dirty="0"/>
              <a:t>Recall:</a:t>
            </a:r>
            <a:r>
              <a:rPr lang="en-US" sz="2800" dirty="0"/>
              <a:t> Fraction of actual fraud cases detected by the model.</a:t>
            </a:r>
          </a:p>
          <a:p>
            <a:r>
              <a:rPr lang="en-US" sz="2800" b="1" dirty="0"/>
              <a:t>F1-Score:</a:t>
            </a:r>
            <a:r>
              <a:rPr lang="en-US" sz="2800" dirty="0"/>
              <a:t> Harmonic mean of precision and recall, balances false positives and false negatives.</a:t>
            </a:r>
          </a:p>
          <a:p>
            <a:r>
              <a:rPr lang="en-US" sz="2800" b="1" dirty="0"/>
              <a:t>ROC-AUC:</a:t>
            </a:r>
            <a:r>
              <a:rPr lang="en-US" sz="2800" dirty="0"/>
              <a:t> Measures model’s ability to distinguish between classes (higher is better).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3099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2102-CD50-9215-4A70-4FAE150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C2B3-03B8-D554-FEDC-AA5A95284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519" y="1219844"/>
            <a:ext cx="6738241" cy="3784909"/>
          </a:xfrm>
        </p:spPr>
        <p:txBody>
          <a:bodyPr>
            <a:noAutofit/>
          </a:bodyPr>
          <a:lstStyle/>
          <a:p>
            <a:r>
              <a:rPr lang="en-US" sz="2400" dirty="0" err="1"/>
              <a:t>XGBoost</a:t>
            </a:r>
            <a:r>
              <a:rPr lang="en-US" sz="2400" dirty="0"/>
              <a:t> achieved the highest ROC-AUC score of 0.9792, indicating excellent fraud detection ability.</a:t>
            </a:r>
          </a:p>
          <a:p>
            <a:r>
              <a:rPr lang="en-US" sz="2400" dirty="0"/>
              <a:t>SVM and Random Forest also performed well, with ROC-AUC scores above 0.96.</a:t>
            </a:r>
          </a:p>
          <a:p>
            <a:r>
              <a:rPr lang="en-US" sz="2400" dirty="0"/>
              <a:t>KNN had the lowest performance among the models tested.</a:t>
            </a:r>
          </a:p>
          <a:p>
            <a:r>
              <a:rPr lang="en-US" sz="2400" dirty="0"/>
              <a:t>Choosing the best model is crucial for real-world deployment.</a:t>
            </a:r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4A6D31-9789-50A7-19EB-3DFD24A20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065" y="1219844"/>
            <a:ext cx="4497935" cy="55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6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3CD4-ABF6-7FC6-C623-8FDD39E3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96C0-FFF0-B31F-8AEA-400B75B27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83" y="1502312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ROC curve plots True Positive Rate vs False Positive Rate at different threshold settings.</a:t>
            </a:r>
          </a:p>
          <a:p>
            <a:r>
              <a:rPr lang="en-US" sz="2800" dirty="0"/>
              <a:t>A model closer to the top-left corner indicates better performance.</a:t>
            </a:r>
          </a:p>
          <a:p>
            <a:r>
              <a:rPr lang="en-US" sz="2800" dirty="0" err="1"/>
              <a:t>XGBoost’s</a:t>
            </a:r>
            <a:r>
              <a:rPr lang="en-US" sz="2800" dirty="0"/>
              <a:t> ROC curve shows superior trade-offs between sensitivity and specificity compared to other models.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30241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9986-F072-B7EC-CE7F-6B94222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F440-1022-567F-C2B9-3404E238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015" y="1853248"/>
            <a:ext cx="10469256" cy="4195481"/>
          </a:xfrm>
        </p:spPr>
        <p:txBody>
          <a:bodyPr>
            <a:normAutofit/>
          </a:bodyPr>
          <a:lstStyle/>
          <a:p>
            <a:r>
              <a:rPr lang="en-US" sz="2800" dirty="0"/>
              <a:t>Machine learning models can effectively detect credit card fraud despite class imbalance.</a:t>
            </a:r>
          </a:p>
          <a:p>
            <a:r>
              <a:rPr lang="en-US" sz="2800" dirty="0" err="1"/>
              <a:t>XGBoost</a:t>
            </a:r>
            <a:r>
              <a:rPr lang="en-US" sz="2800" dirty="0"/>
              <a:t> stands out as the most accurate model in this project.</a:t>
            </a:r>
          </a:p>
          <a:p>
            <a:r>
              <a:rPr lang="en-US" sz="2800" dirty="0"/>
              <a:t>Future improvements include real-time detection systems and incorporating additional features.</a:t>
            </a:r>
          </a:p>
          <a:p>
            <a:r>
              <a:rPr lang="en-US" sz="2800" dirty="0"/>
              <a:t>Thank you! Questions?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7349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CA9D-ABF8-55BD-2DCB-F8C7A33B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/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3E40-FC0A-AF0C-8997-D97354EAC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738777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Thank you for your attention!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Any questions or feedback are welcome.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[Optional: Add your contact info]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906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16C9-F7EC-0FA3-92D2-F78A9D660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419"/>
            <a:ext cx="8825658" cy="3329581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471B0-11D9-D39C-AD96-B4DD77B01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82529"/>
            <a:ext cx="8825658" cy="285627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Credit card fraud is a significant threat causing financial losses to consumers and banks.</a:t>
            </a:r>
          </a:p>
          <a:p>
            <a:r>
              <a:rPr lang="en-US" dirty="0"/>
              <a:t>Fraudulent transactions are increasingly sophisticated and hard to detect manually.</a:t>
            </a:r>
          </a:p>
          <a:p>
            <a:r>
              <a:rPr lang="en-US" dirty="0"/>
              <a:t>Machine learning models can help automatically detect and prevent fraud.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94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698C-09BA-2BF6-E2C2-600F2DE1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E94FB-A341-2B61-F171-E6D7EBE25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955" y="1362863"/>
            <a:ext cx="1167089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fraud is challenging due to the large volume of transactions and the rarity of fraud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Fraudulent transactions are only a tiny fraction of all transactions, creating an imbalanced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detection requires high accuracy to minimize false positives and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74087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F266-75BE-2E87-2360-BA0B5DD3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17689D-41AF-4660-508A-37C6DE79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6142" y="2211428"/>
            <a:ext cx="11965857" cy="3062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Dataset contains [insert number] credit card transactions.</a:t>
            </a:r>
          </a:p>
          <a:p>
            <a:r>
              <a:rPr lang="en-US" sz="2800" dirty="0"/>
              <a:t>Features include transaction amount, time, and anonymized variables (V1, V2, ..., V28).</a:t>
            </a:r>
          </a:p>
          <a:p>
            <a:r>
              <a:rPr lang="en-US" sz="2800" dirty="0"/>
              <a:t>Target variable: Class (0 = Legitimate, 1 = Fraud).</a:t>
            </a:r>
          </a:p>
          <a:p>
            <a:r>
              <a:rPr lang="en-US" sz="2800" dirty="0"/>
              <a:t>Fraud cases represent only about 0.17% of all transactions.</a:t>
            </a:r>
          </a:p>
          <a:p>
            <a:pPr marL="35433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1DB1-D65C-CBED-8CE5-030BBD73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65D9A99-5397-D564-34E8-42A7E0F67F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348" y="1219102"/>
            <a:ext cx="8682446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better understand the dataset and uncover hidden patterns, we used visual analysis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following visualizations help explore class imbalance, feature behavior, and relationships between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insights guide preprocessing and improve model performance.</a:t>
            </a:r>
          </a:p>
        </p:txBody>
      </p:sp>
      <p:pic>
        <p:nvPicPr>
          <p:cNvPr id="19" name="Picture 18" descr="Magnifying glass showing decling performance">
            <a:extLst>
              <a:ext uri="{FF2B5EF4-FFF2-40B4-BE49-F238E27FC236}">
                <a16:creationId xmlns:a16="http://schemas.microsoft.com/office/drawing/2014/main" id="{FA0DD45B-F2D3-A468-E6CF-59F627812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54" y="5147186"/>
            <a:ext cx="2566846" cy="1710813"/>
          </a:xfrm>
          <a:prstGeom prst="rect">
            <a:avLst/>
          </a:prstGeom>
        </p:spPr>
      </p:pic>
      <p:pic>
        <p:nvPicPr>
          <p:cNvPr id="21" name="Picture 20" descr="Businessperson on a computer">
            <a:extLst>
              <a:ext uri="{FF2B5EF4-FFF2-40B4-BE49-F238E27FC236}">
                <a16:creationId xmlns:a16="http://schemas.microsoft.com/office/drawing/2014/main" id="{D4F5879B-11BC-768E-20DF-8C53F45E0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957" y="5147186"/>
            <a:ext cx="2613196" cy="1710813"/>
          </a:xfrm>
          <a:prstGeom prst="rect">
            <a:avLst/>
          </a:prstGeom>
        </p:spPr>
      </p:pic>
      <p:pic>
        <p:nvPicPr>
          <p:cNvPr id="23" name="Picture 22" descr="Abstract background of node and mesh">
            <a:extLst>
              <a:ext uri="{FF2B5EF4-FFF2-40B4-BE49-F238E27FC236}">
                <a16:creationId xmlns:a16="http://schemas.microsoft.com/office/drawing/2014/main" id="{6B4B7420-A09F-CD88-11A9-7D0A4FC90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155" y="1115855"/>
            <a:ext cx="2566846" cy="403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6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FCD-ECD9-C074-6C55-18C9E7D5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130044" cy="1464572"/>
          </a:xfrm>
        </p:spPr>
        <p:txBody>
          <a:bodyPr/>
          <a:lstStyle/>
          <a:p>
            <a:r>
              <a:rPr lang="en-US" b="1" dirty="0"/>
              <a:t>Class Distribution (Count plot)</a:t>
            </a:r>
            <a:br>
              <a:rPr lang="en-US" b="1" dirty="0"/>
            </a:br>
            <a:r>
              <a:rPr lang="en-US" sz="2400" b="1" dirty="0"/>
              <a:t>Title:</a:t>
            </a:r>
            <a:r>
              <a:rPr lang="en-US" sz="2400" dirty="0"/>
              <a:t> Class Distribution of Transactions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36D7DC-D683-2834-903D-185B4D150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601923"/>
            <a:ext cx="633479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transactions are non-fraud (class 0), while fraudulent ones (class 1) are very few.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severe class imbalance (approx. 0.17% fraud) makes it a challenging classification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must be sensitive enough to detect the rare frauds without too many false alarms.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97986-B325-6E80-53F0-691A3F9A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35" y="1201993"/>
            <a:ext cx="4493344" cy="538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7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7304-83F2-783A-6CF9-7C1B5DCC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for Selected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65BED1-6864-57FC-D1F1-61E66BE256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538680"/>
            <a:ext cx="66592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histograms below show the distribution of four important features: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features display distinct patterns for fraudulent and legitimate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V1–V3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anonymized due to confidentiality, their distribution hints at possible separability between the two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skewed and shows notable differences between fraud and non-fraud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feature distributions helps us understand data behavior and choose suitable preprocessing steps.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6DEB5-F2D0-772E-AD03-EE63A7554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1538680"/>
            <a:ext cx="5016296" cy="4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9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EFB-A519-A5D3-E815-33855604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 Heatmap</a:t>
            </a:r>
            <a:br>
              <a:rPr lang="en-IN" dirty="0"/>
            </a:br>
            <a:r>
              <a:rPr lang="en-IN" sz="2400" b="1" dirty="0"/>
              <a:t>Title:</a:t>
            </a:r>
            <a:r>
              <a:rPr lang="en-IN" sz="2400" dirty="0"/>
              <a:t> Feature Correlation Heatmap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F8498A6-8476-8C84-734B-D7BA38BE0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098" y="1659285"/>
            <a:ext cx="64335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how strongly features are related to each 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correlations can affect model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feature selection or dimensionality reduction if needed.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81F611-9013-9051-B51F-FEB5D0D9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043" y="1288025"/>
            <a:ext cx="5214254" cy="49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5935-FCCD-8251-4CF2-43C63DA8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Boxplot of Amount by Class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211A8-5EF1-E43B-374E-13302BFE3A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2" y="1231917"/>
            <a:ext cx="48206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Fraudulent transactions tend to have smaller or more variable amounts.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in identifying outliers and suspicious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 help compare distributions visually.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82A68-90AA-643E-4C05-70C90B264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393" y="1231917"/>
            <a:ext cx="6646607" cy="541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5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200</TotalTime>
  <Words>739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Ion</vt:lpstr>
      <vt:lpstr>Credit Card Fraud Detection Using Machine Learning</vt:lpstr>
      <vt:lpstr>Introduction </vt:lpstr>
      <vt:lpstr>Problem Statement</vt:lpstr>
      <vt:lpstr>Dataset Overview</vt:lpstr>
      <vt:lpstr>Data Visualization</vt:lpstr>
      <vt:lpstr>Class Distribution (Count plot) Title: Class Distribution of Transactions </vt:lpstr>
      <vt:lpstr>Histogram for Selected Features</vt:lpstr>
      <vt:lpstr>Correlation Heatmap Title: Feature Correlation Heatmap</vt:lpstr>
      <vt:lpstr>Boxplot of Amount by Class</vt:lpstr>
      <vt:lpstr>Data Preprocessing</vt:lpstr>
      <vt:lpstr>Models Used</vt:lpstr>
      <vt:lpstr>Model Evaluation Metrics</vt:lpstr>
      <vt:lpstr>Results &amp; Comparison</vt:lpstr>
      <vt:lpstr>ROC Curves</vt:lpstr>
      <vt:lpstr>Conclusion &amp; Future Work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Rini samuel</dc:creator>
  <cp:lastModifiedBy>Rini samuel</cp:lastModifiedBy>
  <cp:revision>1</cp:revision>
  <dcterms:created xsi:type="dcterms:W3CDTF">2025-05-22T10:57:58Z</dcterms:created>
  <dcterms:modified xsi:type="dcterms:W3CDTF">2025-05-22T14:18:08Z</dcterms:modified>
</cp:coreProperties>
</file>