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9" r:id="rId5"/>
    <p:sldId id="270" r:id="rId6"/>
    <p:sldId id="286" r:id="rId7"/>
    <p:sldId id="294" r:id="rId8"/>
    <p:sldId id="292" r:id="rId9"/>
    <p:sldId id="290" r:id="rId10"/>
    <p:sldId id="273" r:id="rId11"/>
    <p:sldId id="295" r:id="rId12"/>
    <p:sldId id="296" r:id="rId13"/>
    <p:sldId id="297" r:id="rId14"/>
    <p:sldId id="271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166" y="28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09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37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46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75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7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62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2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3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/>
        <p:txBody>
          <a:bodyPr>
            <a:normAutofit fontScale="90000"/>
          </a:bodyPr>
          <a:lstStyle/>
          <a:p>
            <a:r>
              <a:rPr lang="en-IN" sz="5000" dirty="0"/>
              <a:t>Visitor-Exhibitor </a:t>
            </a:r>
            <a:br>
              <a:rPr lang="en-IN" sz="5000" dirty="0"/>
            </a:br>
            <a:r>
              <a:rPr lang="en-IN" sz="5000" dirty="0"/>
              <a:t>Matching &amp; Insights</a:t>
            </a:r>
            <a:br>
              <a:rPr lang="en-IN" sz="5000" dirty="0"/>
            </a:b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4042730" y="3628131"/>
            <a:ext cx="410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>
                <a:solidFill>
                  <a:schemeClr val="accent1"/>
                </a:solidFill>
                <a:cs typeface="Arial"/>
              </a:rPr>
              <a:t>ITE Group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4044000" y="322986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BFFE46-E5DA-496B-B145-AE24B96815B8}"/>
              </a:ext>
            </a:extLst>
          </p:cNvPr>
          <p:cNvSpPr txBox="1">
            <a:spLocks/>
          </p:cNvSpPr>
          <p:nvPr/>
        </p:nvSpPr>
        <p:spPr bwMode="blackGray">
          <a:xfrm>
            <a:off x="8955464" y="6438507"/>
            <a:ext cx="3236536" cy="419493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i="0" dirty="0">
                <a:solidFill>
                  <a:schemeClr val="bg1"/>
                </a:solidFill>
              </a:rPr>
              <a:t>Presenters: Rinisha Mohammed</a:t>
            </a: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0" y="-6042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62786" y="0"/>
            <a:ext cx="10515600" cy="1325563"/>
          </a:xfrm>
        </p:spPr>
        <p:txBody>
          <a:bodyPr/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IN" sz="3200" b="1" dirty="0">
                <a:solidFill>
                  <a:schemeClr val="bg1"/>
                </a:solidFill>
              </a:rPr>
              <a:t>Visitor-Exhibitor Matching Model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IN" sz="2800" b="0" dirty="0">
                <a:solidFill>
                  <a:schemeClr val="bg1"/>
                </a:solidFill>
              </a:rPr>
              <a:t>Semantic Cluster-Based Hybrid Recommendation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ADCBA1F-FF7E-49CA-BAA4-FB9462D846C4}"/>
              </a:ext>
            </a:extLst>
          </p:cNvPr>
          <p:cNvSpPr txBox="1">
            <a:spLocks/>
          </p:cNvSpPr>
          <p:nvPr/>
        </p:nvSpPr>
        <p:spPr bwMode="white">
          <a:xfrm>
            <a:off x="838200" y="1517485"/>
            <a:ext cx="10364773" cy="32147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endParaRPr lang="en-IN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A22651-6DE9-4413-8129-A414297A2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00" y="1825147"/>
            <a:ext cx="8737585" cy="297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Personalized Recommendations – Matches visitors with the most relevant exhibitors.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Context-Aware Matching – Uses themes and category overlap instead of simple keyword matching.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Improved Accuracy – Semantic similarity ensures deeper understanding of visitor interests.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Scalability – Can handle large datasets with multiple exhibitors and visitors efficiently.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Dynamic Adaptability – Can refine recommendations based on visitor feedback and interactions.</a:t>
            </a:r>
            <a:endParaRPr lang="en-US" altLang="en-US" sz="1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7BCDFCF-CF40-4D18-B878-05C8A993D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00" y="1826145"/>
            <a:ext cx="6507359" cy="49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 Advantages of </a:t>
            </a:r>
            <a:r>
              <a:rPr lang="en-GB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Semantic Cluster-Based Approach</a:t>
            </a:r>
            <a:endParaRPr lang="en-US" altLang="en-US" sz="2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840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44" y="417362"/>
            <a:ext cx="3932237" cy="1302111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Placeholder 6" descr="Two men look at laptop">
            <a:extLst>
              <a:ext uri="{FF2B5EF4-FFF2-40B4-BE49-F238E27FC236}">
                <a16:creationId xmlns:a16="http://schemas.microsoft.com/office/drawing/2014/main" id="{2CD8DFC9-E679-43B6-94BA-67756E397A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" y="2781223"/>
            <a:ext cx="5305862" cy="2736901"/>
          </a:xfrm>
        </p:spPr>
      </p:pic>
      <p:sp>
        <p:nvSpPr>
          <p:cNvPr id="8" name="object 13" descr="Beige rectangle">
            <a:extLst>
              <a:ext uri="{FF2B5EF4-FFF2-40B4-BE49-F238E27FC236}">
                <a16:creationId xmlns:a16="http://schemas.microsoft.com/office/drawing/2014/main" id="{DFB86A96-0959-48CB-911E-06E243290C23}"/>
              </a:ext>
            </a:extLst>
          </p:cNvPr>
          <p:cNvSpPr/>
          <p:nvPr/>
        </p:nvSpPr>
        <p:spPr>
          <a:xfrm>
            <a:off x="919594" y="1786728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3A9588-936E-4BE6-AD61-60963CCFF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781" y="740837"/>
            <a:ext cx="640396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solidFill>
                  <a:schemeClr val="bg1"/>
                </a:solidFill>
                <a:latin typeface="+mj-lt"/>
              </a:rPr>
              <a:t>Data Quality Improvement: </a:t>
            </a: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Collect more data cleaning and validation pipelines to ensure accurate, consistent data for better matching.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dirty="0">
              <a:solidFill>
                <a:schemeClr val="bg1"/>
              </a:solidFill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solidFill>
                  <a:schemeClr val="bg1"/>
                </a:solidFill>
                <a:latin typeface="+mj-lt"/>
              </a:rPr>
              <a:t>Enhanced Data Enrichment: </a:t>
            </a: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Augment visitor profiles with external data (e.g., social media, event history) for deeper insights.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dirty="0">
              <a:solidFill>
                <a:schemeClr val="bg1"/>
              </a:solidFill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solidFill>
                  <a:schemeClr val="bg1"/>
                </a:solidFill>
                <a:latin typeface="+mj-lt"/>
              </a:rPr>
              <a:t>Advanced NLP Techniques: </a:t>
            </a: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Employ advanced NLP models (e.g., BERT, GPT) for better understanding of visitor responses and theme extraction.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dirty="0">
              <a:solidFill>
                <a:schemeClr val="bg1"/>
              </a:solidFill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solidFill>
                  <a:schemeClr val="bg1"/>
                </a:solidFill>
                <a:latin typeface="+mj-lt"/>
              </a:rPr>
              <a:t>Predictive Visitor Intent: </a:t>
            </a: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Use ML models to predict visitor interests and proactively suggest relevant exhibitors.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dirty="0">
              <a:solidFill>
                <a:schemeClr val="bg1"/>
              </a:solidFill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solidFill>
                  <a:schemeClr val="bg1"/>
                </a:solidFill>
                <a:latin typeface="+mj-lt"/>
              </a:rPr>
              <a:t>Collaborative Filtering: </a:t>
            </a: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Integrate collaborative filtering for recommendations based on similar visitors’ behaviors.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dirty="0">
              <a:solidFill>
                <a:schemeClr val="bg1"/>
              </a:solidFill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solidFill>
                  <a:schemeClr val="bg1"/>
                </a:solidFill>
                <a:latin typeface="+mj-lt"/>
              </a:rPr>
              <a:t>Real-Time Feedback Loop: </a:t>
            </a: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Collect visitor feedback during the event to adjust recommendations in real-time.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dirty="0">
              <a:solidFill>
                <a:schemeClr val="bg1"/>
              </a:solidFill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solidFill>
                  <a:schemeClr val="bg1"/>
                </a:solidFill>
                <a:latin typeface="+mj-lt"/>
              </a:rPr>
              <a:t>Include historic data:  </a:t>
            </a: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Incorporating h</a:t>
            </a:r>
            <a:r>
              <a:rPr lang="en-GB" sz="1400" dirty="0" err="1">
                <a:solidFill>
                  <a:schemeClr val="bg1"/>
                </a:solidFill>
                <a:latin typeface="+mj-lt"/>
              </a:rPr>
              <a:t>istoric</a:t>
            </a:r>
            <a:r>
              <a:rPr lang="en-GB" sz="1400" dirty="0">
                <a:solidFill>
                  <a:schemeClr val="bg1"/>
                </a:solidFill>
                <a:latin typeface="+mj-lt"/>
              </a:rPr>
              <a:t> data allows to track visitors' past preferences. This enables to provide more personalized recommendations based on their previous choices.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dirty="0">
              <a:solidFill>
                <a:schemeClr val="bg1"/>
              </a:solidFill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solidFill>
                  <a:schemeClr val="bg1"/>
                </a:solidFill>
                <a:latin typeface="+mj-lt"/>
              </a:rPr>
              <a:t>Context-Aware Recommendations: </a:t>
            </a: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Consider event context (e.g., time, visitor goals) to make more relevant suggestions.</a:t>
            </a:r>
          </a:p>
        </p:txBody>
      </p:sp>
    </p:spTree>
    <p:extLst>
      <p:ext uri="{BB962C8B-B14F-4D97-AF65-F5344CB8AC3E}">
        <p14:creationId xmlns:p14="http://schemas.microsoft.com/office/powerpoint/2010/main" val="301381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Rinisha Mohammed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rinishaniyamol@gmail.com</a:t>
            </a: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IN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+971553440294</a:t>
            </a:r>
            <a:endParaRPr lang="en-US" sz="2500" b="1" i="1" spc="70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11" name="Graphic 10" descr="Person icon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12" name="Graphic 11" descr="Mail icon">
            <a:extLst>
              <a:ext uri="{FF2B5EF4-FFF2-40B4-BE49-F238E27FC236}">
                <a16:creationId xmlns:a16="http://schemas.microsoft.com/office/drawing/2014/main" id="{A19DD78C-1BBA-435D-AB9C-910A5A3B5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3" name="Graphic 12" descr="Phone icon">
            <a:extLst>
              <a:ext uri="{FF2B5EF4-FFF2-40B4-BE49-F238E27FC236}">
                <a16:creationId xmlns:a16="http://schemas.microsoft.com/office/drawing/2014/main" id="{E1FE68E0-BC77-4B86-BF40-6A4FF5062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5044870" cy="766997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Problem Statement</a:t>
            </a: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49901" y="2255575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E965DFA7-A198-460B-A26A-178D27D26CA8}"/>
              </a:ext>
            </a:extLst>
          </p:cNvPr>
          <p:cNvSpPr txBox="1">
            <a:spLocks/>
          </p:cNvSpPr>
          <p:nvPr/>
        </p:nvSpPr>
        <p:spPr bwMode="white">
          <a:xfrm>
            <a:off x="1334676" y="2294511"/>
            <a:ext cx="4161151" cy="55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Dataset Analysis</a:t>
            </a:r>
          </a:p>
          <a:p>
            <a:pPr marL="12700">
              <a:lnSpc>
                <a:spcPct val="120000"/>
              </a:lnSpc>
              <a:spcBef>
                <a:spcPts val="100"/>
              </a:spcBef>
            </a:pP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39" name="Picture Placeholder 37" descr="Check icon">
            <a:extLst>
              <a:ext uri="{FF2B5EF4-FFF2-40B4-BE49-F238E27FC236}">
                <a16:creationId xmlns:a16="http://schemas.microsoft.com/office/drawing/2014/main" id="{56602E07-B65B-4CEA-AF93-3E50C9ED6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49901" y="2820462"/>
            <a:ext cx="576000" cy="576000"/>
          </a:xfrm>
          <a:prstGeom prst="rect">
            <a:avLst/>
          </a:prstGeom>
        </p:spPr>
      </p:pic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08D8F590-1FFA-4F48-B9A7-B279551A9996}"/>
              </a:ext>
            </a:extLst>
          </p:cNvPr>
          <p:cNvSpPr txBox="1">
            <a:spLocks/>
          </p:cNvSpPr>
          <p:nvPr/>
        </p:nvSpPr>
        <p:spPr bwMode="white">
          <a:xfrm>
            <a:off x="1334676" y="2859398"/>
            <a:ext cx="4161151" cy="55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Data Processing and Cleaning</a:t>
            </a: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43" name="Picture Placeholder 37" descr="Check icon">
            <a:extLst>
              <a:ext uri="{FF2B5EF4-FFF2-40B4-BE49-F238E27FC236}">
                <a16:creationId xmlns:a16="http://schemas.microsoft.com/office/drawing/2014/main" id="{020229DA-780B-49DE-98D8-31A486EF5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49901" y="3419829"/>
            <a:ext cx="576000" cy="576000"/>
          </a:xfrm>
          <a:prstGeom prst="rect">
            <a:avLst/>
          </a:prstGeom>
        </p:spPr>
      </p:pic>
      <p:sp>
        <p:nvSpPr>
          <p:cNvPr id="44" name="Content Placeholder 6">
            <a:extLst>
              <a:ext uri="{FF2B5EF4-FFF2-40B4-BE49-F238E27FC236}">
                <a16:creationId xmlns:a16="http://schemas.microsoft.com/office/drawing/2014/main" id="{863FB869-9D64-4C5C-84AA-E5D975D2CB04}"/>
              </a:ext>
            </a:extLst>
          </p:cNvPr>
          <p:cNvSpPr txBox="1">
            <a:spLocks/>
          </p:cNvSpPr>
          <p:nvPr/>
        </p:nvSpPr>
        <p:spPr bwMode="white">
          <a:xfrm>
            <a:off x="1414200" y="4087422"/>
            <a:ext cx="4161151" cy="55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Cluster Analysis</a:t>
            </a: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45" name="Picture Placeholder 37" descr="Check icon">
            <a:extLst>
              <a:ext uri="{FF2B5EF4-FFF2-40B4-BE49-F238E27FC236}">
                <a16:creationId xmlns:a16="http://schemas.microsoft.com/office/drawing/2014/main" id="{389924F0-E118-41EE-8D75-BE1A7E5CC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49901" y="4019196"/>
            <a:ext cx="576000" cy="576000"/>
          </a:xfrm>
          <a:prstGeom prst="rect">
            <a:avLst/>
          </a:prstGeom>
        </p:spPr>
      </p:pic>
      <p:sp>
        <p:nvSpPr>
          <p:cNvPr id="46" name="Content Placeholder 6">
            <a:extLst>
              <a:ext uri="{FF2B5EF4-FFF2-40B4-BE49-F238E27FC236}">
                <a16:creationId xmlns:a16="http://schemas.microsoft.com/office/drawing/2014/main" id="{14BFC03A-0CE8-434C-AE35-F4BA8BED19C0}"/>
              </a:ext>
            </a:extLst>
          </p:cNvPr>
          <p:cNvSpPr txBox="1">
            <a:spLocks/>
          </p:cNvSpPr>
          <p:nvPr/>
        </p:nvSpPr>
        <p:spPr bwMode="white">
          <a:xfrm>
            <a:off x="1414200" y="4687507"/>
            <a:ext cx="4368540" cy="55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Cluster Theme Detection using LLM</a:t>
            </a:r>
          </a:p>
        </p:txBody>
      </p:sp>
      <p:pic>
        <p:nvPicPr>
          <p:cNvPr id="47" name="Picture Placeholder 37" descr="Check icon">
            <a:extLst>
              <a:ext uri="{FF2B5EF4-FFF2-40B4-BE49-F238E27FC236}">
                <a16:creationId xmlns:a16="http://schemas.microsoft.com/office/drawing/2014/main" id="{9C945512-FA6B-43C9-A180-BC537CEE2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49901" y="4627404"/>
            <a:ext cx="576000" cy="576000"/>
          </a:xfrm>
          <a:prstGeom prst="rect">
            <a:avLst/>
          </a:prstGeom>
        </p:spPr>
      </p:pic>
      <p:sp>
        <p:nvSpPr>
          <p:cNvPr id="48" name="Content Placeholder 6">
            <a:extLst>
              <a:ext uri="{FF2B5EF4-FFF2-40B4-BE49-F238E27FC236}">
                <a16:creationId xmlns:a16="http://schemas.microsoft.com/office/drawing/2014/main" id="{73CE3C35-E363-44E0-A248-1ED0318CE147}"/>
              </a:ext>
            </a:extLst>
          </p:cNvPr>
          <p:cNvSpPr txBox="1">
            <a:spLocks/>
          </p:cNvSpPr>
          <p:nvPr/>
        </p:nvSpPr>
        <p:spPr bwMode="white">
          <a:xfrm>
            <a:off x="1414200" y="5389197"/>
            <a:ext cx="4368540" cy="55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IN" sz="1900" b="1" dirty="0">
                <a:solidFill>
                  <a:schemeClr val="bg1"/>
                </a:solidFill>
              </a:rPr>
              <a:t>Visitor-Exhibitor Matching Model</a:t>
            </a:r>
            <a:endParaRPr lang="en-US" sz="1900" b="1" dirty="0">
              <a:solidFill>
                <a:schemeClr val="bg1"/>
              </a:solidFill>
            </a:endParaRPr>
          </a:p>
        </p:txBody>
      </p:sp>
      <p:pic>
        <p:nvPicPr>
          <p:cNvPr id="49" name="Picture Placeholder 37" descr="Check icon">
            <a:extLst>
              <a:ext uri="{FF2B5EF4-FFF2-40B4-BE49-F238E27FC236}">
                <a16:creationId xmlns:a16="http://schemas.microsoft.com/office/drawing/2014/main" id="{3CE9099E-18DF-47E4-9835-A07DFB0E1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49901" y="5358527"/>
            <a:ext cx="576000" cy="576000"/>
          </a:xfrm>
          <a:prstGeom prst="rect">
            <a:avLst/>
          </a:prstGeom>
        </p:spPr>
      </p:pic>
      <p:sp>
        <p:nvSpPr>
          <p:cNvPr id="50" name="Content Placeholder 6">
            <a:extLst>
              <a:ext uri="{FF2B5EF4-FFF2-40B4-BE49-F238E27FC236}">
                <a16:creationId xmlns:a16="http://schemas.microsoft.com/office/drawing/2014/main" id="{14DCA203-437A-4E35-BECA-8F28E6955881}"/>
              </a:ext>
            </a:extLst>
          </p:cNvPr>
          <p:cNvSpPr txBox="1">
            <a:spLocks/>
          </p:cNvSpPr>
          <p:nvPr/>
        </p:nvSpPr>
        <p:spPr bwMode="white">
          <a:xfrm>
            <a:off x="1334676" y="3473410"/>
            <a:ext cx="5512438" cy="55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Data Visualization for Visitors and Exhibitors</a:t>
            </a:r>
          </a:p>
        </p:txBody>
      </p:sp>
      <p:pic>
        <p:nvPicPr>
          <p:cNvPr id="51" name="Picture Placeholder 37" descr="Check icon">
            <a:extLst>
              <a:ext uri="{FF2B5EF4-FFF2-40B4-BE49-F238E27FC236}">
                <a16:creationId xmlns:a16="http://schemas.microsoft.com/office/drawing/2014/main" id="{5C991D00-F0AC-43DC-A389-D9147AD95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49901" y="6053135"/>
            <a:ext cx="576000" cy="576000"/>
          </a:xfrm>
          <a:prstGeom prst="rect">
            <a:avLst/>
          </a:prstGeom>
        </p:spPr>
      </p:pic>
      <p:sp>
        <p:nvSpPr>
          <p:cNvPr id="52" name="Content Placeholder 6">
            <a:extLst>
              <a:ext uri="{FF2B5EF4-FFF2-40B4-BE49-F238E27FC236}">
                <a16:creationId xmlns:a16="http://schemas.microsoft.com/office/drawing/2014/main" id="{D6E13460-FC35-447A-9BCE-15D547E56919}"/>
              </a:ext>
            </a:extLst>
          </p:cNvPr>
          <p:cNvSpPr txBox="1">
            <a:spLocks/>
          </p:cNvSpPr>
          <p:nvPr/>
        </p:nvSpPr>
        <p:spPr bwMode="white">
          <a:xfrm>
            <a:off x="1425901" y="6174902"/>
            <a:ext cx="4368540" cy="55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91350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6991350" y="1162565"/>
            <a:ext cx="5200649" cy="5228808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1536569" y="829559"/>
            <a:ext cx="10655431" cy="5448693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736399" y="969108"/>
            <a:ext cx="7783004" cy="8338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IN" dirty="0" err="1">
                <a:solidFill>
                  <a:schemeClr val="bg1"/>
                </a:solidFill>
              </a:rPr>
              <a:t>roblem</a:t>
            </a:r>
            <a:r>
              <a:rPr lang="en-IN" dirty="0">
                <a:solidFill>
                  <a:schemeClr val="bg1"/>
                </a:solidFill>
              </a:rPr>
              <a:t> Statement &amp; Business Challenge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1864481" y="1684964"/>
            <a:ext cx="2970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1682682" y="1852663"/>
            <a:ext cx="10364773" cy="1603375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Corporate events connect visitors (seeking opportunities) with exhibitors (offering products/services), but inefficient matchmaking leads to missed connections.</a:t>
            </a:r>
          </a:p>
          <a:p>
            <a:pPr>
              <a:lnSpc>
                <a:spcPct val="120000"/>
              </a:lnSpc>
            </a:pPr>
            <a:endParaRPr lang="en-GB" sz="6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6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 Challenges: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🔹 Manual matchmaking fails at scale due to thousands of participants.</a:t>
            </a:r>
            <a:b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🔹 Visitors’ interests are expressed in free text, requiring NLP for understanding.</a:t>
            </a:r>
            <a:b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🔹 Exhibitors overgeneralize, selecting all categories, reducing recommendation quality.</a:t>
            </a:r>
            <a:b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🔹 Traditional keyword-based matching lacks personalization and accuracy.</a:t>
            </a:r>
          </a:p>
          <a:p>
            <a:pPr marL="0" indent="0">
              <a:lnSpc>
                <a:spcPct val="120000"/>
              </a:lnSpc>
              <a:buNone/>
            </a:pPr>
            <a:endParaRPr lang="en-IN" sz="6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6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 Approach: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✔ Data-driven matchmaking model using Traditional NLP, Generative AI &amp; Clustering.</a:t>
            </a:r>
            <a:b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✔ Scoring system based on semantic similarity &amp; category overlap.</a:t>
            </a:r>
            <a:b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✔ LLM based Penalization logic for overgeneralizing exhibitors.</a:t>
            </a:r>
            <a:b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✔ Optimized networking through insights &amp; recommendations.</a:t>
            </a:r>
          </a:p>
          <a:p>
            <a:endParaRPr lang="en-GB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endParaRPr lang="en-GB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endParaRPr lang="en-IN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4379" y="527919"/>
            <a:ext cx="10515600" cy="1325563"/>
          </a:xfrm>
        </p:spPr>
        <p:txBody>
          <a:bodyPr/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bg1"/>
                </a:solidFill>
              </a:rPr>
              <a:t>Dataset Analysis</a:t>
            </a:r>
            <a:br>
              <a:rPr lang="en-US" sz="3200" b="1" dirty="0">
                <a:solidFill>
                  <a:schemeClr val="bg1"/>
                </a:solidFill>
              </a:rPr>
            </a:br>
            <a:endParaRPr lang="en-US" sz="2800" i="1" spc="-15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2CADFF-F3E9-4A09-96EC-E989EA9FA121}"/>
              </a:ext>
            </a:extLst>
          </p:cNvPr>
          <p:cNvGraphicFramePr>
            <a:graphicFrameLocks noGrp="1"/>
          </p:cNvGraphicFramePr>
          <p:nvPr/>
        </p:nvGraphicFramePr>
        <p:xfrm>
          <a:off x="947607" y="1655519"/>
          <a:ext cx="10289144" cy="437940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79502">
                  <a:extLst>
                    <a:ext uri="{9D8B030D-6E8A-4147-A177-3AD203B41FA5}">
                      <a16:colId xmlns:a16="http://schemas.microsoft.com/office/drawing/2014/main" val="1752964733"/>
                    </a:ext>
                  </a:extLst>
                </a:gridCol>
                <a:gridCol w="2965070">
                  <a:extLst>
                    <a:ext uri="{9D8B030D-6E8A-4147-A177-3AD203B41FA5}">
                      <a16:colId xmlns:a16="http://schemas.microsoft.com/office/drawing/2014/main" val="4191148450"/>
                    </a:ext>
                  </a:extLst>
                </a:gridCol>
                <a:gridCol w="2572286">
                  <a:extLst>
                    <a:ext uri="{9D8B030D-6E8A-4147-A177-3AD203B41FA5}">
                      <a16:colId xmlns:a16="http://schemas.microsoft.com/office/drawing/2014/main" val="4250270893"/>
                    </a:ext>
                  </a:extLst>
                </a:gridCol>
                <a:gridCol w="2572286">
                  <a:extLst>
                    <a:ext uri="{9D8B030D-6E8A-4147-A177-3AD203B41FA5}">
                      <a16:colId xmlns:a16="http://schemas.microsoft.com/office/drawing/2014/main" val="1697726006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r>
                        <a:rPr lang="en-IN" sz="1700" b="1" dirty="0">
                          <a:solidFill>
                            <a:schemeClr val="bg1"/>
                          </a:solidFill>
                        </a:rPr>
                        <a:t>Dataset</a:t>
                      </a:r>
                      <a:endParaRPr lang="en-IN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 b="1">
                          <a:solidFill>
                            <a:schemeClr val="bg1"/>
                          </a:solidFill>
                        </a:rPr>
                        <a:t>Key Columns</a:t>
                      </a:r>
                      <a:endParaRPr lang="en-IN" sz="1700">
                        <a:solidFill>
                          <a:schemeClr val="bg1"/>
                        </a:solidFill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 b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IN" sz="1700">
                        <a:solidFill>
                          <a:schemeClr val="bg1"/>
                        </a:solidFill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 b="1">
                          <a:solidFill>
                            <a:schemeClr val="bg1"/>
                          </a:solidFill>
                        </a:rPr>
                        <a:t>Relationships</a:t>
                      </a:r>
                      <a:endParaRPr lang="en-IN" sz="1700">
                        <a:solidFill>
                          <a:schemeClr val="bg1"/>
                        </a:solidFill>
                      </a:endParaRP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3790737030"/>
                  </a:ext>
                </a:extLst>
              </a:tr>
              <a:tr h="853203">
                <a:tc>
                  <a:txBody>
                    <a:bodyPr/>
                    <a:lstStyle/>
                    <a:p>
                      <a:r>
                        <a:rPr lang="en-IN" sz="1700" b="1" dirty="0" err="1">
                          <a:solidFill>
                            <a:schemeClr val="bg1"/>
                          </a:solidFill>
                        </a:rPr>
                        <a:t>visitors_df</a:t>
                      </a:r>
                      <a:endParaRPr lang="en-IN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solidFill>
                            <a:schemeClr val="bg1"/>
                          </a:solidFill>
                        </a:rPr>
                        <a:t>email, gender, id, data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bg1"/>
                          </a:solidFill>
                        </a:rPr>
                        <a:t>Stores visitor details &amp; their responses (JSON).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GB" sz="1700">
                          <a:solidFill>
                            <a:schemeClr val="bg1"/>
                          </a:solidFill>
                        </a:rPr>
                        <a:t>data → answers_df (for responses)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89279052"/>
                  </a:ext>
                </a:extLst>
              </a:tr>
              <a:tr h="853203">
                <a:tc>
                  <a:txBody>
                    <a:bodyPr/>
                    <a:lstStyle/>
                    <a:p>
                      <a:r>
                        <a:rPr lang="en-IN" sz="1700" b="1" dirty="0" err="1">
                          <a:solidFill>
                            <a:schemeClr val="bg1"/>
                          </a:solidFill>
                        </a:rPr>
                        <a:t>answers_df</a:t>
                      </a:r>
                      <a:endParaRPr lang="en-IN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solidFill>
                            <a:schemeClr val="bg1"/>
                          </a:solidFill>
                        </a:rPr>
                        <a:t>id, answer, </a:t>
                      </a:r>
                      <a:r>
                        <a:rPr lang="en-IN" sz="1700" dirty="0" err="1">
                          <a:solidFill>
                            <a:schemeClr val="bg1"/>
                          </a:solidFill>
                        </a:rPr>
                        <a:t>questionId</a:t>
                      </a:r>
                      <a:endParaRPr lang="en-IN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solidFill>
                            <a:schemeClr val="bg1"/>
                          </a:solidFill>
                        </a:rPr>
                        <a:t>Stores visitor-selected answers.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fr-FR" sz="1700">
                          <a:solidFill>
                            <a:schemeClr val="bg1"/>
                          </a:solidFill>
                        </a:rPr>
                        <a:t>questionId → questions_df (for questions)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897736534"/>
                  </a:ext>
                </a:extLst>
              </a:tr>
              <a:tr h="853203">
                <a:tc>
                  <a:txBody>
                    <a:bodyPr/>
                    <a:lstStyle/>
                    <a:p>
                      <a:r>
                        <a:rPr lang="en-IN" sz="1700" b="1">
                          <a:solidFill>
                            <a:schemeClr val="bg1"/>
                          </a:solidFill>
                        </a:rPr>
                        <a:t>questions_df</a:t>
                      </a:r>
                      <a:endParaRPr lang="en-IN" sz="1700">
                        <a:solidFill>
                          <a:schemeClr val="bg1"/>
                        </a:solidFill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 dirty="0" err="1">
                          <a:solidFill>
                            <a:schemeClr val="bg1"/>
                          </a:solidFill>
                        </a:rPr>
                        <a:t>questionId</a:t>
                      </a:r>
                      <a:r>
                        <a:rPr lang="en-IN" sz="17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IN" sz="1700" dirty="0" err="1">
                          <a:solidFill>
                            <a:schemeClr val="bg1"/>
                          </a:solidFill>
                        </a:rPr>
                        <a:t>questionTypeId</a:t>
                      </a:r>
                      <a:r>
                        <a:rPr lang="en-IN" sz="17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IN" sz="1700" dirty="0" err="1">
                          <a:solidFill>
                            <a:schemeClr val="bg1"/>
                          </a:solidFill>
                        </a:rPr>
                        <a:t>stepId</a:t>
                      </a:r>
                      <a:r>
                        <a:rPr lang="en-IN" sz="1700" dirty="0">
                          <a:solidFill>
                            <a:schemeClr val="bg1"/>
                          </a:solidFill>
                        </a:rPr>
                        <a:t>, question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solidFill>
                            <a:schemeClr val="bg1"/>
                          </a:solidFill>
                        </a:rPr>
                        <a:t>Stores visitor registration questions.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solidFill>
                            <a:schemeClr val="bg1"/>
                          </a:solidFill>
                        </a:rPr>
                        <a:t>Used for visitor preference analysis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370959651"/>
                  </a:ext>
                </a:extLst>
              </a:tr>
              <a:tr h="853203">
                <a:tc>
                  <a:txBody>
                    <a:bodyPr/>
                    <a:lstStyle/>
                    <a:p>
                      <a:r>
                        <a:rPr lang="en-IN" sz="1700" b="1" dirty="0" err="1">
                          <a:solidFill>
                            <a:schemeClr val="bg1"/>
                          </a:solidFill>
                        </a:rPr>
                        <a:t>exhibitors_df</a:t>
                      </a:r>
                      <a:endParaRPr lang="en-IN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solidFill>
                            <a:schemeClr val="bg1"/>
                          </a:solidFill>
                        </a:rPr>
                        <a:t>exhibitorID, Name, MainCategories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bg1"/>
                          </a:solidFill>
                        </a:rPr>
                        <a:t>Stores exhibitor details &amp; selected categories.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GB" sz="1700" dirty="0" err="1">
                          <a:solidFill>
                            <a:schemeClr val="bg1"/>
                          </a:solidFill>
                        </a:rPr>
                        <a:t>MainCategories</a:t>
                      </a:r>
                      <a:r>
                        <a:rPr lang="en-GB" sz="1700" dirty="0">
                          <a:solidFill>
                            <a:schemeClr val="bg1"/>
                          </a:solidFill>
                        </a:rPr>
                        <a:t> → </a:t>
                      </a:r>
                      <a:r>
                        <a:rPr lang="en-GB" sz="1700" dirty="0" err="1">
                          <a:solidFill>
                            <a:schemeClr val="bg1"/>
                          </a:solidFill>
                        </a:rPr>
                        <a:t>categories_df</a:t>
                      </a:r>
                      <a:r>
                        <a:rPr lang="en-GB" sz="1700" dirty="0">
                          <a:solidFill>
                            <a:schemeClr val="bg1"/>
                          </a:solidFill>
                        </a:rPr>
                        <a:t> (for category descriptions)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4230670275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en-IN" sz="1700" b="1">
                          <a:solidFill>
                            <a:schemeClr val="bg1"/>
                          </a:solidFill>
                        </a:rPr>
                        <a:t>categories_df</a:t>
                      </a:r>
                      <a:endParaRPr lang="en-IN" sz="1700">
                        <a:solidFill>
                          <a:schemeClr val="bg1"/>
                        </a:solidFill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solidFill>
                            <a:schemeClr val="bg1"/>
                          </a:solidFill>
                        </a:rPr>
                        <a:t>categoryId, categoryName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solidFill>
                            <a:schemeClr val="bg1"/>
                          </a:solidFill>
                        </a:rPr>
                        <a:t>Defines available exhibitor categories.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solidFill>
                            <a:schemeClr val="bg1"/>
                          </a:solidFill>
                        </a:rPr>
                        <a:t>Used for exhibitor categorization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250684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66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/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bg1"/>
                </a:solidFill>
              </a:rPr>
              <a:t>Data Processing and Cleaning</a:t>
            </a:r>
            <a:endParaRPr lang="en-US" sz="2800" i="1" spc="-15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ADCBA1F-FF7E-49CA-BAA4-FB9462D846C4}"/>
              </a:ext>
            </a:extLst>
          </p:cNvPr>
          <p:cNvSpPr txBox="1">
            <a:spLocks/>
          </p:cNvSpPr>
          <p:nvPr/>
        </p:nvSpPr>
        <p:spPr bwMode="white">
          <a:xfrm>
            <a:off x="838200" y="1517485"/>
            <a:ext cx="10364773" cy="321477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GB" sz="6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Unstructured category names </a:t>
            </a: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required extensive cleaning for accurate similarity calculations.</a:t>
            </a:r>
          </a:p>
          <a:p>
            <a:pPr>
              <a:lnSpc>
                <a:spcPct val="170000"/>
              </a:lnSpc>
            </a:pP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Breaking down </a:t>
            </a:r>
            <a:r>
              <a:rPr lang="en-GB" sz="6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JSON-based visitor responses </a:t>
            </a: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helped refine matchmaking accuracy.</a:t>
            </a:r>
          </a:p>
          <a:p>
            <a:pPr>
              <a:lnSpc>
                <a:spcPct val="170000"/>
              </a:lnSpc>
            </a:pPr>
            <a:r>
              <a:rPr lang="en-GB" sz="6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Merging exhibitor and category </a:t>
            </a: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datasets enabled more effective insights into shared interests.</a:t>
            </a:r>
          </a:p>
          <a:p>
            <a:pPr>
              <a:lnSpc>
                <a:spcPct val="170000"/>
              </a:lnSpc>
            </a:pPr>
            <a:r>
              <a:rPr lang="en-GB" sz="6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Merging visitors and answers </a:t>
            </a: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datasets enabled comprehensiveness of visitor profiles</a:t>
            </a:r>
          </a:p>
          <a:p>
            <a:pPr>
              <a:lnSpc>
                <a:spcPct val="170000"/>
              </a:lnSpc>
            </a:pP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Basic Pre-processing and </a:t>
            </a:r>
            <a:r>
              <a:rPr lang="en-GB" sz="6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engineering </a:t>
            </a: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significantly improved the efficiency of recommendations.</a:t>
            </a:r>
          </a:p>
          <a:p>
            <a:pPr>
              <a:lnSpc>
                <a:spcPct val="170000"/>
              </a:lnSpc>
            </a:pP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Traditional penalization logic for overgeneralizing exhibitors often apply </a:t>
            </a:r>
            <a:r>
              <a:rPr lang="en-GB" sz="6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blanket penalties </a:t>
            </a: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struggled with arbitrary thresholds, potentially misclassifying relevant exhibitors. </a:t>
            </a:r>
          </a:p>
          <a:p>
            <a:pPr>
              <a:lnSpc>
                <a:spcPct val="170000"/>
              </a:lnSpc>
            </a:pP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GB" sz="6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LLM-driven penalization </a:t>
            </a: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logic ensures </a:t>
            </a:r>
            <a:r>
              <a:rPr lang="en-GB" sz="6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context-aware</a:t>
            </a: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selection, preventing exhibitors from unfairly dominating recommendations while maintaining fairness in rankings. </a:t>
            </a:r>
          </a:p>
          <a:p>
            <a:pPr>
              <a:lnSpc>
                <a:spcPct val="170000"/>
              </a:lnSpc>
            </a:pPr>
            <a:endParaRPr lang="en-GB" sz="7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70000"/>
              </a:lnSpc>
            </a:pPr>
            <a:endParaRPr lang="en-GB" sz="6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70000"/>
              </a:lnSpc>
            </a:pPr>
            <a:endParaRPr lang="en-IN" sz="6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70000"/>
              </a:lnSpc>
            </a:pPr>
            <a:endParaRPr lang="en-GB" sz="6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70000"/>
              </a:lnSpc>
            </a:pPr>
            <a:endParaRPr lang="en-GB" sz="6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70000"/>
              </a:lnSpc>
            </a:pPr>
            <a:endParaRPr lang="en-IN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760E-5794-42A9-8E56-3837F4F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for Visitors and Exhibitors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object 18" descr="Beige rectangle">
            <a:extLst>
              <a:ext uri="{FF2B5EF4-FFF2-40B4-BE49-F238E27FC236}">
                <a16:creationId xmlns:a16="http://schemas.microsoft.com/office/drawing/2014/main" id="{7593E25A-C238-4F4D-B05B-996628D42B7D}"/>
              </a:ext>
            </a:extLst>
          </p:cNvPr>
          <p:cNvSpPr/>
          <p:nvPr/>
        </p:nvSpPr>
        <p:spPr>
          <a:xfrm>
            <a:off x="927187" y="1346810"/>
            <a:ext cx="3744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731AB-B441-44BE-AFAB-42AC26209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7" y="1459318"/>
            <a:ext cx="3675335" cy="2645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E9C8F4-0A2A-4505-A7D7-A9E4FD992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024" y="1418951"/>
            <a:ext cx="3838613" cy="26856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520E26-D391-4499-B010-8F5B624B7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4466" y="1486073"/>
            <a:ext cx="3600316" cy="25513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2FD8F8-8B2F-460E-A159-BA914A8E8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5317" y="4062655"/>
            <a:ext cx="3838614" cy="27697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95151E-6D85-4EF8-984B-E2947333F8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069" y="4212747"/>
            <a:ext cx="7904568" cy="264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People discuss something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22321"/>
            <a:ext cx="12192000" cy="4135680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0" y="2722320"/>
            <a:ext cx="12236734" cy="413568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67" y="-163440"/>
            <a:ext cx="10515600" cy="1325563"/>
          </a:xfrm>
        </p:spPr>
        <p:txBody>
          <a:bodyPr/>
          <a:lstStyle/>
          <a:p>
            <a:r>
              <a:rPr lang="en-US" dirty="0"/>
              <a:t>Cluster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 bwMode="white">
          <a:xfrm>
            <a:off x="378309" y="706353"/>
            <a:ext cx="12097732" cy="8239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100" dirty="0">
                <a:solidFill>
                  <a:srgbClr val="0090A2"/>
                </a:solidFill>
              </a:rPr>
              <a:t>HDBSCAN is used for cluster analysis because it handles clusters of varying shapes and densities, unlike </a:t>
            </a:r>
            <a:r>
              <a:rPr lang="en-GB" sz="1100" dirty="0" err="1">
                <a:solidFill>
                  <a:srgbClr val="0090A2"/>
                </a:solidFill>
              </a:rPr>
              <a:t>KMeans</a:t>
            </a:r>
            <a:r>
              <a:rPr lang="en-GB" sz="1100" dirty="0">
                <a:solidFill>
                  <a:srgbClr val="0090A2"/>
                </a:solidFill>
              </a:rPr>
              <a:t> which assumes spherical clusters. </a:t>
            </a:r>
          </a:p>
          <a:p>
            <a:pPr>
              <a:lnSpc>
                <a:spcPct val="110000"/>
              </a:lnSpc>
            </a:pPr>
            <a:r>
              <a:rPr lang="en-GB" sz="1100" dirty="0">
                <a:solidFill>
                  <a:srgbClr val="0090A2"/>
                </a:solidFill>
              </a:rPr>
              <a:t>Additionally, HDBSCAN automatically detects and handles noise and outliers, providing more flexibility without needing a predefined number of clusters.</a:t>
            </a:r>
            <a:endParaRPr lang="en-US" sz="1100" dirty="0">
              <a:solidFill>
                <a:srgbClr val="0090A2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378309" y="846763"/>
            <a:ext cx="3672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E7121C-38CA-4D30-A4C0-423E9DC53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02" y="2865748"/>
            <a:ext cx="5476214" cy="38079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9BAE057-7F05-4F4C-BBA7-B58E141A9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286" y="2865747"/>
            <a:ext cx="5348746" cy="380799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D67AD8-B77F-421D-B933-595B8DB0A737}"/>
              </a:ext>
            </a:extLst>
          </p:cNvPr>
          <p:cNvCxnSpPr>
            <a:cxnSpLocks/>
          </p:cNvCxnSpPr>
          <p:nvPr/>
        </p:nvCxnSpPr>
        <p:spPr>
          <a:xfrm>
            <a:off x="6096000" y="2722320"/>
            <a:ext cx="0" cy="413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D2F498B5-4E6A-4E06-9C1E-17701E409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white">
          <a:xfrm>
            <a:off x="122830" y="1898407"/>
            <a:ext cx="6259611" cy="823912"/>
          </a:xfrm>
        </p:spPr>
        <p:txBody>
          <a:bodyPr>
            <a:normAutofit/>
          </a:bodyPr>
          <a:lstStyle/>
          <a:p>
            <a:r>
              <a:rPr lang="en-US" sz="2000" dirty="0"/>
              <a:t>Exhibitor clusters based on categories</a:t>
            </a:r>
          </a:p>
          <a:p>
            <a:r>
              <a:rPr lang="en-US" sz="1600" b="0" dirty="0"/>
              <a:t>(13 clusters identified)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706D7E6-48FA-49B1-9094-90ABDB3A366F}"/>
              </a:ext>
            </a:extLst>
          </p:cNvPr>
          <p:cNvSpPr txBox="1">
            <a:spLocks/>
          </p:cNvSpPr>
          <p:nvPr/>
        </p:nvSpPr>
        <p:spPr bwMode="white">
          <a:xfrm>
            <a:off x="6273309" y="1952854"/>
            <a:ext cx="55526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Visitors clusters based on answers</a:t>
            </a:r>
          </a:p>
          <a:p>
            <a:r>
              <a:rPr lang="en-US" sz="1600" b="0" dirty="0"/>
              <a:t>(3 clusters identified)</a:t>
            </a:r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People discuss something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22321"/>
            <a:ext cx="12192000" cy="4135680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0" y="2722320"/>
            <a:ext cx="12236734" cy="413568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67" y="-163440"/>
            <a:ext cx="10515600" cy="1325563"/>
          </a:xfrm>
        </p:spPr>
        <p:txBody>
          <a:bodyPr/>
          <a:lstStyle/>
          <a:p>
            <a:r>
              <a:rPr lang="en-US" dirty="0"/>
              <a:t>Cluster Theme Detection using LLM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 bwMode="white">
          <a:xfrm>
            <a:off x="378309" y="706353"/>
            <a:ext cx="12097732" cy="8239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100" dirty="0">
                <a:solidFill>
                  <a:srgbClr val="0090A2"/>
                </a:solidFill>
              </a:rPr>
              <a:t>LLM (GPT 4o mini) is used to generate themes for clusters, offering a deeper, context-aware analysis. </a:t>
            </a:r>
          </a:p>
          <a:p>
            <a:pPr>
              <a:lnSpc>
                <a:spcPct val="110000"/>
              </a:lnSpc>
            </a:pPr>
            <a:r>
              <a:rPr lang="en-GB" sz="1100" dirty="0">
                <a:solidFill>
                  <a:srgbClr val="0090A2"/>
                </a:solidFill>
              </a:rPr>
              <a:t>This approach overcomes the limitations of keyword extraction for topic clustering, which often misses nuanced relationships and context.</a:t>
            </a:r>
            <a:endParaRPr lang="en-US" sz="1100" dirty="0">
              <a:solidFill>
                <a:srgbClr val="0090A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white">
          <a:xfrm>
            <a:off x="122830" y="1898407"/>
            <a:ext cx="6259611" cy="823912"/>
          </a:xfrm>
        </p:spPr>
        <p:txBody>
          <a:bodyPr>
            <a:normAutofit/>
          </a:bodyPr>
          <a:lstStyle/>
          <a:p>
            <a:r>
              <a:rPr lang="en-US" sz="2000" dirty="0"/>
              <a:t>Exhibitor clusters based on categories</a:t>
            </a:r>
          </a:p>
          <a:p>
            <a:r>
              <a:rPr lang="en-US" sz="1600" b="0" dirty="0"/>
              <a:t>(13 clusters identified)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378309" y="846763"/>
            <a:ext cx="3672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1BCD053-4AE9-45C5-A364-036AE9BC4C04}"/>
              </a:ext>
            </a:extLst>
          </p:cNvPr>
          <p:cNvSpPr txBox="1">
            <a:spLocks/>
          </p:cNvSpPr>
          <p:nvPr/>
        </p:nvSpPr>
        <p:spPr bwMode="white">
          <a:xfrm>
            <a:off x="6273309" y="1952854"/>
            <a:ext cx="55526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Visitors clusters based on answers</a:t>
            </a:r>
          </a:p>
          <a:p>
            <a:r>
              <a:rPr lang="en-US" sz="1600" b="0" dirty="0"/>
              <a:t>(3 clusters identified)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D67AD8-B77F-421D-B933-595B8DB0A737}"/>
              </a:ext>
            </a:extLst>
          </p:cNvPr>
          <p:cNvCxnSpPr>
            <a:cxnSpLocks/>
          </p:cNvCxnSpPr>
          <p:nvPr/>
        </p:nvCxnSpPr>
        <p:spPr>
          <a:xfrm>
            <a:off x="6096000" y="2722320"/>
            <a:ext cx="0" cy="413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368A629-1F98-4AB1-A67E-971C51F45DDD}"/>
              </a:ext>
            </a:extLst>
          </p:cNvPr>
          <p:cNvSpPr txBox="1">
            <a:spLocks/>
          </p:cNvSpPr>
          <p:nvPr/>
        </p:nvSpPr>
        <p:spPr bwMode="white">
          <a:xfrm>
            <a:off x="269559" y="2960836"/>
            <a:ext cx="2185205" cy="41344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Management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Tourism Offices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Media Innovations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Transport and Payments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Tour Operator Diversity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Financial Services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Healthcare Services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Industry Manufacturers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Diverse Tourism Options</a:t>
            </a:r>
            <a:endParaRPr lang="en-IN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EE25AFB-4FE7-41AA-95BB-18C5BFF3DE08}"/>
              </a:ext>
            </a:extLst>
          </p:cNvPr>
          <p:cNvSpPr txBox="1">
            <a:spLocks/>
          </p:cNvSpPr>
          <p:nvPr/>
        </p:nvSpPr>
        <p:spPr bwMode="white">
          <a:xfrm>
            <a:off x="2454764" y="2960836"/>
            <a:ext cx="2185205" cy="41344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Tourism Specialties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Helicopter Services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Hospitality Services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Accommodation Types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Recreational Vehicles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Cultural Institutions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Wildlife Attractions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Travel Services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Travel Booking Solutions</a:t>
            </a:r>
            <a:endParaRPr lang="en-IN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7203DB5-8F79-4089-B448-F9B4D62D7835}"/>
              </a:ext>
            </a:extLst>
          </p:cNvPr>
          <p:cNvSpPr txBox="1">
            <a:spLocks/>
          </p:cNvSpPr>
          <p:nvPr/>
        </p:nvSpPr>
        <p:spPr bwMode="white">
          <a:xfrm>
            <a:off x="6595366" y="3073959"/>
            <a:ext cx="2185205" cy="41344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Tourism Services</a:t>
            </a: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Management</a:t>
            </a: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Travel Industry Services</a:t>
            </a:r>
          </a:p>
        </p:txBody>
      </p:sp>
    </p:spTree>
    <p:extLst>
      <p:ext uri="{BB962C8B-B14F-4D97-AF65-F5344CB8AC3E}">
        <p14:creationId xmlns:p14="http://schemas.microsoft.com/office/powerpoint/2010/main" val="390585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62786" y="0"/>
            <a:ext cx="10515600" cy="1325563"/>
          </a:xfrm>
        </p:spPr>
        <p:txBody>
          <a:bodyPr/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IN" sz="3200" b="1" dirty="0">
                <a:solidFill>
                  <a:schemeClr val="bg1"/>
                </a:solidFill>
              </a:rPr>
              <a:t>Visitor-Exhibitor Matching Model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IN" sz="2800" b="0" dirty="0">
                <a:solidFill>
                  <a:schemeClr val="bg1"/>
                </a:solidFill>
              </a:rPr>
              <a:t>Semantic Cluster-Based Hybrid Recommendation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ADCBA1F-FF7E-49CA-BAA4-FB9462D846C4}"/>
              </a:ext>
            </a:extLst>
          </p:cNvPr>
          <p:cNvSpPr txBox="1">
            <a:spLocks/>
          </p:cNvSpPr>
          <p:nvPr/>
        </p:nvSpPr>
        <p:spPr bwMode="white">
          <a:xfrm>
            <a:off x="838200" y="1517485"/>
            <a:ext cx="10364773" cy="32147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endParaRPr lang="en-IN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A22651-6DE9-4413-8129-A414297A2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50344"/>
            <a:ext cx="9939709" cy="337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Retrieve Visitor Data – Extracts visitor preferences and themes from stored records.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Extract Visitor Categories – Identifies key topics in visitor responses using NLP.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Compute Semantic Similarity for Clusters – Measures how closely the visitor’s theme matches exhibitor clusters.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Select Top Clusters – Picks the most relevant clusters based on similarity scores.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 Exhibitors – Narrows exhibitors to those within the top clusters.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Calculate Category Overlap Score – Assesses how much the visitor’s interests align with exhibitor categories.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Aggregate Scores – Averages similarity and category overlap scores for each exhibitor.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Compute Weighted Scores – Assigns different weights to semantic and category overlap scores.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Select and Return Top Exhibitors – Ranks exhibitors based on the final score and provides recommendations.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7BCDFCF-CF40-4D18-B878-05C8A993D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8575"/>
            <a:ext cx="3538148" cy="49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Recommendation Approach</a:t>
            </a:r>
          </a:p>
        </p:txBody>
      </p:sp>
    </p:spTree>
    <p:extLst>
      <p:ext uri="{BB962C8B-B14F-4D97-AF65-F5344CB8AC3E}">
        <p14:creationId xmlns:p14="http://schemas.microsoft.com/office/powerpoint/2010/main" val="119511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223</TotalTime>
  <Words>998</Words>
  <Application>Microsoft Office PowerPoint</Application>
  <PresentationFormat>Widescreen</PresentationFormat>
  <Paragraphs>155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</vt:lpstr>
      <vt:lpstr>Calibri</vt:lpstr>
      <vt:lpstr>Gill Sans MT</vt:lpstr>
      <vt:lpstr>Office Theme</vt:lpstr>
      <vt:lpstr>Visitor-Exhibitor  Matching &amp; Insights </vt:lpstr>
      <vt:lpstr>Agenda</vt:lpstr>
      <vt:lpstr>Problem Statement &amp; Business Challenge</vt:lpstr>
      <vt:lpstr>Dataset Analysis </vt:lpstr>
      <vt:lpstr>Data Processing and Cleaning</vt:lpstr>
      <vt:lpstr>Data Visualization for Visitors and Exhibitors</vt:lpstr>
      <vt:lpstr>Cluster Analysis</vt:lpstr>
      <vt:lpstr>Cluster Theme Detection using LLM</vt:lpstr>
      <vt:lpstr>Visitor-Exhibitor Matching Model Semantic Cluster-Based Hybrid Recommendation System</vt:lpstr>
      <vt:lpstr>Visitor-Exhibitor Matching Model Semantic Cluster-Based Hybrid Recommendation System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Visitor-Exhibitor  Matching &amp; Insights </dc:title>
  <dc:creator>Rinisha Mohammed</dc:creator>
  <cp:lastModifiedBy>Rinisha Mohammed</cp:lastModifiedBy>
  <cp:revision>7</cp:revision>
  <dcterms:created xsi:type="dcterms:W3CDTF">2025-04-03T05:49:36Z</dcterms:created>
  <dcterms:modified xsi:type="dcterms:W3CDTF">2025-04-03T09:33:29Z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