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7" r:id="rId5"/>
    <p:sldId id="295" r:id="rId6"/>
    <p:sldId id="293" r:id="rId7"/>
    <p:sldId id="282" r:id="rId8"/>
    <p:sldId id="287" r:id="rId9"/>
    <p:sldId id="297" r:id="rId10"/>
    <p:sldId id="298" r:id="rId11"/>
    <p:sldId id="299" r:id="rId12"/>
    <p:sldId id="294" r:id="rId13"/>
    <p:sldId id="288" r:id="rId1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0BDA83A-4027-D621-41B5-3B49EEAC5DD7}" name="subhasis bera" initials="sb" userId="3ff2cc2368dd584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972F8B"/>
    <a:srgbClr val="009900"/>
    <a:srgbClr val="FFFF00"/>
    <a:srgbClr val="666666"/>
    <a:srgbClr val="2C567A"/>
    <a:srgbClr val="0D1D51"/>
    <a:srgbClr val="007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30" autoAdjust="0"/>
    <p:restoredTop sz="93400" autoAdjust="0"/>
  </p:normalViewPr>
  <p:slideViewPr>
    <p:cSldViewPr snapToGrid="0" showGuides="1">
      <p:cViewPr varScale="1">
        <p:scale>
          <a:sx n="63" d="100"/>
          <a:sy n="63" d="100"/>
        </p:scale>
        <p:origin x="36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8"/>
    </p:cViewPr>
  </p:sorterViewPr>
  <p:notesViewPr>
    <p:cSldViewPr snapToGrid="0">
      <p:cViewPr varScale="1">
        <p:scale>
          <a:sx n="89" d="100"/>
          <a:sy n="89" d="100"/>
        </p:scale>
        <p:origin x="37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B439651-5657-4ACE-8526-EB0EAFD83944}" type="datetime1">
              <a:rPr lang="en-GB" smtClean="0"/>
              <a:t>14/09/2023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8A1656-FDB1-442A-B22F-67D2FDA9E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78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CA1872-591F-4558-AB14-AA939DCFAB16}" type="datetime1">
              <a:rPr lang="en-GB" noProof="0" smtClean="0"/>
              <a:t>14/09/2023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36304E-FDE3-4B4F-A3B7-EBE87F3FA5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743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a report by the United Nations Broadband Commission for Digital Development</a:t>
            </a:r>
            <a:endParaRPr lang="en-GB" sz="1200" dirty="0"/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711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35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en-GB" noProof="0" smtClean="0"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18583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613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998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en-GB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 rtl="0"/>
            <a:r>
              <a:rPr lang="en-GB" noProof="0" dirty="0"/>
              <a:t>Website URL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en-GB" noProof="0" dirty="0"/>
              <a:t>Website URL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GB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GB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>
              <a:solidFill>
                <a:schemeClr val="bg1"/>
              </a:solidFill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>
              <a:solidFill>
                <a:schemeClr val="bg1"/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>
              <a:solidFill>
                <a:schemeClr val="bg1"/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845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Dummy text comes here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/>
              </a:solidFill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2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GB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GB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GB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GB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GB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GB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9B8D6E1-39C9-4C44-91D8-BAEE9FF6D549}" type="datetime1">
              <a:rPr lang="en-GB" noProof="0" smtClean="0"/>
              <a:t>14/09/2023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C71654-96A5-4280-94F3-931C61A9F92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9DE6D6-4B26-41BE-890B-056C130944AA}"/>
              </a:ext>
            </a:extLst>
          </p:cNvPr>
          <p:cNvSpPr/>
          <p:nvPr/>
        </p:nvSpPr>
        <p:spPr>
          <a:xfrm>
            <a:off x="6489405" y="1523067"/>
            <a:ext cx="2248728" cy="945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7D22A8-B2D1-9975-FC87-917766825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72091" y="5227643"/>
            <a:ext cx="942143" cy="5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4779" y="2356528"/>
            <a:ext cx="6106804" cy="945597"/>
          </a:xfrm>
        </p:spPr>
        <p:txBody>
          <a:bodyPr rtlCol="0"/>
          <a:lstStyle/>
          <a:p>
            <a:pPr>
              <a:spcBef>
                <a:spcPts val="1000"/>
              </a:spcBef>
            </a:pPr>
            <a:r>
              <a:rPr lang="en-IN" sz="4000" dirty="0">
                <a:latin typeface="+mn-lt"/>
                <a:cs typeface="Futura" panose="020B0602020204020303" pitchFamily="34" charset="-79"/>
              </a:rPr>
              <a:t>CyberSHE: Protecting </a:t>
            </a:r>
            <a:r>
              <a:rPr lang="en-US" sz="4000" dirty="0">
                <a:latin typeface="+mn-lt"/>
                <a:cs typeface="Futura" panose="020B0602020204020303" pitchFamily="34" charset="-79"/>
              </a:rPr>
              <a:t>Women’s Privacy and Security in Cyberspace</a:t>
            </a:r>
            <a:endParaRPr lang="en-IN" sz="4000" dirty="0">
              <a:latin typeface="+mn-lt"/>
              <a:cs typeface="Futura" panose="020B0602020204020303" pitchFamily="34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5529" y="3381375"/>
            <a:ext cx="5773303" cy="779495"/>
          </a:xfrm>
        </p:spPr>
        <p:txBody>
          <a:bodyPr rtlCol="0"/>
          <a:lstStyle/>
          <a:p>
            <a:pPr rtl="0"/>
            <a:r>
              <a:rPr lang="en-GB" b="1" dirty="0">
                <a:solidFill>
                  <a:schemeClr val="accent1"/>
                </a:solidFill>
                <a:ea typeface="+mj-ea"/>
                <a:cs typeface="Futura" panose="020B0602020204020303" pitchFamily="34" charset="-79"/>
              </a:rPr>
              <a:t>		               </a:t>
            </a:r>
          </a:p>
          <a:p>
            <a:pPr rtl="0"/>
            <a:r>
              <a:rPr lang="en-GB" b="1" dirty="0">
                <a:solidFill>
                  <a:schemeClr val="accent1"/>
                </a:solidFill>
                <a:ea typeface="+mj-ea"/>
                <a:cs typeface="Futura" panose="020B0602020204020303" pitchFamily="34" charset="-79"/>
              </a:rPr>
              <a:t>   PROJECT By: Rinita sarkar</a:t>
            </a:r>
          </a:p>
          <a:p>
            <a:pPr rtl="0"/>
            <a:endParaRPr lang="en-GB" b="1" dirty="0">
              <a:solidFill>
                <a:schemeClr val="accent1"/>
              </a:solidFill>
              <a:ea typeface="+mj-ea"/>
              <a:cs typeface="Futura" panose="020B0602020204020303" pitchFamily="34" charset="-79"/>
            </a:endParaRPr>
          </a:p>
          <a:p>
            <a:r>
              <a:rPr lang="en-GB" b="1" dirty="0">
                <a:solidFill>
                  <a:schemeClr val="accent1"/>
                </a:solidFill>
                <a:ea typeface="+mj-ea"/>
                <a:cs typeface="Futura" panose="020B0602020204020303" pitchFamily="34" charset="-79"/>
              </a:rPr>
              <a:t>  </a:t>
            </a:r>
          </a:p>
          <a:p>
            <a:endParaRPr lang="en-GB" b="1" dirty="0">
              <a:solidFill>
                <a:schemeClr val="accent1"/>
              </a:solidFill>
              <a:ea typeface="+mj-ea"/>
              <a:cs typeface="Futura" panose="020B0602020204020303" pitchFamily="34" charset="-79"/>
            </a:endParaRPr>
          </a:p>
        </p:txBody>
      </p:sp>
      <p:pic>
        <p:nvPicPr>
          <p:cNvPr id="7" name="Picture Placeholder 6" descr="A person's head with circuit board&#10;&#10;Description automatically generated">
            <a:extLst>
              <a:ext uri="{FF2B5EF4-FFF2-40B4-BE49-F238E27FC236}">
                <a16:creationId xmlns:a16="http://schemas.microsoft.com/office/drawing/2014/main" id="{82C9C916-4472-B7CF-4E1A-D2B8B9C8212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9DE6D6-4B26-41BE-890B-056C130944AA}"/>
              </a:ext>
            </a:extLst>
          </p:cNvPr>
          <p:cNvSpPr/>
          <p:nvPr/>
        </p:nvSpPr>
        <p:spPr>
          <a:xfrm>
            <a:off x="6096000" y="1182825"/>
            <a:ext cx="2248728" cy="945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4BA16F2-A6B3-DDBF-71C9-C24077131E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710812" y="776169"/>
            <a:ext cx="5305661" cy="530566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8455F3-FF8D-C338-50C4-7A0A176F012E}"/>
              </a:ext>
            </a:extLst>
          </p:cNvPr>
          <p:cNvSpPr txBox="1"/>
          <p:nvPr/>
        </p:nvSpPr>
        <p:spPr>
          <a:xfrm>
            <a:off x="6368608" y="3332480"/>
            <a:ext cx="340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solidFill>
                  <a:schemeClr val="accent1"/>
                </a:solidFill>
                <a:latin typeface="Aptos Light" panose="020F0502020204030204" pitchFamily="34" charset="0"/>
                <a:ea typeface="+mj-ea"/>
                <a:cs typeface="Futura" panose="020B0602020204020303" pitchFamily="34" charset="-79"/>
              </a:rPr>
              <a:t>“We’re changing the world with technology”</a:t>
            </a:r>
            <a:r>
              <a:rPr lang="en-US" b="1" cap="all" dirty="0">
                <a:solidFill>
                  <a:schemeClr val="accent1"/>
                </a:solidFill>
                <a:ea typeface="+mj-ea"/>
                <a:cs typeface="Futura" panose="020B0602020204020303" pitchFamily="34" charset="-79"/>
              </a:rPr>
              <a:t>		                    ~ Bill Gates</a:t>
            </a:r>
            <a:endParaRPr lang="en-IN" b="1" cap="all" dirty="0">
              <a:solidFill>
                <a:schemeClr val="accent1"/>
              </a:solidFill>
              <a:ea typeface="+mj-ea"/>
              <a:cs typeface="Futura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1371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ACE661C0-080B-09C2-1D52-0E4508E2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AF2D17-B1D3-CC4A-A09F-3C9C23DADDCD}"/>
              </a:ext>
            </a:extLst>
          </p:cNvPr>
          <p:cNvSpPr/>
          <p:nvPr/>
        </p:nvSpPr>
        <p:spPr>
          <a:xfrm>
            <a:off x="5442333" y="1515627"/>
            <a:ext cx="6472915" cy="4422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algn="just"/>
            <a:r>
              <a:rPr lang="en-US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interconnected world, digital safety is a crucial aspect of overall security, and it affects women in urban areas just as much as physical safety.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 violence against women and girls is a 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human rights violation that affects millions of women and girls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Committed, assisted or aggravated by the use of ICTs, such as internet, social media, mobile phones, email, etc.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cyberstalking, harassment, bullying, hate speech, threats, blackmail, pornography, and exploitation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Impacts physical, psychological, social and economic well-being of victims/survivors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Requires urgent attention and action from all stakeholders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IN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GB" sz="1400" dirty="0"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18ABA25-3944-4409-B720-C39BBB2B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00" y="418794"/>
            <a:ext cx="5295440" cy="505219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GB" sz="3600" dirty="0">
                <a:solidFill>
                  <a:schemeClr val="accent1"/>
                </a:solidFill>
                <a:cs typeface="Futura" panose="020B0602020204020303" pitchFamily="34" charset="-79"/>
              </a:rPr>
              <a:t>PROBLEM STATEMENT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513A7F-1FCE-4688-904B-4A3714209A65}"/>
              </a:ext>
            </a:extLst>
          </p:cNvPr>
          <p:cNvSpPr/>
          <p:nvPr/>
        </p:nvSpPr>
        <p:spPr>
          <a:xfrm>
            <a:off x="5976255" y="4651565"/>
            <a:ext cx="6032241" cy="178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indent="-17145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400" b="1" dirty="0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GB" sz="1100" b="1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14D8364-DB38-42FB-9495-EDFD6080C3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00" y="1515628"/>
            <a:ext cx="4205024" cy="4422464"/>
          </a:xfrm>
        </p:spPr>
      </p:pic>
    </p:spTree>
    <p:extLst>
      <p:ext uri="{BB962C8B-B14F-4D97-AF65-F5344CB8AC3E}">
        <p14:creationId xmlns:p14="http://schemas.microsoft.com/office/powerpoint/2010/main" val="307376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3E58E6AF-CBC7-1E0D-CEB0-EF9E78B2703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9EC71654-96A5-4280-94F3-931C61A9F92C}" type="slidenum">
              <a:rPr lang="en-GB" noProof="0" smtClean="0"/>
              <a:pPr rtl="0">
                <a:spcAft>
                  <a:spcPts val="600"/>
                </a:spcAft>
              </a:pPr>
              <a:t>3</a:t>
            </a:fld>
            <a:endParaRPr lang="en-GB" noProof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C807E795-A937-C79E-A0B9-465C94A9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49" y="206268"/>
            <a:ext cx="11150600" cy="920336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  <a:cs typeface="Futura" panose="020B0602020204020303" pitchFamily="34" charset="-79"/>
              </a:rPr>
              <a:t>Present situation</a:t>
            </a:r>
            <a:br>
              <a:rPr lang="en-US" sz="3600" dirty="0">
                <a:solidFill>
                  <a:schemeClr val="accent1"/>
                </a:solidFill>
                <a:cs typeface="Futura" panose="020B0602020204020303" pitchFamily="34" charset="-79"/>
              </a:rPr>
            </a:br>
            <a:r>
              <a:rPr lang="en-US" dirty="0"/>
              <a:t>				</a:t>
            </a:r>
            <a:endParaRPr lang="en-US" sz="2800" dirty="0">
              <a:solidFill>
                <a:schemeClr val="accent1"/>
              </a:solidFill>
              <a:cs typeface="Futura" panose="020B0602020204020303" pitchFamily="34" charset="-79"/>
            </a:endParaRP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6AED9A6D-6AD8-4146-9D76-3CBC293883B4}"/>
              </a:ext>
            </a:extLst>
          </p:cNvPr>
          <p:cNvSpPr txBox="1">
            <a:spLocks/>
          </p:cNvSpPr>
          <p:nvPr/>
        </p:nvSpPr>
        <p:spPr>
          <a:xfrm flipH="1">
            <a:off x="2558086" y="1148891"/>
            <a:ext cx="2612100" cy="7919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 Placeholder 32">
            <a:extLst>
              <a:ext uri="{FF2B5EF4-FFF2-40B4-BE49-F238E27FC236}">
                <a16:creationId xmlns:a16="http://schemas.microsoft.com/office/drawing/2014/main" id="{BB7546B4-3CA2-FE4F-B327-6FC64401587A}"/>
              </a:ext>
            </a:extLst>
          </p:cNvPr>
          <p:cNvSpPr txBox="1">
            <a:spLocks/>
          </p:cNvSpPr>
          <p:nvPr/>
        </p:nvSpPr>
        <p:spPr>
          <a:xfrm flipH="1">
            <a:off x="1476392" y="4567138"/>
            <a:ext cx="3212572" cy="9709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 Placeholder 32">
            <a:extLst>
              <a:ext uri="{FF2B5EF4-FFF2-40B4-BE49-F238E27FC236}">
                <a16:creationId xmlns:a16="http://schemas.microsoft.com/office/drawing/2014/main" id="{74677835-962E-CD45-874F-445A5A8A145E}"/>
              </a:ext>
            </a:extLst>
          </p:cNvPr>
          <p:cNvSpPr txBox="1">
            <a:spLocks/>
          </p:cNvSpPr>
          <p:nvPr/>
        </p:nvSpPr>
        <p:spPr>
          <a:xfrm>
            <a:off x="7021815" y="1413683"/>
            <a:ext cx="2942186" cy="9646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 Placeholder 32">
            <a:extLst>
              <a:ext uri="{FF2B5EF4-FFF2-40B4-BE49-F238E27FC236}">
                <a16:creationId xmlns:a16="http://schemas.microsoft.com/office/drawing/2014/main" id="{6FDBDEFE-635E-C440-9178-85EBD4424BB2}"/>
              </a:ext>
            </a:extLst>
          </p:cNvPr>
          <p:cNvSpPr txBox="1">
            <a:spLocks/>
          </p:cNvSpPr>
          <p:nvPr/>
        </p:nvSpPr>
        <p:spPr>
          <a:xfrm>
            <a:off x="7021815" y="2986596"/>
            <a:ext cx="3113098" cy="12389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9EEED-2DAD-B847-B962-82EDEED8B966}"/>
              </a:ext>
            </a:extLst>
          </p:cNvPr>
          <p:cNvSpPr/>
          <p:nvPr/>
        </p:nvSpPr>
        <p:spPr>
          <a:xfrm>
            <a:off x="328498" y="6144768"/>
            <a:ext cx="1634548" cy="597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32">
            <a:extLst>
              <a:ext uri="{FF2B5EF4-FFF2-40B4-BE49-F238E27FC236}">
                <a16:creationId xmlns:a16="http://schemas.microsoft.com/office/drawing/2014/main" id="{AB064D8F-8484-0C4C-B276-8EA22923C3CE}"/>
              </a:ext>
            </a:extLst>
          </p:cNvPr>
          <p:cNvSpPr txBox="1">
            <a:spLocks/>
          </p:cNvSpPr>
          <p:nvPr/>
        </p:nvSpPr>
        <p:spPr>
          <a:xfrm>
            <a:off x="6980027" y="4323988"/>
            <a:ext cx="3113098" cy="12389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Text Placeholder 32">
            <a:extLst>
              <a:ext uri="{FF2B5EF4-FFF2-40B4-BE49-F238E27FC236}">
                <a16:creationId xmlns:a16="http://schemas.microsoft.com/office/drawing/2014/main" id="{5C1DD2BE-5B80-AD42-AFA7-7267BA47A07F}"/>
              </a:ext>
            </a:extLst>
          </p:cNvPr>
          <p:cNvSpPr txBox="1">
            <a:spLocks/>
          </p:cNvSpPr>
          <p:nvPr/>
        </p:nvSpPr>
        <p:spPr>
          <a:xfrm flipH="1">
            <a:off x="1424154" y="5955420"/>
            <a:ext cx="3212572" cy="9709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 Placeholder 32">
            <a:extLst>
              <a:ext uri="{FF2B5EF4-FFF2-40B4-BE49-F238E27FC236}">
                <a16:creationId xmlns:a16="http://schemas.microsoft.com/office/drawing/2014/main" id="{C29F7C4C-C4C7-5542-B2BA-BE2CC24A1433}"/>
              </a:ext>
            </a:extLst>
          </p:cNvPr>
          <p:cNvSpPr txBox="1">
            <a:spLocks/>
          </p:cNvSpPr>
          <p:nvPr/>
        </p:nvSpPr>
        <p:spPr>
          <a:xfrm>
            <a:off x="6980026" y="5726651"/>
            <a:ext cx="3113098" cy="12389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Age 18-24 – Welcome to Falkirk Literacy">
            <a:extLst>
              <a:ext uri="{FF2B5EF4-FFF2-40B4-BE49-F238E27FC236}">
                <a16:creationId xmlns:a16="http://schemas.microsoft.com/office/drawing/2014/main" id="{8EDE777A-1B5B-5B7E-5B46-335B8BA6F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79" y="1011582"/>
            <a:ext cx="1215621" cy="8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758AEA-76C7-8F1C-9217-78C78EE1E1B2}"/>
              </a:ext>
            </a:extLst>
          </p:cNvPr>
          <p:cNvSpPr txBox="1"/>
          <p:nvPr/>
        </p:nvSpPr>
        <p:spPr>
          <a:xfrm>
            <a:off x="1564764" y="920892"/>
            <a:ext cx="6248400" cy="875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Women between the ages of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 and 24 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at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risk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being targeted by cyber violence.</a:t>
            </a:r>
          </a:p>
        </p:txBody>
      </p:sp>
      <p:pic>
        <p:nvPicPr>
          <p:cNvPr id="1028" name="Picture 4" descr="73 Percentage Diagrams Pie Chart Your Stock Vector (Royalty Free)  1877168257 | Shutterstock">
            <a:extLst>
              <a:ext uri="{FF2B5EF4-FFF2-40B4-BE49-F238E27FC236}">
                <a16:creationId xmlns:a16="http://schemas.microsoft.com/office/drawing/2014/main" id="{726AB47C-8531-E6D0-CA5D-A184D381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46" y="2792063"/>
            <a:ext cx="1592343" cy="127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8F5A99-E01B-68B6-C12E-90130C25FC41}"/>
              </a:ext>
            </a:extLst>
          </p:cNvPr>
          <p:cNvSpPr txBox="1"/>
          <p:nvPr/>
        </p:nvSpPr>
        <p:spPr>
          <a:xfrm>
            <a:off x="1766989" y="3211347"/>
            <a:ext cx="8555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Around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73% 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women and girls have experienced some form of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violence or abuse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1030" name="Picture 6" descr="25 Fun Facts About What Makes Men and Women Different - Ask The Scientists">
            <a:extLst>
              <a:ext uri="{FF2B5EF4-FFF2-40B4-BE49-F238E27FC236}">
                <a16:creationId xmlns:a16="http://schemas.microsoft.com/office/drawing/2014/main" id="{CDD6FD0E-57D2-9424-84F3-1F32F886B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01" y="1894782"/>
            <a:ext cx="1246297" cy="86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C35C44-0E98-E083-0E20-F2B4E55B4C47}"/>
              </a:ext>
            </a:extLst>
          </p:cNvPr>
          <p:cNvSpPr txBox="1"/>
          <p:nvPr/>
        </p:nvSpPr>
        <p:spPr>
          <a:xfrm>
            <a:off x="174646" y="2096954"/>
            <a:ext cx="6246564" cy="875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Women are </a:t>
            </a:r>
            <a:r>
              <a:rPr lang="en-US" sz="2400" b="1" i="0" dirty="0">
                <a:solidFill>
                  <a:srgbClr val="972F8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en-US" sz="2400" b="0" i="0" dirty="0">
                <a:solidFill>
                  <a:srgbClr val="972F8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>
                <a:solidFill>
                  <a:srgbClr val="972F8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times more 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likely to be </a:t>
            </a:r>
            <a:r>
              <a:rPr lang="en-US" sz="2400" b="1" dirty="0">
                <a:solidFill>
                  <a:srgbClr val="972F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harassed online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 men.</a:t>
            </a:r>
          </a:p>
        </p:txBody>
      </p:sp>
      <p:pic>
        <p:nvPicPr>
          <p:cNvPr id="1032" name="Picture 8" descr="World map Vectors &amp; Illustrations for Free Download | Freepik">
            <a:extLst>
              <a:ext uri="{FF2B5EF4-FFF2-40B4-BE49-F238E27FC236}">
                <a16:creationId xmlns:a16="http://schemas.microsoft.com/office/drawing/2014/main" id="{6E8CF8B6-DB5F-C7AB-B3E0-2C677DF94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398" y="3993149"/>
            <a:ext cx="1765751" cy="105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54C5AE-2F8A-CAE3-F54E-FA18B25C56A8}"/>
              </a:ext>
            </a:extLst>
          </p:cNvPr>
          <p:cNvSpPr txBox="1"/>
          <p:nvPr/>
        </p:nvSpPr>
        <p:spPr>
          <a:xfrm>
            <a:off x="573066" y="4143458"/>
            <a:ext cx="8912458" cy="875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in five female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internet users live in countries where </a:t>
            </a:r>
            <a:r>
              <a:rPr lang="en-US" sz="2400" b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 harassment 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extremely </a:t>
            </a:r>
            <a:r>
              <a:rPr lang="en-US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likely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go</a:t>
            </a:r>
            <a:r>
              <a:rPr lang="en-US" sz="1800" b="0" i="0" dirty="0">
                <a:solidFill>
                  <a:srgbClr val="CC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>
                <a:solidFill>
                  <a:srgbClr val="CC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unpunished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34" name="Picture 10" descr="Get Your UConn Disorderly Conduct Arrest Dismissed">
            <a:extLst>
              <a:ext uri="{FF2B5EF4-FFF2-40B4-BE49-F238E27FC236}">
                <a16:creationId xmlns:a16="http://schemas.microsoft.com/office/drawing/2014/main" id="{A779F6FB-3F8E-ACD5-A97B-6FC7E1689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80" y="5179898"/>
            <a:ext cx="1431481" cy="143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D39D28-EEAD-EE13-715A-2B6104E7A5F1}"/>
              </a:ext>
            </a:extLst>
          </p:cNvPr>
          <p:cNvSpPr txBox="1"/>
          <p:nvPr/>
        </p:nvSpPr>
        <p:spPr>
          <a:xfrm>
            <a:off x="1759978" y="5562922"/>
            <a:ext cx="8827231" cy="875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26% 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law enforcement agencies in the 86 countries surveyed are taking </a:t>
            </a:r>
            <a:r>
              <a:rPr lang="en-US" sz="24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 action 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against cyber violence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703466-B68E-7261-4C58-FE84DD76D47F}"/>
              </a:ext>
            </a:extLst>
          </p:cNvPr>
          <p:cNvSpPr txBox="1"/>
          <p:nvPr/>
        </p:nvSpPr>
        <p:spPr>
          <a:xfrm>
            <a:off x="6706762" y="6547940"/>
            <a:ext cx="51053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Report by the United Nations Broadband Commission for Digital Development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258670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30A9890B-0523-4DAE-2EE6-DAAE0FF5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66" y="325754"/>
            <a:ext cx="4937211" cy="1325563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GB" sz="3600" dirty="0">
                <a:solidFill>
                  <a:schemeClr val="accent1"/>
                </a:solidFill>
                <a:cs typeface="Futura" panose="020B0602020204020303" pitchFamily="34" charset="-79"/>
              </a:rPr>
              <a:t>PROPOSED Solution</a:t>
            </a:r>
            <a:br>
              <a:rPr lang="en-GB" b="1" kern="1200" cap="all" baseline="0" dirty="0">
                <a:latin typeface="+mj-lt"/>
                <a:ea typeface="+mj-ea"/>
                <a:cs typeface="+mj-cs"/>
              </a:rPr>
            </a:br>
            <a:endParaRPr lang="en-GB" b="1" kern="1200" cap="all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FB71E5-EA6E-74C3-0F8F-C5FCDA22D6A2}"/>
              </a:ext>
            </a:extLst>
          </p:cNvPr>
          <p:cNvSpPr txBox="1"/>
          <p:nvPr/>
        </p:nvSpPr>
        <p:spPr>
          <a:xfrm>
            <a:off x="296588" y="1399142"/>
            <a:ext cx="4914189" cy="4644190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GB" sz="19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CYBERSHE is a one stop solution for protecting women’s privacy and security in cyberspace.</a:t>
            </a:r>
          </a:p>
          <a:p>
            <a:pPr marL="285750" indent="-28575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9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GB" sz="19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an AI-based system which will help to safeguard women against cyber violence such as harassment, bullying, hate speech, threats, blackmail, misuse of images, and exploitation etc.</a:t>
            </a:r>
          </a:p>
          <a:p>
            <a:pPr marL="285750" indent="-28575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9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GB" sz="19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 to be simple and easy to use, and it can be customized according to the user’s preferences.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GB" sz="19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GB" sz="19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major features:</a:t>
            </a:r>
          </a:p>
          <a:p>
            <a:pPr marL="285750" indent="-28575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9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protection </a:t>
            </a:r>
          </a:p>
          <a:p>
            <a:pPr marL="285750" indent="-28575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9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 inappropriate content</a:t>
            </a:r>
          </a:p>
          <a:p>
            <a:pPr marL="285750" indent="-28575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9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to support services</a:t>
            </a:r>
          </a:p>
          <a:p>
            <a:pPr marL="285750" indent="-28575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9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GB" sz="19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CYBERSHE is a useful app for women who want to feel more secure and confident in cyberspace.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300" dirty="0"/>
          </a:p>
        </p:txBody>
      </p:sp>
      <p:pic>
        <p:nvPicPr>
          <p:cNvPr id="13" name="Picture Placeholder 12" descr="A light bulb with a filament&#10;&#10;Description automatically generated">
            <a:extLst>
              <a:ext uri="{FF2B5EF4-FFF2-40B4-BE49-F238E27FC236}">
                <a16:creationId xmlns:a16="http://schemas.microsoft.com/office/drawing/2014/main" id="{2114145D-A119-54DF-016E-122262C9CE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r="-1" b="-1"/>
          <a:stretch/>
        </p:blipFill>
        <p:spPr>
          <a:xfrm>
            <a:off x="5455212" y="988536"/>
            <a:ext cx="4884848" cy="4884848"/>
          </a:xfr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1270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31415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3487EB-249A-3601-CBD4-C0CAA7F9C3FC}"/>
              </a:ext>
            </a:extLst>
          </p:cNvPr>
          <p:cNvSpPr txBox="1"/>
          <p:nvPr/>
        </p:nvSpPr>
        <p:spPr>
          <a:xfrm>
            <a:off x="513838" y="-98471"/>
            <a:ext cx="9107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cap="all" dirty="0">
                <a:solidFill>
                  <a:schemeClr val="accent1"/>
                </a:solidFill>
                <a:latin typeface="+mj-lt"/>
                <a:ea typeface="+mj-ea"/>
                <a:cs typeface="Futura" panose="020B0602020204020303" pitchFamily="34" charset="-79"/>
              </a:rPr>
              <a:t>F</a:t>
            </a:r>
            <a:r>
              <a:rPr lang="en-IN" sz="3600" b="1" cap="all" dirty="0">
                <a:solidFill>
                  <a:schemeClr val="accent1"/>
                </a:solidFill>
                <a:latin typeface="+mj-lt"/>
                <a:ea typeface="+mj-ea"/>
                <a:cs typeface="Futura" panose="020B0602020204020303" pitchFamily="34" charset="-79"/>
              </a:rPr>
              <a:t>EATURES &amp; Technology 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7AEA768-EBCE-2FB0-B3D8-98815DE60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0729"/>
              </p:ext>
            </p:extLst>
          </p:nvPr>
        </p:nvGraphicFramePr>
        <p:xfrm>
          <a:off x="635268" y="527540"/>
          <a:ext cx="1071210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0452">
                  <a:extLst>
                    <a:ext uri="{9D8B030D-6E8A-4147-A177-3AD203B41FA5}">
                      <a16:colId xmlns:a16="http://schemas.microsoft.com/office/drawing/2014/main" val="4043200818"/>
                    </a:ext>
                  </a:extLst>
                </a:gridCol>
                <a:gridCol w="5651654">
                  <a:extLst>
                    <a:ext uri="{9D8B030D-6E8A-4147-A177-3AD203B41FA5}">
                      <a16:colId xmlns:a16="http://schemas.microsoft.com/office/drawing/2014/main" val="389044149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protection </a:t>
                      </a:r>
                    </a:p>
                    <a:p>
                      <a:pPr algn="ctr"/>
                      <a:r>
                        <a:rPr lang="en-US" dirty="0"/>
                        <a:t>(Protection against threat, blackmail &amp; exploitation)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735967"/>
                  </a:ext>
                </a:extLst>
              </a:tr>
              <a:tr h="1376926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Upload or import your images and videos.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will Scan the web and find any unauthorized use of your content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Dashboard will give result to take actions.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AI techniques 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Reverse image search (Leveraging built-in feature already present in 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MS Edge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Image hashing algorithm such as Phash3 and Block Hash (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PhotoDNA technology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models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07795"/>
                  </a:ext>
                </a:extLst>
              </a:tr>
            </a:tbl>
          </a:graphicData>
        </a:graphic>
      </p:graphicFrame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D26D95D9-F63A-1457-7516-E46D5E30B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368314"/>
              </p:ext>
            </p:extLst>
          </p:nvPr>
        </p:nvGraphicFramePr>
        <p:xfrm>
          <a:off x="635268" y="2904980"/>
          <a:ext cx="1071210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0452">
                  <a:extLst>
                    <a:ext uri="{9D8B030D-6E8A-4147-A177-3AD203B41FA5}">
                      <a16:colId xmlns:a16="http://schemas.microsoft.com/office/drawing/2014/main" val="4043200818"/>
                    </a:ext>
                  </a:extLst>
                </a:gridCol>
                <a:gridCol w="5651654">
                  <a:extLst>
                    <a:ext uri="{9D8B030D-6E8A-4147-A177-3AD203B41FA5}">
                      <a16:colId xmlns:a16="http://schemas.microsoft.com/office/drawing/2014/main" val="2029788139"/>
                    </a:ext>
                  </a:extLst>
                </a:gridCol>
              </a:tblGrid>
              <a:tr h="4378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Filter/Block inappropriate messages/comments</a:t>
                      </a:r>
                    </a:p>
                    <a:p>
                      <a:pPr algn="ctr"/>
                      <a:r>
                        <a:rPr lang="en-US" dirty="0"/>
                        <a:t>(Protection against bullying and hate speech)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735967"/>
                  </a:ext>
                </a:extLst>
              </a:tr>
              <a:tr h="1019746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 and flag abusive, hateful content such as messages, comments, posts or images.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Filter out harmful content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AI techniques: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Natural Language Processing (NLP)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Keyword filtering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Supervised machine learning models &amp;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07795"/>
                  </a:ext>
                </a:extLst>
              </a:tr>
            </a:tbl>
          </a:graphicData>
        </a:graphic>
      </p:graphicFrame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04DB96D3-A86C-BED3-9FD8-C94E0F1F8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029791"/>
              </p:ext>
            </p:extLst>
          </p:nvPr>
        </p:nvGraphicFramePr>
        <p:xfrm>
          <a:off x="594873" y="4852971"/>
          <a:ext cx="10792896" cy="1912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226">
                  <a:extLst>
                    <a:ext uri="{9D8B030D-6E8A-4147-A177-3AD203B41FA5}">
                      <a16:colId xmlns:a16="http://schemas.microsoft.com/office/drawing/2014/main" val="4043200818"/>
                    </a:ext>
                  </a:extLst>
                </a:gridCol>
                <a:gridCol w="5662670">
                  <a:extLst>
                    <a:ext uri="{9D8B030D-6E8A-4147-A177-3AD203B41FA5}">
                      <a16:colId xmlns:a16="http://schemas.microsoft.com/office/drawing/2014/main" val="1053901931"/>
                    </a:ext>
                  </a:extLst>
                </a:gridCol>
              </a:tblGrid>
              <a:tr h="55659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to support services</a:t>
                      </a:r>
                    </a:p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(To build a community &amp; take appropriate actions against cyber violence)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735967"/>
                  </a:ext>
                </a:extLst>
              </a:tr>
              <a:tr h="1272209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to helplines &amp; crisis centers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to legal assistance for reporting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to Law enforcement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AI techniques: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Virtual assistants &amp; Natural Language Processing (NLP)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analytics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Generative 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07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37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82A581-1993-E3BC-0E45-1765F88E00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DB26B29D-3B73-CB21-ECFD-BB63F6D74A8A}"/>
              </a:ext>
            </a:extLst>
          </p:cNvPr>
          <p:cNvSpPr txBox="1">
            <a:spLocks/>
          </p:cNvSpPr>
          <p:nvPr/>
        </p:nvSpPr>
        <p:spPr>
          <a:xfrm>
            <a:off x="226476" y="123912"/>
            <a:ext cx="11150600" cy="9203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cap="all" dirty="0">
                <a:solidFill>
                  <a:schemeClr val="accent1"/>
                </a:solidFill>
                <a:cs typeface="Futura" panose="020B0602020204020303" pitchFamily="34" charset="-79"/>
              </a:rPr>
              <a:t>Design MOCKUP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972B9-C25F-FA67-F0CD-066BCB252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766" y="0"/>
            <a:ext cx="1749234" cy="1749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5EE241-55F8-5A81-7F19-5DD12EF07568}"/>
              </a:ext>
            </a:extLst>
          </p:cNvPr>
          <p:cNvSpPr txBox="1"/>
          <p:nvPr/>
        </p:nvSpPr>
        <p:spPr>
          <a:xfrm>
            <a:off x="4006468" y="1044248"/>
            <a:ext cx="3877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 Creation Screen </a:t>
            </a:r>
            <a:endParaRPr lang="en-IN" sz="2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login form&#10;&#10;Description automatically generated">
            <a:extLst>
              <a:ext uri="{FF2B5EF4-FFF2-40B4-BE49-F238E27FC236}">
                <a16:creationId xmlns:a16="http://schemas.microsoft.com/office/drawing/2014/main" id="{9115EFE1-CCC7-5BC5-DD4B-A7B6A4A31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46" y="1750350"/>
            <a:ext cx="3877691" cy="443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graph on a white background&#10;&#10;Description automatically generated">
            <a:extLst>
              <a:ext uri="{FF2B5EF4-FFF2-40B4-BE49-F238E27FC236}">
                <a16:creationId xmlns:a16="http://schemas.microsoft.com/office/drawing/2014/main" id="{87ED61EC-861D-33AC-060F-970A83C54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975" y="1869441"/>
            <a:ext cx="3181665" cy="43195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864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82A581-1993-E3BC-0E45-1765F88E00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DB26B29D-3B73-CB21-ECFD-BB63F6D74A8A}"/>
              </a:ext>
            </a:extLst>
          </p:cNvPr>
          <p:cNvSpPr txBox="1">
            <a:spLocks/>
          </p:cNvSpPr>
          <p:nvPr/>
        </p:nvSpPr>
        <p:spPr>
          <a:xfrm>
            <a:off x="226476" y="123912"/>
            <a:ext cx="11150600" cy="9203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cap="all" dirty="0">
                <a:solidFill>
                  <a:schemeClr val="accent1"/>
                </a:solidFill>
                <a:cs typeface="Futura" panose="020B0602020204020303" pitchFamily="34" charset="-79"/>
              </a:rPr>
              <a:t>DESIGN MOCKUP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972B9-C25F-FA67-F0CD-066BCB252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766" y="0"/>
            <a:ext cx="1749234" cy="17492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1A61BD-2A54-3F70-B07B-E88F1B30F60A}"/>
              </a:ext>
            </a:extLst>
          </p:cNvPr>
          <p:cNvSpPr txBox="1"/>
          <p:nvPr/>
        </p:nvSpPr>
        <p:spPr>
          <a:xfrm>
            <a:off x="942920" y="998082"/>
            <a:ext cx="377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Protection Screen</a:t>
            </a:r>
            <a:endParaRPr lang="en-IN" sz="2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08813-ED4F-9F0C-EE66-F0798A70E2C3}"/>
              </a:ext>
            </a:extLst>
          </p:cNvPr>
          <p:cNvSpPr txBox="1"/>
          <p:nvPr/>
        </p:nvSpPr>
        <p:spPr>
          <a:xfrm>
            <a:off x="6510974" y="1044248"/>
            <a:ext cx="3415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 Messages Screen</a:t>
            </a:r>
            <a:endParaRPr lang="en-IN" sz="2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C202F8-38CF-AACF-A615-08377AC38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15" y="1643682"/>
            <a:ext cx="4579205" cy="46250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D20BAB-6A24-F2A2-7ABE-C2A245125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424" y="1643682"/>
            <a:ext cx="4151736" cy="3962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517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82A581-1993-E3BC-0E45-1765F88E00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DB26B29D-3B73-CB21-ECFD-BB63F6D74A8A}"/>
              </a:ext>
            </a:extLst>
          </p:cNvPr>
          <p:cNvSpPr txBox="1">
            <a:spLocks/>
          </p:cNvSpPr>
          <p:nvPr/>
        </p:nvSpPr>
        <p:spPr>
          <a:xfrm>
            <a:off x="0" y="183616"/>
            <a:ext cx="11150600" cy="9203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cap="all" dirty="0">
                <a:solidFill>
                  <a:schemeClr val="accent1"/>
                </a:solidFill>
                <a:cs typeface="Futura" panose="020B0602020204020303" pitchFamily="34" charset="-79"/>
              </a:rPr>
              <a:t>DESIGN MOCKUP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972B9-C25F-FA67-F0CD-066BCB252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766" y="0"/>
            <a:ext cx="1749234" cy="17492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1A61BD-2A54-3F70-B07B-E88F1B30F60A}"/>
              </a:ext>
            </a:extLst>
          </p:cNvPr>
          <p:cNvSpPr txBox="1"/>
          <p:nvPr/>
        </p:nvSpPr>
        <p:spPr>
          <a:xfrm>
            <a:off x="3659713" y="643784"/>
            <a:ext cx="5250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to Support Services Screens</a:t>
            </a:r>
            <a:endParaRPr lang="en-IN" sz="2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8CFD9F7-CC93-666C-2EC5-ABC9F91D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71" y="1339914"/>
            <a:ext cx="3782266" cy="54257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BCB7B95-25AA-F90D-F4F6-EB83EAC4A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232" y="1339914"/>
            <a:ext cx="4019133" cy="54257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screenshot of a phone&#10;&#10;Description automatically generated">
            <a:extLst>
              <a:ext uri="{FF2B5EF4-FFF2-40B4-BE49-F238E27FC236}">
                <a16:creationId xmlns:a16="http://schemas.microsoft.com/office/drawing/2014/main" id="{F6E8C91F-EB70-9C92-55B8-C707B961E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613" y="1339914"/>
            <a:ext cx="3644484" cy="54257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537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3E58E6AF-CBC7-1E0D-CEB0-EF9E78B2703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9EC71654-96A5-4280-94F3-931C61A9F92C}" type="slidenum">
              <a:rPr lang="en-GB" noProof="0" smtClean="0"/>
              <a:pPr rtl="0">
                <a:spcAft>
                  <a:spcPts val="600"/>
                </a:spcAft>
              </a:pPr>
              <a:t>9</a:t>
            </a:fld>
            <a:endParaRPr lang="en-GB" noProof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C807E795-A937-C79E-A0B9-465C94A9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  <a:cs typeface="Futura" panose="020B0602020204020303" pitchFamily="34" charset="-79"/>
              </a:rPr>
              <a:t>PROPOSED value</a:t>
            </a:r>
            <a:br>
              <a:rPr lang="en-US" dirty="0"/>
            </a:br>
            <a:r>
              <a:rPr lang="en-US" dirty="0"/>
              <a:t>				</a:t>
            </a:r>
            <a:endParaRPr lang="en-US" sz="2800" dirty="0">
              <a:solidFill>
                <a:schemeClr val="accent1"/>
              </a:solidFill>
              <a:cs typeface="Futura" panose="020B0602020204020303" pitchFamily="34" charset="-79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D5706E-1D11-CC40-A83D-559A7D185285}"/>
              </a:ext>
            </a:extLst>
          </p:cNvPr>
          <p:cNvSpPr txBox="1"/>
          <p:nvPr/>
        </p:nvSpPr>
        <p:spPr>
          <a:xfrm flipH="1">
            <a:off x="2272763" y="1397361"/>
            <a:ext cx="308161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N" sz="2800" b="1" dirty="0">
                <a:solidFill>
                  <a:schemeClr val="accent5">
                    <a:lumMod val="75000"/>
                  </a:schemeClr>
                </a:solidFill>
              </a:rPr>
              <a:t>FOR CUSTOMERS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 Placeholder 32">
            <a:extLst>
              <a:ext uri="{FF2B5EF4-FFF2-40B4-BE49-F238E27FC236}">
                <a16:creationId xmlns:a16="http://schemas.microsoft.com/office/drawing/2014/main" id="{8ACE3A06-089F-FB4F-8158-1F012DD98442}"/>
              </a:ext>
            </a:extLst>
          </p:cNvPr>
          <p:cNvSpPr txBox="1">
            <a:spLocks/>
          </p:cNvSpPr>
          <p:nvPr/>
        </p:nvSpPr>
        <p:spPr>
          <a:xfrm flipH="1">
            <a:off x="1497172" y="1482543"/>
            <a:ext cx="2612100" cy="7919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8CA4F4-3C5B-EF49-8BE6-FEDE740A540E}"/>
              </a:ext>
            </a:extLst>
          </p:cNvPr>
          <p:cNvSpPr txBox="1"/>
          <p:nvPr/>
        </p:nvSpPr>
        <p:spPr>
          <a:xfrm flipH="1">
            <a:off x="1741777" y="2184237"/>
            <a:ext cx="279908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Sense of security and confidence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6AED9A6D-6AD8-4146-9D76-3CBC293883B4}"/>
              </a:ext>
            </a:extLst>
          </p:cNvPr>
          <p:cNvSpPr txBox="1">
            <a:spLocks/>
          </p:cNvSpPr>
          <p:nvPr/>
        </p:nvSpPr>
        <p:spPr>
          <a:xfrm flipH="1">
            <a:off x="1497172" y="2979695"/>
            <a:ext cx="2612100" cy="7919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23B698-012A-5B49-86D5-25B58C96B100}"/>
              </a:ext>
            </a:extLst>
          </p:cNvPr>
          <p:cNvSpPr txBox="1"/>
          <p:nvPr/>
        </p:nvSpPr>
        <p:spPr>
          <a:xfrm flipH="1">
            <a:off x="1935929" y="2922914"/>
            <a:ext cx="2238949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Empowering women to assert their rights and seek justice</a:t>
            </a:r>
          </a:p>
        </p:txBody>
      </p:sp>
      <p:sp>
        <p:nvSpPr>
          <p:cNvPr id="45" name="Text Placeholder 32">
            <a:extLst>
              <a:ext uri="{FF2B5EF4-FFF2-40B4-BE49-F238E27FC236}">
                <a16:creationId xmlns:a16="http://schemas.microsoft.com/office/drawing/2014/main" id="{BB7546B4-3CA2-FE4F-B327-6FC64401587A}"/>
              </a:ext>
            </a:extLst>
          </p:cNvPr>
          <p:cNvSpPr txBox="1">
            <a:spLocks/>
          </p:cNvSpPr>
          <p:nvPr/>
        </p:nvSpPr>
        <p:spPr>
          <a:xfrm flipH="1">
            <a:off x="1476392" y="4567138"/>
            <a:ext cx="3212572" cy="9709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839BC8F-6D94-C046-A626-34BF2F520631}"/>
              </a:ext>
            </a:extLst>
          </p:cNvPr>
          <p:cNvSpPr/>
          <p:nvPr/>
        </p:nvSpPr>
        <p:spPr>
          <a:xfrm flipH="1">
            <a:off x="4475252" y="2147302"/>
            <a:ext cx="604695" cy="604695"/>
          </a:xfrm>
          <a:prstGeom prst="roundRect">
            <a:avLst>
              <a:gd name="adj" fmla="val 16554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71B71AE-29CE-084E-AAE6-B472F671BC5C}"/>
              </a:ext>
            </a:extLst>
          </p:cNvPr>
          <p:cNvSpPr/>
          <p:nvPr/>
        </p:nvSpPr>
        <p:spPr>
          <a:xfrm flipH="1">
            <a:off x="4475252" y="3105415"/>
            <a:ext cx="604695" cy="604695"/>
          </a:xfrm>
          <a:prstGeom prst="roundRect">
            <a:avLst>
              <a:gd name="adj" fmla="val 16554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32E34B-7170-454B-9FC2-EF3A00697CCB}"/>
              </a:ext>
            </a:extLst>
          </p:cNvPr>
          <p:cNvSpPr txBox="1"/>
          <p:nvPr/>
        </p:nvSpPr>
        <p:spPr>
          <a:xfrm>
            <a:off x="5768790" y="1391678"/>
            <a:ext cx="316298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FOR MICROSOFT</a:t>
            </a:r>
          </a:p>
        </p:txBody>
      </p:sp>
      <p:sp>
        <p:nvSpPr>
          <p:cNvPr id="50" name="Text Placeholder 32">
            <a:extLst>
              <a:ext uri="{FF2B5EF4-FFF2-40B4-BE49-F238E27FC236}">
                <a16:creationId xmlns:a16="http://schemas.microsoft.com/office/drawing/2014/main" id="{74677835-962E-CD45-874F-445A5A8A145E}"/>
              </a:ext>
            </a:extLst>
          </p:cNvPr>
          <p:cNvSpPr txBox="1">
            <a:spLocks/>
          </p:cNvSpPr>
          <p:nvPr/>
        </p:nvSpPr>
        <p:spPr>
          <a:xfrm>
            <a:off x="7021815" y="1413683"/>
            <a:ext cx="2942186" cy="9646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 Placeholder 32">
            <a:extLst>
              <a:ext uri="{FF2B5EF4-FFF2-40B4-BE49-F238E27FC236}">
                <a16:creationId xmlns:a16="http://schemas.microsoft.com/office/drawing/2014/main" id="{6FDBDEFE-635E-C440-9178-85EBD4424BB2}"/>
              </a:ext>
            </a:extLst>
          </p:cNvPr>
          <p:cNvSpPr txBox="1">
            <a:spLocks/>
          </p:cNvSpPr>
          <p:nvPr/>
        </p:nvSpPr>
        <p:spPr>
          <a:xfrm>
            <a:off x="7021815" y="2986596"/>
            <a:ext cx="3113098" cy="12389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DBB8EDE-A78B-224C-BE6E-E046C543903D}"/>
              </a:ext>
            </a:extLst>
          </p:cNvPr>
          <p:cNvSpPr/>
          <p:nvPr/>
        </p:nvSpPr>
        <p:spPr>
          <a:xfrm>
            <a:off x="4475252" y="5142046"/>
            <a:ext cx="604695" cy="604695"/>
          </a:xfrm>
          <a:prstGeom prst="roundRect">
            <a:avLst>
              <a:gd name="adj" fmla="val 16554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9EEED-2DAD-B847-B962-82EDEED8B966}"/>
              </a:ext>
            </a:extLst>
          </p:cNvPr>
          <p:cNvSpPr/>
          <p:nvPr/>
        </p:nvSpPr>
        <p:spPr>
          <a:xfrm>
            <a:off x="328498" y="6144768"/>
            <a:ext cx="1634548" cy="597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8FC10C-2AD3-374A-A81A-BC39F3E5C36E}"/>
              </a:ext>
            </a:extLst>
          </p:cNvPr>
          <p:cNvSpPr txBox="1"/>
          <p:nvPr/>
        </p:nvSpPr>
        <p:spPr>
          <a:xfrm>
            <a:off x="6833645" y="4175335"/>
            <a:ext cx="357617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N" b="1" dirty="0">
                <a:solidFill>
                  <a:srgbClr val="FFC000"/>
                </a:solidFill>
              </a:rPr>
              <a:t>Integration with  third party apps to enhance privacy and security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59" name="Text Placeholder 32">
            <a:extLst>
              <a:ext uri="{FF2B5EF4-FFF2-40B4-BE49-F238E27FC236}">
                <a16:creationId xmlns:a16="http://schemas.microsoft.com/office/drawing/2014/main" id="{AB064D8F-8484-0C4C-B276-8EA22923C3CE}"/>
              </a:ext>
            </a:extLst>
          </p:cNvPr>
          <p:cNvSpPr txBox="1">
            <a:spLocks/>
          </p:cNvSpPr>
          <p:nvPr/>
        </p:nvSpPr>
        <p:spPr>
          <a:xfrm>
            <a:off x="6980027" y="4323988"/>
            <a:ext cx="3113098" cy="12389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68D99F7-7583-5B48-B010-0B8D5EC5E8E9}"/>
              </a:ext>
            </a:extLst>
          </p:cNvPr>
          <p:cNvSpPr/>
          <p:nvPr/>
        </p:nvSpPr>
        <p:spPr>
          <a:xfrm>
            <a:off x="6113197" y="4094142"/>
            <a:ext cx="604695" cy="604695"/>
          </a:xfrm>
          <a:prstGeom prst="roundRect">
            <a:avLst>
              <a:gd name="adj" fmla="val 16554"/>
            </a:avLst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97DA04-A251-914A-9E58-9163E14E3DC5}"/>
              </a:ext>
            </a:extLst>
          </p:cNvPr>
          <p:cNvSpPr txBox="1"/>
          <p:nvPr/>
        </p:nvSpPr>
        <p:spPr>
          <a:xfrm flipH="1">
            <a:off x="1810081" y="4106047"/>
            <a:ext cx="2238949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Safeguard from cyber violence</a:t>
            </a:r>
          </a:p>
        </p:txBody>
      </p:sp>
      <p:sp>
        <p:nvSpPr>
          <p:cNvPr id="62" name="Text Placeholder 32">
            <a:extLst>
              <a:ext uri="{FF2B5EF4-FFF2-40B4-BE49-F238E27FC236}">
                <a16:creationId xmlns:a16="http://schemas.microsoft.com/office/drawing/2014/main" id="{5C1DD2BE-5B80-AD42-AFA7-7267BA47A07F}"/>
              </a:ext>
            </a:extLst>
          </p:cNvPr>
          <p:cNvSpPr txBox="1">
            <a:spLocks/>
          </p:cNvSpPr>
          <p:nvPr/>
        </p:nvSpPr>
        <p:spPr>
          <a:xfrm flipH="1">
            <a:off x="1424154" y="5955420"/>
            <a:ext cx="3212572" cy="9709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7CFAA3A7-8B1A-3F47-9BEF-B2C4391F9458}"/>
              </a:ext>
            </a:extLst>
          </p:cNvPr>
          <p:cNvSpPr/>
          <p:nvPr/>
        </p:nvSpPr>
        <p:spPr>
          <a:xfrm flipH="1">
            <a:off x="4483330" y="4111501"/>
            <a:ext cx="604695" cy="604695"/>
          </a:xfrm>
          <a:prstGeom prst="roundRect">
            <a:avLst>
              <a:gd name="adj" fmla="val 16554"/>
            </a:avLst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DDEEC8-6E82-C844-9D4D-363A90E396E5}"/>
              </a:ext>
            </a:extLst>
          </p:cNvPr>
          <p:cNvSpPr txBox="1"/>
          <p:nvPr/>
        </p:nvSpPr>
        <p:spPr>
          <a:xfrm>
            <a:off x="6862666" y="5061772"/>
            <a:ext cx="357617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666666"/>
                </a:solidFill>
              </a:rPr>
              <a:t>Demonstrates Microsoft’s social responsibility to address global issues</a:t>
            </a:r>
          </a:p>
        </p:txBody>
      </p:sp>
      <p:sp>
        <p:nvSpPr>
          <p:cNvPr id="65" name="Text Placeholder 32">
            <a:extLst>
              <a:ext uri="{FF2B5EF4-FFF2-40B4-BE49-F238E27FC236}">
                <a16:creationId xmlns:a16="http://schemas.microsoft.com/office/drawing/2014/main" id="{C29F7C4C-C4C7-5542-B2BA-BE2CC24A1433}"/>
              </a:ext>
            </a:extLst>
          </p:cNvPr>
          <p:cNvSpPr txBox="1">
            <a:spLocks/>
          </p:cNvSpPr>
          <p:nvPr/>
        </p:nvSpPr>
        <p:spPr>
          <a:xfrm>
            <a:off x="6980026" y="5726651"/>
            <a:ext cx="3113098" cy="12389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76FFECE2-2348-0E4D-85E4-D7E845649706}"/>
              </a:ext>
            </a:extLst>
          </p:cNvPr>
          <p:cNvSpPr/>
          <p:nvPr/>
        </p:nvSpPr>
        <p:spPr>
          <a:xfrm>
            <a:off x="6124985" y="5141870"/>
            <a:ext cx="604695" cy="604695"/>
          </a:xfrm>
          <a:prstGeom prst="roundRect">
            <a:avLst>
              <a:gd name="adj" fmla="val 16554"/>
            </a:avLst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7FFB0C-3AB2-1501-CF70-12293F03A184}"/>
              </a:ext>
            </a:extLst>
          </p:cNvPr>
          <p:cNvSpPr txBox="1"/>
          <p:nvPr/>
        </p:nvSpPr>
        <p:spPr>
          <a:xfrm>
            <a:off x="1624209" y="5167218"/>
            <a:ext cx="2775252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accent5"/>
                </a:solidFill>
              </a:rPr>
              <a:t>Sense of community and solidarity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F00A6-B6D1-09E3-4683-E311FD923C9A}"/>
              </a:ext>
            </a:extLst>
          </p:cNvPr>
          <p:cNvSpPr txBox="1"/>
          <p:nvPr/>
        </p:nvSpPr>
        <p:spPr>
          <a:xfrm>
            <a:off x="6516954" y="2090344"/>
            <a:ext cx="3576170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N" b="1" dirty="0">
                <a:solidFill>
                  <a:srgbClr val="CC6600"/>
                </a:solidFill>
              </a:rPr>
              <a:t>Integration with Microsoft’s operating system</a:t>
            </a:r>
            <a:endParaRPr lang="en-US" b="1" dirty="0">
              <a:solidFill>
                <a:srgbClr val="CC6600"/>
              </a:solidFill>
            </a:endParaRPr>
          </a:p>
        </p:txBody>
      </p:sp>
      <p:sp>
        <p:nvSpPr>
          <p:cNvPr id="4" name="Rounded Rectangle 59">
            <a:extLst>
              <a:ext uri="{FF2B5EF4-FFF2-40B4-BE49-F238E27FC236}">
                <a16:creationId xmlns:a16="http://schemas.microsoft.com/office/drawing/2014/main" id="{2EBE417E-5A40-E535-252D-19B949328B1E}"/>
              </a:ext>
            </a:extLst>
          </p:cNvPr>
          <p:cNvSpPr/>
          <p:nvPr/>
        </p:nvSpPr>
        <p:spPr>
          <a:xfrm>
            <a:off x="6124985" y="2099206"/>
            <a:ext cx="604695" cy="604695"/>
          </a:xfrm>
          <a:prstGeom prst="roundRect">
            <a:avLst>
              <a:gd name="adj" fmla="val 16554"/>
            </a:avLst>
          </a:prstGeom>
          <a:solidFill>
            <a:srgbClr val="CC6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highlight>
                <a:srgbClr val="CC6600"/>
              </a:highlight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64886-AAF3-238D-0D46-158B15D2432E}"/>
              </a:ext>
            </a:extLst>
          </p:cNvPr>
          <p:cNvSpPr txBox="1"/>
          <p:nvPr/>
        </p:nvSpPr>
        <p:spPr>
          <a:xfrm>
            <a:off x="6813624" y="3062878"/>
            <a:ext cx="4236294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972F8B"/>
                </a:solidFill>
                <a:latin typeface="-apple-system"/>
              </a:rPr>
              <a:t>Showcases Innovation</a:t>
            </a:r>
            <a:r>
              <a:rPr lang="en-US" b="1" i="0" dirty="0">
                <a:solidFill>
                  <a:srgbClr val="972F8B"/>
                </a:solidFill>
                <a:effectLst/>
                <a:latin typeface="-apple-system"/>
              </a:rPr>
              <a:t> and leadership in developing cutting-edge technologies</a:t>
            </a:r>
            <a:endParaRPr lang="en-US" b="1" dirty="0">
              <a:solidFill>
                <a:srgbClr val="972F8B"/>
              </a:solidFill>
            </a:endParaRPr>
          </a:p>
        </p:txBody>
      </p:sp>
      <p:sp>
        <p:nvSpPr>
          <p:cNvPr id="6" name="Rounded Rectangle 59">
            <a:extLst>
              <a:ext uri="{FF2B5EF4-FFF2-40B4-BE49-F238E27FC236}">
                <a16:creationId xmlns:a16="http://schemas.microsoft.com/office/drawing/2014/main" id="{C03785D5-A117-B5EA-F555-1937D3B11158}"/>
              </a:ext>
            </a:extLst>
          </p:cNvPr>
          <p:cNvSpPr/>
          <p:nvPr/>
        </p:nvSpPr>
        <p:spPr>
          <a:xfrm>
            <a:off x="6118466" y="3032454"/>
            <a:ext cx="604695" cy="604695"/>
          </a:xfrm>
          <a:prstGeom prst="roundRect">
            <a:avLst>
              <a:gd name="adj" fmla="val 16554"/>
            </a:avLst>
          </a:prstGeom>
          <a:solidFill>
            <a:srgbClr val="972F8B"/>
          </a:solidFill>
          <a:ln w="12700" cap="flat" cmpd="sng" algn="ctr">
            <a:solidFill>
              <a:srgbClr val="972F8B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353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90_TF34076243" id="{54149988-5BA3-4CCC-B0DD-9C5828AF214E}" vid="{1B31C5A5-A789-409F-B147-D68DA30F24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19797F-2510-4681-A59B-FCD8F3733FE0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71af3243-3dd4-4a8d-8c0d-dd76da1f02a5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3362</TotalTime>
  <Words>657</Words>
  <Application>Microsoft Office PowerPoint</Application>
  <PresentationFormat>Widescreen</PresentationFormat>
  <Paragraphs>101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-apple-system</vt:lpstr>
      <vt:lpstr>Aptos Light</vt:lpstr>
      <vt:lpstr>Arial</vt:lpstr>
      <vt:lpstr>Calibri</vt:lpstr>
      <vt:lpstr>Corbel</vt:lpstr>
      <vt:lpstr>Neris Thin</vt:lpstr>
      <vt:lpstr>Times New Roman</vt:lpstr>
      <vt:lpstr>Wingdings</vt:lpstr>
      <vt:lpstr>Office Theme</vt:lpstr>
      <vt:lpstr>CyberSHE: Protecting Women’s Privacy and Security in Cyberspace</vt:lpstr>
      <vt:lpstr>PROBLEM STATEMENT</vt:lpstr>
      <vt:lpstr>Present situation     </vt:lpstr>
      <vt:lpstr>PROPOSED Solution </vt:lpstr>
      <vt:lpstr>PowerPoint Presentation</vt:lpstr>
      <vt:lpstr>PowerPoint Presentation</vt:lpstr>
      <vt:lpstr>PowerPoint Presentation</vt:lpstr>
      <vt:lpstr>PowerPoint Presentation</vt:lpstr>
      <vt:lpstr>PROPOSED value 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Sansar Swaroop Saxena</dc:creator>
  <cp:lastModifiedBy>Rinita Sarkar</cp:lastModifiedBy>
  <cp:revision>215</cp:revision>
  <dcterms:created xsi:type="dcterms:W3CDTF">2022-11-27T08:21:28Z</dcterms:created>
  <dcterms:modified xsi:type="dcterms:W3CDTF">2023-09-14T05:16:33Z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