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7" r:id="rId5"/>
    <p:sldId id="295" r:id="rId6"/>
    <p:sldId id="293" r:id="rId7"/>
    <p:sldId id="282" r:id="rId8"/>
    <p:sldId id="287" r:id="rId9"/>
    <p:sldId id="297" r:id="rId10"/>
    <p:sldId id="298" r:id="rId11"/>
    <p:sldId id="299" r:id="rId12"/>
    <p:sldId id="300" r:id="rId13"/>
    <p:sldId id="294" r:id="rId14"/>
    <p:sldId id="288" r:id="rId15"/>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0BDA83A-4027-D621-41B5-3B49EEAC5DD7}" name="subhasis bera" initials="sb" userId="3ff2cc2368dd584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972F8B"/>
    <a:srgbClr val="009900"/>
    <a:srgbClr val="FFFF00"/>
    <a:srgbClr val="666666"/>
    <a:srgbClr val="2C567A"/>
    <a:srgbClr val="0D1D51"/>
    <a:srgbClr val="0072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430" autoAdjust="0"/>
    <p:restoredTop sz="93400" autoAdjust="0"/>
  </p:normalViewPr>
  <p:slideViewPr>
    <p:cSldViewPr snapToGrid="0" showGuides="1">
      <p:cViewPr varScale="1">
        <p:scale>
          <a:sx n="60" d="100"/>
          <a:sy n="60" d="100"/>
        </p:scale>
        <p:origin x="680" y="56"/>
      </p:cViewPr>
      <p:guideLst>
        <p:guide orient="horz" pos="2160"/>
        <p:guide pos="3840"/>
      </p:guideLst>
    </p:cSldViewPr>
  </p:slideViewPr>
  <p:notesTextViewPr>
    <p:cViewPr>
      <p:scale>
        <a:sx n="1" d="1"/>
        <a:sy n="1" d="1"/>
      </p:scale>
      <p:origin x="0" y="0"/>
    </p:cViewPr>
  </p:notesTextViewPr>
  <p:sorterViewPr>
    <p:cViewPr>
      <p:scale>
        <a:sx n="100" d="100"/>
        <a:sy n="100" d="100"/>
      </p:scale>
      <p:origin x="0" y="-128"/>
    </p:cViewPr>
  </p:sorterViewPr>
  <p:notesViewPr>
    <p:cSldViewPr snapToGrid="0">
      <p:cViewPr varScale="1">
        <p:scale>
          <a:sx n="89" d="100"/>
          <a:sy n="89" d="100"/>
        </p:scale>
        <p:origin x="376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B439651-5657-4ACE-8526-EB0EAFD83944}" type="datetime1">
              <a:rPr lang="en-GB" smtClean="0"/>
              <a:t>18/09/2023</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18A1656-FDB1-442A-B22F-67D2FDA9ED13}" type="slidenum">
              <a:rPr lang="en-GB" smtClean="0"/>
              <a:t>‹#›</a:t>
            </a:fld>
            <a:endParaRPr lang="en-GB"/>
          </a:p>
        </p:txBody>
      </p:sp>
    </p:spTree>
    <p:extLst>
      <p:ext uri="{BB962C8B-B14F-4D97-AF65-F5344CB8AC3E}">
        <p14:creationId xmlns:p14="http://schemas.microsoft.com/office/powerpoint/2010/main" val="33047850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0CA1872-591F-4558-AB14-AA939DCFAB16}" type="datetime1">
              <a:rPr lang="en-GB" noProof="0" smtClean="0"/>
              <a:t>18/09/2023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336304E-FDE3-4B4F-A3B7-EBE87F3FA5E2}" type="slidenum">
              <a:rPr lang="en-GB" noProof="0" smtClean="0"/>
              <a:t>‹#›</a:t>
            </a:fld>
            <a:endParaRPr lang="en-GB" noProof="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6336304E-FDE3-4B4F-A3B7-EBE87F3FA5E2}" type="slidenum">
              <a:rPr lang="en-GB" smtClean="0"/>
              <a:t>1</a:t>
            </a:fld>
            <a:endParaRPr lang="en-GB"/>
          </a:p>
        </p:txBody>
      </p:sp>
    </p:spTree>
    <p:extLst>
      <p:ext uri="{BB962C8B-B14F-4D97-AF65-F5344CB8AC3E}">
        <p14:creationId xmlns:p14="http://schemas.microsoft.com/office/powerpoint/2010/main" val="298553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6336304E-FDE3-4B4F-A3B7-EBE87F3FA5E2}" type="slidenum">
              <a:rPr lang="en-GB" smtClean="0"/>
              <a:t>2</a:t>
            </a:fld>
            <a:endParaRPr lang="en-GB"/>
          </a:p>
        </p:txBody>
      </p:sp>
    </p:spTree>
    <p:extLst>
      <p:ext uri="{BB962C8B-B14F-4D97-AF65-F5344CB8AC3E}">
        <p14:creationId xmlns:p14="http://schemas.microsoft.com/office/powerpoint/2010/main" val="3988743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Times New Roman" panose="02020603050405020304" pitchFamily="18" charset="0"/>
                <a:cs typeface="Times New Roman" panose="02020603050405020304" pitchFamily="18" charset="0"/>
              </a:rPr>
              <a:t>According to a report by the United Nations Broadband Commission for Digital Development</a:t>
            </a:r>
            <a:endParaRPr lang="en-GB" sz="1200" dirty="0"/>
          </a:p>
          <a:p>
            <a:pPr rtl="0"/>
            <a:endParaRPr lang="en-GB" dirty="0"/>
          </a:p>
        </p:txBody>
      </p:sp>
      <p:sp>
        <p:nvSpPr>
          <p:cNvPr id="4" name="Slide Number Placeholder 3"/>
          <p:cNvSpPr>
            <a:spLocks noGrp="1"/>
          </p:cNvSpPr>
          <p:nvPr>
            <p:ph type="sldNum" sz="quarter" idx="10"/>
          </p:nvPr>
        </p:nvSpPr>
        <p:spPr/>
        <p:txBody>
          <a:bodyPr rtlCol="0"/>
          <a:lstStyle/>
          <a:p>
            <a:pPr rtl="0"/>
            <a:fld id="{6336304E-FDE3-4B4F-A3B7-EBE87F3FA5E2}" type="slidenum">
              <a:rPr lang="en-GB" smtClean="0"/>
              <a:t>3</a:t>
            </a:fld>
            <a:endParaRPr lang="en-GB"/>
          </a:p>
        </p:txBody>
      </p:sp>
    </p:spTree>
    <p:extLst>
      <p:ext uri="{BB962C8B-B14F-4D97-AF65-F5344CB8AC3E}">
        <p14:creationId xmlns:p14="http://schemas.microsoft.com/office/powerpoint/2010/main" val="2804711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6336304E-FDE3-4B4F-A3B7-EBE87F3FA5E2}" type="slidenum">
              <a:rPr lang="en-GB" smtClean="0"/>
              <a:t>4</a:t>
            </a:fld>
            <a:endParaRPr lang="en-GB"/>
          </a:p>
        </p:txBody>
      </p:sp>
    </p:spTree>
    <p:extLst>
      <p:ext uri="{BB962C8B-B14F-4D97-AF65-F5344CB8AC3E}">
        <p14:creationId xmlns:p14="http://schemas.microsoft.com/office/powerpoint/2010/main" val="4147355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rtl="0"/>
            <a:fld id="{6336304E-FDE3-4B4F-A3B7-EBE87F3FA5E2}" type="slidenum">
              <a:rPr lang="en-GB" noProof="0" smtClean="0"/>
              <a:t>5</a:t>
            </a:fld>
            <a:endParaRPr lang="en-GB" noProof="0"/>
          </a:p>
        </p:txBody>
      </p:sp>
    </p:spTree>
    <p:extLst>
      <p:ext uri="{BB962C8B-B14F-4D97-AF65-F5344CB8AC3E}">
        <p14:creationId xmlns:p14="http://schemas.microsoft.com/office/powerpoint/2010/main" val="2218583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6336304E-FDE3-4B4F-A3B7-EBE87F3FA5E2}" type="slidenum">
              <a:rPr lang="en-GB" smtClean="0"/>
              <a:t>10</a:t>
            </a:fld>
            <a:endParaRPr lang="en-GB"/>
          </a:p>
        </p:txBody>
      </p:sp>
    </p:spTree>
    <p:extLst>
      <p:ext uri="{BB962C8B-B14F-4D97-AF65-F5344CB8AC3E}">
        <p14:creationId xmlns:p14="http://schemas.microsoft.com/office/powerpoint/2010/main" val="3241613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6336304E-FDE3-4B4F-A3B7-EBE87F3FA5E2}" type="slidenum">
              <a:rPr lang="en-GB" smtClean="0"/>
              <a:t>11</a:t>
            </a:fld>
            <a:endParaRPr lang="en-GB"/>
          </a:p>
        </p:txBody>
      </p:sp>
    </p:spTree>
    <p:extLst>
      <p:ext uri="{BB962C8B-B14F-4D97-AF65-F5344CB8AC3E}">
        <p14:creationId xmlns:p14="http://schemas.microsoft.com/office/powerpoint/2010/main" val="984998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accent1"/>
                </a:solidFill>
                <a:latin typeface="+mj-lt"/>
              </a:defRPr>
            </a:lvl1pPr>
          </a:lstStyle>
          <a:p>
            <a:pPr rtl="0"/>
            <a:r>
              <a:rPr lang="en-GB"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endParaRPr lang="en-GB"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en-GB" noProof="0"/>
              <a:t>Click icon to add picture</a:t>
            </a:r>
            <a:endParaRPr lang="en-GB"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rtlCol="0">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en-GB" noProof="0"/>
              <a:t>Click icon to add picture</a:t>
            </a:r>
            <a:endParaRPr lang="en-GB"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rtl="0"/>
            <a:r>
              <a:rPr lang="en-GB" noProof="0" dirty="0"/>
              <a:t>Website URL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rtl="0"/>
            <a:r>
              <a:rPr lang="en-GB" noProof="0"/>
              <a:t>Click to edit Master title style</a:t>
            </a:r>
            <a:endParaRPr lang="en-GB"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en-GB" noProof="0"/>
              <a:t>Click icon to add picture</a:t>
            </a:r>
            <a:endParaRPr lang="en-GB"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rtlCol="0">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rtl="0"/>
            <a:r>
              <a:rPr lang="en-GB" noProof="0" dirty="0"/>
              <a:t>Website URL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rtl="0"/>
            <a:r>
              <a:rPr lang="en-GB" noProof="0"/>
              <a:t>Click to edit Master title style</a:t>
            </a:r>
            <a:endParaRPr lang="en-GB"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bg1"/>
                </a:solidFill>
                <a:latin typeface="+mj-lt"/>
              </a:defRPr>
            </a:lvl1pPr>
          </a:lstStyle>
          <a:p>
            <a:pPr rtl="0"/>
            <a:r>
              <a:rPr lang="en-GB"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endParaRPr lang="en-GB"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rtlCol="0" anchor="b">
            <a:noAutofit/>
          </a:bodyPr>
          <a:lstStyle>
            <a:lvl1pPr algn="ctr">
              <a:defRPr sz="4000" b="1" cap="all" baseline="0">
                <a:solidFill>
                  <a:schemeClr val="bg1"/>
                </a:solidFill>
              </a:defRPr>
            </a:lvl1pPr>
          </a:lstStyle>
          <a:p>
            <a:pPr rtl="0"/>
            <a:r>
              <a:rPr lang="en-GB" noProof="0"/>
              <a:t>Click to edit Master title style</a:t>
            </a:r>
            <a:endParaRPr lang="en-GB" noProof="0" dirty="0"/>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rtlCol="0"/>
          <a:lstStyle>
            <a:lvl1pPr algn="ctr">
              <a:defRPr sz="900">
                <a:solidFill>
                  <a:srgbClr val="2C567A"/>
                </a:solidFill>
                <a:latin typeface="+mn-lt"/>
              </a:defRPr>
            </a:lvl1pPr>
          </a:lstStyle>
          <a:p>
            <a:pPr rtl="0"/>
            <a:fld id="{9EC71654-96A5-4280-94F3-931C61A9F92C}" type="slidenum">
              <a:rPr lang="en-GB" noProof="0" smtClean="0"/>
              <a:pPr/>
              <a:t>‹#›</a:t>
            </a:fld>
            <a:endParaRPr lang="en-GB"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rtlCol="0">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solidFill>
                <a:schemeClr val="bg1"/>
              </a:solidFill>
            </a:endParaRPr>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en-GB" noProof="0"/>
              <a:t>Click to edit Master title style</a:t>
            </a:r>
            <a:endParaRPr lang="en-GB"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solidFill>
                <a:schemeClr val="bg1"/>
              </a:solidFill>
            </a:endParaRPr>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en-GB" noProof="0"/>
              <a:t>Click to edit Master title style</a:t>
            </a:r>
            <a:endParaRPr lang="en-GB"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solidFill>
                <a:schemeClr val="bg1"/>
              </a:solidFill>
            </a:endParaRPr>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en-GB" noProof="0" smtClean="0"/>
              <a:pPr/>
              <a:t>‹#›</a:t>
            </a:fld>
            <a:endParaRPr lang="en-GB"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rtlCol="0"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rtlCol="0"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en-GB" noProof="0"/>
              <a:t>Click to edit Master title style</a:t>
            </a:r>
            <a:endParaRPr lang="en-GB"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rtlCol="0"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endParaRPr lang="en-GB"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endParaRPr lang="en-GB"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solidFill>
                <a:schemeClr val="bg1"/>
              </a:solidFill>
            </a:endParaRPr>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en-GB" noProof="0" smtClean="0"/>
              <a:pPr/>
              <a:t>‹#›</a:t>
            </a:fld>
            <a:endParaRPr lang="en-GB"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endParaRPr lang="en-GB"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Tree>
    <p:extLst>
      <p:ext uri="{BB962C8B-B14F-4D97-AF65-F5344CB8AC3E}">
        <p14:creationId xmlns:p14="http://schemas.microsoft.com/office/powerpoint/2010/main" val="30253102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
        <p:nvSpPr>
          <p:cNvPr id="91" name="Google Shape;91;p17"/>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2" name="Google Shape;92;p17"/>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7"/>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48456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bg1"/>
                </a:solidFill>
                <a:latin typeface="+mj-lt"/>
              </a:defRPr>
            </a:lvl1pPr>
          </a:lstStyle>
          <a:p>
            <a:pPr rtl="0"/>
            <a:r>
              <a:rPr lang="en-GB"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endParaRPr lang="en-GB"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en-GB" noProof="0"/>
              <a:t>Click icon to add picture</a:t>
            </a:r>
            <a:endParaRPr lang="en-GB"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rtlCol="0" anchor="b">
            <a:noAutofit/>
          </a:bodyPr>
          <a:lstStyle>
            <a:lvl1pPr algn="ctr">
              <a:defRPr sz="4000" b="1" cap="all" baseline="0">
                <a:solidFill>
                  <a:schemeClr val="bg1"/>
                </a:solidFill>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rtlCol="0">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Dummy text comes here</a:t>
            </a:r>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rtlCol="0" anchor="ctr">
            <a:noAutofit/>
          </a:bodyPr>
          <a:lstStyle>
            <a:lvl1pPr marL="0" indent="0" algn="ctr">
              <a:buNone/>
              <a:defRPr sz="2400"/>
            </a:lvl1pPr>
          </a:lstStyle>
          <a:p>
            <a:pPr rtl="0"/>
            <a:r>
              <a:rPr lang="en-GB" noProof="0"/>
              <a:t>Click icon to add picture</a:t>
            </a:r>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rtlCol="0">
            <a:noAutofit/>
          </a:bodyPr>
          <a:lstStyle>
            <a:lvl1pPr>
              <a:defRPr sz="2400"/>
            </a:lvl1pPr>
            <a:lvl2pPr>
              <a:defRPr sz="2000"/>
            </a:lvl2pPr>
            <a:lvl3pPr>
              <a:defRPr sz="18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solidFill>
                <a:schemeClr val="bg1"/>
              </a:solidFill>
            </a:endParaRPr>
          </a:p>
        </p:txBody>
      </p:sp>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rtlCol="0" anchor="ctr">
            <a:noAutofit/>
          </a:bodyPr>
          <a:lstStyle>
            <a:lvl1pPr marL="0" indent="0" algn="ctr">
              <a:buNone/>
              <a:defRPr/>
            </a:lvl1pPr>
          </a:lstStyle>
          <a:p>
            <a:pPr rtl="0"/>
            <a:r>
              <a:rPr lang="en-GB" noProof="0"/>
              <a:t>Click icon to add picture</a:t>
            </a:r>
            <a:endParaRPr lang="en-GB"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rtlCol="0">
            <a:noAutofit/>
          </a:bodyPr>
          <a:lstStyle>
            <a:lvl1pPr>
              <a:defRPr sz="3200" b="1" cap="all" baseline="0"/>
            </a:lvl1pPr>
          </a:lstStyle>
          <a:p>
            <a:pPr rtl="0"/>
            <a:r>
              <a:rPr lang="en-GB" noProof="0"/>
              <a:t>Click to edit Master title style</a:t>
            </a:r>
            <a:endParaRPr lang="en-GB"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rtlCol="0">
            <a:noAutofit/>
          </a:bodyPr>
          <a:lstStyle>
            <a:lvl1pPr>
              <a:defRPr sz="3200" b="1" cap="all" baseline="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rtlCol="0">
            <a:noAutofit/>
          </a:bodyPr>
          <a:lstStyle>
            <a:lvl1pPr>
              <a:defRPr sz="2400"/>
            </a:lvl1pPr>
            <a:lvl2pPr>
              <a:defRPr sz="2000"/>
            </a:lvl2pPr>
            <a:lvl3pPr>
              <a:defRPr sz="1800"/>
            </a:lvl3pPr>
            <a:lvl4pPr>
              <a:defRPr sz="1600"/>
            </a:lvl4pPr>
            <a:lvl5pPr>
              <a:defRPr sz="1600"/>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bg1"/>
              </a:solidFill>
            </a:endParaRPr>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rtlCol="0" anchor="ctr"/>
          <a:lstStyle>
            <a:lvl1pPr marL="0" indent="0" algn="ctr">
              <a:buNone/>
              <a:defRPr/>
            </a:lvl1pPr>
          </a:lstStyle>
          <a:p>
            <a:pPr rtl="0"/>
            <a:r>
              <a:rPr lang="en-GB" noProof="0"/>
              <a:t>Click icon to add picture</a:t>
            </a:r>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rtlCol="0" anchor="ctr">
            <a:noAutofit/>
          </a:bodyPr>
          <a:lstStyle>
            <a:lvl1pPr marL="0" indent="0" algn="ctr">
              <a:buNone/>
              <a:defRPr sz="1100">
                <a:solidFill>
                  <a:schemeClr val="bg1"/>
                </a:solidFill>
              </a:defRPr>
            </a:lvl1pPr>
          </a:lstStyle>
          <a:p>
            <a:pPr rtl="0"/>
            <a:r>
              <a:rPr lang="en-GB" noProof="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rtlCol="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bg1"/>
              </a:solidFill>
            </a:endParaRPr>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rtlCol="0" anchor="ctr"/>
          <a:lstStyle>
            <a:lvl1pPr marL="0" indent="0" algn="ctr">
              <a:buNone/>
              <a:defRPr/>
            </a:lvl1pPr>
          </a:lstStyle>
          <a:p>
            <a:pPr rtl="0"/>
            <a:r>
              <a:rPr lang="en-GB" noProof="0"/>
              <a:t>Click icon to add picture</a:t>
            </a:r>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rtlCol="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rtlCol="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rtlCol="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rtlCol="0" anchor="ctr">
            <a:noAutofit/>
          </a:bodyPr>
          <a:lstStyle>
            <a:lvl1pPr marL="0" indent="0" algn="ctr">
              <a:buNone/>
              <a:defRPr sz="1100">
                <a:solidFill>
                  <a:schemeClr val="bg1"/>
                </a:solidFill>
              </a:defRPr>
            </a:lvl1pPr>
          </a:lstStyle>
          <a:p>
            <a:pPr rtl="0"/>
            <a:r>
              <a:rPr lang="en-GB" noProof="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rtlCol="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accent2"/>
              </a:solidFill>
            </a:endParaRP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rtlCol="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rtlCol="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rtlCol="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rtlCol="0" anchor="ctr">
            <a:normAutofit/>
          </a:bodyPr>
          <a:lstStyle>
            <a:lvl1pPr marL="0" indent="0" algn="ctr">
              <a:buNone/>
              <a:defRPr sz="1100">
                <a:solidFill>
                  <a:schemeClr val="bg1"/>
                </a:solidFill>
              </a:defRPr>
            </a:lvl1pPr>
          </a:lstStyle>
          <a:p>
            <a:pPr rtl="0"/>
            <a:r>
              <a:rPr lang="en-GB" noProof="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rtlCol="0" anchor="ctr">
            <a:normAutofit/>
          </a:bodyPr>
          <a:lstStyle>
            <a:lvl1pPr marL="0" indent="0" algn="ctr">
              <a:buNone/>
              <a:defRPr sz="1100">
                <a:solidFill>
                  <a:schemeClr val="bg1"/>
                </a:solidFill>
              </a:defRPr>
            </a:lvl1pPr>
          </a:lstStyle>
          <a:p>
            <a:pPr rtl="0"/>
            <a:r>
              <a:rPr lang="en-GB" noProof="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en-GB" noProof="0"/>
              <a:t>Click to edit Master title style</a:t>
            </a:r>
            <a:endParaRPr lang="en-GB"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solidFill>
                <a:schemeClr val="bg1"/>
              </a:solidFill>
            </a:endParaRPr>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en-GB" noProof="0"/>
              <a:t>Click to edit Master title style</a:t>
            </a:r>
            <a:endParaRPr lang="en-GB"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solidFill>
                <a:schemeClr val="bg1"/>
              </a:solidFill>
            </a:endParaRPr>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en-GB" noProof="0"/>
              <a:t>Click icon to add picture</a:t>
            </a:r>
            <a:endParaRPr lang="en-GB"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en-GB" noProof="0"/>
              <a:t>Click icon to add picture</a:t>
            </a:r>
            <a:endParaRPr lang="en-GB"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en-GB" noProof="0"/>
              <a:t>Click icon to add picture</a:t>
            </a:r>
            <a:endParaRPr lang="en-GB"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en-GB" noProof="0"/>
              <a:t>Click icon to add picture</a:t>
            </a:r>
            <a:endParaRPr lang="en-GB"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9B8D6E1-39C9-4C44-91D8-BAEE9FF6D549}" type="datetime1">
              <a:rPr lang="en-GB" noProof="0" smtClean="0"/>
              <a:t>18/09/2023</a:t>
            </a:fld>
            <a:endParaRPr lang="en-GB" noProof="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9EC71654-96A5-4280-94F3-931C61A9F92C}" type="slidenum">
              <a:rPr lang="en-GB" noProof="0" smtClean="0"/>
              <a:t>‹#›</a:t>
            </a:fld>
            <a:endParaRPr lang="en-GB" noProof="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jpg"/><Relationship Id="rId5" Type="http://schemas.openxmlformats.org/officeDocument/2006/relationships/hyperlink" Target="https://www.linkedin.com/in/abhishek-choudhary-2bb8038a/" TargetMode="External"/><Relationship Id="rId4" Type="http://schemas.openxmlformats.org/officeDocument/2006/relationships/hyperlink" Target="https://www.linkedin.com/in/rinita-sarkar-6a444364/"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9.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19.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9.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github.com/RinitaSarkar/CyberSHE/blob/e41bba2f47693117030e02ab6d815b429d5beb6e/Research/CyberSHE%20Research%20Paper.doc"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9DE6D6-4B26-41BE-890B-056C130944AA}"/>
              </a:ext>
            </a:extLst>
          </p:cNvPr>
          <p:cNvSpPr/>
          <p:nvPr/>
        </p:nvSpPr>
        <p:spPr>
          <a:xfrm>
            <a:off x="6489405" y="1523067"/>
            <a:ext cx="2248728" cy="945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57D22A8-B2D1-9975-FC87-91776682544E}"/>
              </a:ext>
            </a:extLst>
          </p:cNvPr>
          <p:cNvPicPr>
            <a:picLocks noChangeAspect="1" noChangeArrowheads="1"/>
          </p:cNvPicPr>
          <p:nvPr/>
        </p:nvPicPr>
        <p:blipFill>
          <a:blip r:embed="rId3"/>
          <a:stretch>
            <a:fillRect/>
          </a:stretch>
        </p:blipFill>
        <p:spPr bwMode="auto">
          <a:xfrm>
            <a:off x="2872091" y="5227643"/>
            <a:ext cx="942143" cy="5587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6274779" y="2356528"/>
            <a:ext cx="6106804" cy="945597"/>
          </a:xfrm>
        </p:spPr>
        <p:txBody>
          <a:bodyPr rtlCol="0"/>
          <a:lstStyle/>
          <a:p>
            <a:pPr>
              <a:spcBef>
                <a:spcPts val="1000"/>
              </a:spcBef>
            </a:pPr>
            <a:r>
              <a:rPr lang="en-IN" sz="4000" dirty="0">
                <a:latin typeface="+mn-lt"/>
                <a:cs typeface="Futura" panose="020B0602020204020303" pitchFamily="34" charset="-79"/>
              </a:rPr>
              <a:t>CyberSHE: Protecting </a:t>
            </a:r>
            <a:r>
              <a:rPr lang="en-US" sz="4000" dirty="0">
                <a:latin typeface="+mn-lt"/>
                <a:cs typeface="Futura" panose="020B0602020204020303" pitchFamily="34" charset="-79"/>
              </a:rPr>
              <a:t>Women’s Privacy and Security in Cyberspace</a:t>
            </a:r>
            <a:endParaRPr lang="en-IN" sz="4000" dirty="0">
              <a:latin typeface="+mn-lt"/>
              <a:cs typeface="Futura" panose="020B0602020204020303" pitchFamily="34" charset="-79"/>
            </a:endParaRPr>
          </a:p>
        </p:txBody>
      </p:sp>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a:xfrm>
            <a:off x="6175529" y="3381375"/>
            <a:ext cx="5773303" cy="779495"/>
          </a:xfrm>
        </p:spPr>
        <p:txBody>
          <a:bodyPr rtlCol="0"/>
          <a:lstStyle/>
          <a:p>
            <a:pPr rtl="0"/>
            <a:r>
              <a:rPr lang="en-GB" b="1" dirty="0">
                <a:solidFill>
                  <a:schemeClr val="accent1"/>
                </a:solidFill>
                <a:ea typeface="+mj-ea"/>
                <a:cs typeface="Futura" panose="020B0602020204020303" pitchFamily="34" charset="-79"/>
              </a:rPr>
              <a:t>		               </a:t>
            </a:r>
          </a:p>
          <a:p>
            <a:pPr algn="r" rtl="0"/>
            <a:r>
              <a:rPr lang="en-IN" dirty="0">
                <a:effectLst/>
                <a:hlinkClick r:id="rId4" tooltip="https://www.linkedin.com/in/rinita-sarkar-6a444364/"/>
              </a:rPr>
              <a:t>RINITA SARKAR</a:t>
            </a:r>
            <a:r>
              <a:rPr lang="en-IN" b="1" dirty="0">
                <a:effectLst/>
              </a:rPr>
              <a:t> </a:t>
            </a:r>
            <a:endParaRPr lang="en-IN" dirty="0">
              <a:effectLst/>
            </a:endParaRPr>
          </a:p>
          <a:p>
            <a:pPr algn="r" rtl="0"/>
            <a:r>
              <a:rPr lang="en-IN" dirty="0">
                <a:effectLst/>
                <a:hlinkClick r:id="rId5" tooltip="https://www.linkedin.com/in/abhishek-choudhary-2bb8038a/"/>
              </a:rPr>
              <a:t>ABHISHEK CHOUDHARY</a:t>
            </a:r>
            <a:endParaRPr lang="en-IN" dirty="0">
              <a:effectLst/>
            </a:endParaRPr>
          </a:p>
          <a:p>
            <a:pPr rtl="0"/>
            <a:endParaRPr lang="en-GB" b="1" dirty="0">
              <a:solidFill>
                <a:schemeClr val="accent1"/>
              </a:solidFill>
              <a:ea typeface="+mj-ea"/>
              <a:cs typeface="Futura" panose="020B0602020204020303" pitchFamily="34" charset="-79"/>
            </a:endParaRPr>
          </a:p>
          <a:p>
            <a:r>
              <a:rPr lang="en-GB" b="1" dirty="0">
                <a:solidFill>
                  <a:schemeClr val="accent1"/>
                </a:solidFill>
                <a:ea typeface="+mj-ea"/>
                <a:cs typeface="Futura" panose="020B0602020204020303" pitchFamily="34" charset="-79"/>
              </a:rPr>
              <a:t>  </a:t>
            </a:r>
          </a:p>
          <a:p>
            <a:endParaRPr lang="en-GB" b="1" dirty="0">
              <a:solidFill>
                <a:schemeClr val="accent1"/>
              </a:solidFill>
              <a:ea typeface="+mj-ea"/>
              <a:cs typeface="Futura" panose="020B0602020204020303" pitchFamily="34" charset="-79"/>
            </a:endParaRPr>
          </a:p>
        </p:txBody>
      </p:sp>
      <p:pic>
        <p:nvPicPr>
          <p:cNvPr id="7" name="Picture Placeholder 6" descr="A person's head with circuit board&#10;&#10;Description automatically generated">
            <a:extLst>
              <a:ext uri="{FF2B5EF4-FFF2-40B4-BE49-F238E27FC236}">
                <a16:creationId xmlns:a16="http://schemas.microsoft.com/office/drawing/2014/main" id="{82C9C916-4472-B7CF-4E1A-D2B8B9C82129}"/>
              </a:ext>
            </a:extLst>
          </p:cNvPr>
          <p:cNvPicPr>
            <a:picLocks noGrp="1" noChangeAspect="1"/>
          </p:cNvPicPr>
          <p:nvPr>
            <p:ph type="pic" sz="quarter" idx="10"/>
          </p:nvPr>
        </p:nvPicPr>
        <p:blipFill>
          <a:blip r:embed="rId6"/>
          <a:srcRect/>
          <a:stretch>
            <a:fillRect/>
          </a:stretch>
        </p:blipFill>
        <p:spPr/>
      </p:pic>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1">
            <a:extLst>
              <a:ext uri="{FF2B5EF4-FFF2-40B4-BE49-F238E27FC236}">
                <a16:creationId xmlns:a16="http://schemas.microsoft.com/office/drawing/2014/main" id="{3E58E6AF-CBC7-1E0D-CEB0-EF9E78B27036}"/>
              </a:ext>
            </a:extLst>
          </p:cNvPr>
          <p:cNvSpPr>
            <a:spLocks noGrp="1"/>
          </p:cNvSpPr>
          <p:nvPr>
            <p:ph type="sldNum" sz="quarter" idx="4294967295"/>
          </p:nvPr>
        </p:nvSpPr>
        <p:spPr>
          <a:xfrm>
            <a:off x="11363696" y="6455739"/>
            <a:ext cx="294460" cy="187367"/>
          </a:xfrm>
        </p:spPr>
        <p:txBody>
          <a:bodyPr/>
          <a:lstStyle/>
          <a:p>
            <a:pPr rtl="0">
              <a:spcAft>
                <a:spcPts val="600"/>
              </a:spcAft>
            </a:pPr>
            <a:fld id="{9EC71654-96A5-4280-94F3-931C61A9F92C}" type="slidenum">
              <a:rPr lang="en-GB" noProof="0" smtClean="0"/>
              <a:pPr rtl="0">
                <a:spcAft>
                  <a:spcPts val="600"/>
                </a:spcAft>
              </a:pPr>
              <a:t>10</a:t>
            </a:fld>
            <a:endParaRPr lang="en-GB" noProof="0"/>
          </a:p>
        </p:txBody>
      </p:sp>
      <p:sp>
        <p:nvSpPr>
          <p:cNvPr id="12" name="Title 3">
            <a:extLst>
              <a:ext uri="{FF2B5EF4-FFF2-40B4-BE49-F238E27FC236}">
                <a16:creationId xmlns:a16="http://schemas.microsoft.com/office/drawing/2014/main" id="{C807E795-A937-C79E-A0B9-465C94A96CAE}"/>
              </a:ext>
            </a:extLst>
          </p:cNvPr>
          <p:cNvSpPr>
            <a:spLocks noGrp="1"/>
          </p:cNvSpPr>
          <p:nvPr>
            <p:ph type="title"/>
          </p:nvPr>
        </p:nvSpPr>
        <p:spPr>
          <a:xfrm>
            <a:off x="515938" y="246621"/>
            <a:ext cx="11150600" cy="920336"/>
          </a:xfrm>
        </p:spPr>
        <p:txBody>
          <a:bodyPr/>
          <a:lstStyle/>
          <a:p>
            <a:r>
              <a:rPr lang="en-US" sz="3600" dirty="0">
                <a:solidFill>
                  <a:schemeClr val="accent1"/>
                </a:solidFill>
                <a:cs typeface="Futura" panose="020B0602020204020303" pitchFamily="34" charset="-79"/>
              </a:rPr>
              <a:t>PROPOSED value</a:t>
            </a:r>
            <a:br>
              <a:rPr lang="en-US" dirty="0"/>
            </a:br>
            <a:r>
              <a:rPr lang="en-US" dirty="0"/>
              <a:t>				</a:t>
            </a:r>
            <a:endParaRPr lang="en-US" sz="2800" dirty="0">
              <a:solidFill>
                <a:schemeClr val="accent1"/>
              </a:solidFill>
              <a:cs typeface="Futura" panose="020B0602020204020303" pitchFamily="34" charset="-79"/>
            </a:endParaRPr>
          </a:p>
        </p:txBody>
      </p:sp>
      <p:sp>
        <p:nvSpPr>
          <p:cNvPr id="40" name="TextBox 39">
            <a:extLst>
              <a:ext uri="{FF2B5EF4-FFF2-40B4-BE49-F238E27FC236}">
                <a16:creationId xmlns:a16="http://schemas.microsoft.com/office/drawing/2014/main" id="{A7D5706E-1D11-CC40-A83D-559A7D185285}"/>
              </a:ext>
            </a:extLst>
          </p:cNvPr>
          <p:cNvSpPr txBox="1"/>
          <p:nvPr/>
        </p:nvSpPr>
        <p:spPr>
          <a:xfrm flipH="1">
            <a:off x="2272763" y="1397361"/>
            <a:ext cx="3081615" cy="430887"/>
          </a:xfrm>
          <a:prstGeom prst="rect">
            <a:avLst/>
          </a:prstGeom>
          <a:noFill/>
        </p:spPr>
        <p:txBody>
          <a:bodyPr wrap="square" lIns="0" tIns="0" rIns="0" bIns="0" rtlCol="0" anchor="ctr">
            <a:spAutoFit/>
          </a:bodyPr>
          <a:lstStyle/>
          <a:p>
            <a:pPr algn="ctr"/>
            <a:r>
              <a:rPr lang="en-IN" sz="2800" b="1" dirty="0">
                <a:solidFill>
                  <a:schemeClr val="accent5">
                    <a:lumMod val="75000"/>
                  </a:schemeClr>
                </a:solidFill>
              </a:rPr>
              <a:t>FOR CUSTOMERS</a:t>
            </a:r>
            <a:endParaRPr lang="en-US" sz="2800" b="1" dirty="0">
              <a:solidFill>
                <a:schemeClr val="accent5">
                  <a:lumMod val="75000"/>
                </a:schemeClr>
              </a:solidFill>
            </a:endParaRPr>
          </a:p>
        </p:txBody>
      </p:sp>
      <p:sp>
        <p:nvSpPr>
          <p:cNvPr id="41" name="Text Placeholder 32">
            <a:extLst>
              <a:ext uri="{FF2B5EF4-FFF2-40B4-BE49-F238E27FC236}">
                <a16:creationId xmlns:a16="http://schemas.microsoft.com/office/drawing/2014/main" id="{8ACE3A06-089F-FB4F-8158-1F012DD98442}"/>
              </a:ext>
            </a:extLst>
          </p:cNvPr>
          <p:cNvSpPr txBox="1">
            <a:spLocks/>
          </p:cNvSpPr>
          <p:nvPr/>
        </p:nvSpPr>
        <p:spPr>
          <a:xfrm flipH="1">
            <a:off x="1497172" y="1482543"/>
            <a:ext cx="2612100" cy="7919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spcBef>
                <a:spcPts val="0"/>
              </a:spcBef>
              <a:buNone/>
            </a:pPr>
            <a:endParaRPr lang="en-US" sz="1400" dirty="0">
              <a:solidFill>
                <a:schemeClr val="tx1">
                  <a:lumMod val="75000"/>
                  <a:lumOff val="25000"/>
                </a:schemeClr>
              </a:solidFill>
            </a:endParaRPr>
          </a:p>
        </p:txBody>
      </p:sp>
      <p:sp>
        <p:nvSpPr>
          <p:cNvPr id="42" name="TextBox 41">
            <a:extLst>
              <a:ext uri="{FF2B5EF4-FFF2-40B4-BE49-F238E27FC236}">
                <a16:creationId xmlns:a16="http://schemas.microsoft.com/office/drawing/2014/main" id="{A88CA4F4-3C5B-EF49-8BE6-FEDE740A540E}"/>
              </a:ext>
            </a:extLst>
          </p:cNvPr>
          <p:cNvSpPr txBox="1"/>
          <p:nvPr/>
        </p:nvSpPr>
        <p:spPr>
          <a:xfrm flipH="1">
            <a:off x="1741777" y="2184237"/>
            <a:ext cx="2799081" cy="553998"/>
          </a:xfrm>
          <a:prstGeom prst="rect">
            <a:avLst/>
          </a:prstGeom>
          <a:noFill/>
        </p:spPr>
        <p:txBody>
          <a:bodyPr wrap="square" lIns="0" tIns="0" rIns="0" bIns="0" rtlCol="0" anchor="ctr">
            <a:spAutoFit/>
          </a:bodyPr>
          <a:lstStyle/>
          <a:p>
            <a:pPr algn="ctr"/>
            <a:r>
              <a:rPr lang="en-US" b="1" dirty="0">
                <a:solidFill>
                  <a:schemeClr val="accent2">
                    <a:lumMod val="75000"/>
                  </a:schemeClr>
                </a:solidFill>
              </a:rPr>
              <a:t>Sense of security and confidence</a:t>
            </a:r>
          </a:p>
        </p:txBody>
      </p:sp>
      <p:sp>
        <p:nvSpPr>
          <p:cNvPr id="43" name="Text Placeholder 32">
            <a:extLst>
              <a:ext uri="{FF2B5EF4-FFF2-40B4-BE49-F238E27FC236}">
                <a16:creationId xmlns:a16="http://schemas.microsoft.com/office/drawing/2014/main" id="{6AED9A6D-6AD8-4146-9D76-3CBC293883B4}"/>
              </a:ext>
            </a:extLst>
          </p:cNvPr>
          <p:cNvSpPr txBox="1">
            <a:spLocks/>
          </p:cNvSpPr>
          <p:nvPr/>
        </p:nvSpPr>
        <p:spPr>
          <a:xfrm flipH="1">
            <a:off x="1497172" y="2979695"/>
            <a:ext cx="2612100" cy="7919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spcBef>
                <a:spcPts val="0"/>
              </a:spcBef>
              <a:buNone/>
            </a:pPr>
            <a:endParaRPr lang="en-US" sz="1400" dirty="0">
              <a:solidFill>
                <a:schemeClr val="tx1">
                  <a:lumMod val="75000"/>
                  <a:lumOff val="25000"/>
                </a:schemeClr>
              </a:solidFill>
            </a:endParaRPr>
          </a:p>
        </p:txBody>
      </p:sp>
      <p:sp>
        <p:nvSpPr>
          <p:cNvPr id="44" name="TextBox 43">
            <a:extLst>
              <a:ext uri="{FF2B5EF4-FFF2-40B4-BE49-F238E27FC236}">
                <a16:creationId xmlns:a16="http://schemas.microsoft.com/office/drawing/2014/main" id="{7D23B698-012A-5B49-86D5-25B58C96B100}"/>
              </a:ext>
            </a:extLst>
          </p:cNvPr>
          <p:cNvSpPr txBox="1"/>
          <p:nvPr/>
        </p:nvSpPr>
        <p:spPr>
          <a:xfrm flipH="1">
            <a:off x="1935929" y="2922914"/>
            <a:ext cx="2238949" cy="830997"/>
          </a:xfrm>
          <a:prstGeom prst="rect">
            <a:avLst/>
          </a:prstGeom>
          <a:noFill/>
        </p:spPr>
        <p:txBody>
          <a:bodyPr wrap="square" lIns="0" tIns="0" rIns="0" bIns="0" rtlCol="0" anchor="ctr">
            <a:spAutoFit/>
          </a:bodyPr>
          <a:lstStyle/>
          <a:p>
            <a:pPr algn="ctr"/>
            <a:r>
              <a:rPr lang="en-US" b="1" dirty="0">
                <a:solidFill>
                  <a:srgbClr val="FF0000"/>
                </a:solidFill>
              </a:rPr>
              <a:t>Empowering women to assert their rights and seek justice</a:t>
            </a:r>
          </a:p>
        </p:txBody>
      </p:sp>
      <p:sp>
        <p:nvSpPr>
          <p:cNvPr id="45" name="Text Placeholder 32">
            <a:extLst>
              <a:ext uri="{FF2B5EF4-FFF2-40B4-BE49-F238E27FC236}">
                <a16:creationId xmlns:a16="http://schemas.microsoft.com/office/drawing/2014/main" id="{BB7546B4-3CA2-FE4F-B327-6FC64401587A}"/>
              </a:ext>
            </a:extLst>
          </p:cNvPr>
          <p:cNvSpPr txBox="1">
            <a:spLocks/>
          </p:cNvSpPr>
          <p:nvPr/>
        </p:nvSpPr>
        <p:spPr>
          <a:xfrm flipH="1">
            <a:off x="1476392" y="4567138"/>
            <a:ext cx="3212572" cy="97092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spcBef>
                <a:spcPts val="0"/>
              </a:spcBef>
              <a:buNone/>
            </a:pPr>
            <a:endParaRPr lang="en-IN" sz="1400" dirty="0">
              <a:solidFill>
                <a:schemeClr val="tx1">
                  <a:lumMod val="75000"/>
                  <a:lumOff val="25000"/>
                </a:schemeClr>
              </a:solidFill>
            </a:endParaRPr>
          </a:p>
        </p:txBody>
      </p:sp>
      <p:sp>
        <p:nvSpPr>
          <p:cNvPr id="47" name="Rounded Rectangle 46">
            <a:extLst>
              <a:ext uri="{FF2B5EF4-FFF2-40B4-BE49-F238E27FC236}">
                <a16:creationId xmlns:a16="http://schemas.microsoft.com/office/drawing/2014/main" id="{F839BC8F-6D94-C046-A626-34BF2F520631}"/>
              </a:ext>
            </a:extLst>
          </p:cNvPr>
          <p:cNvSpPr/>
          <p:nvPr/>
        </p:nvSpPr>
        <p:spPr>
          <a:xfrm flipH="1">
            <a:off x="4475252" y="2147302"/>
            <a:ext cx="604695" cy="604695"/>
          </a:xfrm>
          <a:prstGeom prst="roundRect">
            <a:avLst>
              <a:gd name="adj" fmla="val 16554"/>
            </a:avLst>
          </a:prstGeom>
          <a:solidFill>
            <a:schemeClr val="accent2"/>
          </a:solidFill>
          <a:ln w="12700" cap="flat" cmpd="sng" algn="ctr">
            <a:noFill/>
            <a:prstDash val="solid"/>
            <a:miter lim="800000"/>
          </a:ln>
          <a:effectLst/>
        </p:spPr>
        <p:txBody>
          <a:bodyPr lIns="0" tIns="0" rIns="0" bIns="0"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8" name="Rounded Rectangle 47">
            <a:extLst>
              <a:ext uri="{FF2B5EF4-FFF2-40B4-BE49-F238E27FC236}">
                <a16:creationId xmlns:a16="http://schemas.microsoft.com/office/drawing/2014/main" id="{671B71AE-29CE-084E-AAE6-B472F671BC5C}"/>
              </a:ext>
            </a:extLst>
          </p:cNvPr>
          <p:cNvSpPr/>
          <p:nvPr/>
        </p:nvSpPr>
        <p:spPr>
          <a:xfrm flipH="1">
            <a:off x="4475252" y="3105415"/>
            <a:ext cx="604695" cy="604695"/>
          </a:xfrm>
          <a:prstGeom prst="roundRect">
            <a:avLst>
              <a:gd name="adj" fmla="val 16554"/>
            </a:avLst>
          </a:prstGeom>
          <a:solidFill>
            <a:srgbClr val="C00000"/>
          </a:solidFill>
          <a:ln w="12700" cap="flat" cmpd="sng" algn="ctr">
            <a:noFill/>
            <a:prstDash val="solid"/>
            <a:miter lim="800000"/>
          </a:ln>
          <a:effectLst/>
        </p:spPr>
        <p:txBody>
          <a:bodyPr lIns="0" tIns="0" rIns="0" bIns="0"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9" name="TextBox 48">
            <a:extLst>
              <a:ext uri="{FF2B5EF4-FFF2-40B4-BE49-F238E27FC236}">
                <a16:creationId xmlns:a16="http://schemas.microsoft.com/office/drawing/2014/main" id="{BE32E34B-7170-454B-9FC2-EF3A00697CCB}"/>
              </a:ext>
            </a:extLst>
          </p:cNvPr>
          <p:cNvSpPr txBox="1"/>
          <p:nvPr/>
        </p:nvSpPr>
        <p:spPr>
          <a:xfrm>
            <a:off x="5768790" y="1391678"/>
            <a:ext cx="3162981" cy="430887"/>
          </a:xfrm>
          <a:prstGeom prst="rect">
            <a:avLst/>
          </a:prstGeom>
          <a:noFill/>
        </p:spPr>
        <p:txBody>
          <a:bodyPr wrap="square" lIns="0" tIns="0" rIns="0" bIns="0" rtlCol="0" anchor="ctr">
            <a:spAutoFit/>
          </a:bodyPr>
          <a:lstStyle/>
          <a:p>
            <a:pPr algn="ctr"/>
            <a:r>
              <a:rPr lang="en-US" sz="2800" b="1" dirty="0">
                <a:solidFill>
                  <a:schemeClr val="accent5">
                    <a:lumMod val="75000"/>
                  </a:schemeClr>
                </a:solidFill>
              </a:rPr>
              <a:t>FOR MICROSOFT</a:t>
            </a:r>
          </a:p>
        </p:txBody>
      </p:sp>
      <p:sp>
        <p:nvSpPr>
          <p:cNvPr id="50" name="Text Placeholder 32">
            <a:extLst>
              <a:ext uri="{FF2B5EF4-FFF2-40B4-BE49-F238E27FC236}">
                <a16:creationId xmlns:a16="http://schemas.microsoft.com/office/drawing/2014/main" id="{74677835-962E-CD45-874F-445A5A8A145E}"/>
              </a:ext>
            </a:extLst>
          </p:cNvPr>
          <p:cNvSpPr txBox="1">
            <a:spLocks/>
          </p:cNvSpPr>
          <p:nvPr/>
        </p:nvSpPr>
        <p:spPr>
          <a:xfrm>
            <a:off x="7021815" y="1413683"/>
            <a:ext cx="2942186" cy="9646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endParaRPr lang="en-US" sz="1400" dirty="0">
              <a:solidFill>
                <a:schemeClr val="tx1">
                  <a:lumMod val="75000"/>
                  <a:lumOff val="25000"/>
                </a:schemeClr>
              </a:solidFill>
            </a:endParaRPr>
          </a:p>
        </p:txBody>
      </p:sp>
      <p:sp>
        <p:nvSpPr>
          <p:cNvPr id="52" name="Text Placeholder 32">
            <a:extLst>
              <a:ext uri="{FF2B5EF4-FFF2-40B4-BE49-F238E27FC236}">
                <a16:creationId xmlns:a16="http://schemas.microsoft.com/office/drawing/2014/main" id="{6FDBDEFE-635E-C440-9178-85EBD4424BB2}"/>
              </a:ext>
            </a:extLst>
          </p:cNvPr>
          <p:cNvSpPr txBox="1">
            <a:spLocks/>
          </p:cNvSpPr>
          <p:nvPr/>
        </p:nvSpPr>
        <p:spPr>
          <a:xfrm>
            <a:off x="7021815" y="2986596"/>
            <a:ext cx="3113098" cy="123893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endParaRPr lang="en-IN" sz="1400" dirty="0">
              <a:solidFill>
                <a:schemeClr val="tx1">
                  <a:lumMod val="75000"/>
                  <a:lumOff val="25000"/>
                </a:schemeClr>
              </a:solidFill>
            </a:endParaRPr>
          </a:p>
          <a:p>
            <a:pPr marL="0" indent="0">
              <a:lnSpc>
                <a:spcPct val="100000"/>
              </a:lnSpc>
              <a:spcBef>
                <a:spcPts val="0"/>
              </a:spcBef>
              <a:buNone/>
            </a:pPr>
            <a:endParaRPr lang="en-US" sz="1400" dirty="0">
              <a:solidFill>
                <a:schemeClr val="tx1">
                  <a:lumMod val="75000"/>
                  <a:lumOff val="25000"/>
                </a:schemeClr>
              </a:solidFill>
            </a:endParaRPr>
          </a:p>
        </p:txBody>
      </p:sp>
      <p:sp>
        <p:nvSpPr>
          <p:cNvPr id="54" name="Rounded Rectangle 53">
            <a:extLst>
              <a:ext uri="{FF2B5EF4-FFF2-40B4-BE49-F238E27FC236}">
                <a16:creationId xmlns:a16="http://schemas.microsoft.com/office/drawing/2014/main" id="{FDBB8EDE-A78B-224C-BE6E-E046C543903D}"/>
              </a:ext>
            </a:extLst>
          </p:cNvPr>
          <p:cNvSpPr/>
          <p:nvPr/>
        </p:nvSpPr>
        <p:spPr>
          <a:xfrm>
            <a:off x="4475252" y="5142046"/>
            <a:ext cx="604695" cy="604695"/>
          </a:xfrm>
          <a:prstGeom prst="roundRect">
            <a:avLst>
              <a:gd name="adj" fmla="val 16554"/>
            </a:avLst>
          </a:prstGeom>
          <a:solidFill>
            <a:schemeClr val="accent5"/>
          </a:solidFill>
          <a:ln w="12700" cap="flat" cmpd="sng" algn="ctr">
            <a:noFill/>
            <a:prstDash val="solid"/>
            <a:miter lim="800000"/>
          </a:ln>
          <a:effectLst/>
        </p:spPr>
        <p:txBody>
          <a:bodyPr lIns="0" tIns="0" rIns="0" bIns="0"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7" name="Rectangle 6">
            <a:extLst>
              <a:ext uri="{FF2B5EF4-FFF2-40B4-BE49-F238E27FC236}">
                <a16:creationId xmlns:a16="http://schemas.microsoft.com/office/drawing/2014/main" id="{0439EEED-2DAD-B847-B962-82EDEED8B966}"/>
              </a:ext>
            </a:extLst>
          </p:cNvPr>
          <p:cNvSpPr/>
          <p:nvPr/>
        </p:nvSpPr>
        <p:spPr>
          <a:xfrm>
            <a:off x="328498" y="6144768"/>
            <a:ext cx="1634548" cy="597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368FC10C-2AD3-374A-A81A-BC39F3E5C36E}"/>
              </a:ext>
            </a:extLst>
          </p:cNvPr>
          <p:cNvSpPr txBox="1"/>
          <p:nvPr/>
        </p:nvSpPr>
        <p:spPr>
          <a:xfrm>
            <a:off x="6833645" y="4175335"/>
            <a:ext cx="3576170" cy="553998"/>
          </a:xfrm>
          <a:prstGeom prst="rect">
            <a:avLst/>
          </a:prstGeom>
          <a:noFill/>
        </p:spPr>
        <p:txBody>
          <a:bodyPr wrap="square" lIns="0" tIns="0" rIns="0" bIns="0" rtlCol="0" anchor="ctr">
            <a:spAutoFit/>
          </a:bodyPr>
          <a:lstStyle/>
          <a:p>
            <a:pPr algn="ctr"/>
            <a:r>
              <a:rPr lang="en-IN" b="1" dirty="0">
                <a:solidFill>
                  <a:srgbClr val="FFC000"/>
                </a:solidFill>
              </a:rPr>
              <a:t>Integration with  third party apps to enhance privacy and security </a:t>
            </a:r>
            <a:endParaRPr lang="en-US" b="1" dirty="0">
              <a:solidFill>
                <a:srgbClr val="FFC000"/>
              </a:solidFill>
            </a:endParaRPr>
          </a:p>
        </p:txBody>
      </p:sp>
      <p:sp>
        <p:nvSpPr>
          <p:cNvPr id="59" name="Text Placeholder 32">
            <a:extLst>
              <a:ext uri="{FF2B5EF4-FFF2-40B4-BE49-F238E27FC236}">
                <a16:creationId xmlns:a16="http://schemas.microsoft.com/office/drawing/2014/main" id="{AB064D8F-8484-0C4C-B276-8EA22923C3CE}"/>
              </a:ext>
            </a:extLst>
          </p:cNvPr>
          <p:cNvSpPr txBox="1">
            <a:spLocks/>
          </p:cNvSpPr>
          <p:nvPr/>
        </p:nvSpPr>
        <p:spPr>
          <a:xfrm>
            <a:off x="6980027" y="4323988"/>
            <a:ext cx="3113098" cy="123893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endParaRPr lang="en-US" sz="1400" dirty="0">
              <a:solidFill>
                <a:schemeClr val="tx1">
                  <a:lumMod val="75000"/>
                  <a:lumOff val="25000"/>
                </a:schemeClr>
              </a:solidFill>
            </a:endParaRPr>
          </a:p>
        </p:txBody>
      </p:sp>
      <p:sp>
        <p:nvSpPr>
          <p:cNvPr id="60" name="Rounded Rectangle 59">
            <a:extLst>
              <a:ext uri="{FF2B5EF4-FFF2-40B4-BE49-F238E27FC236}">
                <a16:creationId xmlns:a16="http://schemas.microsoft.com/office/drawing/2014/main" id="{168D99F7-7583-5B48-B010-0B8D5EC5E8E9}"/>
              </a:ext>
            </a:extLst>
          </p:cNvPr>
          <p:cNvSpPr/>
          <p:nvPr/>
        </p:nvSpPr>
        <p:spPr>
          <a:xfrm>
            <a:off x="6113197" y="4094142"/>
            <a:ext cx="604695" cy="604695"/>
          </a:xfrm>
          <a:prstGeom prst="roundRect">
            <a:avLst>
              <a:gd name="adj" fmla="val 16554"/>
            </a:avLst>
          </a:prstGeom>
          <a:solidFill>
            <a:srgbClr val="FFC000"/>
          </a:solidFill>
          <a:ln w="12700" cap="flat" cmpd="sng" algn="ctr">
            <a:noFill/>
            <a:prstDash val="solid"/>
            <a:miter lim="800000"/>
          </a:ln>
          <a:effectLst/>
        </p:spPr>
        <p:txBody>
          <a:bodyPr lIns="0" tIns="0" rIns="0" bIns="0"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61" name="TextBox 60">
            <a:extLst>
              <a:ext uri="{FF2B5EF4-FFF2-40B4-BE49-F238E27FC236}">
                <a16:creationId xmlns:a16="http://schemas.microsoft.com/office/drawing/2014/main" id="{9297DA04-A251-914A-9E58-9163E14E3DC5}"/>
              </a:ext>
            </a:extLst>
          </p:cNvPr>
          <p:cNvSpPr txBox="1"/>
          <p:nvPr/>
        </p:nvSpPr>
        <p:spPr>
          <a:xfrm flipH="1">
            <a:off x="1810081" y="4106047"/>
            <a:ext cx="2238949" cy="553998"/>
          </a:xfrm>
          <a:prstGeom prst="rect">
            <a:avLst/>
          </a:prstGeom>
          <a:noFill/>
        </p:spPr>
        <p:txBody>
          <a:bodyPr wrap="square" lIns="0" tIns="0" rIns="0" bIns="0" rtlCol="0" anchor="ctr">
            <a:spAutoFit/>
          </a:bodyPr>
          <a:lstStyle/>
          <a:p>
            <a:pPr algn="ctr"/>
            <a:r>
              <a:rPr lang="en-US" b="1" dirty="0">
                <a:solidFill>
                  <a:srgbClr val="00B050"/>
                </a:solidFill>
              </a:rPr>
              <a:t>Safeguard from cyber violence</a:t>
            </a:r>
          </a:p>
        </p:txBody>
      </p:sp>
      <p:sp>
        <p:nvSpPr>
          <p:cNvPr id="62" name="Text Placeholder 32">
            <a:extLst>
              <a:ext uri="{FF2B5EF4-FFF2-40B4-BE49-F238E27FC236}">
                <a16:creationId xmlns:a16="http://schemas.microsoft.com/office/drawing/2014/main" id="{5C1DD2BE-5B80-AD42-AFA7-7267BA47A07F}"/>
              </a:ext>
            </a:extLst>
          </p:cNvPr>
          <p:cNvSpPr txBox="1">
            <a:spLocks/>
          </p:cNvSpPr>
          <p:nvPr/>
        </p:nvSpPr>
        <p:spPr>
          <a:xfrm flipH="1">
            <a:off x="1424154" y="5955420"/>
            <a:ext cx="3212572" cy="97092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IN" sz="1400" dirty="0">
              <a:solidFill>
                <a:schemeClr val="tx1">
                  <a:lumMod val="75000"/>
                  <a:lumOff val="25000"/>
                </a:schemeClr>
              </a:solidFill>
            </a:endParaRPr>
          </a:p>
          <a:p>
            <a:pPr marL="0" indent="0" algn="r">
              <a:lnSpc>
                <a:spcPct val="100000"/>
              </a:lnSpc>
              <a:spcBef>
                <a:spcPts val="0"/>
              </a:spcBef>
              <a:buNone/>
            </a:pPr>
            <a:endParaRPr lang="en-IN" sz="1400" dirty="0">
              <a:solidFill>
                <a:schemeClr val="tx1">
                  <a:lumMod val="75000"/>
                  <a:lumOff val="25000"/>
                </a:schemeClr>
              </a:solidFill>
            </a:endParaRPr>
          </a:p>
        </p:txBody>
      </p:sp>
      <p:sp>
        <p:nvSpPr>
          <p:cNvPr id="63" name="Rounded Rectangle 62">
            <a:extLst>
              <a:ext uri="{FF2B5EF4-FFF2-40B4-BE49-F238E27FC236}">
                <a16:creationId xmlns:a16="http://schemas.microsoft.com/office/drawing/2014/main" id="{7CFAA3A7-8B1A-3F47-9BEF-B2C4391F9458}"/>
              </a:ext>
            </a:extLst>
          </p:cNvPr>
          <p:cNvSpPr/>
          <p:nvPr/>
        </p:nvSpPr>
        <p:spPr>
          <a:xfrm flipH="1">
            <a:off x="4483330" y="4111501"/>
            <a:ext cx="604695" cy="604695"/>
          </a:xfrm>
          <a:prstGeom prst="roundRect">
            <a:avLst>
              <a:gd name="adj" fmla="val 16554"/>
            </a:avLst>
          </a:prstGeom>
          <a:solidFill>
            <a:srgbClr val="00B050"/>
          </a:solidFill>
          <a:ln w="12700" cap="flat" cmpd="sng" algn="ctr">
            <a:noFill/>
            <a:prstDash val="solid"/>
            <a:miter lim="800000"/>
          </a:ln>
          <a:effectLst/>
        </p:spPr>
        <p:txBody>
          <a:bodyPr lIns="0" tIns="0" rIns="0" bIns="0"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64" name="TextBox 63">
            <a:extLst>
              <a:ext uri="{FF2B5EF4-FFF2-40B4-BE49-F238E27FC236}">
                <a16:creationId xmlns:a16="http://schemas.microsoft.com/office/drawing/2014/main" id="{FFDDEEC8-6E82-C844-9D4D-363A90E396E5}"/>
              </a:ext>
            </a:extLst>
          </p:cNvPr>
          <p:cNvSpPr txBox="1"/>
          <p:nvPr/>
        </p:nvSpPr>
        <p:spPr>
          <a:xfrm>
            <a:off x="6862666" y="5061772"/>
            <a:ext cx="3576170" cy="553998"/>
          </a:xfrm>
          <a:prstGeom prst="rect">
            <a:avLst/>
          </a:prstGeom>
          <a:noFill/>
        </p:spPr>
        <p:txBody>
          <a:bodyPr wrap="square" lIns="0" tIns="0" rIns="0" bIns="0" rtlCol="0" anchor="ctr">
            <a:spAutoFit/>
          </a:bodyPr>
          <a:lstStyle/>
          <a:p>
            <a:pPr algn="ctr"/>
            <a:r>
              <a:rPr lang="en-US" b="1" dirty="0">
                <a:solidFill>
                  <a:srgbClr val="666666"/>
                </a:solidFill>
              </a:rPr>
              <a:t>Demonstrates Microsoft’s social responsibility to address global issues</a:t>
            </a:r>
          </a:p>
        </p:txBody>
      </p:sp>
      <p:sp>
        <p:nvSpPr>
          <p:cNvPr id="65" name="Text Placeholder 32">
            <a:extLst>
              <a:ext uri="{FF2B5EF4-FFF2-40B4-BE49-F238E27FC236}">
                <a16:creationId xmlns:a16="http://schemas.microsoft.com/office/drawing/2014/main" id="{C29F7C4C-C4C7-5542-B2BA-BE2CC24A1433}"/>
              </a:ext>
            </a:extLst>
          </p:cNvPr>
          <p:cNvSpPr txBox="1">
            <a:spLocks/>
          </p:cNvSpPr>
          <p:nvPr/>
        </p:nvSpPr>
        <p:spPr>
          <a:xfrm>
            <a:off x="6980026" y="5726651"/>
            <a:ext cx="3113098" cy="123893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endParaRPr lang="en-IN" sz="1400" dirty="0">
              <a:solidFill>
                <a:schemeClr val="tx1">
                  <a:lumMod val="75000"/>
                  <a:lumOff val="25000"/>
                </a:schemeClr>
              </a:solidFill>
            </a:endParaRPr>
          </a:p>
          <a:p>
            <a:pPr marL="0" indent="0">
              <a:lnSpc>
                <a:spcPct val="100000"/>
              </a:lnSpc>
              <a:spcBef>
                <a:spcPts val="0"/>
              </a:spcBef>
              <a:buNone/>
            </a:pPr>
            <a:endParaRPr lang="en-US" sz="1400" dirty="0">
              <a:solidFill>
                <a:schemeClr val="tx1">
                  <a:lumMod val="75000"/>
                  <a:lumOff val="25000"/>
                </a:schemeClr>
              </a:solidFill>
            </a:endParaRPr>
          </a:p>
        </p:txBody>
      </p:sp>
      <p:sp>
        <p:nvSpPr>
          <p:cNvPr id="66" name="Rounded Rectangle 65">
            <a:extLst>
              <a:ext uri="{FF2B5EF4-FFF2-40B4-BE49-F238E27FC236}">
                <a16:creationId xmlns:a16="http://schemas.microsoft.com/office/drawing/2014/main" id="{76FFECE2-2348-0E4D-85E4-D7E845649706}"/>
              </a:ext>
            </a:extLst>
          </p:cNvPr>
          <p:cNvSpPr/>
          <p:nvPr/>
        </p:nvSpPr>
        <p:spPr>
          <a:xfrm>
            <a:off x="6124985" y="5141870"/>
            <a:ext cx="604695" cy="604695"/>
          </a:xfrm>
          <a:prstGeom prst="roundRect">
            <a:avLst>
              <a:gd name="adj" fmla="val 16554"/>
            </a:avLst>
          </a:prstGeom>
          <a:solidFill>
            <a:schemeClr val="accent4">
              <a:lumMod val="60000"/>
              <a:lumOff val="40000"/>
            </a:schemeClr>
          </a:solidFill>
          <a:ln w="12700" cap="flat" cmpd="sng" algn="ctr">
            <a:noFill/>
            <a:prstDash val="solid"/>
            <a:miter lim="800000"/>
          </a:ln>
          <a:effectLst/>
        </p:spPr>
        <p:txBody>
          <a:bodyPr lIns="0" tIns="0" rIns="0" bIns="0"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 name="TextBox 1">
            <a:extLst>
              <a:ext uri="{FF2B5EF4-FFF2-40B4-BE49-F238E27FC236}">
                <a16:creationId xmlns:a16="http://schemas.microsoft.com/office/drawing/2014/main" id="{BF7FFB0C-3AB2-1501-CF70-12293F03A184}"/>
              </a:ext>
            </a:extLst>
          </p:cNvPr>
          <p:cNvSpPr txBox="1"/>
          <p:nvPr/>
        </p:nvSpPr>
        <p:spPr>
          <a:xfrm>
            <a:off x="1624209" y="5167218"/>
            <a:ext cx="2775252" cy="553998"/>
          </a:xfrm>
          <a:prstGeom prst="rect">
            <a:avLst/>
          </a:prstGeom>
          <a:noFill/>
        </p:spPr>
        <p:txBody>
          <a:bodyPr wrap="square" lIns="0" tIns="0" rIns="0" bIns="0" rtlCol="0" anchor="ctr">
            <a:spAutoFit/>
          </a:bodyPr>
          <a:lstStyle/>
          <a:p>
            <a:pPr algn="ctr"/>
            <a:r>
              <a:rPr lang="en-IN" b="1" dirty="0">
                <a:solidFill>
                  <a:schemeClr val="accent5"/>
                </a:solidFill>
              </a:rPr>
              <a:t>Sense of community and solidarity</a:t>
            </a:r>
            <a:endParaRPr lang="en-US" b="1" dirty="0">
              <a:solidFill>
                <a:schemeClr val="accent5"/>
              </a:solidFill>
            </a:endParaRPr>
          </a:p>
        </p:txBody>
      </p:sp>
      <p:sp>
        <p:nvSpPr>
          <p:cNvPr id="3" name="TextBox 2">
            <a:extLst>
              <a:ext uri="{FF2B5EF4-FFF2-40B4-BE49-F238E27FC236}">
                <a16:creationId xmlns:a16="http://schemas.microsoft.com/office/drawing/2014/main" id="{A05F00A6-B6D1-09E3-4683-E311FD923C9A}"/>
              </a:ext>
            </a:extLst>
          </p:cNvPr>
          <p:cNvSpPr txBox="1"/>
          <p:nvPr/>
        </p:nvSpPr>
        <p:spPr>
          <a:xfrm>
            <a:off x="6516954" y="2090344"/>
            <a:ext cx="3576170" cy="553998"/>
          </a:xfrm>
          <a:prstGeom prst="rect">
            <a:avLst/>
          </a:prstGeom>
          <a:noFill/>
          <a:ln>
            <a:noFill/>
          </a:ln>
        </p:spPr>
        <p:txBody>
          <a:bodyPr wrap="square" lIns="0" tIns="0" rIns="0" bIns="0" rtlCol="0" anchor="ctr">
            <a:spAutoFit/>
          </a:bodyPr>
          <a:lstStyle/>
          <a:p>
            <a:pPr algn="ctr"/>
            <a:r>
              <a:rPr lang="en-IN" b="1" dirty="0">
                <a:solidFill>
                  <a:srgbClr val="CC6600"/>
                </a:solidFill>
              </a:rPr>
              <a:t>Integration with Microsoft’s operating system</a:t>
            </a:r>
            <a:endParaRPr lang="en-US" b="1" dirty="0">
              <a:solidFill>
                <a:srgbClr val="CC6600"/>
              </a:solidFill>
            </a:endParaRPr>
          </a:p>
        </p:txBody>
      </p:sp>
      <p:sp>
        <p:nvSpPr>
          <p:cNvPr id="4" name="Rounded Rectangle 59">
            <a:extLst>
              <a:ext uri="{FF2B5EF4-FFF2-40B4-BE49-F238E27FC236}">
                <a16:creationId xmlns:a16="http://schemas.microsoft.com/office/drawing/2014/main" id="{2EBE417E-5A40-E535-252D-19B949328B1E}"/>
              </a:ext>
            </a:extLst>
          </p:cNvPr>
          <p:cNvSpPr/>
          <p:nvPr/>
        </p:nvSpPr>
        <p:spPr>
          <a:xfrm>
            <a:off x="6124985" y="2099206"/>
            <a:ext cx="604695" cy="604695"/>
          </a:xfrm>
          <a:prstGeom prst="roundRect">
            <a:avLst>
              <a:gd name="adj" fmla="val 16554"/>
            </a:avLst>
          </a:prstGeom>
          <a:solidFill>
            <a:srgbClr val="CC6600"/>
          </a:solidFill>
          <a:ln w="12700" cap="flat" cmpd="sng" algn="ctr">
            <a:noFill/>
            <a:prstDash val="solid"/>
            <a:miter lim="800000"/>
          </a:ln>
          <a:effectLst/>
        </p:spPr>
        <p:txBody>
          <a:bodyPr lIns="0" tIns="0" rIns="0" bIns="0"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highlight>
                <a:srgbClr val="CC6600"/>
              </a:highlight>
              <a:uLnTx/>
              <a:uFillTx/>
            </a:endParaRPr>
          </a:p>
        </p:txBody>
      </p:sp>
      <p:sp>
        <p:nvSpPr>
          <p:cNvPr id="5" name="TextBox 4">
            <a:extLst>
              <a:ext uri="{FF2B5EF4-FFF2-40B4-BE49-F238E27FC236}">
                <a16:creationId xmlns:a16="http://schemas.microsoft.com/office/drawing/2014/main" id="{5B364886-AAF3-238D-0D46-158B15D2432E}"/>
              </a:ext>
            </a:extLst>
          </p:cNvPr>
          <p:cNvSpPr txBox="1"/>
          <p:nvPr/>
        </p:nvSpPr>
        <p:spPr>
          <a:xfrm>
            <a:off x="6813624" y="3062878"/>
            <a:ext cx="4236294" cy="553998"/>
          </a:xfrm>
          <a:prstGeom prst="rect">
            <a:avLst/>
          </a:prstGeom>
          <a:noFill/>
          <a:ln>
            <a:noFill/>
          </a:ln>
        </p:spPr>
        <p:txBody>
          <a:bodyPr wrap="square" lIns="0" tIns="0" rIns="0" bIns="0" rtlCol="0" anchor="ctr">
            <a:spAutoFit/>
          </a:bodyPr>
          <a:lstStyle/>
          <a:p>
            <a:pPr algn="ctr"/>
            <a:r>
              <a:rPr lang="en-US" b="1" dirty="0">
                <a:solidFill>
                  <a:srgbClr val="972F8B"/>
                </a:solidFill>
                <a:latin typeface="-apple-system"/>
              </a:rPr>
              <a:t>Showcases Innovation</a:t>
            </a:r>
            <a:r>
              <a:rPr lang="en-US" b="1" i="0" dirty="0">
                <a:solidFill>
                  <a:srgbClr val="972F8B"/>
                </a:solidFill>
                <a:effectLst/>
                <a:latin typeface="-apple-system"/>
              </a:rPr>
              <a:t> and leadership in developing cutting-edge technologies</a:t>
            </a:r>
            <a:endParaRPr lang="en-US" b="1" dirty="0">
              <a:solidFill>
                <a:srgbClr val="972F8B"/>
              </a:solidFill>
            </a:endParaRPr>
          </a:p>
        </p:txBody>
      </p:sp>
      <p:sp>
        <p:nvSpPr>
          <p:cNvPr id="6" name="Rounded Rectangle 59">
            <a:extLst>
              <a:ext uri="{FF2B5EF4-FFF2-40B4-BE49-F238E27FC236}">
                <a16:creationId xmlns:a16="http://schemas.microsoft.com/office/drawing/2014/main" id="{C03785D5-A117-B5EA-F555-1937D3B11158}"/>
              </a:ext>
            </a:extLst>
          </p:cNvPr>
          <p:cNvSpPr/>
          <p:nvPr/>
        </p:nvSpPr>
        <p:spPr>
          <a:xfrm>
            <a:off x="6118466" y="3032454"/>
            <a:ext cx="604695" cy="604695"/>
          </a:xfrm>
          <a:prstGeom prst="roundRect">
            <a:avLst>
              <a:gd name="adj" fmla="val 16554"/>
            </a:avLst>
          </a:prstGeom>
          <a:solidFill>
            <a:srgbClr val="972F8B"/>
          </a:solidFill>
          <a:ln w="12700" cap="flat" cmpd="sng" algn="ctr">
            <a:solidFill>
              <a:srgbClr val="972F8B"/>
            </a:solidFill>
            <a:prstDash val="solid"/>
            <a:miter lim="800000"/>
          </a:ln>
          <a:effectLst/>
        </p:spPr>
        <p:txBody>
          <a:bodyPr lIns="0" tIns="0" rIns="0" bIns="0"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1543530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9DE6D6-4B26-41BE-890B-056C130944AA}"/>
              </a:ext>
            </a:extLst>
          </p:cNvPr>
          <p:cNvSpPr/>
          <p:nvPr/>
        </p:nvSpPr>
        <p:spPr>
          <a:xfrm>
            <a:off x="6096000" y="1182825"/>
            <a:ext cx="2248728" cy="945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64BA16F2-A6B3-DDBF-71C9-C24077131EE8}"/>
              </a:ext>
            </a:extLst>
          </p:cNvPr>
          <p:cNvPicPr>
            <a:picLocks noGrp="1" noChangeAspect="1"/>
          </p:cNvPicPr>
          <p:nvPr>
            <p:ph type="pic" sz="quarter" idx="10"/>
          </p:nvPr>
        </p:nvPicPr>
        <p:blipFill>
          <a:blip r:embed="rId3"/>
          <a:srcRect/>
          <a:stretch/>
        </p:blipFill>
        <p:spPr>
          <a:xfrm>
            <a:off x="710812" y="776169"/>
            <a:ext cx="5305661" cy="5305661"/>
          </a:xfrm>
        </p:spPr>
      </p:pic>
      <p:sp>
        <p:nvSpPr>
          <p:cNvPr id="2" name="TextBox 1">
            <a:extLst>
              <a:ext uri="{FF2B5EF4-FFF2-40B4-BE49-F238E27FC236}">
                <a16:creationId xmlns:a16="http://schemas.microsoft.com/office/drawing/2014/main" id="{B88455F3-FF8D-C338-50C4-7A0A176F012E}"/>
              </a:ext>
            </a:extLst>
          </p:cNvPr>
          <p:cNvSpPr txBox="1"/>
          <p:nvPr/>
        </p:nvSpPr>
        <p:spPr>
          <a:xfrm>
            <a:off x="6368608" y="3332480"/>
            <a:ext cx="3403600" cy="923330"/>
          </a:xfrm>
          <a:prstGeom prst="rect">
            <a:avLst/>
          </a:prstGeom>
          <a:noFill/>
        </p:spPr>
        <p:txBody>
          <a:bodyPr wrap="square" rtlCol="0">
            <a:spAutoFit/>
          </a:bodyPr>
          <a:lstStyle/>
          <a:p>
            <a:r>
              <a:rPr lang="en-US" b="1" cap="all" dirty="0">
                <a:solidFill>
                  <a:schemeClr val="accent1"/>
                </a:solidFill>
                <a:latin typeface="Aptos Light" panose="020F0502020204030204" pitchFamily="34" charset="0"/>
                <a:ea typeface="+mj-ea"/>
                <a:cs typeface="Futura" panose="020B0602020204020303" pitchFamily="34" charset="-79"/>
              </a:rPr>
              <a:t>“We’re changing the world with technology”</a:t>
            </a:r>
            <a:r>
              <a:rPr lang="en-US" b="1" cap="all" dirty="0">
                <a:solidFill>
                  <a:schemeClr val="accent1"/>
                </a:solidFill>
                <a:ea typeface="+mj-ea"/>
                <a:cs typeface="Futura" panose="020B0602020204020303" pitchFamily="34" charset="-79"/>
              </a:rPr>
              <a:t>		                    ~ Bill Gates</a:t>
            </a:r>
            <a:endParaRPr lang="en-IN" b="1" cap="all" dirty="0">
              <a:solidFill>
                <a:schemeClr val="accent1"/>
              </a:solidFill>
              <a:ea typeface="+mj-ea"/>
              <a:cs typeface="Futura" panose="020B0602020204020303" pitchFamily="34" charset="-79"/>
            </a:endParaRPr>
          </a:p>
        </p:txBody>
      </p:sp>
    </p:spTree>
    <p:extLst>
      <p:ext uri="{BB962C8B-B14F-4D97-AF65-F5344CB8AC3E}">
        <p14:creationId xmlns:p14="http://schemas.microsoft.com/office/powerpoint/2010/main" val="3413710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3">
            <a:extLst>
              <a:ext uri="{FF2B5EF4-FFF2-40B4-BE49-F238E27FC236}">
                <a16:creationId xmlns:a16="http://schemas.microsoft.com/office/drawing/2014/main" id="{ACE661C0-080B-09C2-1D52-0E4508E23A0D}"/>
              </a:ext>
            </a:extLst>
          </p:cNvPr>
          <p:cNvSpPr>
            <a:spLocks noGrp="1"/>
          </p:cNvSpPr>
          <p:nvPr>
            <p:ph type="sldNum" sz="quarter" idx="12"/>
          </p:nvPr>
        </p:nvSpPr>
        <p:spPr>
          <a:xfrm>
            <a:off x="11363696" y="6455739"/>
            <a:ext cx="294460" cy="187367"/>
          </a:xfrm>
        </p:spPr>
        <p:txBody>
          <a:bodyPr vert="horz" lIns="0" tIns="0" rIns="0" bIns="0" rtlCol="0" anchor="ctr">
            <a:normAutofit/>
          </a:bodyPr>
          <a:lstStyle/>
          <a:p>
            <a:pPr>
              <a:spcAft>
                <a:spcPts val="600"/>
              </a:spcAft>
            </a:pPr>
            <a:r>
              <a:rPr lang="en-GB" dirty="0"/>
              <a:t>3</a:t>
            </a:r>
          </a:p>
        </p:txBody>
      </p:sp>
      <p:sp>
        <p:nvSpPr>
          <p:cNvPr id="16" name="Rectangle 15">
            <a:extLst>
              <a:ext uri="{FF2B5EF4-FFF2-40B4-BE49-F238E27FC236}">
                <a16:creationId xmlns:a16="http://schemas.microsoft.com/office/drawing/2014/main" id="{9DAF2D17-B1D3-CC4A-A09F-3C9C23DADDCD}"/>
              </a:ext>
            </a:extLst>
          </p:cNvPr>
          <p:cNvSpPr/>
          <p:nvPr/>
        </p:nvSpPr>
        <p:spPr>
          <a:xfrm>
            <a:off x="5442333" y="1515627"/>
            <a:ext cx="6472915" cy="4422465"/>
          </a:xfrm>
          <a:prstGeom prst="rect">
            <a:avLst/>
          </a:prstGeom>
          <a:solidFill>
            <a:schemeClr val="tx2">
              <a:lumMod val="20000"/>
              <a:lumOff val="80000"/>
            </a:schemeClr>
          </a:solidFill>
          <a:ln>
            <a:solidFill>
              <a:schemeClr val="bg2">
                <a:lumMod val="90000"/>
              </a:schemeClr>
            </a:solidFill>
          </a:ln>
        </p:spPr>
        <p:txBody>
          <a:bodyPr vert="horz" lIns="91440" tIns="45720" rIns="91440" bIns="45720" rtlCol="0">
            <a:normAutofit lnSpcReduction="10000"/>
          </a:bodyPr>
          <a:lstStyle/>
          <a:p>
            <a:pPr algn="just"/>
            <a:r>
              <a:rPr lang="en-US" dirty="0">
                <a:solidFill>
                  <a:srgbClr val="111111"/>
                </a:solidFill>
                <a:latin typeface="Times New Roman" panose="02020603050405020304" pitchFamily="18" charset="0"/>
                <a:cs typeface="Times New Roman" panose="02020603050405020304" pitchFamily="18" charset="0"/>
              </a:rPr>
              <a:t>In today’s interconnected world, digital safety is a crucial aspect of overall security, and it affects women in urban areas just as much as physical safety.</a:t>
            </a:r>
          </a:p>
          <a:p>
            <a:pPr marL="285750" indent="-285750" algn="just">
              <a:buFont typeface="Wingdings" panose="05000000000000000000" pitchFamily="2" charset="2"/>
              <a:buChar char="§"/>
            </a:pPr>
            <a:endParaRPr lang="en-US" dirty="0">
              <a:solidFill>
                <a:srgbClr val="11111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solidFill>
                  <a:srgbClr val="111111"/>
                </a:solidFill>
                <a:latin typeface="Times New Roman" panose="02020603050405020304" pitchFamily="18" charset="0"/>
                <a:cs typeface="Times New Roman" panose="02020603050405020304" pitchFamily="18" charset="0"/>
              </a:rPr>
              <a:t>Cyber violence against women and girls is a </a:t>
            </a:r>
            <a:r>
              <a:rPr lang="en-US" b="0" i="0" dirty="0">
                <a:solidFill>
                  <a:srgbClr val="111111"/>
                </a:solidFill>
                <a:effectLst/>
                <a:latin typeface="Times New Roman" panose="02020603050405020304" pitchFamily="18" charset="0"/>
                <a:cs typeface="Times New Roman" panose="02020603050405020304" pitchFamily="18" charset="0"/>
              </a:rPr>
              <a:t>global human rights violation that affects millions of women and girls</a:t>
            </a:r>
          </a:p>
          <a:p>
            <a:pPr marL="285750" indent="-285750" algn="just">
              <a:buFont typeface="Wingdings" panose="05000000000000000000" pitchFamily="2" charset="2"/>
              <a:buChar char="§"/>
            </a:pPr>
            <a:endParaRPr lang="en-US" b="0" i="0" dirty="0">
              <a:solidFill>
                <a:srgbClr val="11111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b="0" i="0" dirty="0">
                <a:solidFill>
                  <a:srgbClr val="111111"/>
                </a:solidFill>
                <a:effectLst/>
                <a:latin typeface="Times New Roman" panose="02020603050405020304" pitchFamily="18" charset="0"/>
                <a:cs typeface="Times New Roman" panose="02020603050405020304" pitchFamily="18" charset="0"/>
              </a:rPr>
              <a:t>Committed, assisted or aggravated by the use of ICTs, such as internet, social media, mobile phones, email, etc.</a:t>
            </a:r>
          </a:p>
          <a:p>
            <a:pPr marL="285750" indent="-285750" algn="just">
              <a:buFont typeface="Wingdings" panose="05000000000000000000" pitchFamily="2" charset="2"/>
              <a:buChar char="§"/>
            </a:pPr>
            <a:endParaRPr lang="en-US" b="0" i="0" dirty="0">
              <a:solidFill>
                <a:srgbClr val="11111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b="0" i="0" dirty="0">
                <a:solidFill>
                  <a:srgbClr val="111111"/>
                </a:solidFill>
                <a:effectLst/>
                <a:latin typeface="Times New Roman" panose="02020603050405020304" pitchFamily="18" charset="0"/>
                <a:cs typeface="Times New Roman" panose="02020603050405020304" pitchFamily="18" charset="0"/>
              </a:rPr>
              <a:t>Includes cyberstalking, harassment, bullying, hate speech, threats, blackmail, pornography, and exploitation</a:t>
            </a:r>
          </a:p>
          <a:p>
            <a:pPr marL="285750" indent="-285750" algn="just">
              <a:buFont typeface="Wingdings" panose="05000000000000000000" pitchFamily="2" charset="2"/>
              <a:buChar char="§"/>
            </a:pPr>
            <a:endParaRPr lang="en-US" b="0" i="0" dirty="0">
              <a:solidFill>
                <a:srgbClr val="11111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b="0" i="0" dirty="0">
                <a:solidFill>
                  <a:srgbClr val="111111"/>
                </a:solidFill>
                <a:effectLst/>
                <a:latin typeface="Times New Roman" panose="02020603050405020304" pitchFamily="18" charset="0"/>
                <a:cs typeface="Times New Roman" panose="02020603050405020304" pitchFamily="18" charset="0"/>
              </a:rPr>
              <a:t>Impacts physical, psychological, social and economic well-being of victims/survivors</a:t>
            </a:r>
          </a:p>
          <a:p>
            <a:pPr marL="285750" indent="-285750" algn="just">
              <a:buFont typeface="Wingdings" panose="05000000000000000000" pitchFamily="2" charset="2"/>
              <a:buChar char="§"/>
            </a:pPr>
            <a:endParaRPr lang="en-US" b="0" i="0" dirty="0">
              <a:solidFill>
                <a:srgbClr val="11111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b="0" i="0" dirty="0">
                <a:solidFill>
                  <a:srgbClr val="111111"/>
                </a:solidFill>
                <a:effectLst/>
                <a:latin typeface="Times New Roman" panose="02020603050405020304" pitchFamily="18" charset="0"/>
                <a:cs typeface="Times New Roman" panose="02020603050405020304" pitchFamily="18" charset="0"/>
              </a:rPr>
              <a:t>Requires urgent attention and action from all stakeholders</a:t>
            </a:r>
          </a:p>
          <a:p>
            <a:pPr algn="just">
              <a:lnSpc>
                <a:spcPct val="90000"/>
              </a:lnSpc>
              <a:spcAft>
                <a:spcPts val="600"/>
              </a:spcAft>
            </a:pPr>
            <a:endParaRPr lang="en-IN" b="0" i="0" dirty="0">
              <a:solidFill>
                <a:srgbClr val="111111"/>
              </a:solidFill>
              <a:effectLst/>
              <a:latin typeface="Times New Roman" panose="02020603050405020304" pitchFamily="18" charset="0"/>
              <a:cs typeface="Times New Roman" panose="02020603050405020304" pitchFamily="18" charset="0"/>
            </a:endParaRPr>
          </a:p>
          <a:p>
            <a:pPr algn="just">
              <a:lnSpc>
                <a:spcPct val="90000"/>
              </a:lnSpc>
              <a:spcAft>
                <a:spcPts val="600"/>
              </a:spcAft>
            </a:pPr>
            <a:endParaRPr lang="en-GB" sz="1400" dirty="0">
              <a:cs typeface="Times New Roman" panose="02020603050405020304" pitchFamily="18" charset="0"/>
            </a:endParaRPr>
          </a:p>
        </p:txBody>
      </p:sp>
      <p:sp>
        <p:nvSpPr>
          <p:cNvPr id="6" name="Title 5">
            <a:extLst>
              <a:ext uri="{FF2B5EF4-FFF2-40B4-BE49-F238E27FC236}">
                <a16:creationId xmlns:a16="http://schemas.microsoft.com/office/drawing/2014/main" id="{018ABA25-3944-4409-B720-C39BBB2B147F}"/>
              </a:ext>
            </a:extLst>
          </p:cNvPr>
          <p:cNvSpPr>
            <a:spLocks noGrp="1"/>
          </p:cNvSpPr>
          <p:nvPr>
            <p:ph type="title"/>
          </p:nvPr>
        </p:nvSpPr>
        <p:spPr>
          <a:xfrm>
            <a:off x="464800" y="418794"/>
            <a:ext cx="5295440" cy="505219"/>
          </a:xfrm>
        </p:spPr>
        <p:txBody>
          <a:bodyPr vert="horz" lIns="0" tIns="0" rIns="0" bIns="0" rtlCol="0" anchor="b">
            <a:normAutofit/>
          </a:bodyPr>
          <a:lstStyle/>
          <a:p>
            <a:r>
              <a:rPr lang="en-GB" sz="3600" dirty="0">
                <a:solidFill>
                  <a:schemeClr val="accent1"/>
                </a:solidFill>
                <a:cs typeface="Futura" panose="020B0602020204020303" pitchFamily="34" charset="-79"/>
              </a:rPr>
              <a:t>PROBLEM STATEMENT</a:t>
            </a:r>
          </a:p>
        </p:txBody>
      </p:sp>
      <p:sp>
        <p:nvSpPr>
          <p:cNvPr id="20" name="Rectangle 19">
            <a:extLst>
              <a:ext uri="{FF2B5EF4-FFF2-40B4-BE49-F238E27FC236}">
                <a16:creationId xmlns:a16="http://schemas.microsoft.com/office/drawing/2014/main" id="{E7513A7F-1FCE-4688-904B-4A3714209A65}"/>
              </a:ext>
            </a:extLst>
          </p:cNvPr>
          <p:cNvSpPr/>
          <p:nvPr/>
        </p:nvSpPr>
        <p:spPr>
          <a:xfrm>
            <a:off x="5976255" y="4651565"/>
            <a:ext cx="6032241" cy="1787640"/>
          </a:xfrm>
          <a:prstGeom prst="rect">
            <a:avLst/>
          </a:prstGeom>
        </p:spPr>
        <p:txBody>
          <a:bodyPr vert="horz" lIns="91440" tIns="45720" rIns="91440" bIns="45720" rtlCol="0">
            <a:normAutofit/>
          </a:bodyPr>
          <a:lstStyle/>
          <a:p>
            <a:pPr marL="171450" indent="-171450" algn="just">
              <a:lnSpc>
                <a:spcPct val="90000"/>
              </a:lnSpc>
              <a:spcAft>
                <a:spcPts val="600"/>
              </a:spcAft>
              <a:buFont typeface="Arial" panose="020B0604020202020204" pitchFamily="34" charset="0"/>
              <a:buChar char="•"/>
            </a:pPr>
            <a:endParaRPr lang="en-GB" sz="1400" b="1" dirty="0"/>
          </a:p>
          <a:p>
            <a:pPr algn="just">
              <a:lnSpc>
                <a:spcPct val="90000"/>
              </a:lnSpc>
              <a:spcAft>
                <a:spcPts val="600"/>
              </a:spcAft>
            </a:pPr>
            <a:endParaRPr lang="en-GB" sz="1100" b="1" dirty="0"/>
          </a:p>
        </p:txBody>
      </p:sp>
      <p:pic>
        <p:nvPicPr>
          <p:cNvPr id="3" name="Content Placeholder 2">
            <a:extLst>
              <a:ext uri="{FF2B5EF4-FFF2-40B4-BE49-F238E27FC236}">
                <a16:creationId xmlns:a16="http://schemas.microsoft.com/office/drawing/2014/main" id="{814D8364-DB38-42FB-9495-EDFD6080C3BA}"/>
              </a:ext>
            </a:extLst>
          </p:cNvPr>
          <p:cNvPicPr>
            <a:picLocks noGrp="1" noChangeAspect="1"/>
          </p:cNvPicPr>
          <p:nvPr>
            <p:ph sz="half" idx="2"/>
          </p:nvPr>
        </p:nvPicPr>
        <p:blipFill>
          <a:blip r:embed="rId3"/>
          <a:stretch>
            <a:fillRect/>
          </a:stretch>
        </p:blipFill>
        <p:spPr>
          <a:xfrm>
            <a:off x="464800" y="1515628"/>
            <a:ext cx="4205024" cy="4422464"/>
          </a:xfrm>
        </p:spPr>
      </p:pic>
    </p:spTree>
    <p:extLst>
      <p:ext uri="{BB962C8B-B14F-4D97-AF65-F5344CB8AC3E}">
        <p14:creationId xmlns:p14="http://schemas.microsoft.com/office/powerpoint/2010/main" val="3073760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1">
            <a:extLst>
              <a:ext uri="{FF2B5EF4-FFF2-40B4-BE49-F238E27FC236}">
                <a16:creationId xmlns:a16="http://schemas.microsoft.com/office/drawing/2014/main" id="{3E58E6AF-CBC7-1E0D-CEB0-EF9E78B27036}"/>
              </a:ext>
            </a:extLst>
          </p:cNvPr>
          <p:cNvSpPr>
            <a:spLocks noGrp="1"/>
          </p:cNvSpPr>
          <p:nvPr>
            <p:ph type="sldNum" sz="quarter" idx="4294967295"/>
          </p:nvPr>
        </p:nvSpPr>
        <p:spPr>
          <a:xfrm>
            <a:off x="11363696" y="6455739"/>
            <a:ext cx="294460" cy="187367"/>
          </a:xfrm>
        </p:spPr>
        <p:txBody>
          <a:bodyPr/>
          <a:lstStyle/>
          <a:p>
            <a:pPr rtl="0">
              <a:spcAft>
                <a:spcPts val="600"/>
              </a:spcAft>
            </a:pPr>
            <a:fld id="{9EC71654-96A5-4280-94F3-931C61A9F92C}" type="slidenum">
              <a:rPr lang="en-GB" noProof="0" smtClean="0"/>
              <a:pPr rtl="0">
                <a:spcAft>
                  <a:spcPts val="600"/>
                </a:spcAft>
              </a:pPr>
              <a:t>3</a:t>
            </a:fld>
            <a:endParaRPr lang="en-GB" noProof="0"/>
          </a:p>
        </p:txBody>
      </p:sp>
      <p:sp>
        <p:nvSpPr>
          <p:cNvPr id="12" name="Title 3">
            <a:extLst>
              <a:ext uri="{FF2B5EF4-FFF2-40B4-BE49-F238E27FC236}">
                <a16:creationId xmlns:a16="http://schemas.microsoft.com/office/drawing/2014/main" id="{C807E795-A937-C79E-A0B9-465C94A96CAE}"/>
              </a:ext>
            </a:extLst>
          </p:cNvPr>
          <p:cNvSpPr>
            <a:spLocks noGrp="1"/>
          </p:cNvSpPr>
          <p:nvPr>
            <p:ph type="title"/>
          </p:nvPr>
        </p:nvSpPr>
        <p:spPr>
          <a:xfrm>
            <a:off x="277549" y="206268"/>
            <a:ext cx="11150600" cy="920336"/>
          </a:xfrm>
        </p:spPr>
        <p:txBody>
          <a:bodyPr/>
          <a:lstStyle/>
          <a:p>
            <a:r>
              <a:rPr lang="en-US" sz="3600" dirty="0">
                <a:solidFill>
                  <a:schemeClr val="accent1"/>
                </a:solidFill>
                <a:cs typeface="Futura" panose="020B0602020204020303" pitchFamily="34" charset="-79"/>
              </a:rPr>
              <a:t>Present situation</a:t>
            </a:r>
            <a:br>
              <a:rPr lang="en-US" sz="3600" dirty="0">
                <a:solidFill>
                  <a:schemeClr val="accent1"/>
                </a:solidFill>
                <a:cs typeface="Futura" panose="020B0602020204020303" pitchFamily="34" charset="-79"/>
              </a:rPr>
            </a:br>
            <a:r>
              <a:rPr lang="en-US" dirty="0"/>
              <a:t>				</a:t>
            </a:r>
            <a:endParaRPr lang="en-US" sz="2800" dirty="0">
              <a:solidFill>
                <a:schemeClr val="accent1"/>
              </a:solidFill>
              <a:cs typeface="Futura" panose="020B0602020204020303" pitchFamily="34" charset="-79"/>
            </a:endParaRPr>
          </a:p>
        </p:txBody>
      </p:sp>
      <p:sp>
        <p:nvSpPr>
          <p:cNvPr id="43" name="Text Placeholder 32">
            <a:extLst>
              <a:ext uri="{FF2B5EF4-FFF2-40B4-BE49-F238E27FC236}">
                <a16:creationId xmlns:a16="http://schemas.microsoft.com/office/drawing/2014/main" id="{6AED9A6D-6AD8-4146-9D76-3CBC293883B4}"/>
              </a:ext>
            </a:extLst>
          </p:cNvPr>
          <p:cNvSpPr txBox="1">
            <a:spLocks/>
          </p:cNvSpPr>
          <p:nvPr/>
        </p:nvSpPr>
        <p:spPr>
          <a:xfrm flipH="1">
            <a:off x="2558086" y="1148891"/>
            <a:ext cx="2612100" cy="7919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spcBef>
                <a:spcPts val="0"/>
              </a:spcBef>
              <a:buNone/>
            </a:pPr>
            <a:endParaRPr lang="en-US" sz="1400" dirty="0">
              <a:solidFill>
                <a:schemeClr val="tx1">
                  <a:lumMod val="75000"/>
                  <a:lumOff val="25000"/>
                </a:schemeClr>
              </a:solidFill>
            </a:endParaRPr>
          </a:p>
        </p:txBody>
      </p:sp>
      <p:sp>
        <p:nvSpPr>
          <p:cNvPr id="45" name="Text Placeholder 32">
            <a:extLst>
              <a:ext uri="{FF2B5EF4-FFF2-40B4-BE49-F238E27FC236}">
                <a16:creationId xmlns:a16="http://schemas.microsoft.com/office/drawing/2014/main" id="{BB7546B4-3CA2-FE4F-B327-6FC64401587A}"/>
              </a:ext>
            </a:extLst>
          </p:cNvPr>
          <p:cNvSpPr txBox="1">
            <a:spLocks/>
          </p:cNvSpPr>
          <p:nvPr/>
        </p:nvSpPr>
        <p:spPr>
          <a:xfrm flipH="1">
            <a:off x="1476392" y="4567138"/>
            <a:ext cx="3212572" cy="97092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spcBef>
                <a:spcPts val="0"/>
              </a:spcBef>
              <a:buNone/>
            </a:pPr>
            <a:endParaRPr lang="en-IN" sz="1400" dirty="0">
              <a:solidFill>
                <a:schemeClr val="tx1">
                  <a:lumMod val="75000"/>
                  <a:lumOff val="25000"/>
                </a:schemeClr>
              </a:solidFill>
            </a:endParaRPr>
          </a:p>
        </p:txBody>
      </p:sp>
      <p:sp>
        <p:nvSpPr>
          <p:cNvPr id="50" name="Text Placeholder 32">
            <a:extLst>
              <a:ext uri="{FF2B5EF4-FFF2-40B4-BE49-F238E27FC236}">
                <a16:creationId xmlns:a16="http://schemas.microsoft.com/office/drawing/2014/main" id="{74677835-962E-CD45-874F-445A5A8A145E}"/>
              </a:ext>
            </a:extLst>
          </p:cNvPr>
          <p:cNvSpPr txBox="1">
            <a:spLocks/>
          </p:cNvSpPr>
          <p:nvPr/>
        </p:nvSpPr>
        <p:spPr>
          <a:xfrm>
            <a:off x="7021815" y="1413683"/>
            <a:ext cx="2942186" cy="9646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endParaRPr lang="en-US" sz="1400" dirty="0">
              <a:solidFill>
                <a:schemeClr val="tx1">
                  <a:lumMod val="75000"/>
                  <a:lumOff val="25000"/>
                </a:schemeClr>
              </a:solidFill>
            </a:endParaRPr>
          </a:p>
        </p:txBody>
      </p:sp>
      <p:sp>
        <p:nvSpPr>
          <p:cNvPr id="52" name="Text Placeholder 32">
            <a:extLst>
              <a:ext uri="{FF2B5EF4-FFF2-40B4-BE49-F238E27FC236}">
                <a16:creationId xmlns:a16="http://schemas.microsoft.com/office/drawing/2014/main" id="{6FDBDEFE-635E-C440-9178-85EBD4424BB2}"/>
              </a:ext>
            </a:extLst>
          </p:cNvPr>
          <p:cNvSpPr txBox="1">
            <a:spLocks/>
          </p:cNvSpPr>
          <p:nvPr/>
        </p:nvSpPr>
        <p:spPr>
          <a:xfrm>
            <a:off x="7021815" y="2986596"/>
            <a:ext cx="3113098" cy="123893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endParaRPr lang="en-IN" sz="1400" dirty="0">
              <a:solidFill>
                <a:schemeClr val="tx1">
                  <a:lumMod val="75000"/>
                  <a:lumOff val="25000"/>
                </a:schemeClr>
              </a:solidFill>
            </a:endParaRPr>
          </a:p>
          <a:p>
            <a:pPr marL="0" indent="0">
              <a:lnSpc>
                <a:spcPct val="100000"/>
              </a:lnSpc>
              <a:spcBef>
                <a:spcPts val="0"/>
              </a:spcBef>
              <a:buNone/>
            </a:pPr>
            <a:endParaRPr lang="en-US" sz="1400" dirty="0">
              <a:solidFill>
                <a:schemeClr val="tx1">
                  <a:lumMod val="75000"/>
                  <a:lumOff val="25000"/>
                </a:schemeClr>
              </a:solidFill>
            </a:endParaRPr>
          </a:p>
        </p:txBody>
      </p:sp>
      <p:sp>
        <p:nvSpPr>
          <p:cNvPr id="7" name="Rectangle 6">
            <a:extLst>
              <a:ext uri="{FF2B5EF4-FFF2-40B4-BE49-F238E27FC236}">
                <a16:creationId xmlns:a16="http://schemas.microsoft.com/office/drawing/2014/main" id="{0439EEED-2DAD-B847-B962-82EDEED8B966}"/>
              </a:ext>
            </a:extLst>
          </p:cNvPr>
          <p:cNvSpPr/>
          <p:nvPr/>
        </p:nvSpPr>
        <p:spPr>
          <a:xfrm>
            <a:off x="328498" y="6144768"/>
            <a:ext cx="1634548" cy="597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32">
            <a:extLst>
              <a:ext uri="{FF2B5EF4-FFF2-40B4-BE49-F238E27FC236}">
                <a16:creationId xmlns:a16="http://schemas.microsoft.com/office/drawing/2014/main" id="{AB064D8F-8484-0C4C-B276-8EA22923C3CE}"/>
              </a:ext>
            </a:extLst>
          </p:cNvPr>
          <p:cNvSpPr txBox="1">
            <a:spLocks/>
          </p:cNvSpPr>
          <p:nvPr/>
        </p:nvSpPr>
        <p:spPr>
          <a:xfrm>
            <a:off x="6980027" y="4323988"/>
            <a:ext cx="3113098" cy="123893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endParaRPr lang="en-US" sz="1400" dirty="0">
              <a:solidFill>
                <a:schemeClr val="tx1">
                  <a:lumMod val="75000"/>
                  <a:lumOff val="25000"/>
                </a:schemeClr>
              </a:solidFill>
            </a:endParaRPr>
          </a:p>
        </p:txBody>
      </p:sp>
      <p:sp>
        <p:nvSpPr>
          <p:cNvPr id="62" name="Text Placeholder 32">
            <a:extLst>
              <a:ext uri="{FF2B5EF4-FFF2-40B4-BE49-F238E27FC236}">
                <a16:creationId xmlns:a16="http://schemas.microsoft.com/office/drawing/2014/main" id="{5C1DD2BE-5B80-AD42-AFA7-7267BA47A07F}"/>
              </a:ext>
            </a:extLst>
          </p:cNvPr>
          <p:cNvSpPr txBox="1">
            <a:spLocks/>
          </p:cNvSpPr>
          <p:nvPr/>
        </p:nvSpPr>
        <p:spPr>
          <a:xfrm flipH="1">
            <a:off x="1424154" y="5955420"/>
            <a:ext cx="3212572" cy="97092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IN" sz="1400" dirty="0">
              <a:solidFill>
                <a:schemeClr val="tx1">
                  <a:lumMod val="75000"/>
                  <a:lumOff val="25000"/>
                </a:schemeClr>
              </a:solidFill>
            </a:endParaRPr>
          </a:p>
          <a:p>
            <a:pPr marL="0" indent="0" algn="r">
              <a:lnSpc>
                <a:spcPct val="100000"/>
              </a:lnSpc>
              <a:spcBef>
                <a:spcPts val="0"/>
              </a:spcBef>
              <a:buNone/>
            </a:pPr>
            <a:endParaRPr lang="en-IN" sz="1400" dirty="0">
              <a:solidFill>
                <a:schemeClr val="tx1">
                  <a:lumMod val="75000"/>
                  <a:lumOff val="25000"/>
                </a:schemeClr>
              </a:solidFill>
            </a:endParaRPr>
          </a:p>
        </p:txBody>
      </p:sp>
      <p:sp>
        <p:nvSpPr>
          <p:cNvPr id="65" name="Text Placeholder 32">
            <a:extLst>
              <a:ext uri="{FF2B5EF4-FFF2-40B4-BE49-F238E27FC236}">
                <a16:creationId xmlns:a16="http://schemas.microsoft.com/office/drawing/2014/main" id="{C29F7C4C-C4C7-5542-B2BA-BE2CC24A1433}"/>
              </a:ext>
            </a:extLst>
          </p:cNvPr>
          <p:cNvSpPr txBox="1">
            <a:spLocks/>
          </p:cNvSpPr>
          <p:nvPr/>
        </p:nvSpPr>
        <p:spPr>
          <a:xfrm>
            <a:off x="6980026" y="5726651"/>
            <a:ext cx="3113098" cy="123893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endParaRPr lang="en-IN" sz="1400" dirty="0">
              <a:solidFill>
                <a:schemeClr val="tx1">
                  <a:lumMod val="75000"/>
                  <a:lumOff val="25000"/>
                </a:schemeClr>
              </a:solidFill>
            </a:endParaRPr>
          </a:p>
          <a:p>
            <a:pPr marL="0" indent="0">
              <a:lnSpc>
                <a:spcPct val="100000"/>
              </a:lnSpc>
              <a:spcBef>
                <a:spcPts val="0"/>
              </a:spcBef>
              <a:buNone/>
            </a:pPr>
            <a:endParaRPr lang="en-US" sz="1400" dirty="0">
              <a:solidFill>
                <a:schemeClr val="tx1">
                  <a:lumMod val="75000"/>
                  <a:lumOff val="25000"/>
                </a:schemeClr>
              </a:solidFill>
            </a:endParaRPr>
          </a:p>
        </p:txBody>
      </p:sp>
      <p:pic>
        <p:nvPicPr>
          <p:cNvPr id="1026" name="Picture 2" descr="Age 18-24 – Welcome to Falkirk Literacy">
            <a:extLst>
              <a:ext uri="{FF2B5EF4-FFF2-40B4-BE49-F238E27FC236}">
                <a16:creationId xmlns:a16="http://schemas.microsoft.com/office/drawing/2014/main" id="{8EDE777A-1B5B-5B7E-5B46-335B8BA6F5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779" y="1011582"/>
            <a:ext cx="1215621" cy="883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0758AEA-76C7-8F1C-9217-78C78EE1E1B2}"/>
              </a:ext>
            </a:extLst>
          </p:cNvPr>
          <p:cNvSpPr txBox="1"/>
          <p:nvPr/>
        </p:nvSpPr>
        <p:spPr>
          <a:xfrm>
            <a:off x="1564764" y="920892"/>
            <a:ext cx="6248400" cy="875432"/>
          </a:xfrm>
          <a:prstGeom prst="rect">
            <a:avLst/>
          </a:prstGeom>
          <a:noFill/>
        </p:spPr>
        <p:txBody>
          <a:bodyPr wrap="square">
            <a:spAutoFit/>
          </a:bodyPr>
          <a:lstStyle/>
          <a:p>
            <a:pPr algn="just">
              <a:lnSpc>
                <a:spcPct val="110000"/>
              </a:lnSpc>
              <a:spcAft>
                <a:spcPts val="600"/>
              </a:spcAft>
            </a:pPr>
            <a:r>
              <a:rPr lang="en-US" sz="1800" b="0" i="0" dirty="0">
                <a:solidFill>
                  <a:srgbClr val="111111"/>
                </a:solidFill>
                <a:effectLst/>
                <a:latin typeface="Times New Roman" panose="02020603050405020304" pitchFamily="18" charset="0"/>
                <a:cs typeface="Times New Roman" panose="02020603050405020304" pitchFamily="18" charset="0"/>
              </a:rPr>
              <a:t>Women between the ages of </a:t>
            </a:r>
            <a:r>
              <a:rPr lang="en-US" sz="2400" b="1" i="0" dirty="0">
                <a:solidFill>
                  <a:schemeClr val="accent6">
                    <a:lumMod val="75000"/>
                  </a:schemeClr>
                </a:solidFill>
                <a:effectLst/>
                <a:latin typeface="Times New Roman" panose="02020603050405020304" pitchFamily="18" charset="0"/>
                <a:cs typeface="Times New Roman" panose="02020603050405020304" pitchFamily="18" charset="0"/>
              </a:rPr>
              <a:t>18 and 24 </a:t>
            </a:r>
            <a:r>
              <a:rPr lang="en-US" sz="1800" b="0" i="0" dirty="0">
                <a:solidFill>
                  <a:srgbClr val="111111"/>
                </a:solidFill>
                <a:effectLst/>
                <a:latin typeface="Times New Roman" panose="02020603050405020304" pitchFamily="18" charset="0"/>
                <a:cs typeface="Times New Roman" panose="02020603050405020304" pitchFamily="18" charset="0"/>
              </a:rPr>
              <a:t>are at the </a:t>
            </a:r>
            <a:r>
              <a:rPr lang="en-US" sz="2400" b="1" dirty="0">
                <a:solidFill>
                  <a:schemeClr val="accent6">
                    <a:lumMod val="75000"/>
                  </a:schemeClr>
                </a:solidFill>
                <a:latin typeface="Times New Roman" panose="02020603050405020304" pitchFamily="18" charset="0"/>
                <a:cs typeface="Times New Roman" panose="02020603050405020304" pitchFamily="18" charset="0"/>
              </a:rPr>
              <a:t>highest risk</a:t>
            </a:r>
            <a:r>
              <a:rPr lang="en-US" sz="2400" b="1" i="0" dirty="0">
                <a:solidFill>
                  <a:srgbClr val="FF0000"/>
                </a:solidFill>
                <a:effectLst/>
                <a:latin typeface="Times New Roman" panose="02020603050405020304" pitchFamily="18" charset="0"/>
                <a:cs typeface="Times New Roman" panose="02020603050405020304" pitchFamily="18" charset="0"/>
              </a:rPr>
              <a:t> </a:t>
            </a:r>
            <a:r>
              <a:rPr lang="en-US" sz="1800" b="0" i="0" dirty="0">
                <a:solidFill>
                  <a:srgbClr val="111111"/>
                </a:solidFill>
                <a:effectLst/>
                <a:latin typeface="Times New Roman" panose="02020603050405020304" pitchFamily="18" charset="0"/>
                <a:cs typeface="Times New Roman" panose="02020603050405020304" pitchFamily="18" charset="0"/>
              </a:rPr>
              <a:t>of being targeted by cyber violence.</a:t>
            </a:r>
          </a:p>
        </p:txBody>
      </p:sp>
      <p:pic>
        <p:nvPicPr>
          <p:cNvPr id="1028" name="Picture 4" descr="73 Percentage Diagrams Pie Chart Your Stock Vector (Royalty Free)  1877168257 | Shutterstock">
            <a:extLst>
              <a:ext uri="{FF2B5EF4-FFF2-40B4-BE49-F238E27FC236}">
                <a16:creationId xmlns:a16="http://schemas.microsoft.com/office/drawing/2014/main" id="{726AB47C-8531-E6D0-CA5D-A184D381AD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46" y="2792063"/>
            <a:ext cx="1592343" cy="127387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8F5A99-E01B-68B6-C12E-90130C25FC41}"/>
              </a:ext>
            </a:extLst>
          </p:cNvPr>
          <p:cNvSpPr txBox="1"/>
          <p:nvPr/>
        </p:nvSpPr>
        <p:spPr>
          <a:xfrm>
            <a:off x="1766989" y="3211347"/>
            <a:ext cx="8555816" cy="830997"/>
          </a:xfrm>
          <a:prstGeom prst="rect">
            <a:avLst/>
          </a:prstGeom>
          <a:noFill/>
        </p:spPr>
        <p:txBody>
          <a:bodyPr wrap="square">
            <a:spAutoFit/>
          </a:bodyPr>
          <a:lstStyle/>
          <a:p>
            <a:r>
              <a:rPr lang="en-US" sz="1800" b="0" i="0" dirty="0">
                <a:solidFill>
                  <a:srgbClr val="111111"/>
                </a:solidFill>
                <a:effectLst/>
                <a:latin typeface="Times New Roman" panose="02020603050405020304" pitchFamily="18" charset="0"/>
                <a:cs typeface="Times New Roman" panose="02020603050405020304" pitchFamily="18" charset="0"/>
              </a:rPr>
              <a:t>Around </a:t>
            </a:r>
            <a:r>
              <a:rPr lang="en-US" sz="2400" b="1" i="0" dirty="0">
                <a:solidFill>
                  <a:srgbClr val="FF0000"/>
                </a:solidFill>
                <a:effectLst/>
                <a:latin typeface="Times New Roman" panose="02020603050405020304" pitchFamily="18" charset="0"/>
                <a:cs typeface="Times New Roman" panose="02020603050405020304" pitchFamily="18" charset="0"/>
              </a:rPr>
              <a:t>73% </a:t>
            </a:r>
            <a:r>
              <a:rPr lang="en-US" sz="1800" b="0" i="0" dirty="0">
                <a:solidFill>
                  <a:srgbClr val="111111"/>
                </a:solidFill>
                <a:effectLst/>
                <a:latin typeface="Times New Roman" panose="02020603050405020304" pitchFamily="18" charset="0"/>
                <a:cs typeface="Times New Roman" panose="02020603050405020304" pitchFamily="18" charset="0"/>
              </a:rPr>
              <a:t>of women and girls have experienced some form of </a:t>
            </a:r>
            <a:r>
              <a:rPr lang="en-US" sz="2400" b="1" i="0" dirty="0">
                <a:solidFill>
                  <a:srgbClr val="FF0000"/>
                </a:solidFill>
                <a:effectLst/>
                <a:latin typeface="Times New Roman" panose="02020603050405020304" pitchFamily="18" charset="0"/>
                <a:cs typeface="Times New Roman" panose="02020603050405020304" pitchFamily="18" charset="0"/>
              </a:rPr>
              <a:t>online violence or abuse</a:t>
            </a:r>
            <a:endParaRPr lang="en-IN" sz="2400" b="1" dirty="0">
              <a:solidFill>
                <a:srgbClr val="FF0000"/>
              </a:solidFill>
            </a:endParaRPr>
          </a:p>
        </p:txBody>
      </p:sp>
      <p:pic>
        <p:nvPicPr>
          <p:cNvPr id="1030" name="Picture 6" descr="25 Fun Facts About What Makes Men and Women Different - Ask The Scientists">
            <a:extLst>
              <a:ext uri="{FF2B5EF4-FFF2-40B4-BE49-F238E27FC236}">
                <a16:creationId xmlns:a16="http://schemas.microsoft.com/office/drawing/2014/main" id="{CDD6FD0E-57D2-9424-84F3-1F32F886B8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6401" y="1894782"/>
            <a:ext cx="1246297" cy="86068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0C35C44-0E98-E083-0E20-F2B4E55B4C47}"/>
              </a:ext>
            </a:extLst>
          </p:cNvPr>
          <p:cNvSpPr txBox="1"/>
          <p:nvPr/>
        </p:nvSpPr>
        <p:spPr>
          <a:xfrm>
            <a:off x="174646" y="2096954"/>
            <a:ext cx="6246564" cy="875432"/>
          </a:xfrm>
          <a:prstGeom prst="rect">
            <a:avLst/>
          </a:prstGeom>
          <a:noFill/>
        </p:spPr>
        <p:txBody>
          <a:bodyPr wrap="square">
            <a:spAutoFit/>
          </a:bodyPr>
          <a:lstStyle/>
          <a:p>
            <a:pPr algn="just">
              <a:lnSpc>
                <a:spcPct val="110000"/>
              </a:lnSpc>
              <a:spcAft>
                <a:spcPts val="600"/>
              </a:spcAft>
            </a:pPr>
            <a:r>
              <a:rPr lang="en-US" sz="1800" b="0" i="0" dirty="0">
                <a:solidFill>
                  <a:srgbClr val="111111"/>
                </a:solidFill>
                <a:effectLst/>
                <a:latin typeface="Times New Roman" panose="02020603050405020304" pitchFamily="18" charset="0"/>
                <a:cs typeface="Times New Roman" panose="02020603050405020304" pitchFamily="18" charset="0"/>
              </a:rPr>
              <a:t>Women are </a:t>
            </a:r>
            <a:r>
              <a:rPr lang="en-US" sz="2400" b="1" i="0" dirty="0">
                <a:solidFill>
                  <a:srgbClr val="972F8B"/>
                </a:solidFill>
                <a:effectLst/>
                <a:latin typeface="Times New Roman" panose="02020603050405020304" pitchFamily="18" charset="0"/>
                <a:cs typeface="Times New Roman" panose="02020603050405020304" pitchFamily="18" charset="0"/>
              </a:rPr>
              <a:t>27</a:t>
            </a:r>
            <a:r>
              <a:rPr lang="en-US" sz="2400" b="0" i="0" dirty="0">
                <a:solidFill>
                  <a:srgbClr val="972F8B"/>
                </a:solidFill>
                <a:effectLst/>
                <a:latin typeface="Times New Roman" panose="02020603050405020304" pitchFamily="18" charset="0"/>
                <a:cs typeface="Times New Roman" panose="02020603050405020304" pitchFamily="18" charset="0"/>
              </a:rPr>
              <a:t> </a:t>
            </a:r>
            <a:r>
              <a:rPr lang="en-US" sz="2400" b="1" i="0" dirty="0">
                <a:solidFill>
                  <a:srgbClr val="972F8B"/>
                </a:solidFill>
                <a:effectLst/>
                <a:latin typeface="Times New Roman" panose="02020603050405020304" pitchFamily="18" charset="0"/>
                <a:cs typeface="Times New Roman" panose="02020603050405020304" pitchFamily="18" charset="0"/>
              </a:rPr>
              <a:t>times more </a:t>
            </a:r>
            <a:r>
              <a:rPr lang="en-US" sz="1800" b="0" i="0" dirty="0">
                <a:solidFill>
                  <a:srgbClr val="111111"/>
                </a:solidFill>
                <a:effectLst/>
                <a:latin typeface="Times New Roman" panose="02020603050405020304" pitchFamily="18" charset="0"/>
                <a:cs typeface="Times New Roman" panose="02020603050405020304" pitchFamily="18" charset="0"/>
              </a:rPr>
              <a:t>likely to be </a:t>
            </a:r>
            <a:r>
              <a:rPr lang="en-US" sz="2400" b="1" dirty="0">
                <a:solidFill>
                  <a:srgbClr val="972F8B"/>
                </a:solidFill>
                <a:latin typeface="Times New Roman" panose="02020603050405020304" pitchFamily="18" charset="0"/>
                <a:cs typeface="Times New Roman" panose="02020603050405020304" pitchFamily="18" charset="0"/>
              </a:rPr>
              <a:t>harassed online</a:t>
            </a:r>
            <a:r>
              <a:rPr lang="en-US" sz="2400" b="1" i="0" dirty="0">
                <a:solidFill>
                  <a:srgbClr val="FF0000"/>
                </a:solidFill>
                <a:effectLst/>
                <a:latin typeface="Times New Roman" panose="02020603050405020304" pitchFamily="18" charset="0"/>
                <a:cs typeface="Times New Roman" panose="02020603050405020304" pitchFamily="18" charset="0"/>
              </a:rPr>
              <a:t> </a:t>
            </a:r>
            <a:r>
              <a:rPr lang="en-US" sz="1800" b="0" i="0" dirty="0">
                <a:solidFill>
                  <a:srgbClr val="111111"/>
                </a:solidFill>
                <a:effectLst/>
                <a:latin typeface="Times New Roman" panose="02020603050405020304" pitchFamily="18" charset="0"/>
                <a:cs typeface="Times New Roman" panose="02020603050405020304" pitchFamily="18" charset="0"/>
              </a:rPr>
              <a:t>than men.</a:t>
            </a:r>
          </a:p>
        </p:txBody>
      </p:sp>
      <p:pic>
        <p:nvPicPr>
          <p:cNvPr id="1032" name="Picture 8" descr="World map Vectors &amp; Illustrations for Free Download | Freepik">
            <a:extLst>
              <a:ext uri="{FF2B5EF4-FFF2-40B4-BE49-F238E27FC236}">
                <a16:creationId xmlns:a16="http://schemas.microsoft.com/office/drawing/2014/main" id="{6E8CF8B6-DB5F-C7AB-B3E0-2C677DF94C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62398" y="3993149"/>
            <a:ext cx="1765751" cy="105945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954C5AE-2F8A-CAE3-F54E-FA18B25C56A8}"/>
              </a:ext>
            </a:extLst>
          </p:cNvPr>
          <p:cNvSpPr txBox="1"/>
          <p:nvPr/>
        </p:nvSpPr>
        <p:spPr>
          <a:xfrm>
            <a:off x="573066" y="4143458"/>
            <a:ext cx="8912458" cy="875432"/>
          </a:xfrm>
          <a:prstGeom prst="rect">
            <a:avLst/>
          </a:prstGeom>
          <a:noFill/>
        </p:spPr>
        <p:txBody>
          <a:bodyPr wrap="square">
            <a:spAutoFit/>
          </a:bodyPr>
          <a:lstStyle/>
          <a:p>
            <a:pPr algn="just">
              <a:lnSpc>
                <a:spcPct val="110000"/>
              </a:lnSpc>
              <a:spcAft>
                <a:spcPts val="600"/>
              </a:spcAft>
            </a:pPr>
            <a:r>
              <a:rPr lang="en-US" sz="2400" b="1" dirty="0">
                <a:solidFill>
                  <a:srgbClr val="CC6600"/>
                </a:solidFill>
                <a:latin typeface="Times New Roman" panose="02020603050405020304" pitchFamily="18" charset="0"/>
                <a:cs typeface="Times New Roman" panose="02020603050405020304" pitchFamily="18" charset="0"/>
              </a:rPr>
              <a:t>One in five female</a:t>
            </a:r>
            <a:r>
              <a:rPr lang="en-US" sz="1800" b="0" i="0" dirty="0">
                <a:solidFill>
                  <a:srgbClr val="111111"/>
                </a:solidFill>
                <a:effectLst/>
                <a:latin typeface="Times New Roman" panose="02020603050405020304" pitchFamily="18" charset="0"/>
                <a:cs typeface="Times New Roman" panose="02020603050405020304" pitchFamily="18" charset="0"/>
              </a:rPr>
              <a:t> internet users live in countries where </a:t>
            </a:r>
            <a:r>
              <a:rPr lang="en-US" sz="2400" b="1" dirty="0">
                <a:solidFill>
                  <a:srgbClr val="CC6600"/>
                </a:solidFill>
                <a:latin typeface="Times New Roman" panose="02020603050405020304" pitchFamily="18" charset="0"/>
                <a:cs typeface="Times New Roman" panose="02020603050405020304" pitchFamily="18" charset="0"/>
              </a:rPr>
              <a:t>cyber harassment </a:t>
            </a:r>
            <a:r>
              <a:rPr lang="en-US" sz="1800" b="0" i="0" dirty="0">
                <a:solidFill>
                  <a:srgbClr val="111111"/>
                </a:solidFill>
                <a:effectLst/>
                <a:latin typeface="Times New Roman" panose="02020603050405020304" pitchFamily="18" charset="0"/>
                <a:cs typeface="Times New Roman" panose="02020603050405020304" pitchFamily="18" charset="0"/>
              </a:rPr>
              <a:t>is extremely </a:t>
            </a:r>
            <a:r>
              <a:rPr lang="en-US" dirty="0">
                <a:solidFill>
                  <a:srgbClr val="111111"/>
                </a:solidFill>
                <a:latin typeface="Times New Roman" panose="02020603050405020304" pitchFamily="18" charset="0"/>
                <a:cs typeface="Times New Roman" panose="02020603050405020304" pitchFamily="18" charset="0"/>
              </a:rPr>
              <a:t>likely</a:t>
            </a:r>
            <a:r>
              <a:rPr lang="en-US" sz="1800" b="0" i="0" dirty="0">
                <a:solidFill>
                  <a:srgbClr val="111111"/>
                </a:solidFill>
                <a:effectLst/>
                <a:latin typeface="Times New Roman" panose="02020603050405020304" pitchFamily="18" charset="0"/>
                <a:cs typeface="Times New Roman" panose="02020603050405020304" pitchFamily="18" charset="0"/>
              </a:rPr>
              <a:t> to go</a:t>
            </a:r>
            <a:r>
              <a:rPr lang="en-US" sz="1800" b="0" i="0" dirty="0">
                <a:solidFill>
                  <a:srgbClr val="CC6600"/>
                </a:solidFill>
                <a:effectLst/>
                <a:latin typeface="Times New Roman" panose="02020603050405020304" pitchFamily="18" charset="0"/>
                <a:cs typeface="Times New Roman" panose="02020603050405020304" pitchFamily="18" charset="0"/>
              </a:rPr>
              <a:t> </a:t>
            </a:r>
            <a:r>
              <a:rPr lang="en-US" sz="2400" b="1" i="0" dirty="0">
                <a:solidFill>
                  <a:srgbClr val="CC6600"/>
                </a:solidFill>
                <a:effectLst/>
                <a:latin typeface="Times New Roman" panose="02020603050405020304" pitchFamily="18" charset="0"/>
                <a:cs typeface="Times New Roman" panose="02020603050405020304" pitchFamily="18" charset="0"/>
              </a:rPr>
              <a:t>unpunished</a:t>
            </a:r>
            <a:r>
              <a:rPr lang="en-US" sz="1800" b="0" i="0" dirty="0">
                <a:solidFill>
                  <a:srgbClr val="111111"/>
                </a:solidFill>
                <a:effectLst/>
                <a:latin typeface="Times New Roman" panose="02020603050405020304" pitchFamily="18" charset="0"/>
                <a:cs typeface="Times New Roman" panose="02020603050405020304" pitchFamily="18" charset="0"/>
              </a:rPr>
              <a:t>.</a:t>
            </a:r>
          </a:p>
        </p:txBody>
      </p:sp>
      <p:pic>
        <p:nvPicPr>
          <p:cNvPr id="1034" name="Picture 10" descr="Get Your UConn Disorderly Conduct Arrest Dismissed">
            <a:extLst>
              <a:ext uri="{FF2B5EF4-FFF2-40B4-BE49-F238E27FC236}">
                <a16:creationId xmlns:a16="http://schemas.microsoft.com/office/drawing/2014/main" id="{A779F6FB-3F8E-ACD5-A97B-6FC7E16890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780" y="5179898"/>
            <a:ext cx="1431481" cy="143148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F4D39D28-EEAD-EE13-715A-2B6104E7A5F1}"/>
              </a:ext>
            </a:extLst>
          </p:cNvPr>
          <p:cNvSpPr txBox="1"/>
          <p:nvPr/>
        </p:nvSpPr>
        <p:spPr>
          <a:xfrm>
            <a:off x="1759978" y="5562922"/>
            <a:ext cx="8827231" cy="875432"/>
          </a:xfrm>
          <a:prstGeom prst="rect">
            <a:avLst/>
          </a:prstGeom>
          <a:noFill/>
        </p:spPr>
        <p:txBody>
          <a:bodyPr wrap="square">
            <a:spAutoFit/>
          </a:bodyPr>
          <a:lstStyle/>
          <a:p>
            <a:pPr algn="just">
              <a:lnSpc>
                <a:spcPct val="110000"/>
              </a:lnSpc>
              <a:spcAft>
                <a:spcPts val="600"/>
              </a:spcAft>
            </a:pPr>
            <a:r>
              <a:rPr lang="en-US" sz="2400" b="1" i="0" dirty="0">
                <a:solidFill>
                  <a:srgbClr val="009900"/>
                </a:solidFill>
                <a:effectLst/>
                <a:latin typeface="Times New Roman" panose="02020603050405020304" pitchFamily="18" charset="0"/>
                <a:cs typeface="Times New Roman" panose="02020603050405020304" pitchFamily="18" charset="0"/>
              </a:rPr>
              <a:t>Only 26% </a:t>
            </a:r>
            <a:r>
              <a:rPr lang="en-US" sz="1800" b="0" i="0" dirty="0">
                <a:solidFill>
                  <a:srgbClr val="111111"/>
                </a:solidFill>
                <a:effectLst/>
                <a:latin typeface="Times New Roman" panose="02020603050405020304" pitchFamily="18" charset="0"/>
                <a:cs typeface="Times New Roman" panose="02020603050405020304" pitchFamily="18" charset="0"/>
              </a:rPr>
              <a:t>of law enforcement agencies in the 86 countries surveyed are taking </a:t>
            </a:r>
            <a:r>
              <a:rPr lang="en-US" sz="2400" b="1" dirty="0">
                <a:solidFill>
                  <a:srgbClr val="009900"/>
                </a:solidFill>
                <a:latin typeface="Times New Roman" panose="02020603050405020304" pitchFamily="18" charset="0"/>
                <a:cs typeface="Times New Roman" panose="02020603050405020304" pitchFamily="18" charset="0"/>
              </a:rPr>
              <a:t>appropriate action </a:t>
            </a:r>
            <a:r>
              <a:rPr lang="en-US" sz="1800" b="0" i="0" dirty="0">
                <a:solidFill>
                  <a:srgbClr val="111111"/>
                </a:solidFill>
                <a:effectLst/>
                <a:latin typeface="Times New Roman" panose="02020603050405020304" pitchFamily="18" charset="0"/>
                <a:cs typeface="Times New Roman" panose="02020603050405020304" pitchFamily="18" charset="0"/>
              </a:rPr>
              <a:t>against cyber violence</a:t>
            </a:r>
            <a:r>
              <a:rPr lang="en-US" sz="1800" b="0" i="0" dirty="0">
                <a:solidFill>
                  <a:srgbClr val="111111"/>
                </a:solidFill>
                <a:effectLst/>
                <a:latin typeface="-apple-system"/>
              </a:rPr>
              <a:t>.</a:t>
            </a:r>
          </a:p>
        </p:txBody>
      </p:sp>
      <p:sp>
        <p:nvSpPr>
          <p:cNvPr id="2" name="TextBox 1">
            <a:extLst>
              <a:ext uri="{FF2B5EF4-FFF2-40B4-BE49-F238E27FC236}">
                <a16:creationId xmlns:a16="http://schemas.microsoft.com/office/drawing/2014/main" id="{CA703466-B68E-7261-4C58-FE84DD76D47F}"/>
              </a:ext>
            </a:extLst>
          </p:cNvPr>
          <p:cNvSpPr txBox="1"/>
          <p:nvPr/>
        </p:nvSpPr>
        <p:spPr>
          <a:xfrm>
            <a:off x="6706762" y="6547940"/>
            <a:ext cx="5105313" cy="253916"/>
          </a:xfrm>
          <a:prstGeom prst="rect">
            <a:avLst/>
          </a:prstGeom>
          <a:noFill/>
        </p:spPr>
        <p:txBody>
          <a:bodyPr wrap="square" rtlCol="0">
            <a:spAutoFit/>
          </a:bodyPr>
          <a:lstStyle/>
          <a:p>
            <a:r>
              <a:rPr lang="en-GB" sz="1050" dirty="0">
                <a:latin typeface="Times New Roman" panose="02020603050405020304" pitchFamily="18" charset="0"/>
                <a:cs typeface="Times New Roman" panose="02020603050405020304" pitchFamily="18" charset="0"/>
              </a:rPr>
              <a:t>Source: Report by the United Nations Broadband Commission for Digital Development</a:t>
            </a:r>
            <a:endParaRPr lang="en-IN" sz="1050" dirty="0"/>
          </a:p>
        </p:txBody>
      </p:sp>
    </p:spTree>
    <p:extLst>
      <p:ext uri="{BB962C8B-B14F-4D97-AF65-F5344CB8AC3E}">
        <p14:creationId xmlns:p14="http://schemas.microsoft.com/office/powerpoint/2010/main" val="2586709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4">
            <a:extLst>
              <a:ext uri="{FF2B5EF4-FFF2-40B4-BE49-F238E27FC236}">
                <a16:creationId xmlns:a16="http://schemas.microsoft.com/office/drawing/2014/main" id="{30A9890B-0523-4DAE-2EE6-DAAE0FF54203}"/>
              </a:ext>
            </a:extLst>
          </p:cNvPr>
          <p:cNvSpPr>
            <a:spLocks noGrp="1"/>
          </p:cNvSpPr>
          <p:nvPr>
            <p:ph type="title"/>
          </p:nvPr>
        </p:nvSpPr>
        <p:spPr>
          <a:xfrm>
            <a:off x="273566" y="325754"/>
            <a:ext cx="4937211" cy="1325563"/>
          </a:xfrm>
        </p:spPr>
        <p:txBody>
          <a:bodyPr vert="horz" lIns="0" tIns="0" rIns="0" bIns="0" rtlCol="0" anchor="ctr">
            <a:normAutofit/>
          </a:bodyPr>
          <a:lstStyle/>
          <a:p>
            <a:r>
              <a:rPr lang="en-GB" sz="3600" dirty="0">
                <a:solidFill>
                  <a:schemeClr val="accent1"/>
                </a:solidFill>
                <a:cs typeface="Futura" panose="020B0602020204020303" pitchFamily="34" charset="-79"/>
              </a:rPr>
              <a:t>PROPOSED Solution</a:t>
            </a:r>
            <a:br>
              <a:rPr lang="en-GB" b="1" kern="1200" cap="all" baseline="0" dirty="0">
                <a:latin typeface="+mj-lt"/>
                <a:ea typeface="+mj-ea"/>
                <a:cs typeface="+mj-cs"/>
              </a:rPr>
            </a:br>
            <a:endParaRPr lang="en-GB" b="1" kern="1200" cap="all" baseline="0" dirty="0">
              <a:latin typeface="+mj-lt"/>
              <a:ea typeface="+mj-ea"/>
              <a:cs typeface="+mj-cs"/>
            </a:endParaRPr>
          </a:p>
        </p:txBody>
      </p:sp>
      <p:sp>
        <p:nvSpPr>
          <p:cNvPr id="2" name="TextBox 1">
            <a:extLst>
              <a:ext uri="{FF2B5EF4-FFF2-40B4-BE49-F238E27FC236}">
                <a16:creationId xmlns:a16="http://schemas.microsoft.com/office/drawing/2014/main" id="{0EFB71E5-EA6E-74C3-0F8F-C5FCDA22D6A2}"/>
              </a:ext>
            </a:extLst>
          </p:cNvPr>
          <p:cNvSpPr txBox="1"/>
          <p:nvPr/>
        </p:nvSpPr>
        <p:spPr>
          <a:xfrm>
            <a:off x="296588" y="1399142"/>
            <a:ext cx="4914189" cy="4644190"/>
          </a:xfrm>
          <a:prstGeom prst="rect">
            <a:avLst/>
          </a:prstGeom>
        </p:spPr>
        <p:txBody>
          <a:bodyPr vert="horz" lIns="0" tIns="0" rIns="0" bIns="0" rtlCol="0">
            <a:normAutofit fontScale="92500" lnSpcReduction="20000"/>
          </a:bodyPr>
          <a:lstStyle/>
          <a:p>
            <a:pPr algn="just">
              <a:lnSpc>
                <a:spcPct val="90000"/>
              </a:lnSpc>
              <a:spcAft>
                <a:spcPts val="600"/>
              </a:spcAft>
            </a:pPr>
            <a:r>
              <a:rPr lang="en-GB" sz="1900" dirty="0">
                <a:solidFill>
                  <a:srgbClr val="111111"/>
                </a:solidFill>
                <a:latin typeface="Times New Roman" panose="02020603050405020304" pitchFamily="18" charset="0"/>
                <a:cs typeface="Times New Roman" panose="02020603050405020304" pitchFamily="18" charset="0"/>
              </a:rPr>
              <a:t>CYBERSHE is a one stop solution for protecting women’s privacy and security in cyberspace.</a:t>
            </a:r>
          </a:p>
          <a:p>
            <a:pPr marL="285750" indent="-285750" algn="just">
              <a:lnSpc>
                <a:spcPct val="90000"/>
              </a:lnSpc>
              <a:spcAft>
                <a:spcPts val="600"/>
              </a:spcAft>
              <a:buFont typeface="Wingdings" panose="05000000000000000000" pitchFamily="2" charset="2"/>
              <a:buChar char="§"/>
            </a:pPr>
            <a:endParaRPr lang="en-GB" sz="1900" dirty="0">
              <a:solidFill>
                <a:srgbClr val="111111"/>
              </a:solidFill>
              <a:latin typeface="Times New Roman" panose="02020603050405020304" pitchFamily="18" charset="0"/>
              <a:cs typeface="Times New Roman" panose="02020603050405020304" pitchFamily="18" charset="0"/>
            </a:endParaRPr>
          </a:p>
          <a:p>
            <a:pPr algn="just">
              <a:lnSpc>
                <a:spcPct val="90000"/>
              </a:lnSpc>
              <a:spcAft>
                <a:spcPts val="600"/>
              </a:spcAft>
            </a:pPr>
            <a:r>
              <a:rPr lang="en-GB" sz="1900" dirty="0">
                <a:solidFill>
                  <a:srgbClr val="111111"/>
                </a:solidFill>
                <a:latin typeface="Times New Roman" panose="02020603050405020304" pitchFamily="18" charset="0"/>
                <a:cs typeface="Times New Roman" panose="02020603050405020304" pitchFamily="18" charset="0"/>
              </a:rPr>
              <a:t>It is an AI-based system that can be integrated with third party applications or OS to safeguard women against cyber violence such as harassment, bullying, hate speech, threats, blackmail, misuse of images, and exploitation etc.</a:t>
            </a:r>
          </a:p>
          <a:p>
            <a:pPr marL="285750" indent="-285750" algn="just">
              <a:lnSpc>
                <a:spcPct val="90000"/>
              </a:lnSpc>
              <a:spcAft>
                <a:spcPts val="600"/>
              </a:spcAft>
              <a:buFont typeface="Wingdings" panose="05000000000000000000" pitchFamily="2" charset="2"/>
              <a:buChar char="§"/>
            </a:pPr>
            <a:endParaRPr lang="en-GB" sz="1900" dirty="0">
              <a:solidFill>
                <a:srgbClr val="111111"/>
              </a:solidFill>
              <a:latin typeface="Times New Roman" panose="02020603050405020304" pitchFamily="18" charset="0"/>
              <a:cs typeface="Times New Roman" panose="02020603050405020304" pitchFamily="18" charset="0"/>
            </a:endParaRPr>
          </a:p>
          <a:p>
            <a:pPr algn="just">
              <a:lnSpc>
                <a:spcPct val="90000"/>
              </a:lnSpc>
              <a:spcAft>
                <a:spcPts val="600"/>
              </a:spcAft>
            </a:pPr>
            <a:r>
              <a:rPr lang="en-GB" sz="1900" dirty="0">
                <a:solidFill>
                  <a:srgbClr val="111111"/>
                </a:solidFill>
                <a:latin typeface="Times New Roman" panose="02020603050405020304" pitchFamily="18" charset="0"/>
                <a:cs typeface="Times New Roman" panose="02020603050405020304" pitchFamily="18" charset="0"/>
              </a:rPr>
              <a:t>Designed to be simple and easy to use, and it can be customized according to the user’s preferences.</a:t>
            </a:r>
          </a:p>
          <a:p>
            <a:pPr algn="just">
              <a:lnSpc>
                <a:spcPct val="90000"/>
              </a:lnSpc>
              <a:spcAft>
                <a:spcPts val="600"/>
              </a:spcAft>
            </a:pPr>
            <a:endParaRPr lang="en-GB" sz="1900" dirty="0">
              <a:solidFill>
                <a:srgbClr val="111111"/>
              </a:solidFill>
              <a:latin typeface="Times New Roman" panose="02020603050405020304" pitchFamily="18" charset="0"/>
              <a:cs typeface="Times New Roman" panose="02020603050405020304" pitchFamily="18" charset="0"/>
            </a:endParaRPr>
          </a:p>
          <a:p>
            <a:pPr algn="just">
              <a:lnSpc>
                <a:spcPct val="90000"/>
              </a:lnSpc>
              <a:spcAft>
                <a:spcPts val="600"/>
              </a:spcAft>
            </a:pPr>
            <a:r>
              <a:rPr lang="en-GB" sz="1900" dirty="0">
                <a:solidFill>
                  <a:srgbClr val="111111"/>
                </a:solidFill>
                <a:latin typeface="Times New Roman" panose="02020603050405020304" pitchFamily="18" charset="0"/>
                <a:cs typeface="Times New Roman" panose="02020603050405020304" pitchFamily="18" charset="0"/>
              </a:rPr>
              <a:t>Three major features:</a:t>
            </a:r>
          </a:p>
          <a:p>
            <a:pPr marL="285750" indent="-285750" algn="just">
              <a:lnSpc>
                <a:spcPct val="90000"/>
              </a:lnSpc>
              <a:spcAft>
                <a:spcPts val="600"/>
              </a:spcAft>
              <a:buFont typeface="Wingdings" panose="05000000000000000000" pitchFamily="2" charset="2"/>
              <a:buChar char="§"/>
            </a:pPr>
            <a:r>
              <a:rPr lang="en-GB" sz="1900" dirty="0">
                <a:solidFill>
                  <a:srgbClr val="111111"/>
                </a:solidFill>
                <a:latin typeface="Times New Roman" panose="02020603050405020304" pitchFamily="18" charset="0"/>
                <a:cs typeface="Times New Roman" panose="02020603050405020304" pitchFamily="18" charset="0"/>
              </a:rPr>
              <a:t>Image protection </a:t>
            </a:r>
          </a:p>
          <a:p>
            <a:pPr marL="285750" indent="-285750" algn="just">
              <a:lnSpc>
                <a:spcPct val="90000"/>
              </a:lnSpc>
              <a:spcAft>
                <a:spcPts val="600"/>
              </a:spcAft>
              <a:buFont typeface="Wingdings" panose="05000000000000000000" pitchFamily="2" charset="2"/>
              <a:buChar char="§"/>
            </a:pPr>
            <a:r>
              <a:rPr lang="en-GB" sz="1900" dirty="0">
                <a:solidFill>
                  <a:srgbClr val="111111"/>
                </a:solidFill>
                <a:latin typeface="Times New Roman" panose="02020603050405020304" pitchFamily="18" charset="0"/>
                <a:cs typeface="Times New Roman" panose="02020603050405020304" pitchFamily="18" charset="0"/>
              </a:rPr>
              <a:t>Filtering inappropriate content</a:t>
            </a:r>
          </a:p>
          <a:p>
            <a:pPr marL="285750" indent="-285750" algn="just">
              <a:lnSpc>
                <a:spcPct val="90000"/>
              </a:lnSpc>
              <a:spcAft>
                <a:spcPts val="600"/>
              </a:spcAft>
              <a:buFont typeface="Wingdings" panose="05000000000000000000" pitchFamily="2" charset="2"/>
              <a:buChar char="§"/>
            </a:pPr>
            <a:r>
              <a:rPr lang="en-GB" sz="1900" dirty="0">
                <a:solidFill>
                  <a:srgbClr val="111111"/>
                </a:solidFill>
                <a:latin typeface="Times New Roman" panose="02020603050405020304" pitchFamily="18" charset="0"/>
                <a:cs typeface="Times New Roman" panose="02020603050405020304" pitchFamily="18" charset="0"/>
              </a:rPr>
              <a:t>Access to support services</a:t>
            </a:r>
          </a:p>
          <a:p>
            <a:pPr marL="285750" indent="-285750" algn="just">
              <a:lnSpc>
                <a:spcPct val="90000"/>
              </a:lnSpc>
              <a:spcAft>
                <a:spcPts val="600"/>
              </a:spcAft>
              <a:buFont typeface="Wingdings" panose="05000000000000000000" pitchFamily="2" charset="2"/>
              <a:buChar char="§"/>
            </a:pPr>
            <a:endParaRPr lang="en-GB" sz="1900" dirty="0">
              <a:solidFill>
                <a:srgbClr val="111111"/>
              </a:solidFill>
              <a:latin typeface="Times New Roman" panose="02020603050405020304" pitchFamily="18" charset="0"/>
              <a:cs typeface="Times New Roman" panose="02020603050405020304" pitchFamily="18" charset="0"/>
            </a:endParaRPr>
          </a:p>
          <a:p>
            <a:pPr algn="just">
              <a:lnSpc>
                <a:spcPct val="90000"/>
              </a:lnSpc>
              <a:spcAft>
                <a:spcPts val="600"/>
              </a:spcAft>
            </a:pPr>
            <a:r>
              <a:rPr lang="en-GB" sz="1900" dirty="0">
                <a:solidFill>
                  <a:srgbClr val="111111"/>
                </a:solidFill>
                <a:latin typeface="Times New Roman" panose="02020603050405020304" pitchFamily="18" charset="0"/>
                <a:cs typeface="Times New Roman" panose="02020603050405020304" pitchFamily="18" charset="0"/>
              </a:rPr>
              <a:t>CYBERSHE is an useful app for women who want to feel more secure and confident in cyberspace.</a:t>
            </a:r>
          </a:p>
          <a:p>
            <a:pPr indent="-228600">
              <a:lnSpc>
                <a:spcPct val="90000"/>
              </a:lnSpc>
              <a:spcAft>
                <a:spcPts val="600"/>
              </a:spcAft>
              <a:buFont typeface="Arial" panose="020B0604020202020204" pitchFamily="34" charset="0"/>
              <a:buChar char="•"/>
            </a:pPr>
            <a:endParaRPr lang="en-GB" sz="1300" dirty="0"/>
          </a:p>
          <a:p>
            <a:pPr indent="-228600">
              <a:lnSpc>
                <a:spcPct val="90000"/>
              </a:lnSpc>
              <a:spcAft>
                <a:spcPts val="600"/>
              </a:spcAft>
              <a:buFont typeface="Arial" panose="020B0604020202020204" pitchFamily="34" charset="0"/>
              <a:buChar char="•"/>
            </a:pPr>
            <a:endParaRPr lang="en-GB" sz="1300" dirty="0"/>
          </a:p>
          <a:p>
            <a:pPr indent="-228600">
              <a:lnSpc>
                <a:spcPct val="90000"/>
              </a:lnSpc>
              <a:spcAft>
                <a:spcPts val="600"/>
              </a:spcAft>
              <a:buFont typeface="Arial" panose="020B0604020202020204" pitchFamily="34" charset="0"/>
              <a:buChar char="•"/>
            </a:pPr>
            <a:endParaRPr lang="en-GB" sz="1300" dirty="0"/>
          </a:p>
        </p:txBody>
      </p:sp>
      <p:pic>
        <p:nvPicPr>
          <p:cNvPr id="13" name="Picture Placeholder 12" descr="A light bulb with a filament&#10;&#10;Description automatically generated">
            <a:extLst>
              <a:ext uri="{FF2B5EF4-FFF2-40B4-BE49-F238E27FC236}">
                <a16:creationId xmlns:a16="http://schemas.microsoft.com/office/drawing/2014/main" id="{2114145D-A119-54DF-016E-122262C9CE6F}"/>
              </a:ext>
            </a:extLst>
          </p:cNvPr>
          <p:cNvPicPr>
            <a:picLocks noGrp="1" noChangeAspect="1"/>
          </p:cNvPicPr>
          <p:nvPr>
            <p:ph type="pic" sz="quarter" idx="13"/>
          </p:nvPr>
        </p:nvPicPr>
        <p:blipFill rotWithShape="1">
          <a:blip r:embed="rId3"/>
          <a:srcRect r="-1" b="-1"/>
          <a:stretch/>
        </p:blipFill>
        <p:spPr>
          <a:xfrm>
            <a:off x="5455212" y="988536"/>
            <a:ext cx="4884848" cy="4884848"/>
          </a:xfrm>
          <a:noFill/>
          <a:ln>
            <a:noFill/>
          </a:ln>
          <a:effectLst>
            <a:outerShdw blurRad="149987" dist="250190" dir="8460000" algn="ctr">
              <a:srgbClr val="000000">
                <a:alpha val="28000"/>
              </a:srgbClr>
            </a:outerShdw>
            <a:softEdge rad="127000"/>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3314159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53487EB-249A-3601-CBD4-C0CAA7F9C3FC}"/>
              </a:ext>
            </a:extLst>
          </p:cNvPr>
          <p:cNvSpPr txBox="1"/>
          <p:nvPr/>
        </p:nvSpPr>
        <p:spPr>
          <a:xfrm>
            <a:off x="513838" y="-98471"/>
            <a:ext cx="9107114" cy="646331"/>
          </a:xfrm>
          <a:prstGeom prst="rect">
            <a:avLst/>
          </a:prstGeom>
          <a:noFill/>
        </p:spPr>
        <p:txBody>
          <a:bodyPr wrap="square" rtlCol="0">
            <a:spAutoFit/>
          </a:bodyPr>
          <a:lstStyle/>
          <a:p>
            <a:r>
              <a:rPr lang="en-US" sz="3600" b="1" cap="all" dirty="0">
                <a:solidFill>
                  <a:schemeClr val="accent1"/>
                </a:solidFill>
                <a:latin typeface="+mj-lt"/>
                <a:ea typeface="+mj-ea"/>
                <a:cs typeface="Futura" panose="020B0602020204020303" pitchFamily="34" charset="-79"/>
              </a:rPr>
              <a:t>F</a:t>
            </a:r>
            <a:r>
              <a:rPr lang="en-IN" sz="3600" b="1" cap="all" dirty="0">
                <a:solidFill>
                  <a:schemeClr val="accent1"/>
                </a:solidFill>
                <a:latin typeface="+mj-lt"/>
                <a:ea typeface="+mj-ea"/>
                <a:cs typeface="Futura" panose="020B0602020204020303" pitchFamily="34" charset="-79"/>
              </a:rPr>
              <a:t>EATURES &amp; Technology </a:t>
            </a:r>
          </a:p>
        </p:txBody>
      </p:sp>
      <p:graphicFrame>
        <p:nvGraphicFramePr>
          <p:cNvPr id="11" name="Table 11">
            <a:extLst>
              <a:ext uri="{FF2B5EF4-FFF2-40B4-BE49-F238E27FC236}">
                <a16:creationId xmlns:a16="http://schemas.microsoft.com/office/drawing/2014/main" id="{B7AEA768-EBCE-2FB0-B3D8-98815DE60EA9}"/>
              </a:ext>
            </a:extLst>
          </p:cNvPr>
          <p:cNvGraphicFramePr>
            <a:graphicFrameLocks noGrp="1"/>
          </p:cNvGraphicFramePr>
          <p:nvPr>
            <p:extLst>
              <p:ext uri="{D42A27DB-BD31-4B8C-83A1-F6EECF244321}">
                <p14:modId xmlns:p14="http://schemas.microsoft.com/office/powerpoint/2010/main" val="28910729"/>
              </p:ext>
            </p:extLst>
          </p:nvPr>
        </p:nvGraphicFramePr>
        <p:xfrm>
          <a:off x="635268" y="527540"/>
          <a:ext cx="10712106" cy="2377440"/>
        </p:xfrm>
        <a:graphic>
          <a:graphicData uri="http://schemas.openxmlformats.org/drawingml/2006/table">
            <a:tbl>
              <a:tblPr firstRow="1" bandRow="1">
                <a:tableStyleId>{5C22544A-7EE6-4342-B048-85BDC9FD1C3A}</a:tableStyleId>
              </a:tblPr>
              <a:tblGrid>
                <a:gridCol w="5060452">
                  <a:extLst>
                    <a:ext uri="{9D8B030D-6E8A-4147-A177-3AD203B41FA5}">
                      <a16:colId xmlns:a16="http://schemas.microsoft.com/office/drawing/2014/main" val="4043200818"/>
                    </a:ext>
                  </a:extLst>
                </a:gridCol>
                <a:gridCol w="5651654">
                  <a:extLst>
                    <a:ext uri="{9D8B030D-6E8A-4147-A177-3AD203B41FA5}">
                      <a16:colId xmlns:a16="http://schemas.microsoft.com/office/drawing/2014/main" val="3890441497"/>
                    </a:ext>
                  </a:extLst>
                </a:gridCol>
              </a:tblGrid>
              <a:tr h="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Times New Roman" panose="02020603050405020304" pitchFamily="18" charset="0"/>
                          <a:cs typeface="Times New Roman" panose="02020603050405020304" pitchFamily="18" charset="0"/>
                        </a:rPr>
                        <a:t>Image protection </a:t>
                      </a:r>
                    </a:p>
                    <a:p>
                      <a:pPr algn="ctr"/>
                      <a:r>
                        <a:rPr lang="en-US" dirty="0"/>
                        <a:t>(Protection against threat, blackmail &amp; exploitation)</a:t>
                      </a:r>
                    </a:p>
                  </a:txBody>
                  <a:tcPr/>
                </a:tc>
                <a:tc hMerge="1">
                  <a:txBody>
                    <a:bodyPr/>
                    <a:lstStyle/>
                    <a:p>
                      <a:endParaRPr lang="en-IN"/>
                    </a:p>
                  </a:txBody>
                  <a:tcPr/>
                </a:tc>
                <a:extLst>
                  <a:ext uri="{0D108BD9-81ED-4DB2-BD59-A6C34878D82A}">
                    <a16:rowId xmlns:a16="http://schemas.microsoft.com/office/drawing/2014/main" val="2509735967"/>
                  </a:ext>
                </a:extLst>
              </a:tr>
              <a:tr h="1376926">
                <a:tc>
                  <a:txBody>
                    <a:bodyPr/>
                    <a:lstStyle/>
                    <a:p>
                      <a:r>
                        <a:rPr lang="en-US" sz="1800" b="1" dirty="0">
                          <a:latin typeface="Times New Roman" panose="02020603050405020304" pitchFamily="18" charset="0"/>
                          <a:cs typeface="Times New Roman" panose="02020603050405020304" pitchFamily="18" charset="0"/>
                        </a:rPr>
                        <a:t>Use Case: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Upload or import your images and videos.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It will Scan the web and find any unauthorized use of your content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Dashboard will give result to take actions.</a:t>
                      </a:r>
                      <a:endParaRPr lang="en-US" sz="1800" b="0" dirty="0">
                        <a:latin typeface="Times New Roman" panose="02020603050405020304" pitchFamily="18" charset="0"/>
                        <a:cs typeface="Times New Roman" panose="02020603050405020304" pitchFamily="18" charset="0"/>
                      </a:endParaRPr>
                    </a:p>
                  </a:txBody>
                  <a:tcPr/>
                </a:tc>
                <a:tc>
                  <a:txBody>
                    <a:bodyPr/>
                    <a:lstStyle/>
                    <a:p>
                      <a:pPr marL="0" algn="l" defTabSz="914400" rtl="0" eaLnBrk="1" latinLnBrk="0" hangingPunct="1"/>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AI techniques :</a:t>
                      </a:r>
                    </a:p>
                    <a:p>
                      <a:pPr marL="285750" indent="-285750">
                        <a:buFont typeface="Arial" panose="020B0604020202020204" pitchFamily="34" charset="0"/>
                        <a:buChar cha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Reverse image search (Leveraging built-in feature already present in </a:t>
                      </a:r>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MS Edge</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p>
                    <a:p>
                      <a:pPr marL="285750" indent="-285750">
                        <a:buFont typeface="Arial" panose="020B0604020202020204" pitchFamily="34" charset="0"/>
                        <a:buChar cha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Image hashing algorithm such as Phash3 and Block Hash (</a:t>
                      </a:r>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MS</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PhotoDNA technology</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800" b="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Machine learning models </a:t>
                      </a:r>
                    </a:p>
                  </a:txBody>
                  <a:tcPr/>
                </a:tc>
                <a:extLst>
                  <a:ext uri="{0D108BD9-81ED-4DB2-BD59-A6C34878D82A}">
                    <a16:rowId xmlns:a16="http://schemas.microsoft.com/office/drawing/2014/main" val="4066207795"/>
                  </a:ext>
                </a:extLst>
              </a:tr>
            </a:tbl>
          </a:graphicData>
        </a:graphic>
      </p:graphicFrame>
      <p:graphicFrame>
        <p:nvGraphicFramePr>
          <p:cNvPr id="6" name="Table 11">
            <a:extLst>
              <a:ext uri="{FF2B5EF4-FFF2-40B4-BE49-F238E27FC236}">
                <a16:creationId xmlns:a16="http://schemas.microsoft.com/office/drawing/2014/main" id="{D26D95D9-F63A-1457-7516-E46D5E30BAB0}"/>
              </a:ext>
            </a:extLst>
          </p:cNvPr>
          <p:cNvGraphicFramePr>
            <a:graphicFrameLocks noGrp="1"/>
          </p:cNvGraphicFramePr>
          <p:nvPr>
            <p:extLst>
              <p:ext uri="{D42A27DB-BD31-4B8C-83A1-F6EECF244321}">
                <p14:modId xmlns:p14="http://schemas.microsoft.com/office/powerpoint/2010/main" val="2739368314"/>
              </p:ext>
            </p:extLst>
          </p:nvPr>
        </p:nvGraphicFramePr>
        <p:xfrm>
          <a:off x="635268" y="2904980"/>
          <a:ext cx="10712106" cy="1828800"/>
        </p:xfrm>
        <a:graphic>
          <a:graphicData uri="http://schemas.openxmlformats.org/drawingml/2006/table">
            <a:tbl>
              <a:tblPr firstRow="1" bandRow="1">
                <a:tableStyleId>{5C22544A-7EE6-4342-B048-85BDC9FD1C3A}</a:tableStyleId>
              </a:tblPr>
              <a:tblGrid>
                <a:gridCol w="5060452">
                  <a:extLst>
                    <a:ext uri="{9D8B030D-6E8A-4147-A177-3AD203B41FA5}">
                      <a16:colId xmlns:a16="http://schemas.microsoft.com/office/drawing/2014/main" val="4043200818"/>
                    </a:ext>
                  </a:extLst>
                </a:gridCol>
                <a:gridCol w="5651654">
                  <a:extLst>
                    <a:ext uri="{9D8B030D-6E8A-4147-A177-3AD203B41FA5}">
                      <a16:colId xmlns:a16="http://schemas.microsoft.com/office/drawing/2014/main" val="2029788139"/>
                    </a:ext>
                  </a:extLst>
                </a:gridCol>
              </a:tblGrid>
              <a:tr h="43787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Times New Roman" panose="02020603050405020304" pitchFamily="18" charset="0"/>
                          <a:cs typeface="Times New Roman" panose="02020603050405020304" pitchFamily="18" charset="0"/>
                        </a:rPr>
                        <a:t>Filter/Block inappropriate messages/comments</a:t>
                      </a:r>
                    </a:p>
                    <a:p>
                      <a:pPr algn="ctr"/>
                      <a:r>
                        <a:rPr lang="en-US" dirty="0"/>
                        <a:t>(Protection against bullying and hate speech)</a:t>
                      </a:r>
                    </a:p>
                  </a:txBody>
                  <a:tcPr/>
                </a:tc>
                <a:tc hMerge="1">
                  <a:txBody>
                    <a:bodyPr/>
                    <a:lstStyle/>
                    <a:p>
                      <a:endParaRPr lang="en-IN"/>
                    </a:p>
                  </a:txBody>
                  <a:tcPr/>
                </a:tc>
                <a:extLst>
                  <a:ext uri="{0D108BD9-81ED-4DB2-BD59-A6C34878D82A}">
                    <a16:rowId xmlns:a16="http://schemas.microsoft.com/office/drawing/2014/main" val="2509735967"/>
                  </a:ext>
                </a:extLst>
              </a:tr>
              <a:tr h="1019746">
                <a:tc>
                  <a:txBody>
                    <a:bodyPr/>
                    <a:lstStyle/>
                    <a:p>
                      <a:r>
                        <a:rPr lang="en-US" sz="1800" b="1" dirty="0">
                          <a:latin typeface="Times New Roman" panose="02020603050405020304" pitchFamily="18" charset="0"/>
                          <a:cs typeface="Times New Roman" panose="02020603050405020304" pitchFamily="18" charset="0"/>
                        </a:rPr>
                        <a:t>Use Case:</a:t>
                      </a:r>
                    </a:p>
                    <a:p>
                      <a:pPr marL="285750" indent="-2857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Detect and flag abusive, hateful content such as messages, comments, posts or images.</a:t>
                      </a:r>
                    </a:p>
                    <a:p>
                      <a:pPr marL="285750" indent="-2857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Filter out harmful content </a:t>
                      </a:r>
                    </a:p>
                  </a:txBody>
                  <a:tcPr/>
                </a:tc>
                <a:tc>
                  <a:txBody>
                    <a:bodyPr/>
                    <a:lstStyle/>
                    <a:p>
                      <a:pPr marL="0" algn="l" defTabSz="914400" rtl="0" eaLnBrk="1" latinLnBrk="0" hangingPunct="1"/>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AI techniques:</a:t>
                      </a:r>
                    </a:p>
                    <a:p>
                      <a:pPr marL="285750" indent="-285750" algn="l" defTabSz="914400" rtl="0" eaLnBrk="1" latinLnBrk="0" hangingPunct="1">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Natural Language Processing (NLP)</a:t>
                      </a:r>
                    </a:p>
                    <a:p>
                      <a:pPr marL="285750" indent="-285750" algn="l" defTabSz="914400" rtl="0" eaLnBrk="1" latinLnBrk="0" hangingPunct="1">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Keyword filtering</a:t>
                      </a:r>
                    </a:p>
                    <a:p>
                      <a:pPr marL="285750" indent="-285750" algn="l" defTabSz="914400" rtl="0" eaLnBrk="1" latinLnBrk="0" hangingPunct="1">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Supervised machine learning models &amp; algorithm</a:t>
                      </a:r>
                    </a:p>
                  </a:txBody>
                  <a:tcPr/>
                </a:tc>
                <a:extLst>
                  <a:ext uri="{0D108BD9-81ED-4DB2-BD59-A6C34878D82A}">
                    <a16:rowId xmlns:a16="http://schemas.microsoft.com/office/drawing/2014/main" val="4066207795"/>
                  </a:ext>
                </a:extLst>
              </a:tr>
            </a:tbl>
          </a:graphicData>
        </a:graphic>
      </p:graphicFrame>
      <p:graphicFrame>
        <p:nvGraphicFramePr>
          <p:cNvPr id="7" name="Table 11">
            <a:extLst>
              <a:ext uri="{FF2B5EF4-FFF2-40B4-BE49-F238E27FC236}">
                <a16:creationId xmlns:a16="http://schemas.microsoft.com/office/drawing/2014/main" id="{04DB96D3-A86C-BED3-9FD8-C94E0F1F81DE}"/>
              </a:ext>
            </a:extLst>
          </p:cNvPr>
          <p:cNvGraphicFramePr>
            <a:graphicFrameLocks noGrp="1"/>
          </p:cNvGraphicFramePr>
          <p:nvPr>
            <p:extLst>
              <p:ext uri="{D42A27DB-BD31-4B8C-83A1-F6EECF244321}">
                <p14:modId xmlns:p14="http://schemas.microsoft.com/office/powerpoint/2010/main" val="1688029791"/>
              </p:ext>
            </p:extLst>
          </p:nvPr>
        </p:nvGraphicFramePr>
        <p:xfrm>
          <a:off x="594873" y="4852971"/>
          <a:ext cx="10792896" cy="1912289"/>
        </p:xfrm>
        <a:graphic>
          <a:graphicData uri="http://schemas.openxmlformats.org/drawingml/2006/table">
            <a:tbl>
              <a:tblPr firstRow="1" bandRow="1">
                <a:tableStyleId>{5C22544A-7EE6-4342-B048-85BDC9FD1C3A}</a:tableStyleId>
              </a:tblPr>
              <a:tblGrid>
                <a:gridCol w="5130226">
                  <a:extLst>
                    <a:ext uri="{9D8B030D-6E8A-4147-A177-3AD203B41FA5}">
                      <a16:colId xmlns:a16="http://schemas.microsoft.com/office/drawing/2014/main" val="4043200818"/>
                    </a:ext>
                  </a:extLst>
                </a:gridCol>
                <a:gridCol w="5662670">
                  <a:extLst>
                    <a:ext uri="{9D8B030D-6E8A-4147-A177-3AD203B41FA5}">
                      <a16:colId xmlns:a16="http://schemas.microsoft.com/office/drawing/2014/main" val="1053901931"/>
                    </a:ext>
                  </a:extLst>
                </a:gridCol>
              </a:tblGrid>
              <a:tr h="556591">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latin typeface="Times New Roman" panose="02020603050405020304" pitchFamily="18" charset="0"/>
                          <a:cs typeface="Times New Roman" panose="02020603050405020304" pitchFamily="18" charset="0"/>
                        </a:rPr>
                        <a:t>Access to support services</a:t>
                      </a:r>
                    </a:p>
                    <a:p>
                      <a:pPr algn="ctr"/>
                      <a:r>
                        <a:rPr lang="en-US" b="1" dirty="0">
                          <a:latin typeface="Times New Roman" panose="02020603050405020304" pitchFamily="18" charset="0"/>
                          <a:cs typeface="Times New Roman" panose="02020603050405020304" pitchFamily="18" charset="0"/>
                        </a:rPr>
                        <a:t>(To build a community &amp; take appropriate actions against cyber violence)</a:t>
                      </a:r>
                    </a:p>
                  </a:txBody>
                  <a:tcPr/>
                </a:tc>
                <a:tc hMerge="1">
                  <a:txBody>
                    <a:bodyPr/>
                    <a:lstStyle/>
                    <a:p>
                      <a:endParaRPr lang="en-IN"/>
                    </a:p>
                  </a:txBody>
                  <a:tcPr/>
                </a:tc>
                <a:extLst>
                  <a:ext uri="{0D108BD9-81ED-4DB2-BD59-A6C34878D82A}">
                    <a16:rowId xmlns:a16="http://schemas.microsoft.com/office/drawing/2014/main" val="2509735967"/>
                  </a:ext>
                </a:extLst>
              </a:tr>
              <a:tr h="1272209">
                <a:tc>
                  <a:txBody>
                    <a:bodyPr/>
                    <a:lstStyle/>
                    <a:p>
                      <a:r>
                        <a:rPr lang="en-US" sz="1800" b="1" dirty="0">
                          <a:latin typeface="Times New Roman" panose="02020603050405020304" pitchFamily="18" charset="0"/>
                          <a:cs typeface="Times New Roman" panose="02020603050405020304" pitchFamily="18" charset="0"/>
                        </a:rPr>
                        <a:t>Use Case:</a:t>
                      </a:r>
                    </a:p>
                    <a:p>
                      <a:pPr marL="285750" indent="-2857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Access to helplines &amp; crisis centers</a:t>
                      </a:r>
                    </a:p>
                    <a:p>
                      <a:pPr marL="285750" indent="-2857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Access to legal assistance for reporting</a:t>
                      </a:r>
                    </a:p>
                    <a:p>
                      <a:pPr marL="285750" indent="-2857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Access to Law enforcement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AI techniques:</a:t>
                      </a:r>
                    </a:p>
                    <a:p>
                      <a:pPr marL="285750" indent="-2857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Virtual assistants &amp; Natural Language Processing (NLP)</a:t>
                      </a:r>
                    </a:p>
                    <a:p>
                      <a:pPr marL="285750" indent="-2857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Data analytics</a:t>
                      </a:r>
                    </a:p>
                    <a:p>
                      <a:pPr marL="285750" indent="-2857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Generative AI</a:t>
                      </a:r>
                    </a:p>
                  </a:txBody>
                  <a:tcPr/>
                </a:tc>
                <a:extLst>
                  <a:ext uri="{0D108BD9-81ED-4DB2-BD59-A6C34878D82A}">
                    <a16:rowId xmlns:a16="http://schemas.microsoft.com/office/drawing/2014/main" val="4066207795"/>
                  </a:ext>
                </a:extLst>
              </a:tr>
            </a:tbl>
          </a:graphicData>
        </a:graphic>
      </p:graphicFrame>
    </p:spTree>
    <p:extLst>
      <p:ext uri="{BB962C8B-B14F-4D97-AF65-F5344CB8AC3E}">
        <p14:creationId xmlns:p14="http://schemas.microsoft.com/office/powerpoint/2010/main" val="3641375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82A581-1993-E3BC-0E45-1765F88E008A}"/>
              </a:ext>
            </a:extLst>
          </p:cNvPr>
          <p:cNvSpPr>
            <a:spLocks noGrp="1"/>
          </p:cNvSpPr>
          <p:nvPr>
            <p:ph type="sldNum" idx="12"/>
          </p:nvPr>
        </p:nvSpPr>
        <p:spPr/>
        <p:txBody>
          <a:bodyPr/>
          <a:lstStyle/>
          <a:p>
            <a:fld id="{00000000-1234-1234-1234-123412341234}" type="slidenum">
              <a:rPr lang="en" smtClean="0"/>
              <a:pPr/>
              <a:t>6</a:t>
            </a:fld>
            <a:endParaRPr lang="en"/>
          </a:p>
        </p:txBody>
      </p:sp>
      <p:sp>
        <p:nvSpPr>
          <p:cNvPr id="3" name="Title 3">
            <a:extLst>
              <a:ext uri="{FF2B5EF4-FFF2-40B4-BE49-F238E27FC236}">
                <a16:creationId xmlns:a16="http://schemas.microsoft.com/office/drawing/2014/main" id="{DB26B29D-3B73-CB21-ECFD-BB63F6D74A8A}"/>
              </a:ext>
            </a:extLst>
          </p:cNvPr>
          <p:cNvSpPr txBox="1">
            <a:spLocks/>
          </p:cNvSpPr>
          <p:nvPr/>
        </p:nvSpPr>
        <p:spPr>
          <a:xfrm>
            <a:off x="226476" y="123912"/>
            <a:ext cx="11150600" cy="9203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cap="all" dirty="0">
                <a:solidFill>
                  <a:schemeClr val="accent1"/>
                </a:solidFill>
                <a:cs typeface="Futura" panose="020B0602020204020303" pitchFamily="34" charset="-79"/>
              </a:rPr>
              <a:t>Design MOCKUP</a:t>
            </a:r>
          </a:p>
        </p:txBody>
      </p:sp>
      <p:pic>
        <p:nvPicPr>
          <p:cNvPr id="4" name="Picture 3">
            <a:extLst>
              <a:ext uri="{FF2B5EF4-FFF2-40B4-BE49-F238E27FC236}">
                <a16:creationId xmlns:a16="http://schemas.microsoft.com/office/drawing/2014/main" id="{2C7972B9-C25F-FA67-F0CD-066BCB252D66}"/>
              </a:ext>
            </a:extLst>
          </p:cNvPr>
          <p:cNvPicPr>
            <a:picLocks noChangeAspect="1"/>
          </p:cNvPicPr>
          <p:nvPr/>
        </p:nvPicPr>
        <p:blipFill>
          <a:blip r:embed="rId2"/>
          <a:stretch>
            <a:fillRect/>
          </a:stretch>
        </p:blipFill>
        <p:spPr>
          <a:xfrm>
            <a:off x="10442766" y="0"/>
            <a:ext cx="1749234" cy="1749234"/>
          </a:xfrm>
          <a:prstGeom prst="rect">
            <a:avLst/>
          </a:prstGeom>
        </p:spPr>
      </p:pic>
      <p:sp>
        <p:nvSpPr>
          <p:cNvPr id="6" name="TextBox 5">
            <a:extLst>
              <a:ext uri="{FF2B5EF4-FFF2-40B4-BE49-F238E27FC236}">
                <a16:creationId xmlns:a16="http://schemas.microsoft.com/office/drawing/2014/main" id="{C85EE241-55F8-5A81-7F19-5DD12EF07568}"/>
              </a:ext>
            </a:extLst>
          </p:cNvPr>
          <p:cNvSpPr txBox="1"/>
          <p:nvPr/>
        </p:nvSpPr>
        <p:spPr>
          <a:xfrm>
            <a:off x="4006468" y="1044248"/>
            <a:ext cx="3877691" cy="461665"/>
          </a:xfrm>
          <a:prstGeom prst="rect">
            <a:avLst/>
          </a:prstGeom>
          <a:noFill/>
        </p:spPr>
        <p:txBody>
          <a:bodyPr wrap="square" rtlCol="0">
            <a:spAutoFit/>
          </a:body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Profile Creation Screen </a:t>
            </a:r>
            <a:endParaRPr lang="en-IN" sz="2400" b="1"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7" name="Picture 6" descr="A screenshot of a login form&#10;&#10;Description automatically generated">
            <a:extLst>
              <a:ext uri="{FF2B5EF4-FFF2-40B4-BE49-F238E27FC236}">
                <a16:creationId xmlns:a16="http://schemas.microsoft.com/office/drawing/2014/main" id="{9115EFE1-CCC7-5BC5-DD4B-A7B6A4A31136}"/>
              </a:ext>
            </a:extLst>
          </p:cNvPr>
          <p:cNvPicPr>
            <a:picLocks noChangeAspect="1"/>
          </p:cNvPicPr>
          <p:nvPr/>
        </p:nvPicPr>
        <p:blipFill>
          <a:blip r:embed="rId3"/>
          <a:stretch>
            <a:fillRect/>
          </a:stretch>
        </p:blipFill>
        <p:spPr>
          <a:xfrm>
            <a:off x="970546" y="1750350"/>
            <a:ext cx="3877691" cy="4438650"/>
          </a:xfrm>
          <a:prstGeom prst="rect">
            <a:avLst/>
          </a:prstGeom>
          <a:ln>
            <a:solidFill>
              <a:schemeClr val="tx1"/>
            </a:solidFill>
          </a:ln>
        </p:spPr>
      </p:pic>
      <p:pic>
        <p:nvPicPr>
          <p:cNvPr id="8" name="Picture 7" descr="A graph on a white background&#10;&#10;Description automatically generated">
            <a:extLst>
              <a:ext uri="{FF2B5EF4-FFF2-40B4-BE49-F238E27FC236}">
                <a16:creationId xmlns:a16="http://schemas.microsoft.com/office/drawing/2014/main" id="{87ED61EC-861D-33AC-060F-970A83C5415A}"/>
              </a:ext>
            </a:extLst>
          </p:cNvPr>
          <p:cNvPicPr>
            <a:picLocks noChangeAspect="1"/>
          </p:cNvPicPr>
          <p:nvPr/>
        </p:nvPicPr>
        <p:blipFill>
          <a:blip r:embed="rId4"/>
          <a:stretch>
            <a:fillRect/>
          </a:stretch>
        </p:blipFill>
        <p:spPr>
          <a:xfrm>
            <a:off x="6510975" y="1869441"/>
            <a:ext cx="3181665" cy="4319559"/>
          </a:xfrm>
          <a:prstGeom prst="rect">
            <a:avLst/>
          </a:prstGeom>
          <a:ln>
            <a:solidFill>
              <a:schemeClr val="tx1"/>
            </a:solidFill>
          </a:ln>
        </p:spPr>
      </p:pic>
    </p:spTree>
    <p:extLst>
      <p:ext uri="{BB962C8B-B14F-4D97-AF65-F5344CB8AC3E}">
        <p14:creationId xmlns:p14="http://schemas.microsoft.com/office/powerpoint/2010/main" val="838642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82A581-1993-E3BC-0E45-1765F88E008A}"/>
              </a:ext>
            </a:extLst>
          </p:cNvPr>
          <p:cNvSpPr>
            <a:spLocks noGrp="1"/>
          </p:cNvSpPr>
          <p:nvPr>
            <p:ph type="sldNum" idx="12"/>
          </p:nvPr>
        </p:nvSpPr>
        <p:spPr/>
        <p:txBody>
          <a:bodyPr/>
          <a:lstStyle/>
          <a:p>
            <a:fld id="{00000000-1234-1234-1234-123412341234}" type="slidenum">
              <a:rPr lang="en" smtClean="0"/>
              <a:pPr/>
              <a:t>7</a:t>
            </a:fld>
            <a:endParaRPr lang="en"/>
          </a:p>
        </p:txBody>
      </p:sp>
      <p:sp>
        <p:nvSpPr>
          <p:cNvPr id="3" name="Title 3">
            <a:extLst>
              <a:ext uri="{FF2B5EF4-FFF2-40B4-BE49-F238E27FC236}">
                <a16:creationId xmlns:a16="http://schemas.microsoft.com/office/drawing/2014/main" id="{DB26B29D-3B73-CB21-ECFD-BB63F6D74A8A}"/>
              </a:ext>
            </a:extLst>
          </p:cNvPr>
          <p:cNvSpPr txBox="1">
            <a:spLocks/>
          </p:cNvSpPr>
          <p:nvPr/>
        </p:nvSpPr>
        <p:spPr>
          <a:xfrm>
            <a:off x="226476" y="123912"/>
            <a:ext cx="11150600" cy="9203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cap="all" dirty="0">
                <a:solidFill>
                  <a:schemeClr val="accent1"/>
                </a:solidFill>
                <a:cs typeface="Futura" panose="020B0602020204020303" pitchFamily="34" charset="-79"/>
              </a:rPr>
              <a:t>DESIGN MOCKUP</a:t>
            </a:r>
          </a:p>
        </p:txBody>
      </p:sp>
      <p:pic>
        <p:nvPicPr>
          <p:cNvPr id="4" name="Picture 3">
            <a:extLst>
              <a:ext uri="{FF2B5EF4-FFF2-40B4-BE49-F238E27FC236}">
                <a16:creationId xmlns:a16="http://schemas.microsoft.com/office/drawing/2014/main" id="{2C7972B9-C25F-FA67-F0CD-066BCB252D66}"/>
              </a:ext>
            </a:extLst>
          </p:cNvPr>
          <p:cNvPicPr>
            <a:picLocks noChangeAspect="1"/>
          </p:cNvPicPr>
          <p:nvPr/>
        </p:nvPicPr>
        <p:blipFill>
          <a:blip r:embed="rId2"/>
          <a:stretch>
            <a:fillRect/>
          </a:stretch>
        </p:blipFill>
        <p:spPr>
          <a:xfrm>
            <a:off x="10442766" y="0"/>
            <a:ext cx="1749234" cy="1749234"/>
          </a:xfrm>
          <a:prstGeom prst="rect">
            <a:avLst/>
          </a:prstGeom>
        </p:spPr>
      </p:pic>
      <p:sp>
        <p:nvSpPr>
          <p:cNvPr id="5" name="TextBox 4">
            <a:extLst>
              <a:ext uri="{FF2B5EF4-FFF2-40B4-BE49-F238E27FC236}">
                <a16:creationId xmlns:a16="http://schemas.microsoft.com/office/drawing/2014/main" id="{C51A61BD-2A54-3F70-B07B-E88F1B30F60A}"/>
              </a:ext>
            </a:extLst>
          </p:cNvPr>
          <p:cNvSpPr txBox="1"/>
          <p:nvPr/>
        </p:nvSpPr>
        <p:spPr>
          <a:xfrm>
            <a:off x="942920" y="998082"/>
            <a:ext cx="3772900" cy="461665"/>
          </a:xfrm>
          <a:prstGeom prst="rect">
            <a:avLst/>
          </a:prstGeom>
          <a:noFill/>
        </p:spPr>
        <p:txBody>
          <a:bodyPr wrap="square" rtlCol="0">
            <a:spAutoFit/>
          </a:body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Image Protection Screen</a:t>
            </a:r>
            <a:endParaRPr lang="en-IN" sz="24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2F08813-ED4F-9F0C-EE66-F0798A70E2C3}"/>
              </a:ext>
            </a:extLst>
          </p:cNvPr>
          <p:cNvSpPr txBox="1"/>
          <p:nvPr/>
        </p:nvSpPr>
        <p:spPr>
          <a:xfrm>
            <a:off x="6510974" y="1044248"/>
            <a:ext cx="3415345" cy="461665"/>
          </a:xfrm>
          <a:prstGeom prst="rect">
            <a:avLst/>
          </a:prstGeom>
          <a:noFill/>
        </p:spPr>
        <p:txBody>
          <a:bodyPr wrap="square" rtlCol="0">
            <a:spAutoFit/>
          </a:body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Scan Messages Screen</a:t>
            </a:r>
            <a:endParaRPr lang="en-IN" sz="2400" b="1"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9FC202F8-38CF-AACF-A615-08377AC38CCF}"/>
              </a:ext>
            </a:extLst>
          </p:cNvPr>
          <p:cNvPicPr>
            <a:picLocks noChangeAspect="1"/>
          </p:cNvPicPr>
          <p:nvPr/>
        </p:nvPicPr>
        <p:blipFill>
          <a:blip r:embed="rId3"/>
          <a:stretch>
            <a:fillRect/>
          </a:stretch>
        </p:blipFill>
        <p:spPr>
          <a:xfrm>
            <a:off x="368715" y="1643682"/>
            <a:ext cx="4579205" cy="4625038"/>
          </a:xfrm>
          <a:prstGeom prst="rect">
            <a:avLst/>
          </a:prstGeom>
          <a:ln>
            <a:solidFill>
              <a:schemeClr val="tx1"/>
            </a:solidFill>
          </a:ln>
        </p:spPr>
      </p:pic>
      <p:pic>
        <p:nvPicPr>
          <p:cNvPr id="11" name="Picture 10">
            <a:extLst>
              <a:ext uri="{FF2B5EF4-FFF2-40B4-BE49-F238E27FC236}">
                <a16:creationId xmlns:a16="http://schemas.microsoft.com/office/drawing/2014/main" id="{59D20BAB-6A24-F2A2-7ABE-C2A24512530A}"/>
              </a:ext>
            </a:extLst>
          </p:cNvPr>
          <p:cNvPicPr>
            <a:picLocks noChangeAspect="1"/>
          </p:cNvPicPr>
          <p:nvPr/>
        </p:nvPicPr>
        <p:blipFill>
          <a:blip r:embed="rId4"/>
          <a:stretch>
            <a:fillRect/>
          </a:stretch>
        </p:blipFill>
        <p:spPr>
          <a:xfrm>
            <a:off x="6018424" y="1643682"/>
            <a:ext cx="4151736" cy="3962310"/>
          </a:xfrm>
          <a:prstGeom prst="rect">
            <a:avLst/>
          </a:prstGeom>
          <a:ln>
            <a:solidFill>
              <a:schemeClr val="tx1"/>
            </a:solidFill>
          </a:ln>
        </p:spPr>
      </p:pic>
    </p:spTree>
    <p:extLst>
      <p:ext uri="{BB962C8B-B14F-4D97-AF65-F5344CB8AC3E}">
        <p14:creationId xmlns:p14="http://schemas.microsoft.com/office/powerpoint/2010/main" val="1755179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82A581-1993-E3BC-0E45-1765F88E008A}"/>
              </a:ext>
            </a:extLst>
          </p:cNvPr>
          <p:cNvSpPr>
            <a:spLocks noGrp="1"/>
          </p:cNvSpPr>
          <p:nvPr>
            <p:ph type="sldNum" idx="12"/>
          </p:nvPr>
        </p:nvSpPr>
        <p:spPr/>
        <p:txBody>
          <a:bodyPr/>
          <a:lstStyle/>
          <a:p>
            <a:fld id="{00000000-1234-1234-1234-123412341234}" type="slidenum">
              <a:rPr lang="en" smtClean="0"/>
              <a:pPr/>
              <a:t>8</a:t>
            </a:fld>
            <a:endParaRPr lang="en"/>
          </a:p>
        </p:txBody>
      </p:sp>
      <p:sp>
        <p:nvSpPr>
          <p:cNvPr id="3" name="Title 3">
            <a:extLst>
              <a:ext uri="{FF2B5EF4-FFF2-40B4-BE49-F238E27FC236}">
                <a16:creationId xmlns:a16="http://schemas.microsoft.com/office/drawing/2014/main" id="{DB26B29D-3B73-CB21-ECFD-BB63F6D74A8A}"/>
              </a:ext>
            </a:extLst>
          </p:cNvPr>
          <p:cNvSpPr txBox="1">
            <a:spLocks/>
          </p:cNvSpPr>
          <p:nvPr/>
        </p:nvSpPr>
        <p:spPr>
          <a:xfrm>
            <a:off x="0" y="183616"/>
            <a:ext cx="11150600" cy="9203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cap="all" dirty="0">
                <a:solidFill>
                  <a:schemeClr val="accent1"/>
                </a:solidFill>
                <a:cs typeface="Futura" panose="020B0602020204020303" pitchFamily="34" charset="-79"/>
              </a:rPr>
              <a:t>DESIGN MOCKUP</a:t>
            </a:r>
          </a:p>
        </p:txBody>
      </p:sp>
      <p:pic>
        <p:nvPicPr>
          <p:cNvPr id="4" name="Picture 3">
            <a:extLst>
              <a:ext uri="{FF2B5EF4-FFF2-40B4-BE49-F238E27FC236}">
                <a16:creationId xmlns:a16="http://schemas.microsoft.com/office/drawing/2014/main" id="{2C7972B9-C25F-FA67-F0CD-066BCB252D66}"/>
              </a:ext>
            </a:extLst>
          </p:cNvPr>
          <p:cNvPicPr>
            <a:picLocks noChangeAspect="1"/>
          </p:cNvPicPr>
          <p:nvPr/>
        </p:nvPicPr>
        <p:blipFill>
          <a:blip r:embed="rId2"/>
          <a:stretch>
            <a:fillRect/>
          </a:stretch>
        </p:blipFill>
        <p:spPr>
          <a:xfrm>
            <a:off x="10442766" y="0"/>
            <a:ext cx="1749234" cy="1749234"/>
          </a:xfrm>
          <a:prstGeom prst="rect">
            <a:avLst/>
          </a:prstGeom>
        </p:spPr>
      </p:pic>
      <p:sp>
        <p:nvSpPr>
          <p:cNvPr id="5" name="TextBox 4">
            <a:extLst>
              <a:ext uri="{FF2B5EF4-FFF2-40B4-BE49-F238E27FC236}">
                <a16:creationId xmlns:a16="http://schemas.microsoft.com/office/drawing/2014/main" id="{C51A61BD-2A54-3F70-B07B-E88F1B30F60A}"/>
              </a:ext>
            </a:extLst>
          </p:cNvPr>
          <p:cNvSpPr txBox="1"/>
          <p:nvPr/>
        </p:nvSpPr>
        <p:spPr>
          <a:xfrm>
            <a:off x="3659713" y="643784"/>
            <a:ext cx="5250607" cy="461665"/>
          </a:xfrm>
          <a:prstGeom prst="rect">
            <a:avLst/>
          </a:prstGeom>
          <a:noFill/>
        </p:spPr>
        <p:txBody>
          <a:bodyPr wrap="square" rtlCol="0">
            <a:spAutoFit/>
          </a:body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Access to Support Services Screens</a:t>
            </a:r>
            <a:endParaRPr lang="en-IN" sz="2400" b="1"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7" name="Picture 6" descr="A screenshot of a computer screen&#10;&#10;Description automatically generated">
            <a:extLst>
              <a:ext uri="{FF2B5EF4-FFF2-40B4-BE49-F238E27FC236}">
                <a16:creationId xmlns:a16="http://schemas.microsoft.com/office/drawing/2014/main" id="{C8CFD9F7-CC93-666C-2EC5-ABC9F91D1538}"/>
              </a:ext>
            </a:extLst>
          </p:cNvPr>
          <p:cNvPicPr>
            <a:picLocks noChangeAspect="1"/>
          </p:cNvPicPr>
          <p:nvPr/>
        </p:nvPicPr>
        <p:blipFill>
          <a:blip r:embed="rId3"/>
          <a:stretch>
            <a:fillRect/>
          </a:stretch>
        </p:blipFill>
        <p:spPr>
          <a:xfrm>
            <a:off x="242371" y="1339914"/>
            <a:ext cx="3782266" cy="5425758"/>
          </a:xfrm>
          <a:prstGeom prst="rect">
            <a:avLst/>
          </a:prstGeom>
          <a:ln>
            <a:solidFill>
              <a:schemeClr val="tx1"/>
            </a:solidFill>
          </a:ln>
        </p:spPr>
      </p:pic>
      <p:pic>
        <p:nvPicPr>
          <p:cNvPr id="12" name="Picture 11" descr="A screenshot of a computer&#10;&#10;Description automatically generated">
            <a:extLst>
              <a:ext uri="{FF2B5EF4-FFF2-40B4-BE49-F238E27FC236}">
                <a16:creationId xmlns:a16="http://schemas.microsoft.com/office/drawing/2014/main" id="{5BCB7B95-25AA-F90D-F4F6-EB83EAC4AEBB}"/>
              </a:ext>
            </a:extLst>
          </p:cNvPr>
          <p:cNvPicPr>
            <a:picLocks noChangeAspect="1"/>
          </p:cNvPicPr>
          <p:nvPr/>
        </p:nvPicPr>
        <p:blipFill>
          <a:blip r:embed="rId4"/>
          <a:stretch>
            <a:fillRect/>
          </a:stretch>
        </p:blipFill>
        <p:spPr>
          <a:xfrm>
            <a:off x="4148232" y="1339914"/>
            <a:ext cx="4019133" cy="5425758"/>
          </a:xfrm>
          <a:prstGeom prst="rect">
            <a:avLst/>
          </a:prstGeom>
          <a:ln>
            <a:solidFill>
              <a:schemeClr val="tx1"/>
            </a:solidFill>
          </a:ln>
        </p:spPr>
      </p:pic>
      <p:pic>
        <p:nvPicPr>
          <p:cNvPr id="14" name="Picture 13" descr="A screenshot of a phone&#10;&#10;Description automatically generated">
            <a:extLst>
              <a:ext uri="{FF2B5EF4-FFF2-40B4-BE49-F238E27FC236}">
                <a16:creationId xmlns:a16="http://schemas.microsoft.com/office/drawing/2014/main" id="{F6E8C91F-EB70-9C92-55B8-C707B961EA5A}"/>
              </a:ext>
            </a:extLst>
          </p:cNvPr>
          <p:cNvPicPr>
            <a:picLocks noChangeAspect="1"/>
          </p:cNvPicPr>
          <p:nvPr/>
        </p:nvPicPr>
        <p:blipFill>
          <a:blip r:embed="rId5"/>
          <a:stretch>
            <a:fillRect/>
          </a:stretch>
        </p:blipFill>
        <p:spPr>
          <a:xfrm>
            <a:off x="8359613" y="1339914"/>
            <a:ext cx="3644484" cy="5425758"/>
          </a:xfrm>
          <a:prstGeom prst="rect">
            <a:avLst/>
          </a:prstGeom>
          <a:ln>
            <a:solidFill>
              <a:schemeClr val="tx1"/>
            </a:solidFill>
          </a:ln>
        </p:spPr>
      </p:pic>
    </p:spTree>
    <p:extLst>
      <p:ext uri="{BB962C8B-B14F-4D97-AF65-F5344CB8AC3E}">
        <p14:creationId xmlns:p14="http://schemas.microsoft.com/office/powerpoint/2010/main" val="3295372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BA375-05E0-0526-9E47-8F18DC21C58B}"/>
              </a:ext>
            </a:extLst>
          </p:cNvPr>
          <p:cNvSpPr>
            <a:spLocks noGrp="1"/>
          </p:cNvSpPr>
          <p:nvPr>
            <p:ph type="title"/>
          </p:nvPr>
        </p:nvSpPr>
        <p:spPr>
          <a:xfrm>
            <a:off x="520700" y="57797"/>
            <a:ext cx="11150600" cy="920336"/>
          </a:xfrm>
        </p:spPr>
        <p:txBody>
          <a:bodyPr/>
          <a:lstStyle/>
          <a:p>
            <a:r>
              <a:rPr lang="en-US" sz="3600" dirty="0">
                <a:solidFill>
                  <a:schemeClr val="accent1"/>
                </a:solidFill>
                <a:cs typeface="Futura" panose="020B0602020204020303" pitchFamily="34" charset="-79"/>
              </a:rPr>
              <a:t>Research paper</a:t>
            </a:r>
            <a:endParaRPr lang="en-IN" sz="3600" dirty="0">
              <a:solidFill>
                <a:schemeClr val="accent1"/>
              </a:solidFill>
              <a:cs typeface="Futura" panose="020B0602020204020303" pitchFamily="34" charset="-79"/>
            </a:endParaRPr>
          </a:p>
        </p:txBody>
      </p:sp>
      <p:sp>
        <p:nvSpPr>
          <p:cNvPr id="5" name="TextBox 4">
            <a:extLst>
              <a:ext uri="{FF2B5EF4-FFF2-40B4-BE49-F238E27FC236}">
                <a16:creationId xmlns:a16="http://schemas.microsoft.com/office/drawing/2014/main" id="{D64AE881-ABCB-2AB0-2595-348430274B5A}"/>
              </a:ext>
            </a:extLst>
          </p:cNvPr>
          <p:cNvSpPr txBox="1"/>
          <p:nvPr/>
        </p:nvSpPr>
        <p:spPr>
          <a:xfrm>
            <a:off x="363538" y="6094214"/>
            <a:ext cx="10840720" cy="338554"/>
          </a:xfrm>
          <a:prstGeom prst="rect">
            <a:avLst/>
          </a:prstGeom>
          <a:noFill/>
        </p:spPr>
        <p:txBody>
          <a:bodyPr wrap="square" rtlCol="0">
            <a:spAutoFit/>
          </a:bodyPr>
          <a:lstStyle/>
          <a:p>
            <a:r>
              <a:rPr lang="en-US" sz="1600" dirty="0">
                <a:solidFill>
                  <a:schemeClr val="accent2">
                    <a:lumMod val="75000"/>
                  </a:schemeClr>
                </a:solidFill>
              </a:rPr>
              <a:t>Link: </a:t>
            </a:r>
            <a:r>
              <a:rPr lang="en-IN" sz="1600" dirty="0">
                <a:solidFill>
                  <a:srgbClr val="0078D4"/>
                </a:solidFill>
                <a:latin typeface="Segoe UI Web (West European)"/>
                <a:hlinkClick r:id="rId2"/>
              </a:rPr>
              <a:t>Research Paper</a:t>
            </a:r>
            <a:endParaRPr lang="en-IN" sz="1600" dirty="0"/>
          </a:p>
        </p:txBody>
      </p:sp>
      <p:pic>
        <p:nvPicPr>
          <p:cNvPr id="8" name="Picture 7">
            <a:extLst>
              <a:ext uri="{FF2B5EF4-FFF2-40B4-BE49-F238E27FC236}">
                <a16:creationId xmlns:a16="http://schemas.microsoft.com/office/drawing/2014/main" id="{E732D213-9037-E59F-36F8-2E07278B9FE9}"/>
              </a:ext>
            </a:extLst>
          </p:cNvPr>
          <p:cNvPicPr>
            <a:picLocks noChangeAspect="1"/>
          </p:cNvPicPr>
          <p:nvPr/>
        </p:nvPicPr>
        <p:blipFill>
          <a:blip r:embed="rId3"/>
          <a:stretch>
            <a:fillRect/>
          </a:stretch>
        </p:blipFill>
        <p:spPr>
          <a:xfrm>
            <a:off x="320378" y="917328"/>
            <a:ext cx="11658262" cy="5210560"/>
          </a:xfrm>
          <a:prstGeom prst="rect">
            <a:avLst/>
          </a:prstGeom>
        </p:spPr>
      </p:pic>
    </p:spTree>
    <p:extLst>
      <p:ext uri="{BB962C8B-B14F-4D97-AF65-F5344CB8AC3E}">
        <p14:creationId xmlns:p14="http://schemas.microsoft.com/office/powerpoint/2010/main" val="761886634"/>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590_TF34076243" id="{54149988-5BA3-4CCC-B0DD-9C5828AF214E}" vid="{1B31C5A5-A789-409F-B147-D68DA30F24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0" ma:contentTypeDescription="Create a new document." ma:contentTypeScope="" ma:versionID="e39e7e9e36de66d473ce04bb4ab2dbb8">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dc5994665da46609c24125788630d8"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19797F-2510-4681-A59B-FCD8F3733FE0}">
  <ds:schemaRefs>
    <ds:schemaRef ds:uri="http://purl.org/dc/dcmitype/"/>
    <ds:schemaRef ds:uri="http://schemas.microsoft.com/office/2006/metadata/properties"/>
    <ds:schemaRef ds:uri="http://schemas.microsoft.com/office/infopath/2007/PartnerControls"/>
    <ds:schemaRef ds:uri="http://www.w3.org/XML/1998/namespace"/>
    <ds:schemaRef ds:uri="http://purl.org/dc/elements/1.1/"/>
    <ds:schemaRef ds:uri="http://schemas.microsoft.com/office/2006/documentManagement/types"/>
    <ds:schemaRef ds:uri="16c05727-aa75-4e4a-9b5f-8a80a1165891"/>
    <ds:schemaRef ds:uri="http://schemas.openxmlformats.org/package/2006/metadata/core-properties"/>
    <ds:schemaRef ds:uri="71af3243-3dd4-4a8d-8c0d-dd76da1f02a5"/>
    <ds:schemaRef ds:uri="http://purl.org/dc/terms/"/>
  </ds:schemaRefs>
</ds:datastoreItem>
</file>

<file path=customXml/itemProps2.xml><?xml version="1.0" encoding="utf-8"?>
<ds:datastoreItem xmlns:ds="http://schemas.openxmlformats.org/officeDocument/2006/customXml" ds:itemID="{A4C31332-3081-4BD9-AD6F-078B4521F357}">
  <ds:schemaRefs>
    <ds:schemaRef ds:uri="http://schemas.microsoft.com/sharepoint/v3/contenttype/forms"/>
  </ds:schemaRefs>
</ds:datastoreItem>
</file>

<file path=customXml/itemProps3.xml><?xml version="1.0" encoding="utf-8"?>
<ds:datastoreItem xmlns:ds="http://schemas.openxmlformats.org/officeDocument/2006/customXml" ds:itemID="{1FF4E1AF-DB5E-4764-961C-6F82B33E9E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Office Theme</Template>
  <TotalTime>3384</TotalTime>
  <Words>668</Words>
  <Application>Microsoft Office PowerPoint</Application>
  <PresentationFormat>Widescreen</PresentationFormat>
  <Paragraphs>104</Paragraphs>
  <Slides>11</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-apple-system</vt:lpstr>
      <vt:lpstr>Aptos Light</vt:lpstr>
      <vt:lpstr>Arial</vt:lpstr>
      <vt:lpstr>Calibri</vt:lpstr>
      <vt:lpstr>Corbel</vt:lpstr>
      <vt:lpstr>Neris Thin</vt:lpstr>
      <vt:lpstr>Segoe UI Web (West European)</vt:lpstr>
      <vt:lpstr>Times New Roman</vt:lpstr>
      <vt:lpstr>Wingdings</vt:lpstr>
      <vt:lpstr>Office Theme</vt:lpstr>
      <vt:lpstr>CyberSHE: Protecting Women’s Privacy and Security in Cyberspace</vt:lpstr>
      <vt:lpstr>PROBLEM STATEMENT</vt:lpstr>
      <vt:lpstr>Present situation     </vt:lpstr>
      <vt:lpstr>PROPOSED Solution </vt:lpstr>
      <vt:lpstr>PowerPoint Presentation</vt:lpstr>
      <vt:lpstr>PowerPoint Presentation</vt:lpstr>
      <vt:lpstr>PowerPoint Presentation</vt:lpstr>
      <vt:lpstr>PowerPoint Presentation</vt:lpstr>
      <vt:lpstr>Research paper</vt:lpstr>
      <vt:lpstr>PROPOSED value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Sansar Swaroop Saxena</dc:creator>
  <cp:lastModifiedBy>Rinita Sarkar</cp:lastModifiedBy>
  <cp:revision>223</cp:revision>
  <dcterms:created xsi:type="dcterms:W3CDTF">2022-11-27T08:21:28Z</dcterms:created>
  <dcterms:modified xsi:type="dcterms:W3CDTF">2023-09-18T09:07:45Z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